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2" d="100"/>
          <a:sy n="152" d="100"/>
        </p:scale>
        <p:origin x="75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rcRect l="7659" r="7659"/>
          <a:stretch>
            <a:fillRect/>
          </a:stretch>
        </p:blipFill>
        <p:spPr>
          <a:xfrm>
            <a:off x="5629275" y="0"/>
            <a:ext cx="3514725" cy="30575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5629275" y="3432242"/>
            <a:ext cx="3514725" cy="1031742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7F9E124-E666-4430-82EC-B672C20A9B05}"/>
              </a:ext>
            </a:extLst>
          </p:cNvPr>
          <p:cNvSpPr>
            <a:spLocks noGrp="1"/>
          </p:cNvSpPr>
          <p:nvPr/>
        </p:nvSpPr>
        <p:spPr>
          <a:xfrm>
            <a:off x="5534025" y="0"/>
            <a:ext cx="28575" cy="4781550"/>
          </a:xfrm>
          <a:prstGeom prst="rect">
            <a:avLst/>
          </a:prstGeom>
          <a:solidFill>
            <a:srgbClr val="AD8D55"/>
          </a:solidFill>
          <a:ln w="0">
            <a:noFill/>
          </a:ln>
        </p:spPr>
      </p:sp>
      <p:sp>
        <p:nvSpPr>
          <p:cNvPr id="4" name="s1-text-0">
            <a:extLst>
              <a:ext uri="{FF2B5EF4-FFF2-40B4-BE49-F238E27FC236}">
                <a16:creationId xmlns:a16="http://schemas.microsoft.com/office/drawing/2014/main" id="{55CBFCE5-5538-47D9-906C-9C8FCCA42FEA}"/>
              </a:ext>
            </a:extLst>
          </p:cNvPr>
          <p:cNvSpPr>
            <a:spLocks noGrp="1"/>
          </p:cNvSpPr>
          <p:nvPr/>
        </p:nvSpPr>
        <p:spPr>
          <a:xfrm>
            <a:off x="400050" y="390525"/>
            <a:ext cx="4914900" cy="2762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75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75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Сельский и городской мир в эпоху зарождения капитализма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0B09341-FFA1-4B2B-8238-C0F38F2E320B}"/>
              </a:ext>
            </a:extLst>
          </p:cNvPr>
          <p:cNvSpPr>
            <a:spLocks noGrp="1"/>
          </p:cNvSpPr>
          <p:nvPr/>
        </p:nvSpPr>
        <p:spPr>
          <a:xfrm>
            <a:off x="419100" y="3476625"/>
            <a:ext cx="1047750" cy="0"/>
          </a:xfrm>
          <a:prstGeom prst="line">
            <a:avLst/>
          </a:prstGeom>
          <a:noFill/>
          <a:ln w="19050">
            <a:solidFill>
              <a:srgbClr val="AD8D55"/>
            </a:solidFill>
          </a:ln>
        </p:spPr>
      </p:sp>
      <p:sp>
        <p:nvSpPr>
          <p:cNvPr id="6" name="s1-text-1">
            <a:extLst>
              <a:ext uri="{FF2B5EF4-FFF2-40B4-BE49-F238E27FC236}">
                <a16:creationId xmlns:a16="http://schemas.microsoft.com/office/drawing/2014/main" id="{71648A60-78EE-4650-B475-565D2E581B9F}"/>
              </a:ext>
            </a:extLst>
          </p:cNvPr>
          <p:cNvSpPr>
            <a:spLocks noGrp="1"/>
          </p:cNvSpPr>
          <p:nvPr/>
        </p:nvSpPr>
        <p:spPr>
          <a:xfrm>
            <a:off x="409575" y="3762375"/>
            <a:ext cx="4762500" cy="9429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526347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526347"/>
                </a:solidFill>
                <a:latin typeface="Calibri"/>
                <a:ea typeface="Calibri"/>
                <a:cs typeface="Calibri"/>
              </a:rPr>
              <a:t>Как развитие капитализма изменило жизнь европейцев?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F6256DA1-041F-46B1-93C5-DA3C14456DC3}"/>
              </a:ext>
            </a:extLst>
          </p:cNvPr>
          <p:cNvSpPr>
            <a:spLocks noGrp="1"/>
          </p:cNvSpPr>
          <p:nvPr/>
        </p:nvSpPr>
        <p:spPr>
          <a:xfrm>
            <a:off x="400050" y="4867275"/>
            <a:ext cx="8343900" cy="0"/>
          </a:xfrm>
          <a:prstGeom prst="line">
            <a:avLst/>
          </a:prstGeom>
          <a:noFill/>
          <a:ln w="6191">
            <a:solidFill>
              <a:srgbClr val="CABDA5"/>
            </a:solidFill>
          </a:ln>
        </p:spPr>
      </p:sp>
      <p:sp>
        <p:nvSpPr>
          <p:cNvPr id="8" name="s1-text-2">
            <a:extLst>
              <a:ext uri="{FF2B5EF4-FFF2-40B4-BE49-F238E27FC236}">
                <a16:creationId xmlns:a16="http://schemas.microsoft.com/office/drawing/2014/main" id="{872F575E-2043-4520-B5ED-AA3F43A6A951}"/>
              </a:ext>
            </a:extLst>
          </p:cNvPr>
          <p:cNvSpPr>
            <a:spLocks noGrp="1"/>
          </p:cNvSpPr>
          <p:nvPr/>
        </p:nvSpPr>
        <p:spPr>
          <a:xfrm>
            <a:off x="7477125" y="4933950"/>
            <a:ext cx="12573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795476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10-text-58">
            <a:extLst>
              <a:ext uri="{FF2B5EF4-FFF2-40B4-BE49-F238E27FC236}">
                <a16:creationId xmlns:a16="http://schemas.microsoft.com/office/drawing/2014/main" id="{887C8534-144B-4E6E-9DA5-51112C55CA32}"/>
              </a:ext>
            </a:extLst>
          </p:cNvPr>
          <p:cNvSpPr>
            <a:spLocks noGrp="1"/>
          </p:cNvSpPr>
          <p:nvPr/>
        </p:nvSpPr>
        <p:spPr>
          <a:xfrm>
            <a:off x="400050" y="238125"/>
            <a:ext cx="83439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Бедствия городов</a:t>
            </a:r>
          </a:p>
        </p:txBody>
      </p:sp>
      <p:sp>
        <p:nvSpPr>
          <p:cNvPr id="2" name="s10-text-59">
            <a:extLst>
              <a:ext uri="{FF2B5EF4-FFF2-40B4-BE49-F238E27FC236}">
                <a16:creationId xmlns:a16="http://schemas.microsoft.com/office/drawing/2014/main" id="{97B81A07-EBF6-4CB7-8275-19F440D8499F}"/>
              </a:ext>
            </a:extLst>
          </p:cNvPr>
          <p:cNvSpPr>
            <a:spLocks noGrp="1"/>
          </p:cNvSpPr>
          <p:nvPr/>
        </p:nvSpPr>
        <p:spPr>
          <a:xfrm>
            <a:off x="419100" y="809625"/>
            <a:ext cx="828675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8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Эпидемии и катастрофы</a:t>
            </a:r>
          </a:p>
        </p:txBody>
      </p:sp>
      <p:sp>
        <p:nvSpPr>
          <p:cNvPr id="3" name="s10-text-60">
            <a:extLst>
              <a:ext uri="{FF2B5EF4-FFF2-40B4-BE49-F238E27FC236}">
                <a16:creationId xmlns:a16="http://schemas.microsoft.com/office/drawing/2014/main" id="{30A17085-3F5A-4CBE-BCFC-8B4A886A8A81}"/>
              </a:ext>
            </a:extLst>
          </p:cNvPr>
          <p:cNvSpPr>
            <a:spLocks noGrp="1"/>
          </p:cNvSpPr>
          <p:nvPr/>
        </p:nvSpPr>
        <p:spPr>
          <a:xfrm>
            <a:off x="409575" y="1409700"/>
            <a:ext cx="3705225" cy="981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5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Эпидемии чумы и холеры (Лондон, </a:t>
            </a:r>
            <a:r>
              <a:rPr sz="225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1665 г.</a:t>
            </a:r>
            <a:r>
              <a:rPr sz="22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).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7BB8B346-A033-464C-89D9-39DC50E23882}"/>
              </a:ext>
            </a:extLst>
          </p:cNvPr>
          <p:cNvSpPr>
            <a:spLocks noGrp="1"/>
          </p:cNvSpPr>
          <p:nvPr/>
        </p:nvSpPr>
        <p:spPr>
          <a:xfrm>
            <a:off x="409575" y="2524125"/>
            <a:ext cx="3648075" cy="0"/>
          </a:xfrm>
          <a:prstGeom prst="line">
            <a:avLst/>
          </a:prstGeom>
          <a:noFill/>
          <a:ln w="13335">
            <a:solidFill>
              <a:srgbClr val="AD8D55"/>
            </a:solidFill>
          </a:ln>
        </p:spPr>
      </p:sp>
      <p:sp>
        <p:nvSpPr>
          <p:cNvPr id="5" name="s10-text-61">
            <a:extLst>
              <a:ext uri="{FF2B5EF4-FFF2-40B4-BE49-F238E27FC236}">
                <a16:creationId xmlns:a16="http://schemas.microsoft.com/office/drawing/2014/main" id="{E626B379-3770-4749-BDB1-27994B031A53}"/>
              </a:ext>
            </a:extLst>
          </p:cNvPr>
          <p:cNvSpPr>
            <a:spLocks noGrp="1"/>
          </p:cNvSpPr>
          <p:nvPr/>
        </p:nvSpPr>
        <p:spPr>
          <a:xfrm>
            <a:off x="409575" y="2695575"/>
            <a:ext cx="3705225" cy="1095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5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Великий пожар в Лондоне (</a:t>
            </a:r>
            <a:r>
              <a:rPr sz="225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1666 г.</a:t>
            </a:r>
            <a:r>
              <a:rPr sz="225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) — уничтожено </a:t>
            </a:r>
            <a:r>
              <a:rPr sz="225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87 церквей.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392681" y="1323975"/>
            <a:ext cx="4349614" cy="253365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E8A2520-4C47-4A57-AC7B-F323DA9D883E}"/>
              </a:ext>
            </a:extLst>
          </p:cNvPr>
          <p:cNvSpPr>
            <a:spLocks noGrp="1"/>
          </p:cNvSpPr>
          <p:nvPr/>
        </p:nvSpPr>
        <p:spPr>
          <a:xfrm>
            <a:off x="400050" y="4048125"/>
            <a:ext cx="4038600" cy="733425"/>
          </a:xfrm>
          <a:prstGeom prst="rect">
            <a:avLst/>
          </a:prstGeom>
          <a:solidFill>
            <a:srgbClr val="E9E0CF"/>
          </a:solidFill>
          <a:ln w="0">
            <a:noFill/>
          </a:ln>
        </p:spPr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E6BEF8B-E238-44E1-A2C4-FA32E0DDAA1A}"/>
              </a:ext>
            </a:extLst>
          </p:cNvPr>
          <p:cNvSpPr>
            <a:spLocks noGrp="1"/>
          </p:cNvSpPr>
          <p:nvPr/>
        </p:nvSpPr>
        <p:spPr>
          <a:xfrm>
            <a:off x="4610100" y="4048125"/>
            <a:ext cx="4133850" cy="733425"/>
          </a:xfrm>
          <a:prstGeom prst="rect">
            <a:avLst/>
          </a:prstGeom>
          <a:solidFill>
            <a:srgbClr val="E9E0CF"/>
          </a:solidFill>
          <a:ln w="0">
            <a:noFill/>
          </a:ln>
        </p:spPr>
      </p:sp>
      <p:sp>
        <p:nvSpPr>
          <p:cNvPr id="9" name="s10-text-62">
            <a:extLst>
              <a:ext uri="{FF2B5EF4-FFF2-40B4-BE49-F238E27FC236}">
                <a16:creationId xmlns:a16="http://schemas.microsoft.com/office/drawing/2014/main" id="{2762AA67-E94D-4027-A47A-2FBFB4583C1A}"/>
              </a:ext>
            </a:extLst>
          </p:cNvPr>
          <p:cNvSpPr>
            <a:spLocks noGrp="1"/>
          </p:cNvSpPr>
          <p:nvPr/>
        </p:nvSpPr>
        <p:spPr>
          <a:xfrm>
            <a:off x="542925" y="4086225"/>
            <a:ext cx="3752850" cy="695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1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11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Борьба властей с грязью и беспорядком.</a:t>
            </a:r>
          </a:p>
        </p:txBody>
      </p:sp>
      <p:sp>
        <p:nvSpPr>
          <p:cNvPr id="10" name="s10-text-63">
            <a:extLst>
              <a:ext uri="{FF2B5EF4-FFF2-40B4-BE49-F238E27FC236}">
                <a16:creationId xmlns:a16="http://schemas.microsoft.com/office/drawing/2014/main" id="{220949BA-0161-486E-9455-80193341A37C}"/>
              </a:ext>
            </a:extLst>
          </p:cNvPr>
          <p:cNvSpPr>
            <a:spLocks noGrp="1"/>
          </p:cNvSpPr>
          <p:nvPr/>
        </p:nvSpPr>
        <p:spPr>
          <a:xfrm>
            <a:off x="4762500" y="4086225"/>
            <a:ext cx="3829050" cy="695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15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115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Высокая смертность среди горожан.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6142959-7A7C-41C4-9D06-10EDA8D55172}"/>
              </a:ext>
            </a:extLst>
          </p:cNvPr>
          <p:cNvSpPr>
            <a:spLocks noGrp="1"/>
          </p:cNvSpPr>
          <p:nvPr/>
        </p:nvSpPr>
        <p:spPr>
          <a:xfrm>
            <a:off x="400050" y="4867275"/>
            <a:ext cx="8343900" cy="0"/>
          </a:xfrm>
          <a:prstGeom prst="line">
            <a:avLst/>
          </a:prstGeom>
          <a:noFill/>
          <a:ln w="6191">
            <a:solidFill>
              <a:srgbClr val="CABDA5"/>
            </a:solidFill>
          </a:ln>
        </p:spPr>
      </p:sp>
      <p:sp>
        <p:nvSpPr>
          <p:cNvPr id="12" name="s10-text-64">
            <a:extLst>
              <a:ext uri="{FF2B5EF4-FFF2-40B4-BE49-F238E27FC236}">
                <a16:creationId xmlns:a16="http://schemas.microsoft.com/office/drawing/2014/main" id="{83338260-1669-46F3-AC7E-82636BB8F604}"/>
              </a:ext>
            </a:extLst>
          </p:cNvPr>
          <p:cNvSpPr>
            <a:spLocks noGrp="1"/>
          </p:cNvSpPr>
          <p:nvPr/>
        </p:nvSpPr>
        <p:spPr>
          <a:xfrm>
            <a:off x="7477125" y="4933950"/>
            <a:ext cx="12573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692558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11-text-65">
            <a:extLst>
              <a:ext uri="{FF2B5EF4-FFF2-40B4-BE49-F238E27FC236}">
                <a16:creationId xmlns:a16="http://schemas.microsoft.com/office/drawing/2014/main" id="{D29AB714-85EE-4319-AE75-AA93C1B9FF62}"/>
              </a:ext>
            </a:extLst>
          </p:cNvPr>
          <p:cNvSpPr>
            <a:spLocks noGrp="1"/>
          </p:cNvSpPr>
          <p:nvPr/>
        </p:nvSpPr>
        <p:spPr>
          <a:xfrm>
            <a:off x="400050" y="238125"/>
            <a:ext cx="83439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Улучшения в городах</a:t>
            </a:r>
          </a:p>
        </p:txBody>
      </p:sp>
      <p:sp>
        <p:nvSpPr>
          <p:cNvPr id="2" name="s11-text-66">
            <a:extLst>
              <a:ext uri="{FF2B5EF4-FFF2-40B4-BE49-F238E27FC236}">
                <a16:creationId xmlns:a16="http://schemas.microsoft.com/office/drawing/2014/main" id="{E810E6C4-253D-424A-B40C-6BD46C926348}"/>
              </a:ext>
            </a:extLst>
          </p:cNvPr>
          <p:cNvSpPr>
            <a:spLocks noGrp="1"/>
          </p:cNvSpPr>
          <p:nvPr/>
        </p:nvSpPr>
        <p:spPr>
          <a:xfrm>
            <a:off x="419100" y="809625"/>
            <a:ext cx="828675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8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Новшества городской жизни</a:t>
            </a:r>
          </a:p>
        </p:txBody>
      </p:sp>
      <p:sp>
        <p:nvSpPr>
          <p:cNvPr id="3" name="s11-text-67">
            <a:extLst>
              <a:ext uri="{FF2B5EF4-FFF2-40B4-BE49-F238E27FC236}">
                <a16:creationId xmlns:a16="http://schemas.microsoft.com/office/drawing/2014/main" id="{F39AB140-8DED-4E8E-B070-8E58B3A4BD12}"/>
              </a:ext>
            </a:extLst>
          </p:cNvPr>
          <p:cNvSpPr>
            <a:spLocks noGrp="1"/>
          </p:cNvSpPr>
          <p:nvPr/>
        </p:nvSpPr>
        <p:spPr>
          <a:xfrm>
            <a:off x="409575" y="1304925"/>
            <a:ext cx="3990975" cy="752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Строительство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каменных зданий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вместо деревянных.</a:t>
            </a:r>
          </a:p>
        </p:txBody>
      </p:sp>
      <p:sp>
        <p:nvSpPr>
          <p:cNvPr id="4" name="s11-text-68">
            <a:extLst>
              <a:ext uri="{FF2B5EF4-FFF2-40B4-BE49-F238E27FC236}">
                <a16:creationId xmlns:a16="http://schemas.microsoft.com/office/drawing/2014/main" id="{D8E23A35-910F-4354-8CA3-393701617BE8}"/>
              </a:ext>
            </a:extLst>
          </p:cNvPr>
          <p:cNvSpPr>
            <a:spLocks noGrp="1"/>
          </p:cNvSpPr>
          <p:nvPr/>
        </p:nvSpPr>
        <p:spPr>
          <a:xfrm>
            <a:off x="4743450" y="1304925"/>
            <a:ext cx="400050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Появление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уличного освещения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(Париж, XVII век).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rcRect t="37222" b="37222"/>
          <a:stretch>
            <a:fillRect/>
          </a:stretch>
        </p:blipFill>
        <p:spPr>
          <a:xfrm>
            <a:off x="400050" y="2162175"/>
            <a:ext cx="8343900" cy="1714500"/>
          </a:xfrm>
          <a:prstGeom prst="rect">
            <a:avLst/>
          </a:prstGeom>
        </p:spPr>
      </p:pic>
      <p:sp>
        <p:nvSpPr>
          <p:cNvPr id="6" name="s11-text-69">
            <a:extLst>
              <a:ext uri="{FF2B5EF4-FFF2-40B4-BE49-F238E27FC236}">
                <a16:creationId xmlns:a16="http://schemas.microsoft.com/office/drawing/2014/main" id="{BE001FC5-5F40-469A-821C-B0F18106A0A1}"/>
              </a:ext>
            </a:extLst>
          </p:cNvPr>
          <p:cNvSpPr>
            <a:spLocks noGrp="1"/>
          </p:cNvSpPr>
          <p:nvPr/>
        </p:nvSpPr>
        <p:spPr>
          <a:xfrm>
            <a:off x="409575" y="4048125"/>
            <a:ext cx="3990975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Создание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публичного транспорта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(кареты).</a:t>
            </a:r>
          </a:p>
        </p:txBody>
      </p:sp>
      <p:sp>
        <p:nvSpPr>
          <p:cNvPr id="7" name="s11-text-70">
            <a:extLst>
              <a:ext uri="{FF2B5EF4-FFF2-40B4-BE49-F238E27FC236}">
                <a16:creationId xmlns:a16="http://schemas.microsoft.com/office/drawing/2014/main" id="{5B1ED74C-0D40-453B-841A-91EA59014AA8}"/>
              </a:ext>
            </a:extLst>
          </p:cNvPr>
          <p:cNvSpPr>
            <a:spLocks noGrp="1"/>
          </p:cNvSpPr>
          <p:nvPr/>
        </p:nvSpPr>
        <p:spPr>
          <a:xfrm>
            <a:off x="4743450" y="4048125"/>
            <a:ext cx="400050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Планировка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широких улиц и площадей.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4C54365C-AA88-4FE2-9298-A0E976D10DF9}"/>
              </a:ext>
            </a:extLst>
          </p:cNvPr>
          <p:cNvSpPr>
            <a:spLocks noGrp="1"/>
          </p:cNvSpPr>
          <p:nvPr/>
        </p:nvSpPr>
        <p:spPr>
          <a:xfrm>
            <a:off x="400050" y="4867275"/>
            <a:ext cx="8343900" cy="0"/>
          </a:xfrm>
          <a:prstGeom prst="line">
            <a:avLst/>
          </a:prstGeom>
          <a:noFill/>
          <a:ln w="6191">
            <a:solidFill>
              <a:srgbClr val="CABDA5"/>
            </a:solidFill>
          </a:ln>
        </p:spPr>
      </p:sp>
      <p:sp>
        <p:nvSpPr>
          <p:cNvPr id="9" name="s11-text-71">
            <a:extLst>
              <a:ext uri="{FF2B5EF4-FFF2-40B4-BE49-F238E27FC236}">
                <a16:creationId xmlns:a16="http://schemas.microsoft.com/office/drawing/2014/main" id="{0CBA11F7-9AD8-420C-91CF-2CC62F7B3F17}"/>
              </a:ext>
            </a:extLst>
          </p:cNvPr>
          <p:cNvSpPr>
            <a:spLocks noGrp="1"/>
          </p:cNvSpPr>
          <p:nvPr/>
        </p:nvSpPr>
        <p:spPr>
          <a:xfrm>
            <a:off x="7477125" y="4933950"/>
            <a:ext cx="12573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351900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12-text-72">
            <a:extLst>
              <a:ext uri="{FF2B5EF4-FFF2-40B4-BE49-F238E27FC236}">
                <a16:creationId xmlns:a16="http://schemas.microsoft.com/office/drawing/2014/main" id="{BD72E3DE-3B0C-4AA7-A46C-328BB5D22D57}"/>
              </a:ext>
            </a:extLst>
          </p:cNvPr>
          <p:cNvSpPr>
            <a:spLocks noGrp="1"/>
          </p:cNvSpPr>
          <p:nvPr/>
        </p:nvSpPr>
        <p:spPr>
          <a:xfrm>
            <a:off x="400050" y="238125"/>
            <a:ext cx="83439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22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22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Социальная структура города</a:t>
            </a:r>
          </a:p>
        </p:txBody>
      </p:sp>
      <p:sp>
        <p:nvSpPr>
          <p:cNvPr id="2" name="s12-text-73">
            <a:extLst>
              <a:ext uri="{FF2B5EF4-FFF2-40B4-BE49-F238E27FC236}">
                <a16:creationId xmlns:a16="http://schemas.microsoft.com/office/drawing/2014/main" id="{7CC1A885-B849-4239-9775-657576A3EC33}"/>
              </a:ext>
            </a:extLst>
          </p:cNvPr>
          <p:cNvSpPr>
            <a:spLocks noGrp="1"/>
          </p:cNvSpPr>
          <p:nvPr/>
        </p:nvSpPr>
        <p:spPr>
          <a:xfrm>
            <a:off x="419100" y="809625"/>
            <a:ext cx="828675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8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Расслоение городского общества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3362325" y="1561859"/>
            <a:ext cx="2457450" cy="3019908"/>
          </a:xfrm>
          <a:prstGeom prst="rect">
            <a:avLst/>
          </a:prstGeom>
        </p:spPr>
      </p:pic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C15DF4D8-6498-4597-9798-8C9552888788}"/>
              </a:ext>
            </a:extLst>
          </p:cNvPr>
          <p:cNvSpPr>
            <a:spLocks noGrp="1"/>
          </p:cNvSpPr>
          <p:nvPr/>
        </p:nvSpPr>
        <p:spPr>
          <a:xfrm>
            <a:off x="409575" y="1390650"/>
            <a:ext cx="2667000" cy="0"/>
          </a:xfrm>
          <a:prstGeom prst="line">
            <a:avLst/>
          </a:prstGeom>
          <a:noFill/>
          <a:ln w="19050">
            <a:solidFill>
              <a:srgbClr val="7B4240"/>
            </a:solidFill>
          </a:ln>
        </p:spPr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9A5DE77-FFA1-497C-9EEE-F47FB8251FCD}"/>
              </a:ext>
            </a:extLst>
          </p:cNvPr>
          <p:cNvSpPr>
            <a:spLocks noGrp="1"/>
          </p:cNvSpPr>
          <p:nvPr/>
        </p:nvSpPr>
        <p:spPr>
          <a:xfrm>
            <a:off x="6153150" y="1390650"/>
            <a:ext cx="2590800" cy="0"/>
          </a:xfrm>
          <a:prstGeom prst="line">
            <a:avLst/>
          </a:prstGeom>
          <a:noFill/>
          <a:ln w="19050">
            <a:solidFill>
              <a:srgbClr val="7B4240"/>
            </a:solidFill>
          </a:ln>
        </p:spPr>
      </p:sp>
      <p:sp>
        <p:nvSpPr>
          <p:cNvPr id="6" name="s12-text-74">
            <a:extLst>
              <a:ext uri="{FF2B5EF4-FFF2-40B4-BE49-F238E27FC236}">
                <a16:creationId xmlns:a16="http://schemas.microsoft.com/office/drawing/2014/main" id="{441B57C6-6353-4063-BE75-15E79C1A43FF}"/>
              </a:ext>
            </a:extLst>
          </p:cNvPr>
          <p:cNvSpPr>
            <a:spLocks noGrp="1"/>
          </p:cNvSpPr>
          <p:nvPr/>
        </p:nvSpPr>
        <p:spPr>
          <a:xfrm>
            <a:off x="409575" y="1543050"/>
            <a:ext cx="2667000" cy="1352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Бедняки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живут на верхних этажах и чердаках.</a:t>
            </a:r>
          </a:p>
        </p:txBody>
      </p:sp>
      <p:sp>
        <p:nvSpPr>
          <p:cNvPr id="7" name="s12-text-75">
            <a:extLst>
              <a:ext uri="{FF2B5EF4-FFF2-40B4-BE49-F238E27FC236}">
                <a16:creationId xmlns:a16="http://schemas.microsoft.com/office/drawing/2014/main" id="{A759D2B6-07AE-4A02-9C7A-8BC29E08FA63}"/>
              </a:ext>
            </a:extLst>
          </p:cNvPr>
          <p:cNvSpPr>
            <a:spLocks noGrp="1"/>
          </p:cNvSpPr>
          <p:nvPr/>
        </p:nvSpPr>
        <p:spPr>
          <a:xfrm>
            <a:off x="6153150" y="1543050"/>
            <a:ext cx="2590800" cy="1352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Богатые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селятся на окраинах в особняках.</a:t>
            </a:r>
          </a:p>
        </p:txBody>
      </p:sp>
      <p:sp>
        <p:nvSpPr>
          <p:cNvPr id="8" name="s12-text-76">
            <a:extLst>
              <a:ext uri="{FF2B5EF4-FFF2-40B4-BE49-F238E27FC236}">
                <a16:creationId xmlns:a16="http://schemas.microsoft.com/office/drawing/2014/main" id="{4DFC5BF4-4B44-479B-ADCE-41FD89D4EB2C}"/>
              </a:ext>
            </a:extLst>
          </p:cNvPr>
          <p:cNvSpPr>
            <a:spLocks noGrp="1"/>
          </p:cNvSpPr>
          <p:nvPr/>
        </p:nvSpPr>
        <p:spPr>
          <a:xfrm>
            <a:off x="409575" y="3276600"/>
            <a:ext cx="2667000" cy="1247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Районы по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профессиональному признаку.</a:t>
            </a:r>
          </a:p>
        </p:txBody>
      </p:sp>
      <p:sp>
        <p:nvSpPr>
          <p:cNvPr id="9" name="s12-text-77">
            <a:extLst>
              <a:ext uri="{FF2B5EF4-FFF2-40B4-BE49-F238E27FC236}">
                <a16:creationId xmlns:a16="http://schemas.microsoft.com/office/drawing/2014/main" id="{51F32C73-9B3A-4200-9350-DC93316B5004}"/>
              </a:ext>
            </a:extLst>
          </p:cNvPr>
          <p:cNvSpPr>
            <a:spLocks noGrp="1"/>
          </p:cNvSpPr>
          <p:nvPr/>
        </p:nvSpPr>
        <p:spPr>
          <a:xfrm>
            <a:off x="6153150" y="3086100"/>
            <a:ext cx="2590800" cy="1695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1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Отсутствие номеров домов и табличек — </a:t>
            </a:r>
            <a:r>
              <a:rPr sz="21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ориентиры</a:t>
            </a:r>
            <a:r>
              <a:rPr sz="21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по церквям и тавернам.</a:t>
            </a:r>
          </a:p>
        </p:txBody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C66E1B3-6BCD-4A8F-AD3A-9AD16CE1863F}"/>
              </a:ext>
            </a:extLst>
          </p:cNvPr>
          <p:cNvSpPr>
            <a:spLocks noGrp="1"/>
          </p:cNvSpPr>
          <p:nvPr/>
        </p:nvSpPr>
        <p:spPr>
          <a:xfrm>
            <a:off x="400050" y="4867275"/>
            <a:ext cx="8343900" cy="0"/>
          </a:xfrm>
          <a:prstGeom prst="line">
            <a:avLst/>
          </a:prstGeom>
          <a:noFill/>
          <a:ln w="6191">
            <a:solidFill>
              <a:srgbClr val="CABDA5"/>
            </a:solidFill>
          </a:ln>
        </p:spPr>
      </p:sp>
      <p:sp>
        <p:nvSpPr>
          <p:cNvPr id="11" name="s12-text-78">
            <a:extLst>
              <a:ext uri="{FF2B5EF4-FFF2-40B4-BE49-F238E27FC236}">
                <a16:creationId xmlns:a16="http://schemas.microsoft.com/office/drawing/2014/main" id="{80394439-7D1E-4825-AC49-BEC2153DE963}"/>
              </a:ext>
            </a:extLst>
          </p:cNvPr>
          <p:cNvSpPr>
            <a:spLocks noGrp="1"/>
          </p:cNvSpPr>
          <p:nvPr/>
        </p:nvSpPr>
        <p:spPr>
          <a:xfrm>
            <a:off x="7477125" y="4933950"/>
            <a:ext cx="12573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757554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rcRect l="12240" r="12240"/>
          <a:stretch>
            <a:fillRect/>
          </a:stretch>
        </p:blipFill>
        <p:spPr>
          <a:xfrm>
            <a:off x="0" y="0"/>
            <a:ext cx="3486150" cy="47815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608D313-1154-48E5-99FC-9413778CED30}"/>
              </a:ext>
            </a:extLst>
          </p:cNvPr>
          <p:cNvSpPr>
            <a:spLocks noGrp="1"/>
          </p:cNvSpPr>
          <p:nvPr/>
        </p:nvSpPr>
        <p:spPr>
          <a:xfrm>
            <a:off x="3581400" y="0"/>
            <a:ext cx="28575" cy="4781550"/>
          </a:xfrm>
          <a:prstGeom prst="rect">
            <a:avLst/>
          </a:prstGeom>
          <a:solidFill>
            <a:srgbClr val="AD8D55"/>
          </a:solidFill>
          <a:ln w="0">
            <a:noFill/>
          </a:ln>
        </p:spPr>
      </p:sp>
      <p:sp>
        <p:nvSpPr>
          <p:cNvPr id="3" name="s13-text-79">
            <a:extLst>
              <a:ext uri="{FF2B5EF4-FFF2-40B4-BE49-F238E27FC236}">
                <a16:creationId xmlns:a16="http://schemas.microsoft.com/office/drawing/2014/main" id="{8883D0A3-C1C7-4665-A320-1F5B73CCC906}"/>
              </a:ext>
            </a:extLst>
          </p:cNvPr>
          <p:cNvSpPr>
            <a:spLocks noGrp="1"/>
          </p:cNvSpPr>
          <p:nvPr/>
        </p:nvSpPr>
        <p:spPr>
          <a:xfrm>
            <a:off x="3867150" y="247650"/>
            <a:ext cx="4876800" cy="552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Итоги изменений</a:t>
            </a:r>
          </a:p>
        </p:txBody>
      </p:sp>
      <p:sp>
        <p:nvSpPr>
          <p:cNvPr id="4" name="s13-text-80">
            <a:extLst>
              <a:ext uri="{FF2B5EF4-FFF2-40B4-BE49-F238E27FC236}">
                <a16:creationId xmlns:a16="http://schemas.microsoft.com/office/drawing/2014/main" id="{56AA0486-672F-4B8C-9E10-96B2970B6818}"/>
              </a:ext>
            </a:extLst>
          </p:cNvPr>
          <p:cNvSpPr>
            <a:spLocks noGrp="1"/>
          </p:cNvSpPr>
          <p:nvPr/>
        </p:nvSpPr>
        <p:spPr>
          <a:xfrm>
            <a:off x="3876675" y="933450"/>
            <a:ext cx="48577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8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Значение экономических преобразований</a:t>
            </a:r>
          </a:p>
        </p:txBody>
      </p:sp>
      <p:sp>
        <p:nvSpPr>
          <p:cNvPr id="5" name="s13-text-81">
            <a:extLst>
              <a:ext uri="{FF2B5EF4-FFF2-40B4-BE49-F238E27FC236}">
                <a16:creationId xmlns:a16="http://schemas.microsoft.com/office/drawing/2014/main" id="{D0E07172-0909-468C-8188-59CFB08AF30F}"/>
              </a:ext>
            </a:extLst>
          </p:cNvPr>
          <p:cNvSpPr>
            <a:spLocks noGrp="1"/>
          </p:cNvSpPr>
          <p:nvPr/>
        </p:nvSpPr>
        <p:spPr>
          <a:xfrm>
            <a:off x="3876675" y="1743075"/>
            <a:ext cx="4867275" cy="6286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Усиление роли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денег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в экономике.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691CE4E3-F0E8-406D-87F7-09C671F64F8D}"/>
              </a:ext>
            </a:extLst>
          </p:cNvPr>
          <p:cNvSpPr>
            <a:spLocks noGrp="1"/>
          </p:cNvSpPr>
          <p:nvPr/>
        </p:nvSpPr>
        <p:spPr>
          <a:xfrm>
            <a:off x="3876675" y="2390775"/>
            <a:ext cx="4867275" cy="0"/>
          </a:xfrm>
          <a:prstGeom prst="line">
            <a:avLst/>
          </a:prstGeom>
          <a:noFill/>
          <a:ln w="6668">
            <a:solidFill>
              <a:srgbClr val="CABDA5"/>
            </a:solidFill>
          </a:ln>
        </p:spPr>
      </p:sp>
      <p:sp>
        <p:nvSpPr>
          <p:cNvPr id="7" name="s13-text-82">
            <a:extLst>
              <a:ext uri="{FF2B5EF4-FFF2-40B4-BE49-F238E27FC236}">
                <a16:creationId xmlns:a16="http://schemas.microsoft.com/office/drawing/2014/main" id="{B798F4C0-0D6C-40D9-9A3D-7422B7838F27}"/>
              </a:ext>
            </a:extLst>
          </p:cNvPr>
          <p:cNvSpPr>
            <a:spLocks noGrp="1"/>
          </p:cNvSpPr>
          <p:nvPr/>
        </p:nvSpPr>
        <p:spPr>
          <a:xfrm>
            <a:off x="3876675" y="2457450"/>
            <a:ext cx="4867275" cy="6000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Рост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производства и торговли.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5B275E2E-D359-4C7B-A34B-2730C9CED862}"/>
              </a:ext>
            </a:extLst>
          </p:cNvPr>
          <p:cNvSpPr>
            <a:spLocks noGrp="1"/>
          </p:cNvSpPr>
          <p:nvPr/>
        </p:nvSpPr>
        <p:spPr>
          <a:xfrm>
            <a:off x="3876675" y="3076575"/>
            <a:ext cx="4867275" cy="0"/>
          </a:xfrm>
          <a:prstGeom prst="line">
            <a:avLst/>
          </a:prstGeom>
          <a:noFill/>
          <a:ln w="6668">
            <a:solidFill>
              <a:srgbClr val="CABDA5"/>
            </a:solidFill>
          </a:ln>
        </p:spPr>
      </p:sp>
      <p:sp>
        <p:nvSpPr>
          <p:cNvPr id="9" name="s13-text-83">
            <a:extLst>
              <a:ext uri="{FF2B5EF4-FFF2-40B4-BE49-F238E27FC236}">
                <a16:creationId xmlns:a16="http://schemas.microsoft.com/office/drawing/2014/main" id="{3E80F5BB-7D12-4E40-AD92-6A852E8050ED}"/>
              </a:ext>
            </a:extLst>
          </p:cNvPr>
          <p:cNvSpPr>
            <a:spLocks noGrp="1"/>
          </p:cNvSpPr>
          <p:nvPr/>
        </p:nvSpPr>
        <p:spPr>
          <a:xfrm>
            <a:off x="3876675" y="3152775"/>
            <a:ext cx="4867275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Расслоение общества: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богатые и бедные.</a:t>
            </a:r>
          </a:p>
        </p:txBody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FAE1A8C-387B-4CAD-9C77-D352A84D6E12}"/>
              </a:ext>
            </a:extLst>
          </p:cNvPr>
          <p:cNvSpPr>
            <a:spLocks noGrp="1"/>
          </p:cNvSpPr>
          <p:nvPr/>
        </p:nvSpPr>
        <p:spPr>
          <a:xfrm>
            <a:off x="3876675" y="3933825"/>
            <a:ext cx="4867275" cy="0"/>
          </a:xfrm>
          <a:prstGeom prst="line">
            <a:avLst/>
          </a:prstGeom>
          <a:noFill/>
          <a:ln w="6668">
            <a:solidFill>
              <a:srgbClr val="CABDA5"/>
            </a:solidFill>
          </a:ln>
        </p:spPr>
      </p:sp>
      <p:sp>
        <p:nvSpPr>
          <p:cNvPr id="11" name="s13-text-84">
            <a:extLst>
              <a:ext uri="{FF2B5EF4-FFF2-40B4-BE49-F238E27FC236}">
                <a16:creationId xmlns:a16="http://schemas.microsoft.com/office/drawing/2014/main" id="{301E65D1-9A79-4042-AA71-8F5C553E554C}"/>
              </a:ext>
            </a:extLst>
          </p:cNvPr>
          <p:cNvSpPr>
            <a:spLocks noGrp="1"/>
          </p:cNvSpPr>
          <p:nvPr/>
        </p:nvSpPr>
        <p:spPr>
          <a:xfrm>
            <a:off x="3876675" y="4019550"/>
            <a:ext cx="4867275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Формирование предпосылок для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промышленной революции.</a:t>
            </a: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300BAD0E-06B4-4F1C-B226-EB212500D8B8}"/>
              </a:ext>
            </a:extLst>
          </p:cNvPr>
          <p:cNvSpPr>
            <a:spLocks noGrp="1"/>
          </p:cNvSpPr>
          <p:nvPr/>
        </p:nvSpPr>
        <p:spPr>
          <a:xfrm>
            <a:off x="400050" y="4867275"/>
            <a:ext cx="8343900" cy="0"/>
          </a:xfrm>
          <a:prstGeom prst="line">
            <a:avLst/>
          </a:prstGeom>
          <a:noFill/>
          <a:ln w="6191">
            <a:solidFill>
              <a:srgbClr val="CABDA5"/>
            </a:solidFill>
          </a:ln>
        </p:spPr>
      </p:sp>
      <p:sp>
        <p:nvSpPr>
          <p:cNvPr id="13" name="s13-text-85">
            <a:extLst>
              <a:ext uri="{FF2B5EF4-FFF2-40B4-BE49-F238E27FC236}">
                <a16:creationId xmlns:a16="http://schemas.microsoft.com/office/drawing/2014/main" id="{9C7EE731-C64A-41B2-94EA-0A9E67196CCA}"/>
              </a:ext>
            </a:extLst>
          </p:cNvPr>
          <p:cNvSpPr>
            <a:spLocks noGrp="1"/>
          </p:cNvSpPr>
          <p:nvPr/>
        </p:nvSpPr>
        <p:spPr>
          <a:xfrm>
            <a:off x="7477125" y="4933950"/>
            <a:ext cx="12573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670797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14-text-86">
            <a:extLst>
              <a:ext uri="{FF2B5EF4-FFF2-40B4-BE49-F238E27FC236}">
                <a16:creationId xmlns:a16="http://schemas.microsoft.com/office/drawing/2014/main" id="{4B685F5A-CD13-4EFB-AE08-70DF40FF067F}"/>
              </a:ext>
            </a:extLst>
          </p:cNvPr>
          <p:cNvSpPr>
            <a:spLocks noGrp="1"/>
          </p:cNvSpPr>
          <p:nvPr/>
        </p:nvSpPr>
        <p:spPr>
          <a:xfrm>
            <a:off x="400050" y="238125"/>
            <a:ext cx="83439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300" b="0" i="0">
                <a:solidFill>
                  <a:srgbClr val="F4EFE4"/>
                </a:solidFill>
                <a:latin typeface="Georgia"/>
                <a:ea typeface="Georgia"/>
                <a:cs typeface="Georgia"/>
              </a:defRPr>
            </a:pPr>
            <a:r>
              <a:rPr sz="3300" b="0" i="0">
                <a:solidFill>
                  <a:srgbClr val="F4EFE4"/>
                </a:solidFill>
                <a:latin typeface="Georgia"/>
                <a:ea typeface="Georgia"/>
                <a:cs typeface="Georgia"/>
              </a:rPr>
              <a:t>Значение эпохи</a:t>
            </a:r>
          </a:p>
        </p:txBody>
      </p:sp>
      <p:sp>
        <p:nvSpPr>
          <p:cNvPr id="2" name="s14-text-87">
            <a:extLst>
              <a:ext uri="{FF2B5EF4-FFF2-40B4-BE49-F238E27FC236}">
                <a16:creationId xmlns:a16="http://schemas.microsoft.com/office/drawing/2014/main" id="{4A9239E7-003A-4954-9299-2D539BC14C3B}"/>
              </a:ext>
            </a:extLst>
          </p:cNvPr>
          <p:cNvSpPr>
            <a:spLocks noGrp="1"/>
          </p:cNvSpPr>
          <p:nvPr/>
        </p:nvSpPr>
        <p:spPr>
          <a:xfrm>
            <a:off x="419100" y="809625"/>
            <a:ext cx="828675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E9E0CF"/>
                </a:solidFill>
                <a:latin typeface="Calibri"/>
                <a:ea typeface="Calibri"/>
                <a:cs typeface="Calibri"/>
              </a:defRPr>
            </a:pPr>
            <a:r>
              <a:rPr sz="1800" b="0" i="0">
                <a:solidFill>
                  <a:srgbClr val="E9E0CF"/>
                </a:solidFill>
                <a:latin typeface="Calibri"/>
                <a:ea typeface="Calibri"/>
                <a:cs typeface="Calibri"/>
              </a:rPr>
              <a:t>Влияние капитализма на Европу</a:t>
            </a:r>
          </a:p>
        </p:txBody>
      </p:sp>
      <p:sp>
        <p:nvSpPr>
          <p:cNvPr id="3" name="s14-text-88">
            <a:extLst>
              <a:ext uri="{FF2B5EF4-FFF2-40B4-BE49-F238E27FC236}">
                <a16:creationId xmlns:a16="http://schemas.microsoft.com/office/drawing/2014/main" id="{1FE61063-4BB0-4FDE-BE79-6FE52954F35B}"/>
              </a:ext>
            </a:extLst>
          </p:cNvPr>
          <p:cNvSpPr>
            <a:spLocks noGrp="1"/>
          </p:cNvSpPr>
          <p:nvPr/>
        </p:nvSpPr>
        <p:spPr>
          <a:xfrm>
            <a:off x="409575" y="1381125"/>
            <a:ext cx="3943350" cy="904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F4EFE4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E9E0CF"/>
                </a:solidFill>
                <a:latin typeface="Calibri"/>
                <a:ea typeface="Calibri"/>
                <a:cs typeface="Calibri"/>
              </a:rPr>
              <a:t>Капитализм</a:t>
            </a:r>
            <a:r>
              <a:rPr sz="2200" b="0" i="0">
                <a:solidFill>
                  <a:srgbClr val="F4EFE4"/>
                </a:solidFill>
                <a:latin typeface="Calibri"/>
                <a:ea typeface="Calibri"/>
                <a:cs typeface="Calibri"/>
              </a:rPr>
              <a:t> изменил сельское и городское хозяйство.</a:t>
            </a:r>
          </a:p>
        </p:txBody>
      </p:sp>
      <p:sp>
        <p:nvSpPr>
          <p:cNvPr id="4" name="s14-text-89">
            <a:extLst>
              <a:ext uri="{FF2B5EF4-FFF2-40B4-BE49-F238E27FC236}">
                <a16:creationId xmlns:a16="http://schemas.microsoft.com/office/drawing/2014/main" id="{76D1438E-DF2A-4C0D-BA75-710060C7CCA7}"/>
              </a:ext>
            </a:extLst>
          </p:cNvPr>
          <p:cNvSpPr>
            <a:spLocks noGrp="1"/>
          </p:cNvSpPr>
          <p:nvPr/>
        </p:nvSpPr>
        <p:spPr>
          <a:xfrm>
            <a:off x="4762500" y="1381125"/>
            <a:ext cx="3981450" cy="9048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F4EFE4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E9E0CF"/>
                </a:solidFill>
                <a:latin typeface="Calibri"/>
                <a:ea typeface="Calibri"/>
                <a:cs typeface="Calibri"/>
              </a:rPr>
              <a:t>«Революция цен»</a:t>
            </a:r>
            <a:r>
              <a:rPr sz="2200" b="0" i="0">
                <a:solidFill>
                  <a:srgbClr val="F4EFE4"/>
                </a:solidFill>
                <a:latin typeface="Calibri"/>
                <a:ea typeface="Calibri"/>
                <a:cs typeface="Calibri"/>
              </a:rPr>
              <a:t> стимулировала экономику.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A5231C37-B4B1-433A-853D-B741C5753044}"/>
              </a:ext>
            </a:extLst>
          </p:cNvPr>
          <p:cNvSpPr>
            <a:spLocks noGrp="1"/>
          </p:cNvSpPr>
          <p:nvPr/>
        </p:nvSpPr>
        <p:spPr>
          <a:xfrm>
            <a:off x="409575" y="2381250"/>
            <a:ext cx="8334375" cy="0"/>
          </a:xfrm>
          <a:prstGeom prst="line">
            <a:avLst/>
          </a:prstGeom>
          <a:noFill/>
          <a:ln w="7620">
            <a:solidFill>
              <a:srgbClr val="66737A"/>
            </a:solidFill>
          </a:ln>
        </p:spPr>
      </p:sp>
      <p:sp>
        <p:nvSpPr>
          <p:cNvPr id="6" name="s14-text-90">
            <a:extLst>
              <a:ext uri="{FF2B5EF4-FFF2-40B4-BE49-F238E27FC236}">
                <a16:creationId xmlns:a16="http://schemas.microsoft.com/office/drawing/2014/main" id="{4CE1060F-0E6F-4557-AADB-4DA82988A6D8}"/>
              </a:ext>
            </a:extLst>
          </p:cNvPr>
          <p:cNvSpPr>
            <a:spLocks noGrp="1"/>
          </p:cNvSpPr>
          <p:nvPr/>
        </p:nvSpPr>
        <p:spPr>
          <a:xfrm>
            <a:off x="409575" y="2533650"/>
            <a:ext cx="3943350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F4EFE4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F4EFE4"/>
                </a:solidFill>
                <a:latin typeface="Calibri"/>
                <a:ea typeface="Calibri"/>
                <a:cs typeface="Calibri"/>
              </a:rPr>
              <a:t>Города стали центрами торговли и ремесла.</a:t>
            </a:r>
          </a:p>
        </p:txBody>
      </p:sp>
      <p:sp>
        <p:nvSpPr>
          <p:cNvPr id="7" name="s14-text-91">
            <a:extLst>
              <a:ext uri="{FF2B5EF4-FFF2-40B4-BE49-F238E27FC236}">
                <a16:creationId xmlns:a16="http://schemas.microsoft.com/office/drawing/2014/main" id="{00068A5B-1ACF-4D32-A53F-C878CBC6AEE2}"/>
              </a:ext>
            </a:extLst>
          </p:cNvPr>
          <p:cNvSpPr>
            <a:spLocks noGrp="1"/>
          </p:cNvSpPr>
          <p:nvPr/>
        </p:nvSpPr>
        <p:spPr>
          <a:xfrm>
            <a:off x="4762500" y="2533650"/>
            <a:ext cx="3981450" cy="800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F4EFE4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F4EFE4"/>
                </a:solidFill>
                <a:latin typeface="Calibri"/>
                <a:ea typeface="Calibri"/>
                <a:cs typeface="Calibri"/>
              </a:rPr>
              <a:t>Зарождение современных экономических отношений.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rcRect t="23167" b="23167"/>
          <a:stretch>
            <a:fillRect/>
          </a:stretch>
        </p:blipFill>
        <p:spPr>
          <a:xfrm>
            <a:off x="400050" y="3457575"/>
            <a:ext cx="8343900" cy="1314450"/>
          </a:xfrm>
          <a:prstGeom prst="rect">
            <a:avLst/>
          </a:prstGeom>
        </p:spPr>
      </p:pic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DFB292ED-50A8-4F68-AC65-CBDE21EA4770}"/>
              </a:ext>
            </a:extLst>
          </p:cNvPr>
          <p:cNvSpPr>
            <a:spLocks noGrp="1"/>
          </p:cNvSpPr>
          <p:nvPr/>
        </p:nvSpPr>
        <p:spPr>
          <a:xfrm>
            <a:off x="400050" y="4867275"/>
            <a:ext cx="8343900" cy="0"/>
          </a:xfrm>
          <a:prstGeom prst="line">
            <a:avLst/>
          </a:prstGeom>
          <a:noFill/>
          <a:ln w="6191">
            <a:solidFill>
              <a:srgbClr val="637178"/>
            </a:solidFill>
          </a:ln>
        </p:spPr>
      </p:sp>
      <p:sp>
        <p:nvSpPr>
          <p:cNvPr id="10" name="s14-text-92">
            <a:extLst>
              <a:ext uri="{FF2B5EF4-FFF2-40B4-BE49-F238E27FC236}">
                <a16:creationId xmlns:a16="http://schemas.microsoft.com/office/drawing/2014/main" id="{30B86737-C188-468F-B6D4-F6540C234475}"/>
              </a:ext>
            </a:extLst>
          </p:cNvPr>
          <p:cNvSpPr>
            <a:spLocks noGrp="1"/>
          </p:cNvSpPr>
          <p:nvPr/>
        </p:nvSpPr>
        <p:spPr>
          <a:xfrm>
            <a:off x="7477125" y="4933950"/>
            <a:ext cx="12573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1100" b="0" i="0">
                <a:solidFill>
                  <a:srgbClr val="E9E0CF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E9E0C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0292441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15-text-93">
            <a:extLst>
              <a:ext uri="{FF2B5EF4-FFF2-40B4-BE49-F238E27FC236}">
                <a16:creationId xmlns:a16="http://schemas.microsoft.com/office/drawing/2014/main" id="{D38CF451-A676-4DA6-AEC9-637E3B825049}"/>
              </a:ext>
            </a:extLst>
          </p:cNvPr>
          <p:cNvSpPr>
            <a:spLocks noGrp="1"/>
          </p:cNvSpPr>
          <p:nvPr/>
        </p:nvSpPr>
        <p:spPr>
          <a:xfrm>
            <a:off x="400050" y="238125"/>
            <a:ext cx="83439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375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375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Домашнее задание</a:t>
            </a:r>
          </a:p>
        </p:txBody>
      </p:sp>
      <p:sp>
        <p:nvSpPr>
          <p:cNvPr id="2" name="s15-text-94">
            <a:extLst>
              <a:ext uri="{FF2B5EF4-FFF2-40B4-BE49-F238E27FC236}">
                <a16:creationId xmlns:a16="http://schemas.microsoft.com/office/drawing/2014/main" id="{482DCE3D-34D5-4409-B4DC-F32323EBFF97}"/>
              </a:ext>
            </a:extLst>
          </p:cNvPr>
          <p:cNvSpPr>
            <a:spLocks noGrp="1"/>
          </p:cNvSpPr>
          <p:nvPr/>
        </p:nvSpPr>
        <p:spPr>
          <a:xfrm>
            <a:off x="409575" y="1304925"/>
            <a:ext cx="5514975" cy="609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Прочитать §4.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128321" y="1171575"/>
            <a:ext cx="1612007" cy="1076325"/>
          </a:xfrm>
          <a:prstGeom prst="rect">
            <a:avLst/>
          </a:prstGeom>
        </p:spPr>
      </p:pic>
      <p:sp>
        <p:nvSpPr>
          <p:cNvPr id="4" name="s15-text-95">
            <a:extLst>
              <a:ext uri="{FF2B5EF4-FFF2-40B4-BE49-F238E27FC236}">
                <a16:creationId xmlns:a16="http://schemas.microsoft.com/office/drawing/2014/main" id="{A111F069-959F-4B3B-A107-A93C781EBBCA}"/>
              </a:ext>
            </a:extLst>
          </p:cNvPr>
          <p:cNvSpPr>
            <a:spLocks noGrp="1"/>
          </p:cNvSpPr>
          <p:nvPr/>
        </p:nvSpPr>
        <p:spPr>
          <a:xfrm>
            <a:off x="419100" y="2238375"/>
            <a:ext cx="6191250" cy="4000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1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На выбор: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AA684A58-2D72-4D6C-9CFC-8CB24A72E376}"/>
              </a:ext>
            </a:extLst>
          </p:cNvPr>
          <p:cNvSpPr>
            <a:spLocks noGrp="1"/>
          </p:cNvSpPr>
          <p:nvPr/>
        </p:nvSpPr>
        <p:spPr>
          <a:xfrm>
            <a:off x="409575" y="2809875"/>
            <a:ext cx="2590800" cy="0"/>
          </a:xfrm>
          <a:prstGeom prst="line">
            <a:avLst/>
          </a:prstGeom>
          <a:noFill/>
          <a:ln w="19050">
            <a:solidFill>
              <a:srgbClr val="AD8D55"/>
            </a:solidFill>
          </a:ln>
        </p:spPr>
      </p:sp>
      <p:sp>
        <p:nvSpPr>
          <p:cNvPr id="6" name="s15-text-96">
            <a:extLst>
              <a:ext uri="{FF2B5EF4-FFF2-40B4-BE49-F238E27FC236}">
                <a16:creationId xmlns:a16="http://schemas.microsoft.com/office/drawing/2014/main" id="{D2CAD6F0-0213-41B9-8858-4BDA4EB54472}"/>
              </a:ext>
            </a:extLst>
          </p:cNvPr>
          <p:cNvSpPr>
            <a:spLocks noGrp="1"/>
          </p:cNvSpPr>
          <p:nvPr/>
        </p:nvSpPr>
        <p:spPr>
          <a:xfrm>
            <a:off x="409575" y="2990850"/>
            <a:ext cx="2590800" cy="1752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Подготовить сообщение о жизни в европейском городе XVII века.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7038558F-3F21-4DD3-8F04-1FB2004E2D3B}"/>
              </a:ext>
            </a:extLst>
          </p:cNvPr>
          <p:cNvSpPr>
            <a:spLocks noGrp="1"/>
          </p:cNvSpPr>
          <p:nvPr/>
        </p:nvSpPr>
        <p:spPr>
          <a:xfrm>
            <a:off x="3248025" y="2809875"/>
            <a:ext cx="2590800" cy="0"/>
          </a:xfrm>
          <a:prstGeom prst="line">
            <a:avLst/>
          </a:prstGeom>
          <a:noFill/>
          <a:ln w="19050">
            <a:solidFill>
              <a:srgbClr val="AD8D55"/>
            </a:solidFill>
          </a:ln>
        </p:spPr>
      </p:sp>
      <p:sp>
        <p:nvSpPr>
          <p:cNvPr id="8" name="s15-text-97">
            <a:extLst>
              <a:ext uri="{FF2B5EF4-FFF2-40B4-BE49-F238E27FC236}">
                <a16:creationId xmlns:a16="http://schemas.microsoft.com/office/drawing/2014/main" id="{0CB986C7-C431-4AFB-A819-3B0939855B0A}"/>
              </a:ext>
            </a:extLst>
          </p:cNvPr>
          <p:cNvSpPr>
            <a:spLocks noGrp="1"/>
          </p:cNvSpPr>
          <p:nvPr/>
        </p:nvSpPr>
        <p:spPr>
          <a:xfrm>
            <a:off x="3248025" y="2990850"/>
            <a:ext cx="2590800" cy="1752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Сравнить аграрные революции в Западной и Центральной Европе.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5044FB19-A60B-44C0-8AB2-2007A17BA7C7}"/>
              </a:ext>
            </a:extLst>
          </p:cNvPr>
          <p:cNvSpPr>
            <a:spLocks noGrp="1"/>
          </p:cNvSpPr>
          <p:nvPr/>
        </p:nvSpPr>
        <p:spPr>
          <a:xfrm>
            <a:off x="6086475" y="2809875"/>
            <a:ext cx="2657475" cy="0"/>
          </a:xfrm>
          <a:prstGeom prst="line">
            <a:avLst/>
          </a:prstGeom>
          <a:noFill/>
          <a:ln w="19050">
            <a:solidFill>
              <a:srgbClr val="AD8D55"/>
            </a:solidFill>
          </a:ln>
        </p:spPr>
      </p:sp>
      <p:sp>
        <p:nvSpPr>
          <p:cNvPr id="10" name="s15-text-98">
            <a:extLst>
              <a:ext uri="{FF2B5EF4-FFF2-40B4-BE49-F238E27FC236}">
                <a16:creationId xmlns:a16="http://schemas.microsoft.com/office/drawing/2014/main" id="{F1B7C54D-B234-485B-ABF0-0DC8E511AC81}"/>
              </a:ext>
            </a:extLst>
          </p:cNvPr>
          <p:cNvSpPr>
            <a:spLocks noGrp="1"/>
          </p:cNvSpPr>
          <p:nvPr/>
        </p:nvSpPr>
        <p:spPr>
          <a:xfrm>
            <a:off x="6086475" y="2990850"/>
            <a:ext cx="2657475" cy="1752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Написать эссе на тему: «Как „революция цен“ изменила жизнь европейцев?».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8301A67-DBE5-4178-B4F5-E18097FCEA63}"/>
              </a:ext>
            </a:extLst>
          </p:cNvPr>
          <p:cNvSpPr>
            <a:spLocks noGrp="1"/>
          </p:cNvSpPr>
          <p:nvPr/>
        </p:nvSpPr>
        <p:spPr>
          <a:xfrm>
            <a:off x="400050" y="4867275"/>
            <a:ext cx="8343900" cy="0"/>
          </a:xfrm>
          <a:prstGeom prst="line">
            <a:avLst/>
          </a:prstGeom>
          <a:noFill/>
          <a:ln w="6191">
            <a:solidFill>
              <a:srgbClr val="CABDA5"/>
            </a:solidFill>
          </a:ln>
        </p:spPr>
      </p:sp>
      <p:sp>
        <p:nvSpPr>
          <p:cNvPr id="12" name="s15-text-99">
            <a:extLst>
              <a:ext uri="{FF2B5EF4-FFF2-40B4-BE49-F238E27FC236}">
                <a16:creationId xmlns:a16="http://schemas.microsoft.com/office/drawing/2014/main" id="{8FE0FB67-A0AC-4080-8B6C-E972C88EA790}"/>
              </a:ext>
            </a:extLst>
          </p:cNvPr>
          <p:cNvSpPr>
            <a:spLocks noGrp="1"/>
          </p:cNvSpPr>
          <p:nvPr/>
        </p:nvSpPr>
        <p:spPr>
          <a:xfrm>
            <a:off x="7477125" y="4933950"/>
            <a:ext cx="12573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20058569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2-text-3">
            <a:extLst>
              <a:ext uri="{FF2B5EF4-FFF2-40B4-BE49-F238E27FC236}">
                <a16:creationId xmlns:a16="http://schemas.microsoft.com/office/drawing/2014/main" id="{334A3546-8F9F-43A1-AED3-1FDAB53B7FCF}"/>
              </a:ext>
            </a:extLst>
          </p:cNvPr>
          <p:cNvSpPr>
            <a:spLocks noGrp="1"/>
          </p:cNvSpPr>
          <p:nvPr/>
        </p:nvSpPr>
        <p:spPr>
          <a:xfrm>
            <a:off x="400050" y="238125"/>
            <a:ext cx="83439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План урока</a:t>
            </a:r>
          </a:p>
        </p:txBody>
      </p:sp>
      <p:sp>
        <p:nv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5E39C9D7-1008-4638-80E8-08374574A54E}"/>
              </a:ext>
            </a:extLst>
          </p:cNvPr>
          <p:cNvSpPr>
            <a:spLocks noGrp="1"/>
          </p:cNvSpPr>
          <p:nvPr/>
        </p:nvSpPr>
        <p:spPr>
          <a:xfrm>
            <a:off x="409575" y="923925"/>
            <a:ext cx="8324850" cy="0"/>
          </a:xfrm>
          <a:prstGeom prst="line">
            <a:avLst/>
          </a:prstGeom>
          <a:noFill/>
          <a:ln w="11430">
            <a:solidFill>
              <a:srgbClr val="AD8D55"/>
            </a:solidFill>
          </a:ln>
        </p:spPr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860DE8D-08B9-4772-AFB3-68ECC27CC82A}"/>
              </a:ext>
            </a:extLst>
          </p:cNvPr>
          <p:cNvSpPr>
            <a:spLocks noGrp="1"/>
          </p:cNvSpPr>
          <p:nvPr/>
        </p:nvSpPr>
        <p:spPr>
          <a:xfrm>
            <a:off x="419100" y="1228725"/>
            <a:ext cx="28575" cy="447675"/>
          </a:xfrm>
          <a:prstGeom prst="rect">
            <a:avLst/>
          </a:prstGeom>
          <a:solidFill>
            <a:srgbClr val="7B4240"/>
          </a:solidFill>
          <a:ln w="0">
            <a:noFill/>
          </a:ln>
        </p:spPr>
      </p:sp>
      <p:sp>
        <p:nvSpPr>
          <p:cNvPr id="4" name="s2-text-4">
            <a:extLst>
              <a:ext uri="{FF2B5EF4-FFF2-40B4-BE49-F238E27FC236}">
                <a16:creationId xmlns:a16="http://schemas.microsoft.com/office/drawing/2014/main" id="{4A59CBEC-CACC-4629-96D0-4AE7FF113075}"/>
              </a:ext>
            </a:extLst>
          </p:cNvPr>
          <p:cNvSpPr>
            <a:spLocks noGrp="1"/>
          </p:cNvSpPr>
          <p:nvPr/>
        </p:nvSpPr>
        <p:spPr>
          <a:xfrm>
            <a:off x="619125" y="1181100"/>
            <a:ext cx="79057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Демография Европы: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рост населения и его последствия.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CE59180C-D565-40C5-9C05-92529107100D}"/>
              </a:ext>
            </a:extLst>
          </p:cNvPr>
          <p:cNvSpPr>
            <a:spLocks noGrp="1"/>
          </p:cNvSpPr>
          <p:nvPr/>
        </p:nvSpPr>
        <p:spPr>
          <a:xfrm>
            <a:off x="619125" y="1819275"/>
            <a:ext cx="8077200" cy="0"/>
          </a:xfrm>
          <a:prstGeom prst="line">
            <a:avLst/>
          </a:prstGeom>
          <a:noFill/>
          <a:ln w="5715">
            <a:solidFill>
              <a:srgbClr val="CABDA5"/>
            </a:solidFill>
          </a:ln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1200ADF-3462-464F-80A0-EAB0EA7C591D}"/>
              </a:ext>
            </a:extLst>
          </p:cNvPr>
          <p:cNvSpPr>
            <a:spLocks noGrp="1"/>
          </p:cNvSpPr>
          <p:nvPr/>
        </p:nvSpPr>
        <p:spPr>
          <a:xfrm>
            <a:off x="419100" y="1943100"/>
            <a:ext cx="28575" cy="447675"/>
          </a:xfrm>
          <a:prstGeom prst="rect">
            <a:avLst/>
          </a:prstGeom>
          <a:solidFill>
            <a:srgbClr val="7B4240"/>
          </a:solidFill>
          <a:ln w="0">
            <a:noFill/>
          </a:ln>
        </p:spPr>
      </p:sp>
      <p:sp>
        <p:nvSpPr>
          <p:cNvPr id="7" name="s2-text-5">
            <a:extLst>
              <a:ext uri="{FF2B5EF4-FFF2-40B4-BE49-F238E27FC236}">
                <a16:creationId xmlns:a16="http://schemas.microsoft.com/office/drawing/2014/main" id="{1112E126-B7C8-477B-9930-A676CA6674CC}"/>
              </a:ext>
            </a:extLst>
          </p:cNvPr>
          <p:cNvSpPr>
            <a:spLocks noGrp="1"/>
          </p:cNvSpPr>
          <p:nvPr/>
        </p:nvSpPr>
        <p:spPr>
          <a:xfrm>
            <a:off x="619125" y="1895475"/>
            <a:ext cx="79057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«Революция цен»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её влияние на экономику.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A0C025F7-FA24-477B-93E2-E390E3F7F6ED}"/>
              </a:ext>
            </a:extLst>
          </p:cNvPr>
          <p:cNvSpPr>
            <a:spLocks noGrp="1"/>
          </p:cNvSpPr>
          <p:nvPr/>
        </p:nvSpPr>
        <p:spPr>
          <a:xfrm>
            <a:off x="619125" y="2533650"/>
            <a:ext cx="8077200" cy="0"/>
          </a:xfrm>
          <a:prstGeom prst="line">
            <a:avLst/>
          </a:prstGeom>
          <a:noFill/>
          <a:ln w="5715">
            <a:solidFill>
              <a:srgbClr val="CABDA5"/>
            </a:solidFill>
          </a:ln>
        </p:spPr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C00A9D3-98DD-4CA7-A809-03FE08FA3F95}"/>
              </a:ext>
            </a:extLst>
          </p:cNvPr>
          <p:cNvSpPr>
            <a:spLocks noGrp="1"/>
          </p:cNvSpPr>
          <p:nvPr/>
        </p:nvSpPr>
        <p:spPr>
          <a:xfrm>
            <a:off x="419100" y="2657475"/>
            <a:ext cx="28575" cy="447675"/>
          </a:xfrm>
          <a:prstGeom prst="rect">
            <a:avLst/>
          </a:prstGeom>
          <a:solidFill>
            <a:srgbClr val="7B4240"/>
          </a:solidFill>
          <a:ln w="0">
            <a:noFill/>
          </a:ln>
        </p:spPr>
      </p:sp>
      <p:sp>
        <p:nvSpPr>
          <p:cNvPr id="10" name="s2-text-6">
            <a:extLst>
              <a:ext uri="{FF2B5EF4-FFF2-40B4-BE49-F238E27FC236}">
                <a16:creationId xmlns:a16="http://schemas.microsoft.com/office/drawing/2014/main" id="{5C4A4DD8-F0BF-4693-9B78-F73E32AA1383}"/>
              </a:ext>
            </a:extLst>
          </p:cNvPr>
          <p:cNvSpPr>
            <a:spLocks noGrp="1"/>
          </p:cNvSpPr>
          <p:nvPr/>
        </p:nvSpPr>
        <p:spPr>
          <a:xfrm>
            <a:off x="619125" y="2609850"/>
            <a:ext cx="79057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Зарождение капитализма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мануфактурное производство.</a:t>
            </a:r>
          </a:p>
        </p:txBody>
      </p:sp>
      <p:sp>
        <p:nv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944732AA-8DC4-4165-84B8-C652AE84C231}"/>
              </a:ext>
            </a:extLst>
          </p:cNvPr>
          <p:cNvSpPr>
            <a:spLocks noGrp="1"/>
          </p:cNvSpPr>
          <p:nvPr/>
        </p:nvSpPr>
        <p:spPr>
          <a:xfrm>
            <a:off x="619125" y="3248025"/>
            <a:ext cx="8077200" cy="0"/>
          </a:xfrm>
          <a:prstGeom prst="line">
            <a:avLst/>
          </a:prstGeom>
          <a:noFill/>
          <a:ln w="5715">
            <a:solidFill>
              <a:srgbClr val="CABDA5"/>
            </a:solidFill>
          </a:ln>
        </p:spPr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65D5082-3827-4D1D-81CC-BEDFA5FD1D67}"/>
              </a:ext>
            </a:extLst>
          </p:cNvPr>
          <p:cNvSpPr>
            <a:spLocks noGrp="1"/>
          </p:cNvSpPr>
          <p:nvPr/>
        </p:nvSpPr>
        <p:spPr>
          <a:xfrm>
            <a:off x="419100" y="3371850"/>
            <a:ext cx="28575" cy="447675"/>
          </a:xfrm>
          <a:prstGeom prst="rect">
            <a:avLst/>
          </a:prstGeom>
          <a:solidFill>
            <a:srgbClr val="526347"/>
          </a:solidFill>
          <a:ln w="0">
            <a:noFill/>
          </a:ln>
        </p:spPr>
      </p:sp>
      <p:sp>
        <p:nvSpPr>
          <p:cNvPr id="13" name="s2-text-7">
            <a:extLst>
              <a:ext uri="{FF2B5EF4-FFF2-40B4-BE49-F238E27FC236}">
                <a16:creationId xmlns:a16="http://schemas.microsoft.com/office/drawing/2014/main" id="{DB155E04-E569-4B16-A841-5E71B6B4ADF4}"/>
              </a:ext>
            </a:extLst>
          </p:cNvPr>
          <p:cNvSpPr>
            <a:spLocks noGrp="1"/>
          </p:cNvSpPr>
          <p:nvPr/>
        </p:nvSpPr>
        <p:spPr>
          <a:xfrm>
            <a:off x="619125" y="3324225"/>
            <a:ext cx="79057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Изменения в сельском хозяйстве: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аграрная революция.</a:t>
            </a:r>
          </a:p>
        </p:txBody>
      </p:sp>
      <p:sp>
        <p:nv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422EEBD2-E5FC-4C35-8810-B116E2F03216}"/>
              </a:ext>
            </a:extLst>
          </p:cNvPr>
          <p:cNvSpPr>
            <a:spLocks noGrp="1"/>
          </p:cNvSpPr>
          <p:nvPr/>
        </p:nvSpPr>
        <p:spPr>
          <a:xfrm>
            <a:off x="619125" y="3962400"/>
            <a:ext cx="8077200" cy="0"/>
          </a:xfrm>
          <a:prstGeom prst="line">
            <a:avLst/>
          </a:prstGeom>
          <a:noFill/>
          <a:ln w="5715">
            <a:solidFill>
              <a:srgbClr val="CABDA5"/>
            </a:solidFill>
          </a:ln>
        </p:spPr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21891D9-948D-41CB-A969-4360499ADAB4}"/>
              </a:ext>
            </a:extLst>
          </p:cNvPr>
          <p:cNvSpPr>
            <a:spLocks noGrp="1"/>
          </p:cNvSpPr>
          <p:nvPr/>
        </p:nvSpPr>
        <p:spPr>
          <a:xfrm>
            <a:off x="419100" y="4086225"/>
            <a:ext cx="28575" cy="447675"/>
          </a:xfrm>
          <a:prstGeom prst="rect">
            <a:avLst/>
          </a:prstGeom>
          <a:solidFill>
            <a:srgbClr val="7B4240"/>
          </a:solidFill>
          <a:ln w="0">
            <a:noFill/>
          </a:ln>
        </p:spPr>
      </p:sp>
      <p:sp>
        <p:nvSpPr>
          <p:cNvPr id="16" name="s2-text-8">
            <a:extLst>
              <a:ext uri="{FF2B5EF4-FFF2-40B4-BE49-F238E27FC236}">
                <a16:creationId xmlns:a16="http://schemas.microsoft.com/office/drawing/2014/main" id="{89D80411-61A9-400F-BE8F-59FF2588B5D7}"/>
              </a:ext>
            </a:extLst>
          </p:cNvPr>
          <p:cNvSpPr>
            <a:spLocks noGrp="1"/>
          </p:cNvSpPr>
          <p:nvPr/>
        </p:nvSpPr>
        <p:spPr>
          <a:xfrm>
            <a:off x="619125" y="4038600"/>
            <a:ext cx="7905750" cy="619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Городская жизнь: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от Средневековья к Новому времени.</a:t>
            </a:r>
          </a:p>
        </p:txBody>
      </p:sp>
      <p:sp>
        <p:nv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D9E7B802-D6AC-4821-8D6A-F9300B793497}"/>
              </a:ext>
            </a:extLst>
          </p:cNvPr>
          <p:cNvSpPr>
            <a:spLocks noGrp="1"/>
          </p:cNvSpPr>
          <p:nvPr/>
        </p:nvSpPr>
        <p:spPr>
          <a:xfrm>
            <a:off x="400050" y="4867275"/>
            <a:ext cx="8343900" cy="0"/>
          </a:xfrm>
          <a:prstGeom prst="line">
            <a:avLst/>
          </a:prstGeom>
          <a:noFill/>
          <a:ln w="6191">
            <a:solidFill>
              <a:srgbClr val="CABDA5"/>
            </a:solidFill>
          </a:ln>
        </p:spPr>
      </p:sp>
      <p:sp>
        <p:nvSpPr>
          <p:cNvPr id="18" name="s2-text-9">
            <a:extLst>
              <a:ext uri="{FF2B5EF4-FFF2-40B4-BE49-F238E27FC236}">
                <a16:creationId xmlns:a16="http://schemas.microsoft.com/office/drawing/2014/main" id="{688D1D00-4192-40B5-A01B-A9D86AC05CE0}"/>
              </a:ext>
            </a:extLst>
          </p:cNvPr>
          <p:cNvSpPr>
            <a:spLocks noGrp="1"/>
          </p:cNvSpPr>
          <p:nvPr/>
        </p:nvSpPr>
        <p:spPr>
          <a:xfrm>
            <a:off x="7477125" y="4933950"/>
            <a:ext cx="12573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505706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3-text-10">
            <a:extLst>
              <a:ext uri="{FF2B5EF4-FFF2-40B4-BE49-F238E27FC236}">
                <a16:creationId xmlns:a16="http://schemas.microsoft.com/office/drawing/2014/main" id="{1F25F6F9-AB6B-46C2-8525-8758754635E6}"/>
              </a:ext>
            </a:extLst>
          </p:cNvPr>
          <p:cNvSpPr>
            <a:spLocks noGrp="1"/>
          </p:cNvSpPr>
          <p:nvPr/>
        </p:nvSpPr>
        <p:spPr>
          <a:xfrm>
            <a:off x="400050" y="238125"/>
            <a:ext cx="83439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15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15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Население Европы в XVI XVII веках</a:t>
            </a:r>
          </a:p>
        </p:txBody>
      </p:sp>
      <p:sp>
        <p:nvSpPr>
          <p:cNvPr id="2" name="s3-text-11">
            <a:extLst>
              <a:ext uri="{FF2B5EF4-FFF2-40B4-BE49-F238E27FC236}">
                <a16:creationId xmlns:a16="http://schemas.microsoft.com/office/drawing/2014/main" id="{CB37C385-627B-4EBA-9ABC-24D7BEC25FD1}"/>
              </a:ext>
            </a:extLst>
          </p:cNvPr>
          <p:cNvSpPr>
            <a:spLocks noGrp="1"/>
          </p:cNvSpPr>
          <p:nvPr/>
        </p:nvSpPr>
        <p:spPr>
          <a:xfrm>
            <a:off x="419100" y="809625"/>
            <a:ext cx="828675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763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763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Демографические вызовы раннего Нового времени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36163" y="1381125"/>
            <a:ext cx="3271098" cy="2581275"/>
          </a:xfrm>
          <a:prstGeom prst="rect">
            <a:avLst/>
          </a:prstGeom>
        </p:spPr>
      </p:pic>
      <p:sp>
        <p:nvSpPr>
          <p:cNvPr id="4" name="s3-text-12">
            <a:extLst>
              <a:ext uri="{FF2B5EF4-FFF2-40B4-BE49-F238E27FC236}">
                <a16:creationId xmlns:a16="http://schemas.microsoft.com/office/drawing/2014/main" id="{73FF015F-6309-443F-9373-D8E9F9CCA49C}"/>
              </a:ext>
            </a:extLst>
          </p:cNvPr>
          <p:cNvSpPr>
            <a:spLocks noGrp="1"/>
          </p:cNvSpPr>
          <p:nvPr/>
        </p:nvSpPr>
        <p:spPr>
          <a:xfrm>
            <a:off x="4419600" y="1323975"/>
            <a:ext cx="4324350" cy="12477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Высокая рождаемость (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4-10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детей в семье) и высокая смертность (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50%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детей не доживали до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16 лет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).</a:t>
            </a:r>
          </a:p>
        </p:txBody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EE3719B-B739-4D5B-A8EB-A8353208E40E}"/>
              </a:ext>
            </a:extLst>
          </p:cNvPr>
          <p:cNvSpPr>
            <a:spLocks noGrp="1"/>
          </p:cNvSpPr>
          <p:nvPr/>
        </p:nvSpPr>
        <p:spPr>
          <a:xfrm>
            <a:off x="4419600" y="2676525"/>
            <a:ext cx="4324350" cy="0"/>
          </a:xfrm>
          <a:prstGeom prst="line">
            <a:avLst/>
          </a:prstGeom>
          <a:noFill/>
          <a:ln w="9525">
            <a:solidFill>
              <a:srgbClr val="CABDA5"/>
            </a:solidFill>
          </a:ln>
        </p:spPr>
      </p:sp>
      <p:sp>
        <p:nvSpPr>
          <p:cNvPr id="6" name="s3-text-13">
            <a:extLst>
              <a:ext uri="{FF2B5EF4-FFF2-40B4-BE49-F238E27FC236}">
                <a16:creationId xmlns:a16="http://schemas.microsoft.com/office/drawing/2014/main" id="{E0D5A343-BF48-4F19-BDEF-EB965D17CB83}"/>
              </a:ext>
            </a:extLst>
          </p:cNvPr>
          <p:cNvSpPr>
            <a:spLocks noGrp="1"/>
          </p:cNvSpPr>
          <p:nvPr/>
        </p:nvSpPr>
        <p:spPr>
          <a:xfrm>
            <a:off x="4419600" y="2819400"/>
            <a:ext cx="4324350" cy="1114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Средняя продолжительность жизни —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25–35 лет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. Дети составляли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35–45%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населения.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39430DD-618C-4378-BA68-F0AFC6A1AB01}"/>
              </a:ext>
            </a:extLst>
          </p:cNvPr>
          <p:cNvSpPr>
            <a:spLocks noGrp="1"/>
          </p:cNvSpPr>
          <p:nvPr/>
        </p:nvSpPr>
        <p:spPr>
          <a:xfrm>
            <a:off x="400050" y="4048125"/>
            <a:ext cx="8343900" cy="723900"/>
          </a:xfrm>
          <a:prstGeom prst="rect">
            <a:avLst/>
          </a:prstGeom>
          <a:solidFill>
            <a:srgbClr val="172D3B"/>
          </a:solidFill>
          <a:ln w="0">
            <a:noFill/>
          </a:ln>
        </p:spPr>
      </p:sp>
      <p:sp>
        <p:nvSpPr>
          <p:cNvPr id="8" name="s3-text-14">
            <a:extLst>
              <a:ext uri="{FF2B5EF4-FFF2-40B4-BE49-F238E27FC236}">
                <a16:creationId xmlns:a16="http://schemas.microsoft.com/office/drawing/2014/main" id="{FB7CB9F3-539B-4E59-BB75-18E4152ABF9A}"/>
              </a:ext>
            </a:extLst>
          </p:cNvPr>
          <p:cNvSpPr>
            <a:spLocks noGrp="1"/>
          </p:cNvSpPr>
          <p:nvPr/>
        </p:nvSpPr>
        <p:spPr>
          <a:xfrm>
            <a:off x="561975" y="4076700"/>
            <a:ext cx="8020050" cy="695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048" b="0" i="0">
                <a:solidFill>
                  <a:srgbClr val="F4EFE4"/>
                </a:solidFill>
                <a:latin typeface="Calibri"/>
                <a:ea typeface="Calibri"/>
                <a:cs typeface="Calibri"/>
              </a:defRPr>
            </a:pPr>
            <a:r>
              <a:rPr sz="2048" b="0" i="0">
                <a:solidFill>
                  <a:srgbClr val="F4EFE4"/>
                </a:solidFill>
                <a:latin typeface="Calibri"/>
                <a:ea typeface="Calibri"/>
                <a:cs typeface="Calibri"/>
              </a:rPr>
              <a:t>Эпидемии (чума, холера), войны и «малый ледниковый период» влияли на демографию.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744F98C-98BF-4028-ACBE-DDDB6D4DF348}"/>
              </a:ext>
            </a:extLst>
          </p:cNvPr>
          <p:cNvSpPr>
            <a:spLocks noGrp="1"/>
          </p:cNvSpPr>
          <p:nvPr/>
        </p:nvSpPr>
        <p:spPr>
          <a:xfrm>
            <a:off x="400050" y="4867275"/>
            <a:ext cx="8343900" cy="0"/>
          </a:xfrm>
          <a:prstGeom prst="line">
            <a:avLst/>
          </a:prstGeom>
          <a:noFill/>
          <a:ln w="6191">
            <a:solidFill>
              <a:srgbClr val="CABDA5"/>
            </a:solidFill>
          </a:ln>
        </p:spPr>
      </p:sp>
      <p:sp>
        <p:nvSpPr>
          <p:cNvPr id="10" name="s3-text-15">
            <a:extLst>
              <a:ext uri="{FF2B5EF4-FFF2-40B4-BE49-F238E27FC236}">
                <a16:creationId xmlns:a16="http://schemas.microsoft.com/office/drawing/2014/main" id="{88E9B186-DE9B-49E9-96D5-3274D50A28E0}"/>
              </a:ext>
            </a:extLst>
          </p:cNvPr>
          <p:cNvSpPr>
            <a:spLocks noGrp="1"/>
          </p:cNvSpPr>
          <p:nvPr/>
        </p:nvSpPr>
        <p:spPr>
          <a:xfrm>
            <a:off x="7477125" y="4933950"/>
            <a:ext cx="12573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551023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4-text-16">
            <a:extLst>
              <a:ext uri="{FF2B5EF4-FFF2-40B4-BE49-F238E27FC236}">
                <a16:creationId xmlns:a16="http://schemas.microsoft.com/office/drawing/2014/main" id="{6AC35E19-59DB-4D9E-B2D2-3AB83DF6CC0D}"/>
              </a:ext>
            </a:extLst>
          </p:cNvPr>
          <p:cNvSpPr>
            <a:spLocks noGrp="1"/>
          </p:cNvSpPr>
          <p:nvPr/>
        </p:nvSpPr>
        <p:spPr>
          <a:xfrm>
            <a:off x="400050" y="238125"/>
            <a:ext cx="83439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«Революция цен»</a:t>
            </a:r>
          </a:p>
        </p:txBody>
      </p:sp>
      <p:sp>
        <p:nvSpPr>
          <p:cNvPr id="2" name="s4-text-17">
            <a:extLst>
              <a:ext uri="{FF2B5EF4-FFF2-40B4-BE49-F238E27FC236}">
                <a16:creationId xmlns:a16="http://schemas.microsoft.com/office/drawing/2014/main" id="{8D7B4D3E-31C2-47AD-9CB5-0D067403C775}"/>
              </a:ext>
            </a:extLst>
          </p:cNvPr>
          <p:cNvSpPr>
            <a:spLocks noGrp="1"/>
          </p:cNvSpPr>
          <p:nvPr/>
        </p:nvSpPr>
        <p:spPr>
          <a:xfrm>
            <a:off x="419100" y="809625"/>
            <a:ext cx="828675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725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Экономические последствия притока золота и серебра</a:t>
            </a:r>
          </a:p>
        </p:txBody>
      </p:sp>
      <p:sp>
        <p:nvSpPr>
          <p:cNvPr id="3" name="s4-text-18">
            <a:extLst>
              <a:ext uri="{FF2B5EF4-FFF2-40B4-BE49-F238E27FC236}">
                <a16:creationId xmlns:a16="http://schemas.microsoft.com/office/drawing/2014/main" id="{05292BDF-DB0C-498B-9A54-DD95BAF5031C}"/>
              </a:ext>
            </a:extLst>
          </p:cNvPr>
          <p:cNvSpPr>
            <a:spLocks noGrp="1"/>
          </p:cNvSpPr>
          <p:nvPr/>
        </p:nvSpPr>
        <p:spPr>
          <a:xfrm>
            <a:off x="409575" y="1381125"/>
            <a:ext cx="4533900" cy="12382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Приток драгоценных металлов из колоний вызвал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резкий рост цен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(в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4-5 раз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за столетие).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276850" y="1544117"/>
            <a:ext cx="3467100" cy="1769516"/>
          </a:xfrm>
          <a:prstGeom prst="rect">
            <a:avLst/>
          </a:prstGeom>
        </p:spPr>
      </p:pic>
      <p:sp>
        <p:nvSpPr>
          <p:cNvPr id="5" name="s4-text-19">
            <a:extLst>
              <a:ext uri="{FF2B5EF4-FFF2-40B4-BE49-F238E27FC236}">
                <a16:creationId xmlns:a16="http://schemas.microsoft.com/office/drawing/2014/main" id="{CE45363F-D448-47A0-8BE5-60A0F3172F73}"/>
              </a:ext>
            </a:extLst>
          </p:cNvPr>
          <p:cNvSpPr>
            <a:spLocks noGrp="1"/>
          </p:cNvSpPr>
          <p:nvPr/>
        </p:nvSpPr>
        <p:spPr>
          <a:xfrm>
            <a:off x="409575" y="2733675"/>
            <a:ext cx="4533900" cy="1076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Усиление роли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денег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в экономике, переход от натурального обмена к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денежному.</a:t>
            </a:r>
          </a:p>
        </p:txBody>
      </p:sp>
      <p:sp>
        <p:nv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EC54908F-EAB6-422D-BD3B-27274670F96F}"/>
              </a:ext>
            </a:extLst>
          </p:cNvPr>
          <p:cNvSpPr>
            <a:spLocks noGrp="1"/>
          </p:cNvSpPr>
          <p:nvPr/>
        </p:nvSpPr>
        <p:spPr>
          <a:xfrm>
            <a:off x="409575" y="3971925"/>
            <a:ext cx="8334375" cy="0"/>
          </a:xfrm>
          <a:prstGeom prst="line">
            <a:avLst/>
          </a:prstGeom>
          <a:noFill/>
          <a:ln w="11430">
            <a:solidFill>
              <a:srgbClr val="AD8D55"/>
            </a:solidFill>
          </a:ln>
        </p:spPr>
      </p:sp>
      <p:sp>
        <p:nvSpPr>
          <p:cNvPr id="7" name="s4-text-20">
            <a:extLst>
              <a:ext uri="{FF2B5EF4-FFF2-40B4-BE49-F238E27FC236}">
                <a16:creationId xmlns:a16="http://schemas.microsoft.com/office/drawing/2014/main" id="{4D3B8EDB-0AF2-4BC6-A092-A60749CB89EB}"/>
              </a:ext>
            </a:extLst>
          </p:cNvPr>
          <p:cNvSpPr>
            <a:spLocks noGrp="1"/>
          </p:cNvSpPr>
          <p:nvPr/>
        </p:nvSpPr>
        <p:spPr>
          <a:xfrm>
            <a:off x="409575" y="4057650"/>
            <a:ext cx="8334375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Развитие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меркантилизма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— экономической теории, основанной на накоплении денег в стране.</a:t>
            </a:r>
          </a:p>
        </p:txBody>
      </p:sp>
      <p:sp>
        <p:nv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D317154-4764-4B5C-937B-4E15E74D6950}"/>
              </a:ext>
            </a:extLst>
          </p:cNvPr>
          <p:cNvSpPr>
            <a:spLocks noGrp="1"/>
          </p:cNvSpPr>
          <p:nvPr/>
        </p:nvSpPr>
        <p:spPr>
          <a:xfrm>
            <a:off x="400050" y="4867275"/>
            <a:ext cx="8343900" cy="0"/>
          </a:xfrm>
          <a:prstGeom prst="line">
            <a:avLst/>
          </a:prstGeom>
          <a:noFill/>
          <a:ln w="6191">
            <a:solidFill>
              <a:srgbClr val="CABDA5"/>
            </a:solidFill>
          </a:ln>
        </p:spPr>
      </p:sp>
      <p:sp>
        <p:nvSpPr>
          <p:cNvPr id="9" name="s4-text-21">
            <a:extLst>
              <a:ext uri="{FF2B5EF4-FFF2-40B4-BE49-F238E27FC236}">
                <a16:creationId xmlns:a16="http://schemas.microsoft.com/office/drawing/2014/main" id="{7BA03EBA-80A0-48FA-AE11-550B232C241E}"/>
              </a:ext>
            </a:extLst>
          </p:cNvPr>
          <p:cNvSpPr>
            <a:spLocks noGrp="1"/>
          </p:cNvSpPr>
          <p:nvPr/>
        </p:nvSpPr>
        <p:spPr>
          <a:xfrm>
            <a:off x="7477125" y="4933950"/>
            <a:ext cx="12573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812058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5-text-22">
            <a:extLst>
              <a:ext uri="{FF2B5EF4-FFF2-40B4-BE49-F238E27FC236}">
                <a16:creationId xmlns:a16="http://schemas.microsoft.com/office/drawing/2014/main" id="{A02EE688-C929-4B3A-9DAF-6CCFBEDC7587}"/>
              </a:ext>
            </a:extLst>
          </p:cNvPr>
          <p:cNvSpPr>
            <a:spLocks noGrp="1"/>
          </p:cNvSpPr>
          <p:nvPr/>
        </p:nvSpPr>
        <p:spPr>
          <a:xfrm>
            <a:off x="400050" y="238125"/>
            <a:ext cx="83439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Зарождение капитализма</a:t>
            </a:r>
          </a:p>
        </p:txBody>
      </p:sp>
      <p:sp>
        <p:nvSpPr>
          <p:cNvPr id="2" name="s5-text-23">
            <a:extLst>
              <a:ext uri="{FF2B5EF4-FFF2-40B4-BE49-F238E27FC236}">
                <a16:creationId xmlns:a16="http://schemas.microsoft.com/office/drawing/2014/main" id="{BD64332C-89A2-4399-ACC4-68CC422F12DF}"/>
              </a:ext>
            </a:extLst>
          </p:cNvPr>
          <p:cNvSpPr>
            <a:spLocks noGrp="1"/>
          </p:cNvSpPr>
          <p:nvPr/>
        </p:nvSpPr>
        <p:spPr>
          <a:xfrm>
            <a:off x="419100" y="809625"/>
            <a:ext cx="828675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8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От ремесла к мануфактурному производству</a:t>
            </a:r>
          </a:p>
        </p:txBody>
      </p:sp>
      <p:sp>
        <p:nvSpPr>
          <p:cNvPr id="3" name="s5-text-24">
            <a:extLst>
              <a:ext uri="{FF2B5EF4-FFF2-40B4-BE49-F238E27FC236}">
                <a16:creationId xmlns:a16="http://schemas.microsoft.com/office/drawing/2014/main" id="{3E69EE4C-9E54-4848-A6DC-6BFDCAAA55BB}"/>
              </a:ext>
            </a:extLst>
          </p:cNvPr>
          <p:cNvSpPr>
            <a:spLocks noGrp="1"/>
          </p:cNvSpPr>
          <p:nvPr/>
        </p:nvSpPr>
        <p:spPr>
          <a:xfrm>
            <a:off x="409575" y="1304925"/>
            <a:ext cx="5286375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1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Появление мануфактур:</a:t>
            </a:r>
          </a:p>
        </p:txBody>
      </p:sp>
      <p:sp>
        <p:nv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4B8472B3-7326-4634-B26D-196DB60E823D}"/>
              </a:ext>
            </a:extLst>
          </p:cNvPr>
          <p:cNvSpPr>
            <a:spLocks noGrp="1"/>
          </p:cNvSpPr>
          <p:nvPr/>
        </p:nvSpPr>
        <p:spPr>
          <a:xfrm>
            <a:off x="409575" y="1733550"/>
            <a:ext cx="2428875" cy="0"/>
          </a:xfrm>
          <a:prstGeom prst="line">
            <a:avLst/>
          </a:prstGeom>
          <a:noFill/>
          <a:ln w="19050">
            <a:solidFill>
              <a:srgbClr val="7B4240"/>
            </a:solidFill>
          </a:ln>
        </p:spPr>
      </p:sp>
      <p:sp>
        <p:nv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E14B3C53-85A9-4194-9750-A264FB97600C}"/>
              </a:ext>
            </a:extLst>
          </p:cNvPr>
          <p:cNvSpPr>
            <a:spLocks noGrp="1"/>
          </p:cNvSpPr>
          <p:nvPr/>
        </p:nvSpPr>
        <p:spPr>
          <a:xfrm>
            <a:off x="3114675" y="1733550"/>
            <a:ext cx="2428875" cy="0"/>
          </a:xfrm>
          <a:prstGeom prst="line">
            <a:avLst/>
          </a:prstGeom>
          <a:noFill/>
          <a:ln w="19050">
            <a:solidFill>
              <a:srgbClr val="7B4240"/>
            </a:solidFill>
          </a:ln>
        </p:spPr>
      </p:sp>
      <p:sp>
        <p:nvSpPr>
          <p:cNvPr id="6" name="s5-text-25">
            <a:extLst>
              <a:ext uri="{FF2B5EF4-FFF2-40B4-BE49-F238E27FC236}">
                <a16:creationId xmlns:a16="http://schemas.microsoft.com/office/drawing/2014/main" id="{F9100026-48D1-485F-B7BE-58D5069B33C3}"/>
              </a:ext>
            </a:extLst>
          </p:cNvPr>
          <p:cNvSpPr>
            <a:spLocks noGrp="1"/>
          </p:cNvSpPr>
          <p:nvPr/>
        </p:nvSpPr>
        <p:spPr>
          <a:xfrm>
            <a:off x="409575" y="1857375"/>
            <a:ext cx="2438400" cy="1219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Централизованные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 — все работники под одной крышей.</a:t>
            </a:r>
          </a:p>
        </p:txBody>
      </p:sp>
      <p:sp>
        <p:nvSpPr>
          <p:cNvPr id="7" name="s5-text-26">
            <a:extLst>
              <a:ext uri="{FF2B5EF4-FFF2-40B4-BE49-F238E27FC236}">
                <a16:creationId xmlns:a16="http://schemas.microsoft.com/office/drawing/2014/main" id="{641C667B-3147-4737-84FF-A059DCDFA1CC}"/>
              </a:ext>
            </a:extLst>
          </p:cNvPr>
          <p:cNvSpPr>
            <a:spLocks noGrp="1"/>
          </p:cNvSpPr>
          <p:nvPr/>
        </p:nvSpPr>
        <p:spPr>
          <a:xfrm>
            <a:off x="3114675" y="1857375"/>
            <a:ext cx="2438400" cy="1219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Рассеянные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 — ремесленники работают на дому.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886450" y="1526381"/>
            <a:ext cx="2857500" cy="2119313"/>
          </a:xfrm>
          <a:prstGeom prst="rect">
            <a:avLst/>
          </a:prstGeom>
        </p:spPr>
      </p:pic>
      <p:sp>
        <p:nvSpPr>
          <p:cNvPr id="9" name="s5-text-27">
            <a:extLst>
              <a:ext uri="{FF2B5EF4-FFF2-40B4-BE49-F238E27FC236}">
                <a16:creationId xmlns:a16="http://schemas.microsoft.com/office/drawing/2014/main" id="{77F27663-087C-4D61-B122-367A957E0850}"/>
              </a:ext>
            </a:extLst>
          </p:cNvPr>
          <p:cNvSpPr>
            <a:spLocks noGrp="1"/>
          </p:cNvSpPr>
          <p:nvPr/>
        </p:nvSpPr>
        <p:spPr>
          <a:xfrm>
            <a:off x="409575" y="3190875"/>
            <a:ext cx="5200650" cy="7524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Разделение труда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рост производительности.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9668C45-1E42-4CB9-B683-754961BA4C23}"/>
              </a:ext>
            </a:extLst>
          </p:cNvPr>
          <p:cNvSpPr>
            <a:spLocks noGrp="1"/>
          </p:cNvSpPr>
          <p:nvPr/>
        </p:nvSpPr>
        <p:spPr>
          <a:xfrm>
            <a:off x="400050" y="4010025"/>
            <a:ext cx="8343900" cy="762000"/>
          </a:xfrm>
          <a:prstGeom prst="rect">
            <a:avLst/>
          </a:prstGeom>
          <a:solidFill>
            <a:srgbClr val="172D3B"/>
          </a:solidFill>
          <a:ln w="0">
            <a:noFill/>
          </a:ln>
        </p:spPr>
      </p:sp>
      <p:sp>
        <p:nvSpPr>
          <p:cNvPr id="11" name="s5-text-28">
            <a:extLst>
              <a:ext uri="{FF2B5EF4-FFF2-40B4-BE49-F238E27FC236}">
                <a16:creationId xmlns:a16="http://schemas.microsoft.com/office/drawing/2014/main" id="{9D2DF82C-0FD4-44A9-96D1-D415C4972D50}"/>
              </a:ext>
            </a:extLst>
          </p:cNvPr>
          <p:cNvSpPr>
            <a:spLocks noGrp="1"/>
          </p:cNvSpPr>
          <p:nvPr/>
        </p:nvSpPr>
        <p:spPr>
          <a:xfrm>
            <a:off x="561975" y="4038600"/>
            <a:ext cx="8010525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38" b="0" i="0">
                <a:solidFill>
                  <a:srgbClr val="F4EFE4"/>
                </a:solidFill>
                <a:latin typeface="Calibri"/>
                <a:ea typeface="Calibri"/>
                <a:cs typeface="Calibri"/>
              </a:defRPr>
            </a:pPr>
            <a:r>
              <a:rPr sz="2138" b="1" i="0">
                <a:solidFill>
                  <a:srgbClr val="E9E0CF"/>
                </a:solidFill>
                <a:latin typeface="Calibri"/>
                <a:ea typeface="Calibri"/>
                <a:cs typeface="Calibri"/>
              </a:rPr>
              <a:t>Капитализм:</a:t>
            </a:r>
            <a:r>
              <a:rPr sz="2138" b="0" i="0">
                <a:solidFill>
                  <a:srgbClr val="F4EFE4"/>
                </a:solidFill>
                <a:latin typeface="Calibri"/>
                <a:ea typeface="Calibri"/>
                <a:cs typeface="Calibri"/>
              </a:rPr>
              <a:t> прибыль вкладывается в расширение производства, а не тратится на роскошь.</a:t>
            </a: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07917769-766C-421F-9FF4-CECACD1CB985}"/>
              </a:ext>
            </a:extLst>
          </p:cNvPr>
          <p:cNvSpPr>
            <a:spLocks noGrp="1"/>
          </p:cNvSpPr>
          <p:nvPr/>
        </p:nvSpPr>
        <p:spPr>
          <a:xfrm>
            <a:off x="400050" y="4867275"/>
            <a:ext cx="8343900" cy="0"/>
          </a:xfrm>
          <a:prstGeom prst="line">
            <a:avLst/>
          </a:prstGeom>
          <a:noFill/>
          <a:ln w="6191">
            <a:solidFill>
              <a:srgbClr val="CABDA5"/>
            </a:solidFill>
          </a:ln>
        </p:spPr>
      </p:sp>
      <p:sp>
        <p:nvSpPr>
          <p:cNvPr id="13" name="s5-text-29">
            <a:extLst>
              <a:ext uri="{FF2B5EF4-FFF2-40B4-BE49-F238E27FC236}">
                <a16:creationId xmlns:a16="http://schemas.microsoft.com/office/drawing/2014/main" id="{61250930-CB58-4A0A-9A1D-CC9F4724C48D}"/>
              </a:ext>
            </a:extLst>
          </p:cNvPr>
          <p:cNvSpPr>
            <a:spLocks noGrp="1"/>
          </p:cNvSpPr>
          <p:nvPr/>
        </p:nvSpPr>
        <p:spPr>
          <a:xfrm>
            <a:off x="7477125" y="4933950"/>
            <a:ext cx="12573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1288759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6-text-30">
            <a:extLst>
              <a:ext uri="{FF2B5EF4-FFF2-40B4-BE49-F238E27FC236}">
                <a16:creationId xmlns:a16="http://schemas.microsoft.com/office/drawing/2014/main" id="{7AE01D16-468C-403B-86E6-7598C946C618}"/>
              </a:ext>
            </a:extLst>
          </p:cNvPr>
          <p:cNvSpPr>
            <a:spLocks noGrp="1"/>
          </p:cNvSpPr>
          <p:nvPr/>
        </p:nvSpPr>
        <p:spPr>
          <a:xfrm>
            <a:off x="400050" y="238125"/>
            <a:ext cx="83439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Изменения в деревне</a:t>
            </a:r>
          </a:p>
        </p:txBody>
      </p:sp>
      <p:sp>
        <p:nvSpPr>
          <p:cNvPr id="2" name="s6-text-31">
            <a:extLst>
              <a:ext uri="{FF2B5EF4-FFF2-40B4-BE49-F238E27FC236}">
                <a16:creationId xmlns:a16="http://schemas.microsoft.com/office/drawing/2014/main" id="{F532E535-68BF-452F-8FBB-1360AD0D5F31}"/>
              </a:ext>
            </a:extLst>
          </p:cNvPr>
          <p:cNvSpPr>
            <a:spLocks noGrp="1"/>
          </p:cNvSpPr>
          <p:nvPr/>
        </p:nvSpPr>
        <p:spPr>
          <a:xfrm>
            <a:off x="419100" y="809625"/>
            <a:ext cx="828675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8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Аграрная революция и её последствия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rcRect l="6260" r="6260"/>
          <a:stretch>
            <a:fillRect/>
          </a:stretch>
        </p:blipFill>
        <p:spPr>
          <a:xfrm>
            <a:off x="400050" y="1343025"/>
            <a:ext cx="3076575" cy="25908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2920B94-0EAD-4DCF-8B68-C08B73DFB03D}"/>
              </a:ext>
            </a:extLst>
          </p:cNvPr>
          <p:cNvSpPr>
            <a:spLocks noGrp="1"/>
          </p:cNvSpPr>
          <p:nvPr/>
        </p:nvSpPr>
        <p:spPr>
          <a:xfrm>
            <a:off x="3705225" y="1371600"/>
            <a:ext cx="28575" cy="657225"/>
          </a:xfrm>
          <a:prstGeom prst="rect">
            <a:avLst/>
          </a:prstGeom>
          <a:solidFill>
            <a:srgbClr val="526347"/>
          </a:solidFill>
          <a:ln w="0">
            <a:noFill/>
          </a:ln>
        </p:spPr>
      </p:sp>
      <p:sp>
        <p:nvSpPr>
          <p:cNvPr id="5" name="s6-text-32">
            <a:extLst>
              <a:ext uri="{FF2B5EF4-FFF2-40B4-BE49-F238E27FC236}">
                <a16:creationId xmlns:a16="http://schemas.microsoft.com/office/drawing/2014/main" id="{26AECE45-E786-422E-B023-5868B06FC1AE}"/>
              </a:ext>
            </a:extLst>
          </p:cNvPr>
          <p:cNvSpPr>
            <a:spLocks noGrp="1"/>
          </p:cNvSpPr>
          <p:nvPr/>
        </p:nvSpPr>
        <p:spPr>
          <a:xfrm>
            <a:off x="3867150" y="1343025"/>
            <a:ext cx="4876800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1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Рост </a:t>
            </a:r>
            <a:r>
              <a:rPr sz="2100" b="1" i="0">
                <a:solidFill>
                  <a:srgbClr val="526347"/>
                </a:solidFill>
                <a:latin typeface="Calibri"/>
                <a:ea typeface="Calibri"/>
                <a:cs typeface="Calibri"/>
              </a:rPr>
              <a:t>товарности</a:t>
            </a:r>
            <a:r>
              <a:rPr sz="21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сельского хозяйства: производство продукции на продажу.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6A1DDBB-3DAC-4793-8222-3B3D7BDF9576}"/>
              </a:ext>
            </a:extLst>
          </p:cNvPr>
          <p:cNvSpPr>
            <a:spLocks noGrp="1"/>
          </p:cNvSpPr>
          <p:nvPr/>
        </p:nvSpPr>
        <p:spPr>
          <a:xfrm>
            <a:off x="3705225" y="2181225"/>
            <a:ext cx="28575" cy="904875"/>
          </a:xfrm>
          <a:prstGeom prst="rect">
            <a:avLst/>
          </a:prstGeom>
          <a:solidFill>
            <a:srgbClr val="526347"/>
          </a:solidFill>
          <a:ln w="0">
            <a:noFill/>
          </a:ln>
        </p:spPr>
      </p:sp>
      <p:sp>
        <p:nvSpPr>
          <p:cNvPr id="7" name="s6-text-33">
            <a:extLst>
              <a:ext uri="{FF2B5EF4-FFF2-40B4-BE49-F238E27FC236}">
                <a16:creationId xmlns:a16="http://schemas.microsoft.com/office/drawing/2014/main" id="{50410D51-B398-4482-91D2-D75790C2E7BF}"/>
              </a:ext>
            </a:extLst>
          </p:cNvPr>
          <p:cNvSpPr>
            <a:spLocks noGrp="1"/>
          </p:cNvSpPr>
          <p:nvPr/>
        </p:nvSpPr>
        <p:spPr>
          <a:xfrm>
            <a:off x="3867150" y="2152650"/>
            <a:ext cx="4876800" cy="990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100" b="1" i="0">
                <a:solidFill>
                  <a:srgbClr val="526347"/>
                </a:solidFill>
                <a:latin typeface="Calibri"/>
                <a:ea typeface="Calibri"/>
                <a:cs typeface="Calibri"/>
              </a:rPr>
              <a:t>Специализация хозяйств:</a:t>
            </a:r>
            <a:r>
              <a:rPr sz="21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выращивание высокодоходных культур (пшеница, хлопок).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9694701-32DF-4BEE-BEC9-37CA14EABC65}"/>
              </a:ext>
            </a:extLst>
          </p:cNvPr>
          <p:cNvSpPr>
            <a:spLocks noGrp="1"/>
          </p:cNvSpPr>
          <p:nvPr/>
        </p:nvSpPr>
        <p:spPr>
          <a:xfrm>
            <a:off x="3705225" y="3248025"/>
            <a:ext cx="28575" cy="628650"/>
          </a:xfrm>
          <a:prstGeom prst="rect">
            <a:avLst/>
          </a:prstGeom>
          <a:solidFill>
            <a:srgbClr val="526347"/>
          </a:solidFill>
          <a:ln w="0">
            <a:noFill/>
          </a:ln>
        </p:spPr>
      </p:sp>
      <p:sp>
        <p:nvSpPr>
          <p:cNvPr id="9" name="s6-text-34">
            <a:extLst>
              <a:ext uri="{FF2B5EF4-FFF2-40B4-BE49-F238E27FC236}">
                <a16:creationId xmlns:a16="http://schemas.microsoft.com/office/drawing/2014/main" id="{17DBAA38-6283-4517-9941-EB5633BCAD03}"/>
              </a:ext>
            </a:extLst>
          </p:cNvPr>
          <p:cNvSpPr>
            <a:spLocks noGrp="1"/>
          </p:cNvSpPr>
          <p:nvPr/>
        </p:nvSpPr>
        <p:spPr>
          <a:xfrm>
            <a:off x="3867150" y="3219450"/>
            <a:ext cx="4876800" cy="7143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1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Появление </a:t>
            </a:r>
            <a:r>
              <a:rPr sz="2100" b="1" i="0">
                <a:solidFill>
                  <a:srgbClr val="526347"/>
                </a:solidFill>
                <a:latin typeface="Calibri"/>
                <a:ea typeface="Calibri"/>
                <a:cs typeface="Calibri"/>
              </a:rPr>
              <a:t>фермеров</a:t>
            </a:r>
            <a:r>
              <a:rPr sz="21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капиталистической аренды.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D9AB7D5-D8BA-47B7-8A86-99C40623F5B7}"/>
              </a:ext>
            </a:extLst>
          </p:cNvPr>
          <p:cNvSpPr>
            <a:spLocks noGrp="1"/>
          </p:cNvSpPr>
          <p:nvPr/>
        </p:nvSpPr>
        <p:spPr>
          <a:xfrm>
            <a:off x="400050" y="4067175"/>
            <a:ext cx="8343900" cy="723900"/>
          </a:xfrm>
          <a:prstGeom prst="rect">
            <a:avLst/>
          </a:prstGeom>
          <a:solidFill>
            <a:srgbClr val="E5E8DC"/>
          </a:solidFill>
          <a:ln w="0">
            <a:noFill/>
          </a:ln>
        </p:spPr>
      </p:sp>
      <p:sp>
        <p:nvSpPr>
          <p:cNvPr id="11" name="s6-text-35">
            <a:extLst>
              <a:ext uri="{FF2B5EF4-FFF2-40B4-BE49-F238E27FC236}">
                <a16:creationId xmlns:a16="http://schemas.microsoft.com/office/drawing/2014/main" id="{CE2313F3-46F9-4DFA-949A-382DA55A8D6D}"/>
              </a:ext>
            </a:extLst>
          </p:cNvPr>
          <p:cNvSpPr>
            <a:spLocks noGrp="1"/>
          </p:cNvSpPr>
          <p:nvPr/>
        </p:nvSpPr>
        <p:spPr>
          <a:xfrm>
            <a:off x="561975" y="4095750"/>
            <a:ext cx="8020050" cy="6953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1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Увеличение производства продуктов питания для растущего </a:t>
            </a:r>
            <a:r>
              <a:rPr sz="2100" b="1" i="0">
                <a:solidFill>
                  <a:srgbClr val="526347"/>
                </a:solidFill>
                <a:latin typeface="Calibri"/>
                <a:ea typeface="Calibri"/>
                <a:cs typeface="Calibri"/>
              </a:rPr>
              <a:t>городского населения.</a:t>
            </a:r>
          </a:p>
        </p:txBody>
      </p:sp>
      <p:sp>
        <p:nv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FB12D1A5-1BA3-42BB-A4B0-EFCCE00AFF99}"/>
              </a:ext>
            </a:extLst>
          </p:cNvPr>
          <p:cNvSpPr>
            <a:spLocks noGrp="1"/>
          </p:cNvSpPr>
          <p:nvPr/>
        </p:nvSpPr>
        <p:spPr>
          <a:xfrm>
            <a:off x="400050" y="4867275"/>
            <a:ext cx="8343900" cy="0"/>
          </a:xfrm>
          <a:prstGeom prst="line">
            <a:avLst/>
          </a:prstGeom>
          <a:noFill/>
          <a:ln w="6191">
            <a:solidFill>
              <a:srgbClr val="CABDA5"/>
            </a:solidFill>
          </a:ln>
        </p:spPr>
      </p:sp>
      <p:sp>
        <p:nvSpPr>
          <p:cNvPr id="13" name="s6-text-36">
            <a:extLst>
              <a:ext uri="{FF2B5EF4-FFF2-40B4-BE49-F238E27FC236}">
                <a16:creationId xmlns:a16="http://schemas.microsoft.com/office/drawing/2014/main" id="{E1EC2E49-0BCB-4C66-ADD3-F577A4C33467}"/>
              </a:ext>
            </a:extLst>
          </p:cNvPr>
          <p:cNvSpPr>
            <a:spLocks noGrp="1"/>
          </p:cNvSpPr>
          <p:nvPr/>
        </p:nvSpPr>
        <p:spPr>
          <a:xfrm>
            <a:off x="7477125" y="4933950"/>
            <a:ext cx="12573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843039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7-text-37">
            <a:extLst>
              <a:ext uri="{FF2B5EF4-FFF2-40B4-BE49-F238E27FC236}">
                <a16:creationId xmlns:a16="http://schemas.microsoft.com/office/drawing/2014/main" id="{B7B0A040-51D8-4CAD-8D3C-7C0CEE2E7E83}"/>
              </a:ext>
            </a:extLst>
          </p:cNvPr>
          <p:cNvSpPr>
            <a:spLocks noGrp="1"/>
          </p:cNvSpPr>
          <p:nvPr/>
        </p:nvSpPr>
        <p:spPr>
          <a:xfrm>
            <a:off x="400050" y="238125"/>
            <a:ext cx="83439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Западная Европа</a:t>
            </a:r>
          </a:p>
        </p:txBody>
      </p:sp>
      <p:sp>
        <p:nvSpPr>
          <p:cNvPr id="2" name="s7-text-38">
            <a:extLst>
              <a:ext uri="{FF2B5EF4-FFF2-40B4-BE49-F238E27FC236}">
                <a16:creationId xmlns:a16="http://schemas.microsoft.com/office/drawing/2014/main" id="{63CFCC64-2EC6-4296-B580-4EC8BABDB036}"/>
              </a:ext>
            </a:extLst>
          </p:cNvPr>
          <p:cNvSpPr>
            <a:spLocks noGrp="1"/>
          </p:cNvSpPr>
          <p:nvPr/>
        </p:nvSpPr>
        <p:spPr>
          <a:xfrm>
            <a:off x="419100" y="809625"/>
            <a:ext cx="828675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725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725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Особенности развития сельского хозяйства</a:t>
            </a:r>
          </a:p>
        </p:txBody>
      </p:sp>
      <p:sp>
        <p:nvSpPr>
          <p:cNvPr id="3" name="s7-text-39">
            <a:extLst>
              <a:ext uri="{FF2B5EF4-FFF2-40B4-BE49-F238E27FC236}">
                <a16:creationId xmlns:a16="http://schemas.microsoft.com/office/drawing/2014/main" id="{DAD699AA-9EDA-42FB-9237-65EE8E3CDBE7}"/>
              </a:ext>
            </a:extLst>
          </p:cNvPr>
          <p:cNvSpPr>
            <a:spLocks noGrp="1"/>
          </p:cNvSpPr>
          <p:nvPr/>
        </p:nvSpPr>
        <p:spPr>
          <a:xfrm>
            <a:off x="409575" y="1304925"/>
            <a:ext cx="3981450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Мелкие крестьянские хозяйства,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личная свобода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крестьян.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E1163A3-D058-4C56-A869-97D91B17AD2F}"/>
              </a:ext>
            </a:extLst>
          </p:cNvPr>
          <p:cNvSpPr>
            <a:spLocks noGrp="1"/>
          </p:cNvSpPr>
          <p:nvPr/>
        </p:nvSpPr>
        <p:spPr>
          <a:xfrm>
            <a:off x="4591050" y="1285875"/>
            <a:ext cx="4152900" cy="838200"/>
          </a:xfrm>
          <a:prstGeom prst="rect">
            <a:avLst/>
          </a:prstGeom>
          <a:solidFill>
            <a:srgbClr val="E5E8DC"/>
          </a:solidFill>
          <a:ln w="0">
            <a:noFill/>
          </a:ln>
        </p:spPr>
      </p:sp>
      <p:sp>
        <p:nvSpPr>
          <p:cNvPr id="5" name="s7-text-40">
            <a:extLst>
              <a:ext uri="{FF2B5EF4-FFF2-40B4-BE49-F238E27FC236}">
                <a16:creationId xmlns:a16="http://schemas.microsoft.com/office/drawing/2014/main" id="{71A7D67E-8CE6-47C9-8E95-6031B2069BC5}"/>
              </a:ext>
            </a:extLst>
          </p:cNvPr>
          <p:cNvSpPr>
            <a:spLocks noGrp="1"/>
          </p:cNvSpPr>
          <p:nvPr/>
        </p:nvSpPr>
        <p:spPr>
          <a:xfrm>
            <a:off x="4743450" y="1362075"/>
            <a:ext cx="3838575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526347"/>
                </a:solidFill>
                <a:latin typeface="Calibri"/>
                <a:ea typeface="Calibri"/>
                <a:cs typeface="Calibri"/>
              </a:rPr>
              <a:t>Денежные повинности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вместо натуральных.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rcRect t="76" b="76"/>
          <a:stretch>
            <a:fillRect/>
          </a:stretch>
        </p:blipFill>
        <p:spPr>
          <a:xfrm>
            <a:off x="400050" y="2276475"/>
            <a:ext cx="8343900" cy="1562100"/>
          </a:xfrm>
          <a:prstGeom prst="rect">
            <a:avLst/>
          </a:prstGeom>
        </p:spPr>
      </p:pic>
      <p:sp>
        <p:nvSpPr>
          <p:cNvPr id="7" name="s7-text-41">
            <a:extLst>
              <a:ext uri="{FF2B5EF4-FFF2-40B4-BE49-F238E27FC236}">
                <a16:creationId xmlns:a16="http://schemas.microsoft.com/office/drawing/2014/main" id="{A2A02741-6D49-4888-A2E4-FC3D02FA0B55}"/>
              </a:ext>
            </a:extLst>
          </p:cNvPr>
          <p:cNvSpPr>
            <a:spLocks noGrp="1"/>
          </p:cNvSpPr>
          <p:nvPr/>
        </p:nvSpPr>
        <p:spPr>
          <a:xfrm>
            <a:off x="409575" y="4048125"/>
            <a:ext cx="4048125" cy="7429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Рост городов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и спрос на сельхозпродукцию.</a:t>
            </a:r>
          </a:p>
        </p:txBody>
      </p:sp>
      <p:sp>
        <p:nvSpPr>
          <p:cNvPr id="8" name="s7-text-42">
            <a:extLst>
              <a:ext uri="{FF2B5EF4-FFF2-40B4-BE49-F238E27FC236}">
                <a16:creationId xmlns:a16="http://schemas.microsoft.com/office/drawing/2014/main" id="{1B739918-9875-488F-A379-4A2412914FDD}"/>
              </a:ext>
            </a:extLst>
          </p:cNvPr>
          <p:cNvSpPr>
            <a:spLocks noGrp="1"/>
          </p:cNvSpPr>
          <p:nvPr/>
        </p:nvSpPr>
        <p:spPr>
          <a:xfrm>
            <a:off x="4762500" y="4048125"/>
            <a:ext cx="3971925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Развитие </a:t>
            </a:r>
            <a:r>
              <a:rPr sz="2200" b="1" i="0">
                <a:solidFill>
                  <a:srgbClr val="526347"/>
                </a:solidFill>
                <a:latin typeface="Calibri"/>
                <a:ea typeface="Calibri"/>
                <a:cs typeface="Calibri"/>
              </a:rPr>
              <a:t>торговли и рынков.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A461A783-5B5D-4386-A6FD-716627DF29F3}"/>
              </a:ext>
            </a:extLst>
          </p:cNvPr>
          <p:cNvSpPr>
            <a:spLocks noGrp="1"/>
          </p:cNvSpPr>
          <p:nvPr/>
        </p:nvSpPr>
        <p:spPr>
          <a:xfrm>
            <a:off x="400050" y="4867275"/>
            <a:ext cx="8343900" cy="0"/>
          </a:xfrm>
          <a:prstGeom prst="line">
            <a:avLst/>
          </a:prstGeom>
          <a:noFill/>
          <a:ln w="6191">
            <a:solidFill>
              <a:srgbClr val="CABDA5"/>
            </a:solidFill>
          </a:ln>
        </p:spPr>
      </p:sp>
      <p:sp>
        <p:nvSpPr>
          <p:cNvPr id="10" name="s7-text-43">
            <a:extLst>
              <a:ext uri="{FF2B5EF4-FFF2-40B4-BE49-F238E27FC236}">
                <a16:creationId xmlns:a16="http://schemas.microsoft.com/office/drawing/2014/main" id="{B3C5D215-D407-4753-9EB8-9D57D439A59C}"/>
              </a:ext>
            </a:extLst>
          </p:cNvPr>
          <p:cNvSpPr>
            <a:spLocks noGrp="1"/>
          </p:cNvSpPr>
          <p:nvPr/>
        </p:nvSpPr>
        <p:spPr>
          <a:xfrm>
            <a:off x="7477125" y="4933950"/>
            <a:ext cx="12573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47245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EF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8-text-44">
            <a:extLst>
              <a:ext uri="{FF2B5EF4-FFF2-40B4-BE49-F238E27FC236}">
                <a16:creationId xmlns:a16="http://schemas.microsoft.com/office/drawing/2014/main" id="{E255D46D-57AD-43EE-AC37-73A2AB9A3B75}"/>
              </a:ext>
            </a:extLst>
          </p:cNvPr>
          <p:cNvSpPr>
            <a:spLocks noGrp="1"/>
          </p:cNvSpPr>
          <p:nvPr/>
        </p:nvSpPr>
        <p:spPr>
          <a:xfrm>
            <a:off x="400050" y="238125"/>
            <a:ext cx="83439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defRPr>
            </a:pPr>
            <a:r>
              <a:rPr sz="3300" b="0" i="0">
                <a:solidFill>
                  <a:srgbClr val="172D3B"/>
                </a:solidFill>
                <a:latin typeface="Georgia"/>
                <a:ea typeface="Georgia"/>
                <a:cs typeface="Georgia"/>
              </a:rPr>
              <a:t>Центральная Европа</a:t>
            </a:r>
          </a:p>
        </p:txBody>
      </p:sp>
      <p:sp>
        <p:nvSpPr>
          <p:cNvPr id="2" name="s8-text-45">
            <a:extLst>
              <a:ext uri="{FF2B5EF4-FFF2-40B4-BE49-F238E27FC236}">
                <a16:creationId xmlns:a16="http://schemas.microsoft.com/office/drawing/2014/main" id="{4C496670-3611-429E-AAEA-CE127F059A02}"/>
              </a:ext>
            </a:extLst>
          </p:cNvPr>
          <p:cNvSpPr>
            <a:spLocks noGrp="1"/>
          </p:cNvSpPr>
          <p:nvPr/>
        </p:nvSpPr>
        <p:spPr>
          <a:xfrm>
            <a:off x="419100" y="809625"/>
            <a:ext cx="8286750" cy="409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8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8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Усиление крепостного права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160B336-DFE6-49C2-8F54-8CF886974D8F}"/>
              </a:ext>
            </a:extLst>
          </p:cNvPr>
          <p:cNvSpPr>
            <a:spLocks noGrp="1"/>
          </p:cNvSpPr>
          <p:nvPr/>
        </p:nvSpPr>
        <p:spPr>
          <a:xfrm>
            <a:off x="400050" y="1304925"/>
            <a:ext cx="8343900" cy="695325"/>
          </a:xfrm>
          <a:prstGeom prst="rect">
            <a:avLst/>
          </a:prstGeom>
          <a:solidFill>
            <a:srgbClr val="7B4240"/>
          </a:solidFill>
          <a:ln w="0">
            <a:noFill/>
          </a:ln>
        </p:spPr>
      </p:sp>
      <p:sp>
        <p:nvSpPr>
          <p:cNvPr id="4" name="s8-text-46">
            <a:extLst>
              <a:ext uri="{FF2B5EF4-FFF2-40B4-BE49-F238E27FC236}">
                <a16:creationId xmlns:a16="http://schemas.microsoft.com/office/drawing/2014/main" id="{1A1C46BA-55F9-41DE-BA29-E898029E83EE}"/>
              </a:ext>
            </a:extLst>
          </p:cNvPr>
          <p:cNvSpPr>
            <a:spLocks noGrp="1"/>
          </p:cNvSpPr>
          <p:nvPr/>
        </p:nvSpPr>
        <p:spPr>
          <a:xfrm>
            <a:off x="561975" y="1428750"/>
            <a:ext cx="8001000" cy="5905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F4EFE4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F4EFE4"/>
                </a:solidFill>
                <a:latin typeface="Calibri"/>
                <a:ea typeface="Calibri"/>
                <a:cs typeface="Calibri"/>
              </a:rPr>
              <a:t>Крестьяне прикреплены к земле, потеря личной свободы.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rcRect l="7087" r="7087"/>
          <a:stretch>
            <a:fillRect/>
          </a:stretch>
        </p:blipFill>
        <p:spPr>
          <a:xfrm>
            <a:off x="400050" y="2190750"/>
            <a:ext cx="3476625" cy="2571750"/>
          </a:xfrm>
          <a:prstGeom prst="rect">
            <a:avLst/>
          </a:prstGeom>
        </p:spPr>
      </p:pic>
      <p:sp>
        <p:nvSpPr>
          <p:cNvPr id="6" name="s8-text-47">
            <a:extLst>
              <a:ext uri="{FF2B5EF4-FFF2-40B4-BE49-F238E27FC236}">
                <a16:creationId xmlns:a16="http://schemas.microsoft.com/office/drawing/2014/main" id="{AA1854A8-1DCC-43C8-BC6A-35014A56F4EC}"/>
              </a:ext>
            </a:extLst>
          </p:cNvPr>
          <p:cNvSpPr>
            <a:spLocks noGrp="1"/>
          </p:cNvSpPr>
          <p:nvPr/>
        </p:nvSpPr>
        <p:spPr>
          <a:xfrm>
            <a:off x="4191000" y="2190750"/>
            <a:ext cx="4552950" cy="79057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Помещики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продают хлеб на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западные рынки.</a:t>
            </a:r>
          </a:p>
        </p:txBody>
      </p:sp>
      <p:sp>
        <p:nv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CA6BBA5-9B83-421D-ACD2-DF53977518D3}"/>
              </a:ext>
            </a:extLst>
          </p:cNvPr>
          <p:cNvSpPr>
            <a:spLocks noGrp="1"/>
          </p:cNvSpPr>
          <p:nvPr/>
        </p:nvSpPr>
        <p:spPr>
          <a:xfrm>
            <a:off x="4191000" y="3076575"/>
            <a:ext cx="4552950" cy="0"/>
          </a:xfrm>
          <a:prstGeom prst="line">
            <a:avLst/>
          </a:prstGeom>
          <a:noFill/>
          <a:ln w="7144">
            <a:solidFill>
              <a:srgbClr val="CABDA5"/>
            </a:solidFill>
          </a:ln>
        </p:spPr>
      </p:sp>
      <p:sp>
        <p:nvSpPr>
          <p:cNvPr id="8" name="s8-text-48">
            <a:extLst>
              <a:ext uri="{FF2B5EF4-FFF2-40B4-BE49-F238E27FC236}">
                <a16:creationId xmlns:a16="http://schemas.microsoft.com/office/drawing/2014/main" id="{02A2CD23-EA56-44DE-8617-1292A2E440A3}"/>
              </a:ext>
            </a:extLst>
          </p:cNvPr>
          <p:cNvSpPr>
            <a:spLocks noGrp="1"/>
          </p:cNvSpPr>
          <p:nvPr/>
        </p:nvSpPr>
        <p:spPr>
          <a:xfrm>
            <a:off x="4191000" y="3190875"/>
            <a:ext cx="4552950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Государственная поддержка </a:t>
            </a: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дворянства.</a:t>
            </a:r>
          </a:p>
        </p:txBody>
      </p:sp>
      <p:sp>
        <p:nvSpPr>
          <p:cNvPr id="9" name="s8-text-49">
            <a:extLst>
              <a:ext uri="{FF2B5EF4-FFF2-40B4-BE49-F238E27FC236}">
                <a16:creationId xmlns:a16="http://schemas.microsoft.com/office/drawing/2014/main" id="{A2DA732E-3062-4E02-B0E4-D53A560A4419}"/>
              </a:ext>
            </a:extLst>
          </p:cNvPr>
          <p:cNvSpPr>
            <a:spLocks noGrp="1"/>
          </p:cNvSpPr>
          <p:nvPr/>
        </p:nvSpPr>
        <p:spPr>
          <a:xfrm>
            <a:off x="4191000" y="4000500"/>
            <a:ext cx="4552950" cy="7715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defRPr>
            </a:pPr>
            <a:r>
              <a:rPr sz="2200" b="1" i="0">
                <a:solidFill>
                  <a:srgbClr val="7B4240"/>
                </a:solidFill>
                <a:latin typeface="Calibri"/>
                <a:ea typeface="Calibri"/>
                <a:cs typeface="Calibri"/>
              </a:rPr>
              <a:t>Отсутствие стимулов</a:t>
            </a:r>
            <a:r>
              <a:rPr sz="2200" b="0" i="0">
                <a:solidFill>
                  <a:srgbClr val="172D3B"/>
                </a:solidFill>
                <a:latin typeface="Calibri"/>
                <a:ea typeface="Calibri"/>
                <a:cs typeface="Calibri"/>
              </a:rPr>
              <a:t> для модернизации сельского хозяйства.</a:t>
            </a:r>
          </a:p>
        </p:txBody>
      </p:sp>
      <p:sp>
        <p:nv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8C2A4FE3-C10E-438F-B9AB-D2F89F68F267}"/>
              </a:ext>
            </a:extLst>
          </p:cNvPr>
          <p:cNvSpPr>
            <a:spLocks noGrp="1"/>
          </p:cNvSpPr>
          <p:nvPr/>
        </p:nvSpPr>
        <p:spPr>
          <a:xfrm>
            <a:off x="400050" y="4867275"/>
            <a:ext cx="8343900" cy="0"/>
          </a:xfrm>
          <a:prstGeom prst="line">
            <a:avLst/>
          </a:prstGeom>
          <a:noFill/>
          <a:ln w="6191">
            <a:solidFill>
              <a:srgbClr val="CABDA5"/>
            </a:solidFill>
          </a:ln>
        </p:spPr>
      </p:sp>
      <p:sp>
        <p:nvSpPr>
          <p:cNvPr id="11" name="s8-text-50">
            <a:extLst>
              <a:ext uri="{FF2B5EF4-FFF2-40B4-BE49-F238E27FC236}">
                <a16:creationId xmlns:a16="http://schemas.microsoft.com/office/drawing/2014/main" id="{39EF6273-601C-43EE-8F8B-2436CF8985C7}"/>
              </a:ext>
            </a:extLst>
          </p:cNvPr>
          <p:cNvSpPr>
            <a:spLocks noGrp="1"/>
          </p:cNvSpPr>
          <p:nvPr/>
        </p:nvSpPr>
        <p:spPr>
          <a:xfrm>
            <a:off x="7477125" y="4933950"/>
            <a:ext cx="12573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776F62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916235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72D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rcRect l="16665" r="16665"/>
          <a:stretch>
            <a:fillRect/>
          </a:stretch>
        </p:blipFill>
        <p:spPr>
          <a:xfrm>
            <a:off x="5095875" y="0"/>
            <a:ext cx="4048125" cy="478155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D1D1507-A377-4912-8BAA-14C296B076BA}"/>
              </a:ext>
            </a:extLst>
          </p:cNvPr>
          <p:cNvSpPr>
            <a:spLocks noGrp="1"/>
          </p:cNvSpPr>
          <p:nvPr/>
        </p:nvSpPr>
        <p:spPr>
          <a:xfrm>
            <a:off x="5000625" y="0"/>
            <a:ext cx="28575" cy="4781550"/>
          </a:xfrm>
          <a:prstGeom prst="rect">
            <a:avLst/>
          </a:prstGeom>
          <a:solidFill>
            <a:srgbClr val="AD8D55"/>
          </a:solidFill>
          <a:ln w="0">
            <a:noFill/>
          </a:ln>
        </p:spPr>
      </p:sp>
      <p:sp>
        <p:nvSpPr>
          <p:cNvPr id="3" name="s9-text-51">
            <a:extLst>
              <a:ext uri="{FF2B5EF4-FFF2-40B4-BE49-F238E27FC236}">
                <a16:creationId xmlns:a16="http://schemas.microsoft.com/office/drawing/2014/main" id="{C783419F-5C91-41BB-A1D8-D88CA4C425F2}"/>
              </a:ext>
            </a:extLst>
          </p:cNvPr>
          <p:cNvSpPr>
            <a:spLocks noGrp="1"/>
          </p:cNvSpPr>
          <p:nvPr/>
        </p:nvSpPr>
        <p:spPr>
          <a:xfrm>
            <a:off x="400050" y="247650"/>
            <a:ext cx="4429125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3450" b="0" i="0">
                <a:solidFill>
                  <a:srgbClr val="F4EFE4"/>
                </a:solidFill>
                <a:latin typeface="Georgia"/>
                <a:ea typeface="Georgia"/>
                <a:cs typeface="Georgia"/>
              </a:defRPr>
            </a:pPr>
            <a:r>
              <a:rPr sz="3450" b="0" i="0">
                <a:solidFill>
                  <a:srgbClr val="F4EFE4"/>
                </a:solidFill>
                <a:latin typeface="Georgia"/>
                <a:ea typeface="Georgia"/>
                <a:cs typeface="Georgia"/>
              </a:rPr>
              <a:t>Городская жизнь</a:t>
            </a:r>
          </a:p>
        </p:txBody>
      </p:sp>
      <p:sp>
        <p:nvSpPr>
          <p:cNvPr id="4" name="s9-text-52">
            <a:extLst>
              <a:ext uri="{FF2B5EF4-FFF2-40B4-BE49-F238E27FC236}">
                <a16:creationId xmlns:a16="http://schemas.microsoft.com/office/drawing/2014/main" id="{0669A09E-5897-4374-AC28-C4AEF4F5F0CE}"/>
              </a:ext>
            </a:extLst>
          </p:cNvPr>
          <p:cNvSpPr>
            <a:spLocks noGrp="1"/>
          </p:cNvSpPr>
          <p:nvPr/>
        </p:nvSpPr>
        <p:spPr>
          <a:xfrm>
            <a:off x="409575" y="876300"/>
            <a:ext cx="4400550" cy="609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1875" b="0" i="0">
                <a:solidFill>
                  <a:srgbClr val="E9E0CF"/>
                </a:solidFill>
                <a:latin typeface="Calibri"/>
                <a:ea typeface="Calibri"/>
                <a:cs typeface="Calibri"/>
              </a:defRPr>
            </a:pPr>
            <a:r>
              <a:rPr sz="1875" b="0" i="0">
                <a:solidFill>
                  <a:srgbClr val="E9E0CF"/>
                </a:solidFill>
                <a:latin typeface="Calibri"/>
                <a:ea typeface="Calibri"/>
                <a:cs typeface="Calibri"/>
              </a:rPr>
              <a:t>Рост городов и их проблемы</a:t>
            </a:r>
          </a:p>
        </p:txBody>
      </p:sp>
      <p:sp>
        <p:nvSpPr>
          <p:cNvPr id="5" name="s9-text-53">
            <a:extLst>
              <a:ext uri="{FF2B5EF4-FFF2-40B4-BE49-F238E27FC236}">
                <a16:creationId xmlns:a16="http://schemas.microsoft.com/office/drawing/2014/main" id="{853CD967-86EB-4040-8752-0A41D7A44383}"/>
              </a:ext>
            </a:extLst>
          </p:cNvPr>
          <p:cNvSpPr>
            <a:spLocks noGrp="1"/>
          </p:cNvSpPr>
          <p:nvPr/>
        </p:nvSpPr>
        <p:spPr>
          <a:xfrm>
            <a:off x="409575" y="1562100"/>
            <a:ext cx="4333875" cy="6667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00" b="0" i="0">
                <a:solidFill>
                  <a:srgbClr val="F4EFE4"/>
                </a:solidFill>
                <a:latin typeface="Calibri"/>
                <a:ea typeface="Calibri"/>
                <a:cs typeface="Calibri"/>
              </a:defRPr>
            </a:pPr>
            <a:r>
              <a:rPr sz="2100" b="0" i="0">
                <a:solidFill>
                  <a:srgbClr val="F4EFE4"/>
                </a:solidFill>
                <a:latin typeface="Calibri"/>
                <a:ea typeface="Calibri"/>
                <a:cs typeface="Calibri"/>
              </a:rPr>
              <a:t>Быстрый рост городов: </a:t>
            </a:r>
            <a:r>
              <a:rPr sz="2100" b="1" i="0">
                <a:solidFill>
                  <a:srgbClr val="E9E0CF"/>
                </a:solidFill>
                <a:latin typeface="Calibri"/>
                <a:ea typeface="Calibri"/>
                <a:cs typeface="Calibri"/>
              </a:rPr>
              <a:t>Лондон, Амстердам, Париж.</a:t>
            </a:r>
          </a:p>
        </p:txBody>
      </p:sp>
      <p:sp>
        <p:nvSpPr>
          <p:cNvPr id="6" name="s9-text-54">
            <a:extLst>
              <a:ext uri="{FF2B5EF4-FFF2-40B4-BE49-F238E27FC236}">
                <a16:creationId xmlns:a16="http://schemas.microsoft.com/office/drawing/2014/main" id="{2E311714-087C-427C-AE46-F18BE7D4FCFD}"/>
              </a:ext>
            </a:extLst>
          </p:cNvPr>
          <p:cNvSpPr>
            <a:spLocks noGrp="1"/>
          </p:cNvSpPr>
          <p:nvPr/>
        </p:nvSpPr>
        <p:spPr>
          <a:xfrm>
            <a:off x="409575" y="2295525"/>
            <a:ext cx="4333875" cy="10001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00" b="0" i="0">
                <a:solidFill>
                  <a:srgbClr val="F4EFE4"/>
                </a:solidFill>
                <a:latin typeface="Calibri"/>
                <a:ea typeface="Calibri"/>
                <a:cs typeface="Calibri"/>
              </a:defRPr>
            </a:pPr>
            <a:r>
              <a:rPr sz="2100" b="1" i="0">
                <a:solidFill>
                  <a:srgbClr val="E9E0CF"/>
                </a:solidFill>
                <a:latin typeface="Calibri"/>
                <a:ea typeface="Calibri"/>
                <a:cs typeface="Calibri"/>
              </a:rPr>
              <a:t>Проблемы:</a:t>
            </a:r>
            <a:r>
              <a:rPr sz="2100" b="0" i="0">
                <a:solidFill>
                  <a:srgbClr val="F4EFE4"/>
                </a:solidFill>
                <a:latin typeface="Calibri"/>
                <a:ea typeface="Calibri"/>
                <a:cs typeface="Calibri"/>
              </a:rPr>
              <a:t> грязь, болезни, преступность, отсутствие канализации и водопровода.</a:t>
            </a:r>
          </a:p>
        </p:txBody>
      </p:sp>
      <p:sp>
        <p:nvSpPr>
          <p:cNvPr id="7" name="s9-text-55">
            <a:extLst>
              <a:ext uri="{FF2B5EF4-FFF2-40B4-BE49-F238E27FC236}">
                <a16:creationId xmlns:a16="http://schemas.microsoft.com/office/drawing/2014/main" id="{C547AB5D-F79B-4E8F-8DAC-23FC530BEDCB}"/>
              </a:ext>
            </a:extLst>
          </p:cNvPr>
          <p:cNvSpPr>
            <a:spLocks noGrp="1"/>
          </p:cNvSpPr>
          <p:nvPr/>
        </p:nvSpPr>
        <p:spPr>
          <a:xfrm>
            <a:off x="409575" y="3352800"/>
            <a:ext cx="4333875" cy="733425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00" b="0" i="0">
                <a:solidFill>
                  <a:srgbClr val="F4EFE4"/>
                </a:solidFill>
                <a:latin typeface="Calibri"/>
                <a:ea typeface="Calibri"/>
                <a:cs typeface="Calibri"/>
              </a:defRPr>
            </a:pPr>
            <a:r>
              <a:rPr sz="2100" b="1" i="0">
                <a:solidFill>
                  <a:srgbClr val="E9E0CF"/>
                </a:solidFill>
                <a:latin typeface="Calibri"/>
                <a:ea typeface="Calibri"/>
                <a:cs typeface="Calibri"/>
              </a:rPr>
              <a:t>Тесные улицы</a:t>
            </a:r>
            <a:r>
              <a:rPr sz="2100" b="0" i="0">
                <a:solidFill>
                  <a:srgbClr val="F4EFE4"/>
                </a:solidFill>
                <a:latin typeface="Calibri"/>
                <a:ea typeface="Calibri"/>
                <a:cs typeface="Calibri"/>
              </a:rPr>
              <a:t>, шум от ремесленных мастерских и торговли.</a:t>
            </a:r>
          </a:p>
        </p:txBody>
      </p:sp>
      <p:sp>
        <p:nvSpPr>
          <p:cNvPr id="8" name="s9-text-56">
            <a:extLst>
              <a:ext uri="{FF2B5EF4-FFF2-40B4-BE49-F238E27FC236}">
                <a16:creationId xmlns:a16="http://schemas.microsoft.com/office/drawing/2014/main" id="{5C38B862-ED8B-4D4B-8A06-13D286C3D784}"/>
              </a:ext>
            </a:extLst>
          </p:cNvPr>
          <p:cNvSpPr>
            <a:spLocks noGrp="1"/>
          </p:cNvSpPr>
          <p:nvPr/>
        </p:nvSpPr>
        <p:spPr>
          <a:xfrm>
            <a:off x="409575" y="4114800"/>
            <a:ext cx="4333875" cy="685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  <a:defRPr sz="2100" b="0" i="0">
                <a:solidFill>
                  <a:srgbClr val="F4EFE4"/>
                </a:solidFill>
                <a:latin typeface="Calibri"/>
                <a:ea typeface="Calibri"/>
                <a:cs typeface="Calibri"/>
              </a:defRPr>
            </a:pPr>
            <a:r>
              <a:rPr sz="2100" b="1" i="0">
                <a:solidFill>
                  <a:srgbClr val="E9E0CF"/>
                </a:solidFill>
                <a:latin typeface="Calibri"/>
                <a:ea typeface="Calibri"/>
                <a:cs typeface="Calibri"/>
              </a:rPr>
              <a:t>Высокая смертность</a:t>
            </a:r>
            <a:r>
              <a:rPr sz="2100" b="0" i="0">
                <a:solidFill>
                  <a:srgbClr val="F4EFE4"/>
                </a:solidFill>
                <a:latin typeface="Calibri"/>
                <a:ea typeface="Calibri"/>
                <a:cs typeface="Calibri"/>
              </a:rPr>
              <a:t> из-за эпидемий и антисанитарии.</a:t>
            </a:r>
          </a:p>
        </p:txBody>
      </p:sp>
      <p:sp>
        <p:nv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1F08CF9-D81D-48A1-94B7-43D21171435D}"/>
              </a:ext>
            </a:extLst>
          </p:cNvPr>
          <p:cNvSpPr>
            <a:spLocks noGrp="1"/>
          </p:cNvSpPr>
          <p:nvPr/>
        </p:nvSpPr>
        <p:spPr>
          <a:xfrm>
            <a:off x="400050" y="4867275"/>
            <a:ext cx="8343900" cy="0"/>
          </a:xfrm>
          <a:prstGeom prst="line">
            <a:avLst/>
          </a:prstGeom>
          <a:noFill/>
          <a:ln w="6191">
            <a:solidFill>
              <a:srgbClr val="637178"/>
            </a:solidFill>
          </a:ln>
        </p:spPr>
      </p:sp>
      <p:sp>
        <p:nvSpPr>
          <p:cNvPr id="10" name="s9-text-57">
            <a:extLst>
              <a:ext uri="{FF2B5EF4-FFF2-40B4-BE49-F238E27FC236}">
                <a16:creationId xmlns:a16="http://schemas.microsoft.com/office/drawing/2014/main" id="{03BABB09-EA41-44DD-AE97-5B990E4F95FB}"/>
              </a:ext>
            </a:extLst>
          </p:cNvPr>
          <p:cNvSpPr>
            <a:spLocks noGrp="1"/>
          </p:cNvSpPr>
          <p:nvPr/>
        </p:nvSpPr>
        <p:spPr>
          <a:xfrm>
            <a:off x="7477125" y="4933950"/>
            <a:ext cx="1257300" cy="17145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 algn="r">
              <a:lnSpc>
                <a:spcPct val="105000"/>
              </a:lnSpc>
              <a:buNone/>
              <a:defRPr sz="1100" b="0" i="0">
                <a:solidFill>
                  <a:srgbClr val="E9E0CF"/>
                </a:solidFill>
                <a:latin typeface="Calibri"/>
                <a:ea typeface="Calibri"/>
                <a:cs typeface="Calibri"/>
              </a:defRPr>
            </a:pPr>
            <a:r>
              <a:rPr sz="1100" b="0" i="0">
                <a:solidFill>
                  <a:srgbClr val="E9E0CF"/>
                </a:solidFill>
                <a:latin typeface="Calibri"/>
                <a:ea typeface="Calibri"/>
                <a:cs typeface="Calibri"/>
              </a:rPr>
              <a:t>100ballnik.com</a:t>
            </a:r>
          </a:p>
        </p:txBody>
      </p:sp>
    </p:spTree>
    <p:extLst>
      <p:ext uri="{BB962C8B-B14F-4D97-AF65-F5344CB8AC3E}">
        <p14:creationId xmlns:p14="http://schemas.microsoft.com/office/powerpoint/2010/main" val="13494606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632</Words>
  <Application>Microsoft Office PowerPoint</Application>
  <DocSecurity>0</DocSecurity>
  <PresentationFormat>Экран (16:9)</PresentationFormat>
  <Paragraphs>100</Paragraphs>
  <Slides>15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Calibri</vt:lpstr>
      <vt:lpstr>Georgia</vt:lpstr>
      <vt:lpstr>ChatGPT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100ballnik.com</dc:creator>
  <cp:lastModifiedBy>Mendal</cp:lastModifiedBy>
  <cp:revision>1</cp:revision>
  <dcterms:created xsi:type="dcterms:W3CDTF">2026-09-09T07:16:51Z</dcterms:created>
  <dcterms:modified xsi:type="dcterms:W3CDTF">2026-09-09T08:26:41Z</dcterms:modified>
</cp:coreProperties>
</file>