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 l="13889" r="13889"/>
          <a:stretch>
            <a:fillRect/>
          </a:stretch>
        </p:blipFill>
        <p:spPr>
          <a:xfrm>
            <a:off x="4762500" y="0"/>
            <a:ext cx="74295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D40EAF-F1A8-480E-8763-69015267DD1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219700" cy="6858000"/>
          </a:xfrm>
          <a:prstGeom prst="rect">
            <a:avLst/>
          </a:prstGeom>
          <a:solidFill>
            <a:srgbClr val="294C3B"/>
          </a:solidFill>
          <a:ln w="0">
            <a:noFill/>
          </a:ln>
        </p:spPr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6893C51A-55F1-40F5-8BF5-BD3865E61997}"/>
              </a:ext>
            </a:extLst>
          </p:cNvPr>
          <p:cNvSpPr>
            <a:spLocks noGrp="1"/>
          </p:cNvSpPr>
          <p:nvPr/>
        </p:nvSpPr>
        <p:spPr>
          <a:xfrm>
            <a:off x="552450" y="1162050"/>
            <a:ext cx="4324350" cy="419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350" b="0">
                <a:solidFill>
                  <a:srgbClr val="FCFAF5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FCFAF5"/>
                </a:solidFill>
                <a:latin typeface="Georgia"/>
                <a:ea typeface="Georgia"/>
                <a:cs typeface="Georgia"/>
              </a:rPr>
              <a:t>Возникновение земледелия, скотоводства</a:t>
            </a:r>
          </a:p>
          <a:p>
            <a:pPr algn="l">
              <a:lnSpc>
                <a:spcPct val="104000"/>
              </a:lnSpc>
              <a:buNone/>
              <a:defRPr sz="4350" b="0">
                <a:solidFill>
                  <a:srgbClr val="FCFAF5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FCFAF5"/>
                </a:solidFill>
                <a:latin typeface="Georgia"/>
                <a:ea typeface="Georgia"/>
                <a:cs typeface="Georgia"/>
              </a:rPr>
              <a:t>и ремесла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16F38BD-7612-41C6-A495-A6C56652F5CF}"/>
              </a:ext>
            </a:extLst>
          </p:cNvPr>
          <p:cNvSpPr>
            <a:spLocks noGrp="1"/>
          </p:cNvSpPr>
          <p:nvPr/>
        </p:nvSpPr>
        <p:spPr>
          <a:xfrm>
            <a:off x="571500" y="838200"/>
            <a:ext cx="933450" cy="0"/>
          </a:xfrm>
          <a:prstGeom prst="line">
            <a:avLst/>
          </a:prstGeom>
          <a:noFill/>
          <a:ln w="28575">
            <a:solidFill>
              <a:srgbClr val="C4B080"/>
            </a:solidFill>
          </a:ln>
        </p:spPr>
      </p:sp>
      <p:sp>
        <p:nvSpPr>
          <p:cNvPr id="5" name="original-credit">
            <a:extLst>
              <a:ext uri="{FF2B5EF4-FFF2-40B4-BE49-F238E27FC236}">
                <a16:creationId xmlns:a16="http://schemas.microsoft.com/office/drawing/2014/main" id="{7D0E86D2-F6D8-4D3D-9667-F751DF1E6743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D4CCB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6" name="author">
            <a:extLst>
              <a:ext uri="{FF2B5EF4-FFF2-40B4-BE49-F238E27FC236}">
                <a16:creationId xmlns:a16="http://schemas.microsoft.com/office/drawing/2014/main" id="{263FCE9A-E2BE-4F1F-B0CE-532D557E6F71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DFDAC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DFDACB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13252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84FCC06C-179E-4640-8527-DA7FA51C5EC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095375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Ремесло – самостоятельная деятельность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15069" r="15069"/>
          <a:stretch>
            <a:fillRect/>
          </a:stretch>
        </p:blipFill>
        <p:spPr>
          <a:xfrm>
            <a:off x="552450" y="1838325"/>
            <a:ext cx="4581525" cy="4371975"/>
          </a:xfrm>
          <a:prstGeom prst="rect">
            <a:avLst/>
          </a:prstGeom>
        </p:spPr>
      </p:pic>
      <p:sp>
        <p:nvSpPr>
          <p:cNvPr id="3" name="text">
            <a:extLst>
              <a:ext uri="{FF2B5EF4-FFF2-40B4-BE49-F238E27FC236}">
                <a16:creationId xmlns:a16="http://schemas.microsoft.com/office/drawing/2014/main" id="{2748B3C3-DE5B-46ED-8D92-725E866FE893}"/>
              </a:ext>
            </a:extLst>
          </p:cNvPr>
          <p:cNvSpPr>
            <a:spLocks noGrp="1"/>
          </p:cNvSpPr>
          <p:nvPr/>
        </p:nvSpPr>
        <p:spPr>
          <a:xfrm>
            <a:off x="5629275" y="1790700"/>
            <a:ext cx="5991225" cy="1562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Люди перестали заниматься только сельским хозяйством и стали делать разные вещи руками — посуду, одежду, инструменты. 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6C830BF3-0E3B-4EBB-BDB1-60ECEAD867C3}"/>
              </a:ext>
            </a:extLst>
          </p:cNvPr>
          <p:cNvSpPr>
            <a:spLocks noGrp="1"/>
          </p:cNvSpPr>
          <p:nvPr/>
        </p:nvSpPr>
        <p:spPr>
          <a:xfrm>
            <a:off x="5629275" y="3686175"/>
            <a:ext cx="5991225" cy="676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850" b="1">
                <a:solidFill>
                  <a:srgbClr val="A85D3C"/>
                </a:solidFill>
                <a:latin typeface="Calibri"/>
                <a:ea typeface="Calibri"/>
                <a:cs typeface="Calibri"/>
              </a:defRPr>
            </a:pPr>
            <a:r>
              <a:rPr sz="2850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Эти изделия меняли на еду и другие товары. 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6DC23F7-27E1-4468-9348-8DE0D352D8E1}"/>
              </a:ext>
            </a:extLst>
          </p:cNvPr>
          <p:cNvSpPr>
            <a:spLocks noGrp="1"/>
          </p:cNvSpPr>
          <p:nvPr/>
        </p:nvSpPr>
        <p:spPr>
          <a:xfrm>
            <a:off x="5629275" y="4648200"/>
            <a:ext cx="5981700" cy="0"/>
          </a:xfrm>
          <a:prstGeom prst="line">
            <a:avLst/>
          </a:prstGeom>
          <a:noFill/>
          <a:ln w="19050">
            <a:solidFill>
              <a:srgbClr val="A85D3C"/>
            </a:solidFill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7B00312-6C0C-4782-B109-06A7800F9F85}"/>
              </a:ext>
            </a:extLst>
          </p:cNvPr>
          <p:cNvSpPr>
            <a:spLocks noGrp="1"/>
          </p:cNvSpPr>
          <p:nvPr/>
        </p:nvSpPr>
        <p:spPr>
          <a:xfrm>
            <a:off x="5629275" y="4953000"/>
            <a:ext cx="5991225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Так появились </a:t>
            </a:r>
            <a:r>
              <a:rPr sz="2475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мастера-ремесленники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, которые обеспечивали себя и свои семьи своим трудом.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C85DEF20-F9F3-449C-ABC0-6B4F71D69A85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57817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7B1C7166-CBC2-41A5-A9B2-017856411E7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Торговля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rcRect t="31701" b="31701"/>
          <a:stretch>
            <a:fillRect/>
          </a:stretch>
        </p:blipFill>
        <p:spPr>
          <a:xfrm>
            <a:off x="552450" y="1371600"/>
            <a:ext cx="11087100" cy="2705100"/>
          </a:xfrm>
          <a:prstGeom prst="rect">
            <a:avLst/>
          </a:prstGeom>
        </p:spPr>
      </p:pic>
      <p:sp>
        <p:nvSpPr>
          <p:cNvPr id="3" name="text">
            <a:extLst>
              <a:ext uri="{FF2B5EF4-FFF2-40B4-BE49-F238E27FC236}">
                <a16:creationId xmlns:a16="http://schemas.microsoft.com/office/drawing/2014/main" id="{E0CC3250-B7B3-43A5-B27E-98C69DE332F4}"/>
              </a:ext>
            </a:extLst>
          </p:cNvPr>
          <p:cNvSpPr>
            <a:spLocks noGrp="1"/>
          </p:cNvSpPr>
          <p:nvPr/>
        </p:nvSpPr>
        <p:spPr>
          <a:xfrm>
            <a:off x="552450" y="4400550"/>
            <a:ext cx="3429000" cy="1809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Со временем торговля стала развиваться, люди научились обмениваться товарами даже на больших расстояниях. 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3DB22F1A-D77A-431C-A881-7FF20560BD23}"/>
              </a:ext>
            </a:extLst>
          </p:cNvPr>
          <p:cNvSpPr>
            <a:spLocks noGrp="1"/>
          </p:cNvSpPr>
          <p:nvPr/>
        </p:nvSpPr>
        <p:spPr>
          <a:xfrm>
            <a:off x="4381500" y="4400550"/>
            <a:ext cx="3429000" cy="1809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Между поселениями возникли специальные дороги — </a:t>
            </a:r>
            <a:r>
              <a:rPr sz="232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торговые пути</a:t>
            </a:r>
            <a:r>
              <a:rPr sz="23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, по которым перевозили товары. 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54CE1167-28B4-47BC-98B2-13FCB9E2ACE1}"/>
              </a:ext>
            </a:extLst>
          </p:cNvPr>
          <p:cNvSpPr>
            <a:spLocks noGrp="1"/>
          </p:cNvSpPr>
          <p:nvPr/>
        </p:nvSpPr>
        <p:spPr>
          <a:xfrm>
            <a:off x="8210550" y="4400550"/>
            <a:ext cx="3429000" cy="1809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3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Благодаря этому жители разных мест познакомились с культурами друг друга.</a:t>
            </a:r>
          </a:p>
        </p:txBody>
      </p:sp>
      <p:sp>
        <p:nvSpPr>
          <p:cNvPr id="6" name="author">
            <a:extLst>
              <a:ext uri="{FF2B5EF4-FFF2-40B4-BE49-F238E27FC236}">
                <a16:creationId xmlns:a16="http://schemas.microsoft.com/office/drawing/2014/main" id="{B2548ED4-BB80-4C82-9252-A74457DFDF41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1786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>
            <a:extLst>
              <a:ext uri="{FF2B5EF4-FFF2-40B4-BE49-F238E27FC236}">
                <a16:creationId xmlns:a16="http://schemas.microsoft.com/office/drawing/2014/main" id="{7B49ACB4-B5E7-4BD9-84D8-52972B2BF0A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Век металлов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DA19FAD2-1211-46D7-96DA-988EFF4A350F}"/>
              </a:ext>
            </a:extLst>
          </p:cNvPr>
          <p:cNvSpPr>
            <a:spLocks noGrp="1"/>
          </p:cNvSpPr>
          <p:nvPr/>
        </p:nvSpPr>
        <p:spPr>
          <a:xfrm>
            <a:off x="552450" y="1438275"/>
            <a:ext cx="5524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A6623F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A6623F"/>
                </a:solidFill>
                <a:latin typeface="Georgia"/>
                <a:ea typeface="Georgia"/>
                <a:cs typeface="Georgia"/>
              </a:rPr>
              <a:t>1.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3F969CD-9EF4-463E-8B67-BFAE4458200B}"/>
              </a:ext>
            </a:extLst>
          </p:cNvPr>
          <p:cNvSpPr>
            <a:spLocks noGrp="1"/>
          </p:cNvSpPr>
          <p:nvPr/>
        </p:nvSpPr>
        <p:spPr>
          <a:xfrm>
            <a:off x="552450" y="2095500"/>
            <a:ext cx="3467100" cy="0"/>
          </a:xfrm>
          <a:prstGeom prst="line">
            <a:avLst/>
          </a:prstGeom>
          <a:noFill/>
          <a:ln w="38100">
            <a:solidFill>
              <a:srgbClr val="A6623F"/>
            </a:solidFill>
          </a:ln>
        </p:spPr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85564DC4-7C56-4348-A3F0-FC8CCBE8F1C0}"/>
              </a:ext>
            </a:extLst>
          </p:cNvPr>
          <p:cNvSpPr>
            <a:spLocks noGrp="1"/>
          </p:cNvSpPr>
          <p:nvPr/>
        </p:nvSpPr>
        <p:spPr>
          <a:xfrm>
            <a:off x="552450" y="2371725"/>
            <a:ext cx="34861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A6623F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A6623F"/>
                </a:solidFill>
                <a:latin typeface="Calibri"/>
                <a:ea typeface="Calibri"/>
                <a:cs typeface="Calibri"/>
              </a:rPr>
              <a:t>Энеолит (4 тыс. до н.э.).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2FAB587-B2C6-40F2-9EB4-899A43E1BF2A}"/>
              </a:ext>
            </a:extLst>
          </p:cNvPr>
          <p:cNvSpPr>
            <a:spLocks noGrp="1"/>
          </p:cNvSpPr>
          <p:nvPr/>
        </p:nvSpPr>
        <p:spPr>
          <a:xfrm>
            <a:off x="552450" y="3333750"/>
            <a:ext cx="3486150" cy="2933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1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Люди начали добывать </a:t>
            </a:r>
            <a:r>
              <a:rPr sz="2175" b="1">
                <a:solidFill>
                  <a:srgbClr val="A6623F"/>
                </a:solidFill>
                <a:latin typeface="Calibri"/>
                <a:ea typeface="Calibri"/>
                <a:cs typeface="Calibri"/>
              </a:rPr>
              <a:t>медь</a:t>
            </a:r>
            <a:r>
              <a:rPr sz="21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из поверхностных руд и изготовлять медные инструменты и украшения. Медные орудия использовались </a:t>
            </a:r>
            <a:r>
              <a:rPr sz="2175" b="1">
                <a:solidFill>
                  <a:srgbClr val="A6623F"/>
                </a:solidFill>
                <a:latin typeface="Calibri"/>
                <a:ea typeface="Calibri"/>
                <a:cs typeface="Calibri"/>
              </a:rPr>
              <a:t>вместе с каменными</a:t>
            </a:r>
            <a:r>
              <a:rPr sz="21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инструментами. 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826D3D45-A3E3-4870-8CA5-F2DF36C54B7E}"/>
              </a:ext>
            </a:extLst>
          </p:cNvPr>
          <p:cNvSpPr>
            <a:spLocks noGrp="1"/>
          </p:cNvSpPr>
          <p:nvPr/>
        </p:nvSpPr>
        <p:spPr>
          <a:xfrm>
            <a:off x="4362450" y="1438275"/>
            <a:ext cx="5524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867A43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867A43"/>
                </a:solidFill>
                <a:latin typeface="Georgia"/>
                <a:ea typeface="Georgia"/>
                <a:cs typeface="Georgia"/>
              </a:rPr>
              <a:t>2.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94F3F54-21BF-4BB9-9F3A-09F006714546}"/>
              </a:ext>
            </a:extLst>
          </p:cNvPr>
          <p:cNvSpPr>
            <a:spLocks noGrp="1"/>
          </p:cNvSpPr>
          <p:nvPr/>
        </p:nvSpPr>
        <p:spPr>
          <a:xfrm>
            <a:off x="4362450" y="2095500"/>
            <a:ext cx="3467100" cy="0"/>
          </a:xfrm>
          <a:prstGeom prst="line">
            <a:avLst/>
          </a:prstGeom>
          <a:noFill/>
          <a:ln w="38100">
            <a:solidFill>
              <a:srgbClr val="867A43"/>
            </a:solidFill>
          </a:ln>
        </p:spPr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2E939F6-678F-4BE7-B6D1-24244CA53D33}"/>
              </a:ext>
            </a:extLst>
          </p:cNvPr>
          <p:cNvSpPr>
            <a:spLocks noGrp="1"/>
          </p:cNvSpPr>
          <p:nvPr/>
        </p:nvSpPr>
        <p:spPr>
          <a:xfrm>
            <a:off x="4362450" y="2371725"/>
            <a:ext cx="34861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1">
                <a:solidFill>
                  <a:srgbClr val="867A43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867A43"/>
                </a:solidFill>
                <a:latin typeface="Calibri"/>
                <a:ea typeface="Calibri"/>
                <a:cs typeface="Calibri"/>
              </a:rPr>
              <a:t>Бронзовый век (3-2 тыс. до н.э.).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5AC71868-BBC8-48B0-8964-B1D6FFEAB676}"/>
              </a:ext>
            </a:extLst>
          </p:cNvPr>
          <p:cNvSpPr>
            <a:spLocks noGrp="1"/>
          </p:cNvSpPr>
          <p:nvPr/>
        </p:nvSpPr>
        <p:spPr>
          <a:xfrm>
            <a:off x="4362450" y="3333750"/>
            <a:ext cx="3486150" cy="2933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1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1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Люди научились сплавлять медь с другими металлами (олово, свинец, мышьяк), создавая прочный материал — </a:t>
            </a:r>
            <a:r>
              <a:rPr sz="2175" b="1">
                <a:solidFill>
                  <a:srgbClr val="867A43"/>
                </a:solidFill>
                <a:latin typeface="Calibri"/>
                <a:ea typeface="Calibri"/>
                <a:cs typeface="Calibri"/>
              </a:rPr>
              <a:t>бронзу.</a:t>
            </a:r>
            <a:r>
              <a:rPr sz="21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Бронзовые предметы были прочнее и долговечнее.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EEA62EA3-E436-4822-96E0-CEDED1269FC2}"/>
              </a:ext>
            </a:extLst>
          </p:cNvPr>
          <p:cNvSpPr>
            <a:spLocks noGrp="1"/>
          </p:cNvSpPr>
          <p:nvPr/>
        </p:nvSpPr>
        <p:spPr>
          <a:xfrm>
            <a:off x="8172450" y="1438275"/>
            <a:ext cx="5524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586262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586262"/>
                </a:solidFill>
                <a:latin typeface="Georgia"/>
                <a:ea typeface="Georgia"/>
                <a:cs typeface="Georgia"/>
              </a:rPr>
              <a:t>3.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542C207-4B84-46D6-99AA-6539B830BDD1}"/>
              </a:ext>
            </a:extLst>
          </p:cNvPr>
          <p:cNvSpPr>
            <a:spLocks noGrp="1"/>
          </p:cNvSpPr>
          <p:nvPr/>
        </p:nvSpPr>
        <p:spPr>
          <a:xfrm>
            <a:off x="8172450" y="2095500"/>
            <a:ext cx="3467100" cy="0"/>
          </a:xfrm>
          <a:prstGeom prst="line">
            <a:avLst/>
          </a:prstGeom>
          <a:noFill/>
          <a:ln w="38100">
            <a:solidFill>
              <a:srgbClr val="586262"/>
            </a:solidFill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4C0DC539-689E-4E98-84D6-89BD07E45510}"/>
              </a:ext>
            </a:extLst>
          </p:cNvPr>
          <p:cNvSpPr>
            <a:spLocks noGrp="1"/>
          </p:cNvSpPr>
          <p:nvPr/>
        </p:nvSpPr>
        <p:spPr>
          <a:xfrm>
            <a:off x="8172450" y="2371725"/>
            <a:ext cx="34861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325" b="1">
                <a:solidFill>
                  <a:srgbClr val="586262"/>
                </a:solidFill>
                <a:latin typeface="Calibri"/>
                <a:ea typeface="Calibri"/>
                <a:cs typeface="Calibri"/>
              </a:defRPr>
            </a:pPr>
            <a:r>
              <a:rPr sz="2325" b="1">
                <a:solidFill>
                  <a:srgbClr val="586262"/>
                </a:solidFill>
                <a:latin typeface="Calibri"/>
                <a:ea typeface="Calibri"/>
                <a:cs typeface="Calibri"/>
              </a:rPr>
              <a:t>Во 2-м тысячелетии до н.э. 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93C98A1B-8BA4-4C43-AD5B-FAA1AB9FCBD0}"/>
              </a:ext>
            </a:extLst>
          </p:cNvPr>
          <p:cNvSpPr>
            <a:spLocks noGrp="1"/>
          </p:cNvSpPr>
          <p:nvPr/>
        </p:nvSpPr>
        <p:spPr>
          <a:xfrm>
            <a:off x="8172450" y="3333750"/>
            <a:ext cx="3486150" cy="2933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063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063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открыли способ выплавки железа из железной руды. </a:t>
            </a:r>
            <a:r>
              <a:rPr sz="2063" b="1">
                <a:solidFill>
                  <a:srgbClr val="586262"/>
                </a:solidFill>
                <a:latin typeface="Calibri"/>
                <a:ea typeface="Calibri"/>
                <a:cs typeface="Calibri"/>
              </a:rPr>
              <a:t>Железные орудия</a:t>
            </a:r>
            <a:r>
              <a:rPr sz="2063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позволили значительно повысить эффективность труда: строить дома, создавать транспортные средства (колесницы, суда), производить разнообразную посуду, мебель и игрушки.</a:t>
            </a:r>
          </a:p>
        </p:txBody>
      </p:sp>
      <p:sp>
        <p:nvSpPr>
          <p:cNvPr id="14" name="author">
            <a:extLst>
              <a:ext uri="{FF2B5EF4-FFF2-40B4-BE49-F238E27FC236}">
                <a16:creationId xmlns:a16="http://schemas.microsoft.com/office/drawing/2014/main" id="{4C8D7C41-C229-4C6D-9A32-E3786BDD3D63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99597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3BB02DD4-3EF5-4241-8C91-7120310992E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FCFAF5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FCFAF5"/>
                </a:solidFill>
                <a:latin typeface="Georgia"/>
                <a:ea typeface="Georgia"/>
                <a:cs typeface="Georgia"/>
              </a:rPr>
              <a:t>Роль железа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A92F04-96DF-4A08-AC04-1A625E27671C}"/>
              </a:ext>
            </a:extLst>
          </p:cNvPr>
          <p:cNvSpPr>
            <a:spLocks noGrp="1"/>
          </p:cNvSpPr>
          <p:nvPr/>
        </p:nvSpPr>
        <p:spPr>
          <a:xfrm>
            <a:off x="552450" y="1457325"/>
            <a:ext cx="4371975" cy="4714875"/>
          </a:xfrm>
          <a:prstGeom prst="rect">
            <a:avLst/>
          </a:prstGeom>
          <a:solidFill>
            <a:srgbClr val="F3F1EC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49348" y="1619250"/>
            <a:ext cx="2568654" cy="4381500"/>
          </a:xfrm>
          <a:prstGeom prst="rect">
            <a:avLst/>
          </a:prstGeom>
        </p:spPr>
      </p:pic>
      <p:sp>
        <p:nvSpPr>
          <p:cNvPr id="4" name="text">
            <a:extLst>
              <a:ext uri="{FF2B5EF4-FFF2-40B4-BE49-F238E27FC236}">
                <a16:creationId xmlns:a16="http://schemas.microsoft.com/office/drawing/2014/main" id="{55A3A355-493D-45EA-AFEE-FFAA59D93871}"/>
              </a:ext>
            </a:extLst>
          </p:cNvPr>
          <p:cNvSpPr>
            <a:spLocks noGrp="1"/>
          </p:cNvSpPr>
          <p:nvPr/>
        </p:nvSpPr>
        <p:spPr>
          <a:xfrm>
            <a:off x="5410200" y="1533525"/>
            <a:ext cx="6191250" cy="2238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>
                <a:solidFill>
                  <a:srgbClr val="FCFAF5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FCFAF5"/>
                </a:solidFill>
                <a:latin typeface="Calibri"/>
                <a:ea typeface="Calibri"/>
                <a:cs typeface="Calibri"/>
              </a:rPr>
              <a:t>Использование железа привело к развитию новых ремесленных специальностей: </a:t>
            </a:r>
            <a:r>
              <a:rPr sz="2700" b="1">
                <a:solidFill>
                  <a:srgbClr val="D1BF8E"/>
                </a:solidFill>
                <a:latin typeface="Calibri"/>
                <a:ea typeface="Calibri"/>
                <a:cs typeface="Calibri"/>
              </a:rPr>
              <a:t>кузнецов, оружейников</a:t>
            </a:r>
            <a:r>
              <a:rPr sz="2700" b="0">
                <a:solidFill>
                  <a:srgbClr val="FCFAF5"/>
                </a:solidFill>
                <a:latin typeface="Calibri"/>
                <a:ea typeface="Calibri"/>
                <a:cs typeface="Calibri"/>
              </a:rPr>
              <a:t> и мастеров по </a:t>
            </a:r>
            <a:r>
              <a:rPr sz="2700" b="1">
                <a:solidFill>
                  <a:srgbClr val="D1BF8E"/>
                </a:solidFill>
                <a:latin typeface="Calibri"/>
                <a:ea typeface="Calibri"/>
                <a:cs typeface="Calibri"/>
              </a:rPr>
              <a:t>обработке древесины.</a:t>
            </a:r>
            <a:r>
              <a:rPr sz="2700" b="0">
                <a:solidFill>
                  <a:srgbClr val="FCFAF5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B710350-8B67-4194-AE5B-10A88B1FB1AD}"/>
              </a:ext>
            </a:extLst>
          </p:cNvPr>
          <p:cNvSpPr>
            <a:spLocks noGrp="1"/>
          </p:cNvSpPr>
          <p:nvPr/>
        </p:nvSpPr>
        <p:spPr>
          <a:xfrm>
            <a:off x="5410200" y="4067175"/>
            <a:ext cx="990600" cy="0"/>
          </a:xfrm>
          <a:prstGeom prst="line">
            <a:avLst/>
          </a:prstGeom>
          <a:noFill/>
          <a:ln w="28575">
            <a:solidFill>
              <a:srgbClr val="B6A677"/>
            </a:solidFill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0D5BD181-370F-4EF3-80E9-2275BA931405}"/>
              </a:ext>
            </a:extLst>
          </p:cNvPr>
          <p:cNvSpPr>
            <a:spLocks noGrp="1"/>
          </p:cNvSpPr>
          <p:nvPr/>
        </p:nvSpPr>
        <p:spPr>
          <a:xfrm>
            <a:off x="5410200" y="4514850"/>
            <a:ext cx="619125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FCFAF5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FCFAF5"/>
                </a:solidFill>
                <a:latin typeface="Calibri"/>
                <a:ea typeface="Calibri"/>
                <a:cs typeface="Calibri"/>
              </a:rPr>
              <a:t>Благодаря железным орудиям возросла площадь обработанных земель и увеличилась производительность труда общинников.</a:t>
            </a:r>
          </a:p>
        </p:txBody>
      </p:sp>
      <p:sp>
        <p:nvSpPr>
          <p:cNvPr id="7" name="original-credit">
            <a:extLst>
              <a:ext uri="{FF2B5EF4-FFF2-40B4-BE49-F238E27FC236}">
                <a16:creationId xmlns:a16="http://schemas.microsoft.com/office/drawing/2014/main" id="{6DD74FAB-EE2C-4F7D-A1DC-8B52A0F1D7D6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D4CCB9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A96530D7-7BA2-4804-A77C-9C6532F7CC8F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DFDAC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DFDACB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83007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81C335-2450-4B23-857C-3ECA7768EAA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3667125" cy="6858000"/>
          </a:xfrm>
          <a:prstGeom prst="rect">
            <a:avLst/>
          </a:prstGeom>
          <a:solidFill>
            <a:srgbClr val="294C3B"/>
          </a:solidFill>
          <a:ln w="0">
            <a:noFill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1BFBC02-484D-47B7-9C04-D46A810A29D3}"/>
              </a:ext>
            </a:extLst>
          </p:cNvPr>
          <p:cNvSpPr>
            <a:spLocks noGrp="1"/>
          </p:cNvSpPr>
          <p:nvPr/>
        </p:nvSpPr>
        <p:spPr>
          <a:xfrm>
            <a:off x="495300" y="581025"/>
            <a:ext cx="295275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000" b="0">
                <a:solidFill>
                  <a:srgbClr val="FCFAF5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FCFAF5"/>
                </a:solidFill>
                <a:latin typeface="Georgia"/>
                <a:ea typeface="Georgia"/>
                <a:cs typeface="Georgia"/>
              </a:rPr>
              <a:t>ВСПОМНИ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52500" y="2381250"/>
            <a:ext cx="1762125" cy="17621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447925" y="5334000"/>
            <a:ext cx="542925" cy="542925"/>
          </a:xfrm>
          <a:prstGeom prst="rect">
            <a:avLst/>
          </a:prstGeom>
        </p:spPr>
      </p:pic>
      <p:sp>
        <p:nvSpPr>
          <p:cNvPr id="5" name="text">
            <a:extLst>
              <a:ext uri="{FF2B5EF4-FFF2-40B4-BE49-F238E27FC236}">
                <a16:creationId xmlns:a16="http://schemas.microsoft.com/office/drawing/2014/main" id="{30706531-E561-431F-A93F-2AEDE82304F3}"/>
              </a:ext>
            </a:extLst>
          </p:cNvPr>
          <p:cNvSpPr>
            <a:spLocks noGrp="1"/>
          </p:cNvSpPr>
          <p:nvPr/>
        </p:nvSpPr>
        <p:spPr>
          <a:xfrm>
            <a:off x="4295775" y="1219200"/>
            <a:ext cx="7162800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6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Что такое</a:t>
            </a:r>
          </a:p>
          <a:p>
            <a:pPr algn="l">
              <a:lnSpc>
                <a:spcPct val="108000"/>
              </a:lnSpc>
              <a:buNone/>
              <a:defRPr sz="46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родовая община?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D1E9941-45F0-4D9B-8210-E77829ADCD1F}"/>
              </a:ext>
            </a:extLst>
          </p:cNvPr>
          <p:cNvSpPr>
            <a:spLocks noGrp="1"/>
          </p:cNvSpPr>
          <p:nvPr/>
        </p:nvSpPr>
        <p:spPr>
          <a:xfrm>
            <a:off x="4324350" y="3390900"/>
            <a:ext cx="7315200" cy="0"/>
          </a:xfrm>
          <a:prstGeom prst="line">
            <a:avLst/>
          </a:prstGeom>
          <a:noFill/>
          <a:ln w="9525">
            <a:solidFill>
              <a:srgbClr val="CFC5B2"/>
            </a:solidFill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4F06F1CE-1E20-4F1D-97FF-81F9BCE0CF81}"/>
              </a:ext>
            </a:extLst>
          </p:cNvPr>
          <p:cNvSpPr>
            <a:spLocks noGrp="1"/>
          </p:cNvSpPr>
          <p:nvPr/>
        </p:nvSpPr>
        <p:spPr>
          <a:xfrm>
            <a:off x="4324350" y="3886200"/>
            <a:ext cx="6905625" cy="1952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7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Для этого вам необходимо вспомнить информацию из параграфа «Первобытные охотники и собиратели»</a:t>
            </a:r>
          </a:p>
        </p:txBody>
      </p:sp>
      <p:sp>
        <p:nvSpPr>
          <p:cNvPr id="8" name="original-credit">
            <a:extLst>
              <a:ext uri="{FF2B5EF4-FFF2-40B4-BE49-F238E27FC236}">
                <a16:creationId xmlns:a16="http://schemas.microsoft.com/office/drawing/2014/main" id="{3E92CD5F-453E-4595-BA61-7C80CE1B9BD7}"/>
              </a:ext>
            </a:extLst>
          </p:cNvPr>
          <p:cNvSpPr>
            <a:spLocks noGrp="1"/>
          </p:cNvSpPr>
          <p:nvPr/>
        </p:nvSpPr>
        <p:spPr>
          <a:xfrm>
            <a:off x="495300" y="6219825"/>
            <a:ext cx="1676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DBD4C3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9" name="original-credit">
            <a:extLst>
              <a:ext uri="{FF2B5EF4-FFF2-40B4-BE49-F238E27FC236}">
                <a16:creationId xmlns:a16="http://schemas.microsoft.com/office/drawing/2014/main" id="{2BA8801A-0097-4E2C-9FB2-5C4AE8164C29}"/>
              </a:ext>
            </a:extLst>
          </p:cNvPr>
          <p:cNvSpPr>
            <a:spLocks noGrp="1"/>
          </p:cNvSpPr>
          <p:nvPr/>
        </p:nvSpPr>
        <p:spPr>
          <a:xfrm>
            <a:off x="495300" y="6457950"/>
            <a:ext cx="167640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DBD4C3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0" name="author">
            <a:extLst>
              <a:ext uri="{FF2B5EF4-FFF2-40B4-BE49-F238E27FC236}">
                <a16:creationId xmlns:a16="http://schemas.microsoft.com/office/drawing/2014/main" id="{E0EC8D19-6772-4485-8EAD-1936BBEF17C7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5345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2C3A19A-68E0-4BA4-9F6A-6338040F869D}"/>
              </a:ext>
            </a:extLst>
          </p:cNvPr>
          <p:cNvSpPr>
            <a:spLocks noGrp="1"/>
          </p:cNvSpPr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DE3D3"/>
          </a:solidFill>
          <a:ln w="0">
            <a:noFill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8A19A92-F56A-425C-86CF-C741AD6F311D}"/>
              </a:ext>
            </a:extLst>
          </p:cNvPr>
          <p:cNvSpPr>
            <a:spLocks noGrp="1"/>
          </p:cNvSpPr>
          <p:nvPr/>
        </p:nvSpPr>
        <p:spPr>
          <a:xfrm>
            <a:off x="552450" y="495300"/>
            <a:ext cx="52387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Родовая община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ED42BF67-E2AA-465E-9F39-55C9C2124626}"/>
              </a:ext>
            </a:extLst>
          </p:cNvPr>
          <p:cNvSpPr>
            <a:spLocks noGrp="1"/>
          </p:cNvSpPr>
          <p:nvPr/>
        </p:nvSpPr>
        <p:spPr>
          <a:xfrm>
            <a:off x="552450" y="4276725"/>
            <a:ext cx="5133975" cy="1828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Коллектив </a:t>
            </a:r>
            <a:r>
              <a:rPr sz="25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кровных родственников,</a:t>
            </a: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которые происходили от общих предков и вели </a:t>
            </a:r>
            <a:r>
              <a:rPr sz="25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общее хозяйство.</a:t>
            </a:r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56D800DA-DA7C-4E2F-B929-E02904182685}"/>
              </a:ext>
            </a:extLst>
          </p:cNvPr>
          <p:cNvSpPr>
            <a:spLocks noGrp="1"/>
          </p:cNvSpPr>
          <p:nvPr/>
        </p:nvSpPr>
        <p:spPr>
          <a:xfrm>
            <a:off x="6657975" y="495300"/>
            <a:ext cx="499110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Соседская община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F68F9AAC-B2D7-4F7F-8EB2-13E46677704E}"/>
              </a:ext>
            </a:extLst>
          </p:cNvPr>
          <p:cNvSpPr>
            <a:spLocks noGrp="1"/>
          </p:cNvSpPr>
          <p:nvPr/>
        </p:nvSpPr>
        <p:spPr>
          <a:xfrm>
            <a:off x="6657975" y="4276725"/>
            <a:ext cx="4905375" cy="1828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Коллектив </a:t>
            </a:r>
            <a:r>
              <a:rPr sz="2625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семей-соседей</a:t>
            </a: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, которые ведут </a:t>
            </a:r>
            <a:r>
              <a:rPr sz="2625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отдельные хозяйства</a:t>
            </a: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на своих участках.</a:t>
            </a:r>
          </a:p>
          <a:p>
            <a:endParaRPr sz="2625" b="0">
              <a:solidFill>
                <a:srgbClr val="302F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9D49B3-13AF-4A79-B110-CDEDE3D1077C}"/>
              </a:ext>
            </a:extLst>
          </p:cNvPr>
          <p:cNvSpPr>
            <a:spLocks noGrp="1"/>
          </p:cNvSpPr>
          <p:nvPr/>
        </p:nvSpPr>
        <p:spPr>
          <a:xfrm>
            <a:off x="828675" y="1809750"/>
            <a:ext cx="4676775" cy="2009775"/>
          </a:xfrm>
          <a:prstGeom prst="rect">
            <a:avLst/>
          </a:prstGeom>
          <a:solidFill>
            <a:srgbClr val="E1E7D9"/>
          </a:solidFill>
          <a:ln w="19050">
            <a:solidFill>
              <a:srgbClr val="6B7650"/>
            </a:solidFill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133DE6-C4D1-4EF1-B58D-CEE42DA51DB6}"/>
              </a:ext>
            </a:extLst>
          </p:cNvPr>
          <p:cNvSpPr>
            <a:spLocks noGrp="1"/>
          </p:cNvSpPr>
          <p:nvPr/>
        </p:nvSpPr>
        <p:spPr>
          <a:xfrm>
            <a:off x="1285875" y="2124075"/>
            <a:ext cx="1171575" cy="523875"/>
          </a:xfrm>
          <a:prstGeom prst="rect">
            <a:avLst/>
          </a:prstGeom>
          <a:solidFill>
            <a:srgbClr val="F4EFE5"/>
          </a:solidFill>
          <a:ln w="19050">
            <a:solidFill>
              <a:srgbClr val="6B7650"/>
            </a:solidFill>
          </a:ln>
        </p:spPr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04BEBF8-257A-4F93-A9DB-CA9AE3312C7C}"/>
              </a:ext>
            </a:extLst>
          </p:cNvPr>
          <p:cNvSpPr>
            <a:spLocks noGrp="1"/>
          </p:cNvSpPr>
          <p:nvPr/>
        </p:nvSpPr>
        <p:spPr>
          <a:xfrm>
            <a:off x="1400175" y="2371725"/>
            <a:ext cx="942975" cy="0"/>
          </a:xfrm>
          <a:prstGeom prst="line">
            <a:avLst/>
          </a:prstGeom>
          <a:noFill/>
          <a:ln w="9525">
            <a:solidFill>
              <a:srgbClr val="6B7650"/>
            </a:solidFill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CD11A31-DD37-4238-83BA-E8D62D3B639E}"/>
              </a:ext>
            </a:extLst>
          </p:cNvPr>
          <p:cNvSpPr>
            <a:spLocks noGrp="1"/>
          </p:cNvSpPr>
          <p:nvPr/>
        </p:nvSpPr>
        <p:spPr>
          <a:xfrm>
            <a:off x="1743075" y="2562225"/>
            <a:ext cx="257175" cy="104775"/>
          </a:xfrm>
          <a:prstGeom prst="rect">
            <a:avLst/>
          </a:prstGeom>
          <a:solidFill>
            <a:srgbClr val="F4EFE5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985FEF-5B4D-4D94-81CE-DBEEB1433C82}"/>
              </a:ext>
            </a:extLst>
          </p:cNvPr>
          <p:cNvSpPr>
            <a:spLocks noGrp="1"/>
          </p:cNvSpPr>
          <p:nvPr/>
        </p:nvSpPr>
        <p:spPr>
          <a:xfrm>
            <a:off x="3219450" y="2124075"/>
            <a:ext cx="1171575" cy="523875"/>
          </a:xfrm>
          <a:prstGeom prst="rect">
            <a:avLst/>
          </a:prstGeom>
          <a:solidFill>
            <a:srgbClr val="F4EFE5"/>
          </a:solidFill>
          <a:ln w="19050">
            <a:solidFill>
              <a:srgbClr val="6B7650"/>
            </a:solidFill>
          </a:ln>
        </p:spPr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91E2EB8-FE36-406A-98A6-BB3CF7A42691}"/>
              </a:ext>
            </a:extLst>
          </p:cNvPr>
          <p:cNvSpPr>
            <a:spLocks noGrp="1"/>
          </p:cNvSpPr>
          <p:nvPr/>
        </p:nvSpPr>
        <p:spPr>
          <a:xfrm>
            <a:off x="3333750" y="2371725"/>
            <a:ext cx="942975" cy="0"/>
          </a:xfrm>
          <a:prstGeom prst="line">
            <a:avLst/>
          </a:prstGeom>
          <a:noFill/>
          <a:ln w="9525">
            <a:solidFill>
              <a:srgbClr val="6B7650"/>
            </a:solidFill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A0C0EDA-96FA-4137-BD32-06B89848985A}"/>
              </a:ext>
            </a:extLst>
          </p:cNvPr>
          <p:cNvSpPr>
            <a:spLocks noGrp="1"/>
          </p:cNvSpPr>
          <p:nvPr/>
        </p:nvSpPr>
        <p:spPr>
          <a:xfrm>
            <a:off x="3676650" y="2562225"/>
            <a:ext cx="257175" cy="104775"/>
          </a:xfrm>
          <a:prstGeom prst="rect">
            <a:avLst/>
          </a:prstGeom>
          <a:solidFill>
            <a:srgbClr val="F4EFE5"/>
          </a:solidFill>
          <a:ln w="0">
            <a:noFill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9C5FDE-794A-44B6-AC88-0E5E3F78F23C}"/>
              </a:ext>
            </a:extLst>
          </p:cNvPr>
          <p:cNvSpPr>
            <a:spLocks noGrp="1"/>
          </p:cNvSpPr>
          <p:nvPr/>
        </p:nvSpPr>
        <p:spPr>
          <a:xfrm>
            <a:off x="2286000" y="3019425"/>
            <a:ext cx="1171575" cy="523875"/>
          </a:xfrm>
          <a:prstGeom prst="rect">
            <a:avLst/>
          </a:prstGeom>
          <a:solidFill>
            <a:srgbClr val="F4EFE5"/>
          </a:solidFill>
          <a:ln w="19050">
            <a:solidFill>
              <a:srgbClr val="6B7650"/>
            </a:solidFill>
          </a:ln>
        </p:spPr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AAC6806-9B0D-40C9-82B1-96557214CDDE}"/>
              </a:ext>
            </a:extLst>
          </p:cNvPr>
          <p:cNvSpPr>
            <a:spLocks noGrp="1"/>
          </p:cNvSpPr>
          <p:nvPr/>
        </p:nvSpPr>
        <p:spPr>
          <a:xfrm>
            <a:off x="2400300" y="3267075"/>
            <a:ext cx="942975" cy="0"/>
          </a:xfrm>
          <a:prstGeom prst="line">
            <a:avLst/>
          </a:prstGeom>
          <a:noFill/>
          <a:ln w="9525">
            <a:solidFill>
              <a:srgbClr val="6B7650"/>
            </a:solidFill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4BFA7C8-240B-4079-81F2-1074A267484F}"/>
              </a:ext>
            </a:extLst>
          </p:cNvPr>
          <p:cNvSpPr>
            <a:spLocks noGrp="1"/>
          </p:cNvSpPr>
          <p:nvPr/>
        </p:nvSpPr>
        <p:spPr>
          <a:xfrm>
            <a:off x="2743200" y="3457575"/>
            <a:ext cx="257175" cy="104775"/>
          </a:xfrm>
          <a:prstGeom prst="rect">
            <a:avLst/>
          </a:prstGeom>
          <a:solidFill>
            <a:srgbClr val="F4EFE5"/>
          </a:solidFill>
          <a:ln w="0">
            <a:noFill/>
          </a:ln>
        </p:spPr>
      </p:sp>
      <p:cxnSp>
        <p:nvCxnSpPr>
          <p:cNvPr id="77" name="Прямая со стрелкой 76"/>
          <p:cNvCxnSpPr>
            <a:stCxn id="7" idx="2"/>
            <a:endCxn id="13" idx="0"/>
          </p:cNvCxnSpPr>
          <p:nvPr/>
        </p:nvCxnSpPr>
        <p:spPr>
          <a:xfrm>
            <a:off x="1871663" y="2647950"/>
            <a:ext cx="1000125" cy="371475"/>
          </a:xfrm>
          <a:prstGeom prst="straightConnector1">
            <a:avLst/>
          </a:prstGeom>
          <a:ln w="19050">
            <a:solidFill>
              <a:srgbClr val="6B7650"/>
            </a:solidFill>
          </a:ln>
        </p:spPr>
      </p:cxnSp>
      <p:cxnSp>
        <p:nvCxnSpPr>
          <p:cNvPr id="78" name="Прямая со стрелкой 77"/>
          <p:cNvCxnSpPr>
            <a:stCxn id="10" idx="2"/>
            <a:endCxn id="13" idx="0"/>
          </p:cNvCxnSpPr>
          <p:nvPr/>
        </p:nvCxnSpPr>
        <p:spPr>
          <a:xfrm flipH="1">
            <a:off x="2871788" y="2647950"/>
            <a:ext cx="933450" cy="371475"/>
          </a:xfrm>
          <a:prstGeom prst="straightConnector1">
            <a:avLst/>
          </a:prstGeom>
          <a:ln w="19050">
            <a:solidFill>
              <a:srgbClr val="6B7650"/>
            </a:solidFill>
          </a:ln>
        </p:spPr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3B7341B-3C5C-4998-83D0-265DA6195AA0}"/>
              </a:ext>
            </a:extLst>
          </p:cNvPr>
          <p:cNvSpPr>
            <a:spLocks noGrp="1"/>
          </p:cNvSpPr>
          <p:nvPr/>
        </p:nvSpPr>
        <p:spPr>
          <a:xfrm>
            <a:off x="6705600" y="1809750"/>
            <a:ext cx="2114550" cy="933450"/>
          </a:xfrm>
          <a:prstGeom prst="rect">
            <a:avLst/>
          </a:prstGeom>
          <a:solidFill>
            <a:srgbClr val="F5EFE5"/>
          </a:solidFill>
          <a:ln w="19050">
            <a:solidFill>
              <a:srgbClr val="A85D3C"/>
            </a:solidFill>
          </a:ln>
        </p:spPr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3775B2E-F88D-49E3-A673-04AB6D7D8495}"/>
              </a:ext>
            </a:extLst>
          </p:cNvPr>
          <p:cNvSpPr>
            <a:spLocks noGrp="1"/>
          </p:cNvSpPr>
          <p:nvPr/>
        </p:nvSpPr>
        <p:spPr>
          <a:xfrm>
            <a:off x="7334250" y="2057400"/>
            <a:ext cx="866775" cy="428625"/>
          </a:xfrm>
          <a:prstGeom prst="rect">
            <a:avLst/>
          </a:prstGeom>
          <a:solidFill>
            <a:srgbClr val="DFC9A9"/>
          </a:solidFill>
          <a:ln w="9525">
            <a:solidFill>
              <a:srgbClr val="A85D3C"/>
            </a:solidFill>
          </a:ln>
        </p:spPr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0F83D5F-2A58-42F1-B9AF-A98DB8A18300}"/>
              </a:ext>
            </a:extLst>
          </p:cNvPr>
          <p:cNvSpPr>
            <a:spLocks noGrp="1"/>
          </p:cNvSpPr>
          <p:nvPr/>
        </p:nvSpPr>
        <p:spPr>
          <a:xfrm>
            <a:off x="7410450" y="2266950"/>
            <a:ext cx="714375" cy="0"/>
          </a:xfrm>
          <a:prstGeom prst="line">
            <a:avLst/>
          </a:prstGeom>
          <a:noFill/>
          <a:ln w="9525">
            <a:solidFill>
              <a:srgbClr val="A85D3C"/>
            </a:solidFill>
          </a:ln>
        </p:spPr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4331CDF-8164-43D9-927E-578C8C3F8E77}"/>
              </a:ext>
            </a:extLst>
          </p:cNvPr>
          <p:cNvSpPr>
            <a:spLocks noGrp="1"/>
          </p:cNvSpPr>
          <p:nvPr/>
        </p:nvSpPr>
        <p:spPr>
          <a:xfrm>
            <a:off x="7686675" y="2409825"/>
            <a:ext cx="171450" cy="85725"/>
          </a:xfrm>
          <a:prstGeom prst="rect">
            <a:avLst/>
          </a:prstGeom>
          <a:solidFill>
            <a:srgbClr val="F5EFE5"/>
          </a:solidFill>
          <a:ln w="0">
            <a:noFill/>
          </a:ln>
        </p:spPr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094001C-A3E1-4987-B749-964A5FAEFF54}"/>
              </a:ext>
            </a:extLst>
          </p:cNvPr>
          <p:cNvSpPr>
            <a:spLocks noGrp="1"/>
          </p:cNvSpPr>
          <p:nvPr/>
        </p:nvSpPr>
        <p:spPr>
          <a:xfrm>
            <a:off x="9229725" y="1809750"/>
            <a:ext cx="2114550" cy="933450"/>
          </a:xfrm>
          <a:prstGeom prst="rect">
            <a:avLst/>
          </a:prstGeom>
          <a:solidFill>
            <a:srgbClr val="F5EFE5"/>
          </a:solidFill>
          <a:ln w="19050">
            <a:solidFill>
              <a:srgbClr val="A85D3C"/>
            </a:solidFill>
          </a:ln>
        </p:spPr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BA6B491-B468-4B36-A294-3BDF5D6CD6D9}"/>
              </a:ext>
            </a:extLst>
          </p:cNvPr>
          <p:cNvSpPr>
            <a:spLocks noGrp="1"/>
          </p:cNvSpPr>
          <p:nvPr/>
        </p:nvSpPr>
        <p:spPr>
          <a:xfrm>
            <a:off x="9858375" y="2057400"/>
            <a:ext cx="866775" cy="428625"/>
          </a:xfrm>
          <a:prstGeom prst="rect">
            <a:avLst/>
          </a:prstGeom>
          <a:solidFill>
            <a:srgbClr val="DFC9A9"/>
          </a:solidFill>
          <a:ln w="9525">
            <a:solidFill>
              <a:srgbClr val="A85D3C"/>
            </a:solidFill>
          </a:ln>
        </p:spPr>
      </p:sp>
      <p:sp>
        <p:nv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B6436CB-77DF-4ED0-8CAD-C2893C89814B}"/>
              </a:ext>
            </a:extLst>
          </p:cNvPr>
          <p:cNvSpPr>
            <a:spLocks noGrp="1"/>
          </p:cNvSpPr>
          <p:nvPr/>
        </p:nvSpPr>
        <p:spPr>
          <a:xfrm>
            <a:off x="9934575" y="2266950"/>
            <a:ext cx="714375" cy="0"/>
          </a:xfrm>
          <a:prstGeom prst="line">
            <a:avLst/>
          </a:prstGeom>
          <a:noFill/>
          <a:ln w="9525">
            <a:solidFill>
              <a:srgbClr val="A85D3C"/>
            </a:solidFill>
          </a:ln>
        </p:spPr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7594E86-1CB3-45E7-BFA1-8A5C5EE63847}"/>
              </a:ext>
            </a:extLst>
          </p:cNvPr>
          <p:cNvSpPr>
            <a:spLocks noGrp="1"/>
          </p:cNvSpPr>
          <p:nvPr/>
        </p:nvSpPr>
        <p:spPr>
          <a:xfrm>
            <a:off x="10210800" y="2409825"/>
            <a:ext cx="171450" cy="85725"/>
          </a:xfrm>
          <a:prstGeom prst="rect">
            <a:avLst/>
          </a:prstGeom>
          <a:solidFill>
            <a:srgbClr val="F5EFE5"/>
          </a:solidFill>
          <a:ln w="0">
            <a:noFill/>
          </a:ln>
        </p:spPr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7946D1C-578D-4C76-869B-9D2001452083}"/>
              </a:ext>
            </a:extLst>
          </p:cNvPr>
          <p:cNvSpPr>
            <a:spLocks noGrp="1"/>
          </p:cNvSpPr>
          <p:nvPr/>
        </p:nvSpPr>
        <p:spPr>
          <a:xfrm>
            <a:off x="7972425" y="2886075"/>
            <a:ext cx="2114550" cy="933450"/>
          </a:xfrm>
          <a:prstGeom prst="rect">
            <a:avLst/>
          </a:prstGeom>
          <a:solidFill>
            <a:srgbClr val="F5EFE5"/>
          </a:solidFill>
          <a:ln w="19050">
            <a:solidFill>
              <a:srgbClr val="A85D3C"/>
            </a:solidFill>
          </a:ln>
        </p:spPr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3620B89-DA45-46C3-81C9-5576A039BD98}"/>
              </a:ext>
            </a:extLst>
          </p:cNvPr>
          <p:cNvSpPr>
            <a:spLocks noGrp="1"/>
          </p:cNvSpPr>
          <p:nvPr/>
        </p:nvSpPr>
        <p:spPr>
          <a:xfrm>
            <a:off x="8601075" y="3133725"/>
            <a:ext cx="866775" cy="428625"/>
          </a:xfrm>
          <a:prstGeom prst="rect">
            <a:avLst/>
          </a:prstGeom>
          <a:solidFill>
            <a:srgbClr val="DFC9A9"/>
          </a:solidFill>
          <a:ln w="9525">
            <a:solidFill>
              <a:srgbClr val="A85D3C"/>
            </a:solidFill>
          </a:ln>
        </p:spPr>
      </p:sp>
      <p:sp>
        <p:nv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882C408-DB06-41BD-A8CF-48DAF82F0154}"/>
              </a:ext>
            </a:extLst>
          </p:cNvPr>
          <p:cNvSpPr>
            <a:spLocks noGrp="1"/>
          </p:cNvSpPr>
          <p:nvPr/>
        </p:nvSpPr>
        <p:spPr>
          <a:xfrm>
            <a:off x="8677275" y="3343275"/>
            <a:ext cx="714375" cy="0"/>
          </a:xfrm>
          <a:prstGeom prst="line">
            <a:avLst/>
          </a:prstGeom>
          <a:noFill/>
          <a:ln w="9525">
            <a:solidFill>
              <a:srgbClr val="A85D3C"/>
            </a:solidFill>
          </a:ln>
        </p:spPr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0BDEF14-64AA-4FAC-A620-C521DE6B9A70}"/>
              </a:ext>
            </a:extLst>
          </p:cNvPr>
          <p:cNvSpPr>
            <a:spLocks noGrp="1"/>
          </p:cNvSpPr>
          <p:nvPr/>
        </p:nvSpPr>
        <p:spPr>
          <a:xfrm>
            <a:off x="8953500" y="3486150"/>
            <a:ext cx="171450" cy="85725"/>
          </a:xfrm>
          <a:prstGeom prst="rect">
            <a:avLst/>
          </a:prstGeom>
          <a:solidFill>
            <a:srgbClr val="F5EFE5"/>
          </a:solidFill>
          <a:ln w="0">
            <a:noFill/>
          </a:ln>
        </p:spPr>
      </p:sp>
      <p:cxnSp>
        <p:nvCxnSpPr>
          <p:cNvPr id="91" name="Прямая со стрелкой 90"/>
          <p:cNvCxnSpPr>
            <a:stCxn id="19" idx="3"/>
            <a:endCxn id="23" idx="1"/>
          </p:cNvCxnSpPr>
          <p:nvPr/>
        </p:nvCxnSpPr>
        <p:spPr>
          <a:xfrm>
            <a:off x="8201025" y="2271713"/>
            <a:ext cx="1657350" cy="0"/>
          </a:xfrm>
          <a:prstGeom prst="straightConnector1">
            <a:avLst/>
          </a:prstGeom>
          <a:ln w="9525">
            <a:solidFill>
              <a:srgbClr val="A85D3C"/>
            </a:solidFill>
          </a:ln>
        </p:spPr>
      </p:cxnSp>
      <p:sp>
        <p:nvSpPr>
          <p:cNvPr id="31" name="author">
            <a:extLst>
              <a:ext uri="{FF2B5EF4-FFF2-40B4-BE49-F238E27FC236}">
                <a16:creationId xmlns:a16="http://schemas.microsoft.com/office/drawing/2014/main" id="{C8797FC7-2CC3-4282-BCA3-CDE398EC0367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91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7D349AFE-A5E1-4F0E-A239-7E93DA6F699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От родовой к соседской общине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9896AB82-F023-4F2E-82F5-4A1E97AF216C}"/>
              </a:ext>
            </a:extLst>
          </p:cNvPr>
          <p:cNvSpPr>
            <a:spLocks noGrp="1"/>
          </p:cNvSpPr>
          <p:nvPr/>
        </p:nvSpPr>
        <p:spPr>
          <a:xfrm>
            <a:off x="1228725" y="1438275"/>
            <a:ext cx="10410825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По мере развития хозяйства поселения охотников и собирателей преобразовались в </a:t>
            </a:r>
            <a:r>
              <a:rPr sz="25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деревни земледельцев.</a:t>
            </a: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7F4D7E-A912-47E0-A3AC-2C3FCAAAC215}"/>
              </a:ext>
            </a:extLst>
          </p:cNvPr>
          <p:cNvSpPr>
            <a:spLocks noGrp="1"/>
          </p:cNvSpPr>
          <p:nvPr/>
        </p:nvSpPr>
        <p:spPr>
          <a:xfrm>
            <a:off x="1066800" y="2752725"/>
            <a:ext cx="10572750" cy="1428750"/>
          </a:xfrm>
          <a:prstGeom prst="rect">
            <a:avLst/>
          </a:prstGeom>
          <a:solidFill>
            <a:srgbClr val="E1E7D9"/>
          </a:solidFill>
          <a:ln w="0">
            <a:noFill/>
          </a:ln>
        </p:spPr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1C1BFE38-BFE8-4008-87BC-53F7AE7513CA}"/>
              </a:ext>
            </a:extLst>
          </p:cNvPr>
          <p:cNvSpPr>
            <a:spLocks noGrp="1"/>
          </p:cNvSpPr>
          <p:nvPr/>
        </p:nvSpPr>
        <p:spPr>
          <a:xfrm>
            <a:off x="1266825" y="2924175"/>
            <a:ext cx="1016317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Каждое семейство получило </a:t>
            </a:r>
            <a:r>
              <a:rPr sz="25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собственный земельный участок</a:t>
            </a: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, который самостоятельно обрабатывало и обеспечивало себя продовольствием. 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5AC64F4-F6C6-4E87-8E91-9B33FBA1BA44}"/>
              </a:ext>
            </a:extLst>
          </p:cNvPr>
          <p:cNvSpPr>
            <a:spLocks noGrp="1"/>
          </p:cNvSpPr>
          <p:nvPr/>
        </p:nvSpPr>
        <p:spPr>
          <a:xfrm>
            <a:off x="1228725" y="4686300"/>
            <a:ext cx="10410825" cy="1571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Коллективное хозяйство и совместное ведение производства уступило место </a:t>
            </a:r>
            <a:r>
              <a:rPr sz="25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индивидуальной семейной собственности</a:t>
            </a: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и самостоятельному ведению хозяйства.</a:t>
            </a:r>
          </a:p>
          <a:p>
            <a:endParaRPr sz="2550" b="0">
              <a:solidFill>
                <a:srgbClr val="302F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8D4C3C-D231-4F4B-BCB1-3AF027870510}"/>
              </a:ext>
            </a:extLst>
          </p:cNvPr>
          <p:cNvSpPr>
            <a:spLocks noGrp="1"/>
          </p:cNvSpPr>
          <p:nvPr/>
        </p:nvSpPr>
        <p:spPr>
          <a:xfrm>
            <a:off x="695325" y="1895475"/>
            <a:ext cx="66675" cy="66675"/>
          </a:xfrm>
          <a:prstGeom prst="rect">
            <a:avLst/>
          </a:prstGeom>
          <a:solidFill>
            <a:srgbClr val="6B7650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BB281DD-169E-440F-AB68-8879DF03FDDD}"/>
              </a:ext>
            </a:extLst>
          </p:cNvPr>
          <p:cNvSpPr>
            <a:spLocks noGrp="1"/>
          </p:cNvSpPr>
          <p:nvPr/>
        </p:nvSpPr>
        <p:spPr>
          <a:xfrm>
            <a:off x="695325" y="3419475"/>
            <a:ext cx="66675" cy="66675"/>
          </a:xfrm>
          <a:prstGeom prst="rect">
            <a:avLst/>
          </a:prstGeom>
          <a:solidFill>
            <a:srgbClr val="6B7650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C82483-DFB8-4E78-8138-26263F4303F0}"/>
              </a:ext>
            </a:extLst>
          </p:cNvPr>
          <p:cNvSpPr>
            <a:spLocks noGrp="1"/>
          </p:cNvSpPr>
          <p:nvPr/>
        </p:nvSpPr>
        <p:spPr>
          <a:xfrm>
            <a:off x="695325" y="5410200"/>
            <a:ext cx="66675" cy="66675"/>
          </a:xfrm>
          <a:prstGeom prst="rect">
            <a:avLst/>
          </a:prstGeom>
          <a:solidFill>
            <a:srgbClr val="6B7650"/>
          </a:solidFill>
          <a:ln w="0">
            <a:noFill/>
          </a:ln>
        </p:spPr>
      </p:sp>
      <p:cxnSp>
        <p:nvCxnSpPr>
          <p:cNvPr id="30" name="Прямая со стрелкой 29"/>
          <p:cNvCxnSpPr>
            <a:stCxn id="6" idx="2"/>
            <a:endCxn id="7" idx="0"/>
          </p:cNvCxnSpPr>
          <p:nvPr/>
        </p:nvCxnSpPr>
        <p:spPr>
          <a:xfrm>
            <a:off x="728663" y="1962150"/>
            <a:ext cx="0" cy="1457325"/>
          </a:xfrm>
          <a:prstGeom prst="straightConnector1">
            <a:avLst/>
          </a:prstGeom>
          <a:ln w="19050">
            <a:solidFill>
              <a:srgbClr val="6B7650"/>
            </a:solidFill>
            <a:tailEnd type="triangle" w="sm" len="sm"/>
          </a:ln>
        </p:spPr>
      </p:cxnSp>
      <p:cxnSp>
        <p:nvCxnSpPr>
          <p:cNvPr id="31" name="Прямая со стрелкой 30"/>
          <p:cNvCxnSpPr>
            <a:stCxn id="7" idx="2"/>
            <a:endCxn id="8" idx="0"/>
          </p:cNvCxnSpPr>
          <p:nvPr/>
        </p:nvCxnSpPr>
        <p:spPr>
          <a:xfrm>
            <a:off x="728663" y="3486150"/>
            <a:ext cx="0" cy="1924050"/>
          </a:xfrm>
          <a:prstGeom prst="straightConnector1">
            <a:avLst/>
          </a:prstGeom>
          <a:ln w="19050">
            <a:solidFill>
              <a:srgbClr val="6B7650"/>
            </a:solidFill>
            <a:tailEnd type="triangle" w="sm" len="sm"/>
          </a:ln>
        </p:spPr>
      </p:cxnSp>
      <p:sp>
        <p:nvSpPr>
          <p:cNvPr id="11" name="author">
            <a:extLst>
              <a:ext uri="{FF2B5EF4-FFF2-40B4-BE49-F238E27FC236}">
                <a16:creationId xmlns:a16="http://schemas.microsoft.com/office/drawing/2014/main" id="{D3BDA56E-88AE-4D28-877E-F5640680D3D9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92509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8C98FAF9-3337-41F3-BA89-3B680EE7CF1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Формирование неравенства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C4AC472A-3FD6-423A-A71C-005AB41E7EFD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110871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7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Получение избыточных продуктов питания вызвало </a:t>
            </a:r>
            <a:r>
              <a:rPr sz="2775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имущественное неравенство</a:t>
            </a:r>
            <a:r>
              <a:rPr sz="27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среди общинников.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l="5709" r="5709"/>
          <a:stretch>
            <a:fillRect/>
          </a:stretch>
        </p:blipFill>
        <p:spPr>
          <a:xfrm>
            <a:off x="552450" y="2686050"/>
            <a:ext cx="4581525" cy="3448050"/>
          </a:xfrm>
          <a:prstGeom prst="rect">
            <a:avLst/>
          </a:prstGeom>
        </p:spPr>
      </p:pic>
      <p:sp>
        <p:nvSpPr>
          <p:cNvPr id="4" name="text">
            <a:extLst>
              <a:ext uri="{FF2B5EF4-FFF2-40B4-BE49-F238E27FC236}">
                <a16:creationId xmlns:a16="http://schemas.microsoft.com/office/drawing/2014/main" id="{4B7AE788-A1DF-4B0A-934E-1583662A1D88}"/>
              </a:ext>
            </a:extLst>
          </p:cNvPr>
          <p:cNvSpPr>
            <a:spLocks noGrp="1"/>
          </p:cNvSpPr>
          <p:nvPr/>
        </p:nvSpPr>
        <p:spPr>
          <a:xfrm>
            <a:off x="5600700" y="2628900"/>
            <a:ext cx="6038850" cy="1704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Некоторые семьи смогли обеспечить себе большее богатство путем обмена изделий своего племени с другими сообществами. 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FB21DC8-E63E-4303-886A-D317C477E867}"/>
              </a:ext>
            </a:extLst>
          </p:cNvPr>
          <p:cNvSpPr>
            <a:spLocks noGrp="1"/>
          </p:cNvSpPr>
          <p:nvPr/>
        </p:nvSpPr>
        <p:spPr>
          <a:xfrm>
            <a:off x="5600700" y="4619625"/>
            <a:ext cx="904875" cy="0"/>
          </a:xfrm>
          <a:prstGeom prst="line">
            <a:avLst/>
          </a:prstGeom>
          <a:noFill/>
          <a:ln w="28575">
            <a:solidFill>
              <a:srgbClr val="A85D3C"/>
            </a:solidFill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1C54D2E0-F447-46D0-B78C-A34E87E4328E}"/>
              </a:ext>
            </a:extLst>
          </p:cNvPr>
          <p:cNvSpPr>
            <a:spLocks noGrp="1"/>
          </p:cNvSpPr>
          <p:nvPr/>
        </p:nvSpPr>
        <p:spPr>
          <a:xfrm>
            <a:off x="5600700" y="4924425"/>
            <a:ext cx="6038850" cy="1323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Иногда богатство приобреталось насильственным способом, включая военные походы и добычу трофеев.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9D05C067-9F14-4F1D-8A47-015725D34971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67657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6F435594-EFF4-4784-A672-806381655C9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Формирование власти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FC8337C1-FFE6-44E4-9AE2-7C3D69663FC2}"/>
              </a:ext>
            </a:extLst>
          </p:cNvPr>
          <p:cNvSpPr>
            <a:spLocks noGrp="1"/>
          </p:cNvSpPr>
          <p:nvPr/>
        </p:nvSpPr>
        <p:spPr>
          <a:xfrm>
            <a:off x="552450" y="1485900"/>
            <a:ext cx="405765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Старейшины, вожди, шаманы и колдуны —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9C606C05-6CB7-44B2-B2B1-1FC41A468859}"/>
              </a:ext>
            </a:extLst>
          </p:cNvPr>
          <p:cNvSpPr>
            <a:spLocks noGrp="1"/>
          </p:cNvSpPr>
          <p:nvPr/>
        </p:nvSpPr>
        <p:spPr>
          <a:xfrm>
            <a:off x="4972050" y="1485900"/>
            <a:ext cx="6667500" cy="1905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концентрировали в своих руках важные общественные функции: контроль над коллективными работами, организацией защиты и проведением религиозных церемоний. 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1C97B96-336E-4D78-A5BB-10D10FD7DBE2}"/>
              </a:ext>
            </a:extLst>
          </p:cNvPr>
          <p:cNvSpPr>
            <a:spLocks noGrp="1"/>
          </p:cNvSpPr>
          <p:nvPr/>
        </p:nvSpPr>
        <p:spPr>
          <a:xfrm>
            <a:off x="552450" y="3686175"/>
            <a:ext cx="11087100" cy="0"/>
          </a:xfrm>
          <a:prstGeom prst="line">
            <a:avLst/>
          </a:prstGeom>
          <a:noFill/>
          <a:ln w="19050">
            <a:solidFill>
              <a:srgbClr val="6B7650"/>
            </a:solidFill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561499A0-F68D-438F-BF75-8E0D3CE42093}"/>
              </a:ext>
            </a:extLst>
          </p:cNvPr>
          <p:cNvSpPr>
            <a:spLocks noGrp="1"/>
          </p:cNvSpPr>
          <p:nvPr/>
        </p:nvSpPr>
        <p:spPr>
          <a:xfrm>
            <a:off x="552450" y="3962400"/>
            <a:ext cx="11087100" cy="1085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Их положение обеспечивало владение лучшей землей, большими стадами скота и получение большей доли добытых ресурсов.</a:t>
            </a:r>
          </a:p>
          <a:p>
            <a:endParaRPr sz="2475" b="0">
              <a:solidFill>
                <a:srgbClr val="302F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3505EB-37EB-4F44-9CBF-D64B862FE45E}"/>
              </a:ext>
            </a:extLst>
          </p:cNvPr>
          <p:cNvSpPr>
            <a:spLocks noGrp="1"/>
          </p:cNvSpPr>
          <p:nvPr/>
        </p:nvSpPr>
        <p:spPr>
          <a:xfrm>
            <a:off x="552450" y="5000625"/>
            <a:ext cx="11087100" cy="1371600"/>
          </a:xfrm>
          <a:prstGeom prst="rect">
            <a:avLst/>
          </a:prstGeom>
          <a:solidFill>
            <a:srgbClr val="DFE5D6"/>
          </a:solidFill>
          <a:ln w="0">
            <a:noFill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C5C246F7-A0DE-4C35-BC0C-CA800A197FF7}"/>
              </a:ext>
            </a:extLst>
          </p:cNvPr>
          <p:cNvSpPr>
            <a:spLocks noGrp="1"/>
          </p:cNvSpPr>
          <p:nvPr/>
        </p:nvSpPr>
        <p:spPr>
          <a:xfrm>
            <a:off x="762000" y="5153025"/>
            <a:ext cx="10668000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88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Со временем внутри обществ начала формироваться </a:t>
            </a:r>
            <a:r>
              <a:rPr sz="2288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знать,</a:t>
            </a: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члены которой закрепляли за собой </a:t>
            </a:r>
            <a:r>
              <a:rPr sz="2288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право на власть и материальные блага,</a:t>
            </a: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передаваемые последующим поколениям.</a:t>
            </a:r>
          </a:p>
          <a:p>
            <a:endParaRPr sz="2288" b="0">
              <a:solidFill>
                <a:srgbClr val="302F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F6C64D32-344E-4491-8C04-6AF1E0D6C1A9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13155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l="30509" r="30509"/>
          <a:stretch>
            <a:fillRect/>
          </a:stretch>
        </p:blipFill>
        <p:spPr>
          <a:xfrm>
            <a:off x="8181975" y="0"/>
            <a:ext cx="4010025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A9FE6D-441A-4A65-94D7-3E2B1DBC14E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467725" cy="6858000"/>
          </a:xfrm>
          <a:prstGeom prst="rect">
            <a:avLst/>
          </a:prstGeom>
          <a:solidFill>
            <a:srgbClr val="F4EFE5"/>
          </a:solidFill>
          <a:ln w="0">
            <a:noFill/>
          </a:ln>
        </p:spPr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1C7BFD5B-2CA2-49FF-B0A5-A83ADEE8E27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79145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0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ПОДВЕДЕМ ИТОГИ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4B58D8CE-5C1C-435E-A00A-5E238762299E}"/>
              </a:ext>
            </a:extLst>
          </p:cNvPr>
          <p:cNvSpPr>
            <a:spLocks noGrp="1"/>
          </p:cNvSpPr>
          <p:nvPr/>
        </p:nvSpPr>
        <p:spPr>
          <a:xfrm>
            <a:off x="552450" y="1647825"/>
            <a:ext cx="4572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1.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E74CFD73-A29C-4EAC-B8E7-127C1945F9C1}"/>
              </a:ext>
            </a:extLst>
          </p:cNvPr>
          <p:cNvSpPr>
            <a:spLocks noGrp="1"/>
          </p:cNvSpPr>
          <p:nvPr/>
        </p:nvSpPr>
        <p:spPr>
          <a:xfrm>
            <a:off x="1143000" y="1666875"/>
            <a:ext cx="6867525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Человечество перешло от присваивающего к производящему хозяйству.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4EAF16C5-FDE9-4073-B2C5-5DD31641814D}"/>
              </a:ext>
            </a:extLst>
          </p:cNvPr>
          <p:cNvSpPr>
            <a:spLocks noGrp="1"/>
          </p:cNvSpPr>
          <p:nvPr/>
        </p:nvSpPr>
        <p:spPr>
          <a:xfrm>
            <a:off x="552450" y="3133725"/>
            <a:ext cx="4572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2.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9FB92A8A-3AD7-4F6C-A311-66DEC81B2E2D}"/>
              </a:ext>
            </a:extLst>
          </p:cNvPr>
          <p:cNvSpPr>
            <a:spLocks noGrp="1"/>
          </p:cNvSpPr>
          <p:nvPr/>
        </p:nvSpPr>
        <p:spPr>
          <a:xfrm>
            <a:off x="1143000" y="3152775"/>
            <a:ext cx="6867525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Были открыты важнейшие технологии: земледелие, скотоводство, ремесла, металлообработка.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7A7EA2EE-89AF-4E1C-A6DD-B3BE55E5D311}"/>
              </a:ext>
            </a:extLst>
          </p:cNvPr>
          <p:cNvSpPr>
            <a:spLocks noGrp="1"/>
          </p:cNvSpPr>
          <p:nvPr/>
        </p:nvSpPr>
        <p:spPr>
          <a:xfrm>
            <a:off x="552450" y="4714875"/>
            <a:ext cx="4572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225" b="0">
                <a:solidFill>
                  <a:srgbClr val="6B7650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6B7650"/>
                </a:solidFill>
                <a:latin typeface="Georgia"/>
                <a:ea typeface="Georgia"/>
                <a:cs typeface="Georgia"/>
              </a:rPr>
              <a:t>3.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59ABD136-A456-44E4-A911-5613CA08B78C}"/>
              </a:ext>
            </a:extLst>
          </p:cNvPr>
          <p:cNvSpPr>
            <a:spLocks noGrp="1"/>
          </p:cNvSpPr>
          <p:nvPr/>
        </p:nvSpPr>
        <p:spPr>
          <a:xfrm>
            <a:off x="1143000" y="4733925"/>
            <a:ext cx="6867525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Начались социальные изменения: образование имущественного неравенства, зарождение власти.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30A3026-7F1D-4067-B449-5F7C22144258}"/>
              </a:ext>
            </a:extLst>
          </p:cNvPr>
          <p:cNvSpPr>
            <a:spLocks noGrp="1"/>
          </p:cNvSpPr>
          <p:nvPr/>
        </p:nvSpPr>
        <p:spPr>
          <a:xfrm>
            <a:off x="9315450" y="6353175"/>
            <a:ext cx="2409825" cy="295275"/>
          </a:xfrm>
          <a:prstGeom prst="rect">
            <a:avLst/>
          </a:prstGeom>
          <a:solidFill>
            <a:srgbClr val="F4EFE5"/>
          </a:solidFill>
          <a:ln w="0">
            <a:noFill/>
          </a:ln>
        </p:spPr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D7CE69E6-0380-4242-B0BA-E18BAA86E014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66737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FEFACF00-875A-4335-9DF9-197048A6B71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1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ВСПОМНИ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7FFC22D8-4778-4599-B181-D14E95C14D53}"/>
              </a:ext>
            </a:extLst>
          </p:cNvPr>
          <p:cNvSpPr>
            <a:spLocks noGrp="1"/>
          </p:cNvSpPr>
          <p:nvPr/>
        </p:nvSpPr>
        <p:spPr>
          <a:xfrm>
            <a:off x="552450" y="1162050"/>
            <a:ext cx="11087100" cy="0"/>
          </a:xfrm>
          <a:prstGeom prst="line">
            <a:avLst/>
          </a:prstGeom>
          <a:noFill/>
          <a:ln w="9525">
            <a:solidFill>
              <a:srgbClr val="CFC5B2"/>
            </a:solidFill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3C5958A4-BF76-48F1-BBE1-A1BD717EB309}"/>
              </a:ext>
            </a:extLst>
          </p:cNvPr>
          <p:cNvSpPr>
            <a:spLocks noGrp="1"/>
          </p:cNvSpPr>
          <p:nvPr/>
        </p:nvSpPr>
        <p:spPr>
          <a:xfrm>
            <a:off x="552450" y="1847850"/>
            <a:ext cx="883920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3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43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Какое хозяйство называли присваивающим?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972675" y="1676400"/>
            <a:ext cx="1428750" cy="14287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F499E74-9DB6-4479-8E59-A03C0ECF046A}"/>
              </a:ext>
            </a:extLst>
          </p:cNvPr>
          <p:cNvSpPr>
            <a:spLocks noGrp="1"/>
          </p:cNvSpPr>
          <p:nvPr/>
        </p:nvSpPr>
        <p:spPr>
          <a:xfrm>
            <a:off x="552450" y="4191000"/>
            <a:ext cx="11087100" cy="1828800"/>
          </a:xfrm>
          <a:prstGeom prst="rect">
            <a:avLst/>
          </a:prstGeom>
          <a:solidFill>
            <a:srgbClr val="E7DCC7"/>
          </a:solidFill>
          <a:ln w="0">
            <a:noFill/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00100" y="4514850"/>
            <a:ext cx="742950" cy="742950"/>
          </a:xfrm>
          <a:prstGeom prst="rect">
            <a:avLst/>
          </a:prstGeom>
        </p:spPr>
      </p:pic>
      <p:sp>
        <p:nvSpPr>
          <p:cNvPr id="7" name="text">
            <a:extLst>
              <a:ext uri="{FF2B5EF4-FFF2-40B4-BE49-F238E27FC236}">
                <a16:creationId xmlns:a16="http://schemas.microsoft.com/office/drawing/2014/main" id="{F79D2660-84CB-46A4-AB5F-2E7AE41630B0}"/>
              </a:ext>
            </a:extLst>
          </p:cNvPr>
          <p:cNvSpPr>
            <a:spLocks noGrp="1"/>
          </p:cNvSpPr>
          <p:nvPr/>
        </p:nvSpPr>
        <p:spPr>
          <a:xfrm>
            <a:off x="1924050" y="4448175"/>
            <a:ext cx="9229725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Для этого вам необходимо вспомнить информацию из параграфа «Первобытные охотники и собиратели»</a:t>
            </a:r>
          </a:p>
        </p:txBody>
      </p:sp>
      <p:sp>
        <p:nvSpPr>
          <p:cNvPr id="8" name="original-credit">
            <a:extLst>
              <a:ext uri="{FF2B5EF4-FFF2-40B4-BE49-F238E27FC236}">
                <a16:creationId xmlns:a16="http://schemas.microsoft.com/office/drawing/2014/main" id="{D39DB7D7-233A-44C0-8CEC-A3F1066376E6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9" name="original-credit">
            <a:extLst>
              <a:ext uri="{FF2B5EF4-FFF2-40B4-BE49-F238E27FC236}">
                <a16:creationId xmlns:a16="http://schemas.microsoft.com/office/drawing/2014/main" id="{29CFCE96-02D7-487A-B668-4186B02BC356}"/>
              </a:ext>
            </a:extLst>
          </p:cNvPr>
          <p:cNvSpPr>
            <a:spLocks noGrp="1"/>
          </p:cNvSpPr>
          <p:nvPr/>
        </p:nvSpPr>
        <p:spPr>
          <a:xfrm>
            <a:off x="21526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0" name="author">
            <a:extLst>
              <a:ext uri="{FF2B5EF4-FFF2-40B4-BE49-F238E27FC236}">
                <a16:creationId xmlns:a16="http://schemas.microsoft.com/office/drawing/2014/main" id="{C924DB85-0591-4A25-B6DF-8053F37101BD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2111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A0D455E2-CA9A-4098-893D-29D40249CE5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Присваивающее хозяйство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6583" r="6583"/>
          <a:stretch>
            <a:fillRect/>
          </a:stretch>
        </p:blipFill>
        <p:spPr>
          <a:xfrm>
            <a:off x="552450" y="1495425"/>
            <a:ext cx="5905500" cy="4533900"/>
          </a:xfrm>
          <a:prstGeom prst="rect">
            <a:avLst/>
          </a:prstGeom>
        </p:spPr>
      </p:pic>
      <p:sp>
        <p:nvSpPr>
          <p:cNvPr id="3" name="text">
            <a:extLst>
              <a:ext uri="{FF2B5EF4-FFF2-40B4-BE49-F238E27FC236}">
                <a16:creationId xmlns:a16="http://schemas.microsoft.com/office/drawing/2014/main" id="{12A2D179-5E9A-4CBC-84E2-52E9A8BAEDD4}"/>
              </a:ext>
            </a:extLst>
          </p:cNvPr>
          <p:cNvSpPr>
            <a:spLocks noGrp="1"/>
          </p:cNvSpPr>
          <p:nvPr/>
        </p:nvSpPr>
        <p:spPr>
          <a:xfrm>
            <a:off x="6924675" y="1524000"/>
            <a:ext cx="4705350" cy="2162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Это такой тип хозяйства, при котором существование людей основывалось на том, что давала им </a:t>
            </a:r>
            <a:r>
              <a:rPr sz="262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природа.</a:t>
            </a: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14F4B28-044A-4C9D-BE61-142967094AE4}"/>
              </a:ext>
            </a:extLst>
          </p:cNvPr>
          <p:cNvSpPr>
            <a:spLocks noGrp="1"/>
          </p:cNvSpPr>
          <p:nvPr/>
        </p:nvSpPr>
        <p:spPr>
          <a:xfrm>
            <a:off x="6924675" y="3905250"/>
            <a:ext cx="952500" cy="0"/>
          </a:xfrm>
          <a:prstGeom prst="line">
            <a:avLst/>
          </a:prstGeom>
          <a:noFill/>
          <a:ln w="28575">
            <a:solidFill>
              <a:srgbClr val="6B7650"/>
            </a:solidFill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E97F6D84-5D6E-446F-8C02-C4F8B5E23C04}"/>
              </a:ext>
            </a:extLst>
          </p:cNvPr>
          <p:cNvSpPr>
            <a:spLocks noGrp="1"/>
          </p:cNvSpPr>
          <p:nvPr/>
        </p:nvSpPr>
        <p:spPr>
          <a:xfrm>
            <a:off x="6924675" y="4210050"/>
            <a:ext cx="4705350" cy="2000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Основой жизнедеятельности были </a:t>
            </a: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охота,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рыболовство,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собирательство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дикорастущих съедобных растений и кореньев. </a:t>
            </a:r>
          </a:p>
        </p:txBody>
      </p:sp>
      <p:sp>
        <p:nvSpPr>
          <p:cNvPr id="6" name="original-credit">
            <a:extLst>
              <a:ext uri="{FF2B5EF4-FFF2-40B4-BE49-F238E27FC236}">
                <a16:creationId xmlns:a16="http://schemas.microsoft.com/office/drawing/2014/main" id="{B680673A-3922-4CD5-9E35-FC1F8BF96B27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25DA4F1B-17DF-4A5A-A7D8-48758C7B76AD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66131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>
            <a:extLst>
              <a:ext uri="{FF2B5EF4-FFF2-40B4-BE49-F238E27FC236}">
                <a16:creationId xmlns:a16="http://schemas.microsoft.com/office/drawing/2014/main" id="{291EE955-D168-430E-AE29-43FFDE24F11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085850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375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Причины перехода к производящему хозяйству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0D94FDF7-49E3-4724-B4F7-C37B4CE8ABCA}"/>
              </a:ext>
            </a:extLst>
          </p:cNvPr>
          <p:cNvSpPr>
            <a:spLocks noGrp="1"/>
          </p:cNvSpPr>
          <p:nvPr/>
        </p:nvSpPr>
        <p:spPr>
          <a:xfrm>
            <a:off x="552450" y="1971675"/>
            <a:ext cx="6667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650" b="0">
                <a:solidFill>
                  <a:srgbClr val="586262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586262"/>
                </a:solidFill>
                <a:latin typeface="Georgia"/>
                <a:ea typeface="Georgia"/>
                <a:cs typeface="Georgia"/>
              </a:rPr>
              <a:t>1.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B29E73E-484A-427F-9CBE-8A284E5A86FD}"/>
              </a:ext>
            </a:extLst>
          </p:cNvPr>
          <p:cNvSpPr>
            <a:spLocks noGrp="1"/>
          </p:cNvSpPr>
          <p:nvPr/>
        </p:nvSpPr>
        <p:spPr>
          <a:xfrm>
            <a:off x="552450" y="2819400"/>
            <a:ext cx="3371850" cy="0"/>
          </a:xfrm>
          <a:prstGeom prst="line">
            <a:avLst/>
          </a:prstGeom>
          <a:noFill/>
          <a:ln w="19050">
            <a:solidFill>
              <a:srgbClr val="586262"/>
            </a:solidFill>
          </a:ln>
        </p:spPr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B28991C0-4EDB-48D9-ADFD-111E8C820C2F}"/>
              </a:ext>
            </a:extLst>
          </p:cNvPr>
          <p:cNvSpPr>
            <a:spLocks noGrp="1"/>
          </p:cNvSpPr>
          <p:nvPr/>
        </p:nvSpPr>
        <p:spPr>
          <a:xfrm>
            <a:off x="552450" y="3067050"/>
            <a:ext cx="33528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1">
                <a:solidFill>
                  <a:srgbClr val="586262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586262"/>
                </a:solidFill>
                <a:latin typeface="Calibri"/>
                <a:ea typeface="Calibri"/>
                <a:cs typeface="Calibri"/>
              </a:rPr>
              <a:t>Изменение климата: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387721FC-5802-4B69-929E-B1F3728929C8}"/>
              </a:ext>
            </a:extLst>
          </p:cNvPr>
          <p:cNvSpPr>
            <a:spLocks noGrp="1"/>
          </p:cNvSpPr>
          <p:nvPr/>
        </p:nvSpPr>
        <p:spPr>
          <a:xfrm>
            <a:off x="552450" y="3990975"/>
            <a:ext cx="3352800" cy="2209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88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изменение животного и растительного мира. Стада крупных животных ушли на север, некоторые виды вымерли, например мамонты.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FAFDE0AE-C519-4960-9D10-A183C2FC8560}"/>
              </a:ext>
            </a:extLst>
          </p:cNvPr>
          <p:cNvSpPr>
            <a:spLocks noGrp="1"/>
          </p:cNvSpPr>
          <p:nvPr/>
        </p:nvSpPr>
        <p:spPr>
          <a:xfrm>
            <a:off x="4362450" y="1971675"/>
            <a:ext cx="6667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6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2.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00182BB-4B58-4DD6-B4A4-B1E0B33E98E0}"/>
              </a:ext>
            </a:extLst>
          </p:cNvPr>
          <p:cNvSpPr>
            <a:spLocks noGrp="1"/>
          </p:cNvSpPr>
          <p:nvPr/>
        </p:nvSpPr>
        <p:spPr>
          <a:xfrm>
            <a:off x="4362450" y="2819400"/>
            <a:ext cx="3371850" cy="0"/>
          </a:xfrm>
          <a:prstGeom prst="line">
            <a:avLst/>
          </a:prstGeom>
          <a:noFill/>
          <a:ln w="19050">
            <a:solidFill>
              <a:srgbClr val="294C3B"/>
            </a:solidFill>
          </a:ln>
        </p:spPr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A0DD317-272D-43EF-9D73-C63BC074D033}"/>
              </a:ext>
            </a:extLst>
          </p:cNvPr>
          <p:cNvSpPr>
            <a:spLocks noGrp="1"/>
          </p:cNvSpPr>
          <p:nvPr/>
        </p:nvSpPr>
        <p:spPr>
          <a:xfrm>
            <a:off x="4362450" y="3067050"/>
            <a:ext cx="33528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1">
                <a:solidFill>
                  <a:srgbClr val="294C3B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Открытие новых возможностей: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3C61E5E7-28FA-4D21-8AF5-BFA1EAB37417}"/>
              </a:ext>
            </a:extLst>
          </p:cNvPr>
          <p:cNvSpPr>
            <a:spLocks noGrp="1"/>
          </p:cNvSpPr>
          <p:nvPr/>
        </p:nvSpPr>
        <p:spPr>
          <a:xfrm>
            <a:off x="4362450" y="3990975"/>
            <a:ext cx="3352800" cy="2209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88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например, люди заметили, что посаженные семена вырастают в новые растения. 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F4B6100F-3E4C-4618-850B-857E63B3B319}"/>
              </a:ext>
            </a:extLst>
          </p:cNvPr>
          <p:cNvSpPr>
            <a:spLocks noGrp="1"/>
          </p:cNvSpPr>
          <p:nvPr/>
        </p:nvSpPr>
        <p:spPr>
          <a:xfrm>
            <a:off x="8172450" y="1971675"/>
            <a:ext cx="6667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65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465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3.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C4B524A-B7D6-4DBC-8868-79A3AFD8C390}"/>
              </a:ext>
            </a:extLst>
          </p:cNvPr>
          <p:cNvSpPr>
            <a:spLocks noGrp="1"/>
          </p:cNvSpPr>
          <p:nvPr/>
        </p:nvSpPr>
        <p:spPr>
          <a:xfrm>
            <a:off x="8172450" y="2819400"/>
            <a:ext cx="3371850" cy="0"/>
          </a:xfrm>
          <a:prstGeom prst="line">
            <a:avLst/>
          </a:prstGeom>
          <a:noFill/>
          <a:ln w="19050">
            <a:solidFill>
              <a:srgbClr val="A85D3C"/>
            </a:solidFill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2D02B86C-D937-48EF-9050-70C63C4483D0}"/>
              </a:ext>
            </a:extLst>
          </p:cNvPr>
          <p:cNvSpPr>
            <a:spLocks noGrp="1"/>
          </p:cNvSpPr>
          <p:nvPr/>
        </p:nvSpPr>
        <p:spPr>
          <a:xfrm>
            <a:off x="8172450" y="3067050"/>
            <a:ext cx="335280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1">
                <a:solidFill>
                  <a:srgbClr val="A85D3C"/>
                </a:solidFill>
                <a:latin typeface="Calibri"/>
                <a:ea typeface="Calibri"/>
                <a:cs typeface="Calibri"/>
              </a:defRPr>
            </a:pPr>
            <a:r>
              <a:rPr sz="2475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 Рост населения: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06A8D4D0-D7B7-4566-AE84-D8715C5CAF70}"/>
              </a:ext>
            </a:extLst>
          </p:cNvPr>
          <p:cNvSpPr>
            <a:spLocks noGrp="1"/>
          </p:cNvSpPr>
          <p:nvPr/>
        </p:nvSpPr>
        <p:spPr>
          <a:xfrm>
            <a:off x="8172450" y="3990975"/>
            <a:ext cx="3352800" cy="2209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88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288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По мере увеличения числа людей потребность в пище росла, и производство продуктов стало необходимым условием выживания.</a:t>
            </a:r>
          </a:p>
        </p:txBody>
      </p:sp>
      <p:sp>
        <p:nvSpPr>
          <p:cNvPr id="14" name="author">
            <a:extLst>
              <a:ext uri="{FF2B5EF4-FFF2-40B4-BE49-F238E27FC236}">
                <a16:creationId xmlns:a16="http://schemas.microsoft.com/office/drawing/2014/main" id="{516AF3F4-3216-4A49-AEE9-622EDC465A64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0580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E069E660-B4C8-4CF4-AE0A-C3F640CCA91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Производящее хозяйство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1CA712E4-1B4C-4811-9437-ECDF29F1C730}"/>
              </a:ext>
            </a:extLst>
          </p:cNvPr>
          <p:cNvSpPr>
            <a:spLocks noGrp="1"/>
          </p:cNvSpPr>
          <p:nvPr/>
        </p:nvSpPr>
        <p:spPr>
          <a:xfrm>
            <a:off x="1333500" y="1543050"/>
            <a:ext cx="952500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7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Это такой тип хозяйства, при котором основным источником существования являются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EB58E4-9ECA-451F-97D3-77BF11B96E0C}"/>
              </a:ext>
            </a:extLst>
          </p:cNvPr>
          <p:cNvSpPr>
            <a:spLocks noGrp="1"/>
          </p:cNvSpPr>
          <p:nvPr/>
        </p:nvSpPr>
        <p:spPr>
          <a:xfrm>
            <a:off x="800100" y="3257550"/>
            <a:ext cx="5143500" cy="1457325"/>
          </a:xfrm>
          <a:prstGeom prst="rect">
            <a:avLst/>
          </a:prstGeom>
          <a:solidFill>
            <a:srgbClr val="E1E7D9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13858D-431F-4A33-BE18-08988C73E60E}"/>
              </a:ext>
            </a:extLst>
          </p:cNvPr>
          <p:cNvSpPr>
            <a:spLocks noGrp="1"/>
          </p:cNvSpPr>
          <p:nvPr/>
        </p:nvSpPr>
        <p:spPr>
          <a:xfrm>
            <a:off x="6267450" y="3257550"/>
            <a:ext cx="5143500" cy="1457325"/>
          </a:xfrm>
          <a:prstGeom prst="rect">
            <a:avLst/>
          </a:prstGeom>
          <a:solidFill>
            <a:srgbClr val="EBDCC8"/>
          </a:solidFill>
          <a:ln w="0">
            <a:noFill/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760B6B60-D366-4C73-B0C9-FD63CD102237}"/>
              </a:ext>
            </a:extLst>
          </p:cNvPr>
          <p:cNvSpPr>
            <a:spLocks noGrp="1"/>
          </p:cNvSpPr>
          <p:nvPr/>
        </p:nvSpPr>
        <p:spPr>
          <a:xfrm>
            <a:off x="1085850" y="3495675"/>
            <a:ext cx="457200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1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выращиваемые культурные растения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6C2D3075-AFC7-4B69-B271-DD11CE0C1BA1}"/>
              </a:ext>
            </a:extLst>
          </p:cNvPr>
          <p:cNvSpPr>
            <a:spLocks noGrp="1"/>
          </p:cNvSpPr>
          <p:nvPr/>
        </p:nvSpPr>
        <p:spPr>
          <a:xfrm>
            <a:off x="6553200" y="3495675"/>
            <a:ext cx="457200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15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15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 и домашние животные. </a:t>
            </a:r>
          </a:p>
        </p:txBody>
      </p:sp>
      <p:cxnSp>
        <p:nvCxnSpPr>
          <p:cNvPr id="26" name="Прямая со стрелкой 25"/>
          <p:cNvCxnSpPr>
            <a:stCxn id="2" idx="2"/>
            <a:endCxn id="5" idx="0"/>
          </p:cNvCxnSpPr>
          <p:nvPr/>
        </p:nvCxnSpPr>
        <p:spPr>
          <a:xfrm flipH="1">
            <a:off x="3371850" y="2543175"/>
            <a:ext cx="2724150" cy="952500"/>
          </a:xfrm>
          <a:prstGeom prst="straightConnector1">
            <a:avLst/>
          </a:prstGeom>
          <a:ln w="19050">
            <a:solidFill>
              <a:srgbClr val="6B7650"/>
            </a:solidFill>
            <a:tailEnd type="triangle" w="sm" len="sm"/>
          </a:ln>
        </p:spPr>
      </p:cxnSp>
      <p:cxnSp>
        <p:nvCxnSpPr>
          <p:cNvPr id="27" name="Прямая со стрелкой 26"/>
          <p:cNvCxnSpPr>
            <a:stCxn id="2" idx="2"/>
            <a:endCxn id="6" idx="0"/>
          </p:cNvCxnSpPr>
          <p:nvPr/>
        </p:nvCxnSpPr>
        <p:spPr>
          <a:xfrm>
            <a:off x="6096000" y="2543175"/>
            <a:ext cx="2743200" cy="952500"/>
          </a:xfrm>
          <a:prstGeom prst="straightConnector1">
            <a:avLst/>
          </a:prstGeom>
          <a:ln w="19050">
            <a:solidFill>
              <a:srgbClr val="A85D3C"/>
            </a:solidFill>
            <a:tailEnd type="triangle" w="sm" len="sm"/>
          </a:ln>
        </p:spPr>
      </p:cxnSp>
      <p:sp>
        <p:nvSpPr>
          <p:cNvPr id="9" name="text">
            <a:extLst>
              <a:ext uri="{FF2B5EF4-FFF2-40B4-BE49-F238E27FC236}">
                <a16:creationId xmlns:a16="http://schemas.microsoft.com/office/drawing/2014/main" id="{71262557-83EF-4CCB-84EF-8EBA61C5B093}"/>
              </a:ext>
            </a:extLst>
          </p:cNvPr>
          <p:cNvSpPr>
            <a:spLocks noGrp="1"/>
          </p:cNvSpPr>
          <p:nvPr/>
        </p:nvSpPr>
        <p:spPr>
          <a:xfrm>
            <a:off x="1238250" y="5286375"/>
            <a:ext cx="97155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94C3B"/>
                </a:solidFill>
                <a:latin typeface="Calibri"/>
                <a:ea typeface="Calibri"/>
                <a:cs typeface="Calibri"/>
              </a:defRPr>
            </a:pPr>
            <a:r>
              <a:rPr sz="285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Основа жизнедеятельности – земледелие и животноводство.</a:t>
            </a:r>
          </a:p>
        </p:txBody>
      </p:sp>
      <p:sp>
        <p:nvSpPr>
          <p:cNvPr id="10" name="original-credit">
            <a:extLst>
              <a:ext uri="{FF2B5EF4-FFF2-40B4-BE49-F238E27FC236}">
                <a16:creationId xmlns:a16="http://schemas.microsoft.com/office/drawing/2014/main" id="{D4AD7FA7-5F5F-44D6-A072-6DAC6D81BA29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1DDCBBA9-4B78-49F7-A636-9744482EA3DD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0125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EAEA9CCA-E0F2-42BC-868A-C666B1F29D5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Земледелие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EB9EEF11-1A13-4782-B574-3ED35A6F816D}"/>
              </a:ext>
            </a:extLst>
          </p:cNvPr>
          <p:cNvSpPr>
            <a:spLocks noGrp="1"/>
          </p:cNvSpPr>
          <p:nvPr/>
        </p:nvSpPr>
        <p:spPr>
          <a:xfrm>
            <a:off x="571500" y="1600200"/>
            <a:ext cx="266700" cy="0"/>
          </a:xfrm>
          <a:prstGeom prst="line">
            <a:avLst/>
          </a:prstGeom>
          <a:noFill/>
          <a:ln w="28575">
            <a:solidFill>
              <a:srgbClr val="6B7650"/>
            </a:solidFill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4E2A8291-BFE1-45C2-8E00-F778CA86EA2C}"/>
              </a:ext>
            </a:extLst>
          </p:cNvPr>
          <p:cNvSpPr>
            <a:spLocks noGrp="1"/>
          </p:cNvSpPr>
          <p:nvPr/>
        </p:nvSpPr>
        <p:spPr>
          <a:xfrm>
            <a:off x="1038225" y="1504950"/>
            <a:ext cx="53530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Первоначально древние люди собирали дикорастущие растения. 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12B253F-182B-4F95-8E7F-B1F20ABF3038}"/>
              </a:ext>
            </a:extLst>
          </p:cNvPr>
          <p:cNvSpPr>
            <a:spLocks noGrp="1"/>
          </p:cNvSpPr>
          <p:nvPr/>
        </p:nvSpPr>
        <p:spPr>
          <a:xfrm>
            <a:off x="571500" y="3000375"/>
            <a:ext cx="266700" cy="0"/>
          </a:xfrm>
          <a:prstGeom prst="line">
            <a:avLst/>
          </a:prstGeom>
          <a:noFill/>
          <a:ln w="28575">
            <a:solidFill>
              <a:srgbClr val="6B7650"/>
            </a:solidFill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7848C676-93D1-45BF-84F5-F1E4068B9956}"/>
              </a:ext>
            </a:extLst>
          </p:cNvPr>
          <p:cNvSpPr>
            <a:spLocks noGrp="1"/>
          </p:cNvSpPr>
          <p:nvPr/>
        </p:nvSpPr>
        <p:spPr>
          <a:xfrm>
            <a:off x="1038225" y="2905125"/>
            <a:ext cx="535305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Со временем они заметили, что семена, упавшие на землю, начинают расти вновь.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BA0789D-7DA7-4983-8690-4D1906921584}"/>
              </a:ext>
            </a:extLst>
          </p:cNvPr>
          <p:cNvSpPr>
            <a:spLocks noGrp="1"/>
          </p:cNvSpPr>
          <p:nvPr/>
        </p:nvSpPr>
        <p:spPr>
          <a:xfrm>
            <a:off x="571500" y="4857750"/>
            <a:ext cx="266700" cy="0"/>
          </a:xfrm>
          <a:prstGeom prst="line">
            <a:avLst/>
          </a:prstGeom>
          <a:noFill/>
          <a:ln w="28575">
            <a:solidFill>
              <a:srgbClr val="6B7650"/>
            </a:solidFill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6D7328D0-965B-4450-BD79-408DBAE54418}"/>
              </a:ext>
            </a:extLst>
          </p:cNvPr>
          <p:cNvSpPr>
            <a:spLocks noGrp="1"/>
          </p:cNvSpPr>
          <p:nvPr/>
        </p:nvSpPr>
        <p:spPr>
          <a:xfrm>
            <a:off x="1038225" y="4762500"/>
            <a:ext cx="5353050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Люди начали </a:t>
            </a:r>
            <a:r>
              <a:rPr sz="2400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специально высаживать зерна</a:t>
            </a: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рядом с жилищами, постепенно улучшая методы выращивания растений.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rcRect l="17122" r="17122"/>
          <a:stretch>
            <a:fillRect/>
          </a:stretch>
        </p:blipFill>
        <p:spPr>
          <a:xfrm>
            <a:off x="6829425" y="1362075"/>
            <a:ext cx="4810125" cy="4876800"/>
          </a:xfrm>
          <a:prstGeom prst="rect">
            <a:avLst/>
          </a:prstGeom>
        </p:spPr>
      </p:pic>
      <p:sp>
        <p:nvSpPr>
          <p:cNvPr id="9" name="original-credit">
            <a:extLst>
              <a:ext uri="{FF2B5EF4-FFF2-40B4-BE49-F238E27FC236}">
                <a16:creationId xmlns:a16="http://schemas.microsoft.com/office/drawing/2014/main" id="{7EC80263-65B5-4F28-B397-A3A8D7BCFD4A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0" name="author">
            <a:extLst>
              <a:ext uri="{FF2B5EF4-FFF2-40B4-BE49-F238E27FC236}">
                <a16:creationId xmlns:a16="http://schemas.microsoft.com/office/drawing/2014/main" id="{E220253A-EDA9-4633-BA53-3018817E2D73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26826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C51B3427-01CE-4801-85BA-5B6294252DB5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Скотоводство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807EA62A-FC70-4CAF-854B-13C9B72E5386}"/>
              </a:ext>
            </a:extLst>
          </p:cNvPr>
          <p:cNvSpPr>
            <a:spLocks noGrp="1"/>
          </p:cNvSpPr>
          <p:nvPr/>
        </p:nvSpPr>
        <p:spPr>
          <a:xfrm>
            <a:off x="552450" y="1352550"/>
            <a:ext cx="110871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Охотники научились приручать диких животных.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t="3754" b="3754"/>
          <a:stretch>
            <a:fillRect/>
          </a:stretch>
        </p:blipFill>
        <p:spPr>
          <a:xfrm>
            <a:off x="552450" y="2095500"/>
            <a:ext cx="6534150" cy="4029075"/>
          </a:xfrm>
          <a:prstGeom prst="rect">
            <a:avLst/>
          </a:prstGeom>
        </p:spPr>
      </p:pic>
      <p:sp>
        <p:nvSpPr>
          <p:cNvPr id="4" name="text">
            <a:extLst>
              <a:ext uri="{FF2B5EF4-FFF2-40B4-BE49-F238E27FC236}">
                <a16:creationId xmlns:a16="http://schemas.microsoft.com/office/drawing/2014/main" id="{93A57C7E-E1A0-4AE9-AAC8-EF67352D8547}"/>
              </a:ext>
            </a:extLst>
          </p:cNvPr>
          <p:cNvSpPr>
            <a:spLocks noGrp="1"/>
          </p:cNvSpPr>
          <p:nvPr/>
        </p:nvSpPr>
        <p:spPr>
          <a:xfrm>
            <a:off x="7600950" y="2200275"/>
            <a:ext cx="4038600" cy="1724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7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7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Среди первых домашних животных были </a:t>
            </a:r>
            <a:r>
              <a:rPr sz="2700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овцы, козы, свиньи и коровы.</a:t>
            </a:r>
            <a:r>
              <a:rPr sz="27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BE95A29-4821-4D64-9332-A460DD847811}"/>
              </a:ext>
            </a:extLst>
          </p:cNvPr>
          <p:cNvSpPr>
            <a:spLocks noGrp="1"/>
          </p:cNvSpPr>
          <p:nvPr/>
        </p:nvSpPr>
        <p:spPr>
          <a:xfrm>
            <a:off x="7600950" y="4152900"/>
            <a:ext cx="904875" cy="0"/>
          </a:xfrm>
          <a:prstGeom prst="line">
            <a:avLst/>
          </a:prstGeom>
          <a:noFill/>
          <a:ln w="28575">
            <a:solidFill>
              <a:srgbClr val="A85D3C"/>
            </a:solidFill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8435F8E2-13A5-40C8-A384-5F32BB02CAB9}"/>
              </a:ext>
            </a:extLst>
          </p:cNvPr>
          <p:cNvSpPr>
            <a:spLocks noGrp="1"/>
          </p:cNvSpPr>
          <p:nvPr/>
        </p:nvSpPr>
        <p:spPr>
          <a:xfrm>
            <a:off x="7600950" y="4467225"/>
            <a:ext cx="4038600" cy="1733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Так возникло скотоводство, которое позволило людям получать </a:t>
            </a:r>
            <a:r>
              <a:rPr sz="2550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молоко, мясо, шерсть и кожу.</a:t>
            </a:r>
            <a:r>
              <a:rPr sz="255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7" name="original-credit">
            <a:extLst>
              <a:ext uri="{FF2B5EF4-FFF2-40B4-BE49-F238E27FC236}">
                <a16:creationId xmlns:a16="http://schemas.microsoft.com/office/drawing/2014/main" id="{892204E8-33F3-44B3-B24A-E33382E0491C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8" name="author">
            <a:extLst>
              <a:ext uri="{FF2B5EF4-FFF2-40B4-BE49-F238E27FC236}">
                <a16:creationId xmlns:a16="http://schemas.microsoft.com/office/drawing/2014/main" id="{C88E2DDB-4D33-434A-B821-ECE495E6454D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54223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508B7D33-6A84-4F5D-9CC1-A948A031CA6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294C3B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94C3B"/>
                </a:solidFill>
                <a:latin typeface="Georgia"/>
                <a:ea typeface="Georgia"/>
                <a:cs typeface="Georgia"/>
              </a:rPr>
              <a:t>Новые виды деятельности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52450" y="1436688"/>
            <a:ext cx="5305425" cy="3536950"/>
          </a:xfrm>
          <a:prstGeom prst="rect">
            <a:avLst/>
          </a:prstGeom>
        </p:spPr>
      </p:pic>
      <p:sp>
        <p:nvSpPr>
          <p:cNvPr id="3" name="text">
            <a:extLst>
              <a:ext uri="{FF2B5EF4-FFF2-40B4-BE49-F238E27FC236}">
                <a16:creationId xmlns:a16="http://schemas.microsoft.com/office/drawing/2014/main" id="{F688CB0C-B3B6-4CCB-BCF9-704B3EF0FDDA}"/>
              </a:ext>
            </a:extLst>
          </p:cNvPr>
          <p:cNvSpPr>
            <a:spLocks noGrp="1"/>
          </p:cNvSpPr>
          <p:nvPr/>
        </p:nvSpPr>
        <p:spPr>
          <a:xfrm>
            <a:off x="6286500" y="1485900"/>
            <a:ext cx="5353050" cy="1828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Появление нового инструмента — </a:t>
            </a: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деревянного плуга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— значительно улучшило обработку почвы, особенно твердой. 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3F1CD3C8-85AF-40D7-BFF6-FBAA688AD3B8}"/>
              </a:ext>
            </a:extLst>
          </p:cNvPr>
          <p:cNvSpPr>
            <a:spLocks noGrp="1"/>
          </p:cNvSpPr>
          <p:nvPr/>
        </p:nvSpPr>
        <p:spPr>
          <a:xfrm>
            <a:off x="6286500" y="3562350"/>
            <a:ext cx="5353050" cy="1647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7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Началось </a:t>
            </a:r>
            <a:r>
              <a:rPr sz="2475" b="1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плужное земледелие</a:t>
            </a:r>
            <a:r>
              <a:rPr sz="247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, которое позволяло расширять посевные площади и увеличивать урожайность.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CC91BB3-22F2-46CE-96FD-D60CA003A86A}"/>
              </a:ext>
            </a:extLst>
          </p:cNvPr>
          <p:cNvSpPr>
            <a:spLocks noGrp="1"/>
          </p:cNvSpPr>
          <p:nvPr/>
        </p:nvSpPr>
        <p:spPr>
          <a:xfrm>
            <a:off x="552450" y="5267325"/>
            <a:ext cx="11087100" cy="1028700"/>
          </a:xfrm>
          <a:prstGeom prst="rect">
            <a:avLst/>
          </a:prstGeom>
          <a:solidFill>
            <a:srgbClr val="E1E7D9"/>
          </a:solidFill>
          <a:ln w="0">
            <a:noFill/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566075CE-B03E-40AB-A5A3-56FFE118BC15}"/>
              </a:ext>
            </a:extLst>
          </p:cNvPr>
          <p:cNvSpPr>
            <a:spLocks noGrp="1"/>
          </p:cNvSpPr>
          <p:nvPr/>
        </p:nvSpPr>
        <p:spPr>
          <a:xfrm>
            <a:off x="762000" y="5381625"/>
            <a:ext cx="1066800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94C3B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294C3B"/>
                </a:solidFill>
                <a:latin typeface="Calibri"/>
                <a:ea typeface="Calibri"/>
                <a:cs typeface="Calibri"/>
              </a:rPr>
              <a:t>Благодаря этому часть людей освободилась от земледельческих работ и смогла заниматься новыми видами деятельности.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766680D3-8206-4A62-964C-0F56DE046616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515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FF4319B9-779C-4CD5-A224-8793390CDAC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110871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450" b="0">
                <a:solidFill>
                  <a:srgbClr val="A85D3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A85D3C"/>
                </a:solidFill>
                <a:latin typeface="Georgia"/>
                <a:ea typeface="Georgia"/>
                <a:cs typeface="Georgia"/>
              </a:rPr>
              <a:t>Ремёсла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07619B53-4F85-4496-A87B-CC13F836DC9C}"/>
              </a:ext>
            </a:extLst>
          </p:cNvPr>
          <p:cNvSpPr>
            <a:spLocks noGrp="1"/>
          </p:cNvSpPr>
          <p:nvPr/>
        </p:nvSpPr>
        <p:spPr>
          <a:xfrm>
            <a:off x="552450" y="1162050"/>
            <a:ext cx="110871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625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Первые ремёсла возникали постепенно.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924675" y="2390775"/>
            <a:ext cx="4714875" cy="3143250"/>
          </a:xfrm>
          <a:prstGeom prst="rect">
            <a:avLst/>
          </a:prstGeom>
        </p:spPr>
      </p:pic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2C806E0-62F3-47AC-86FB-371197202625}"/>
              </a:ext>
            </a:extLst>
          </p:cNvPr>
          <p:cNvSpPr>
            <a:spLocks noGrp="1"/>
          </p:cNvSpPr>
          <p:nvPr/>
        </p:nvSpPr>
        <p:spPr>
          <a:xfrm>
            <a:off x="552450" y="2000250"/>
            <a:ext cx="209550" cy="0"/>
          </a:xfrm>
          <a:prstGeom prst="line">
            <a:avLst/>
          </a:prstGeom>
          <a:noFill/>
          <a:ln w="28575">
            <a:solidFill>
              <a:srgbClr val="A85D3C"/>
            </a:solidFill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0949504-197D-46ED-8E3E-B2CBC6256010}"/>
              </a:ext>
            </a:extLst>
          </p:cNvPr>
          <p:cNvSpPr>
            <a:spLocks noGrp="1"/>
          </p:cNvSpPr>
          <p:nvPr/>
        </p:nvSpPr>
        <p:spPr>
          <a:xfrm>
            <a:off x="981075" y="1905000"/>
            <a:ext cx="5534025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Люди использовали </a:t>
            </a:r>
            <a:r>
              <a:rPr sz="2400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глину</a:t>
            </a: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для изготовления сосудов, позже усовершенствовав процесс создания керамики с помощью </a:t>
            </a:r>
            <a:r>
              <a:rPr sz="2400" b="1">
                <a:solidFill>
                  <a:srgbClr val="A85D3C"/>
                </a:solidFill>
                <a:latin typeface="Calibri"/>
                <a:ea typeface="Calibri"/>
                <a:cs typeface="Calibri"/>
              </a:rPr>
              <a:t>гончарного круга.</a:t>
            </a: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1ED2343-F605-4625-94A5-4286735F5E59}"/>
              </a:ext>
            </a:extLst>
          </p:cNvPr>
          <p:cNvSpPr>
            <a:spLocks noGrp="1"/>
          </p:cNvSpPr>
          <p:nvPr/>
        </p:nvSpPr>
        <p:spPr>
          <a:xfrm>
            <a:off x="552450" y="3848100"/>
            <a:ext cx="209550" cy="0"/>
          </a:xfrm>
          <a:prstGeom prst="line">
            <a:avLst/>
          </a:prstGeom>
          <a:noFill/>
          <a:ln w="28575">
            <a:solidFill>
              <a:srgbClr val="746E5F"/>
            </a:solidFill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DB0F5BD9-E956-4B98-9E7A-4A936D15DCEB}"/>
              </a:ext>
            </a:extLst>
          </p:cNvPr>
          <p:cNvSpPr>
            <a:spLocks noGrp="1"/>
          </p:cNvSpPr>
          <p:nvPr/>
        </p:nvSpPr>
        <p:spPr>
          <a:xfrm>
            <a:off x="981075" y="3752850"/>
            <a:ext cx="5534025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Камень, дерево и кость</a:t>
            </a: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обрабатывались пилением и шлифованием. 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65F7714-9354-46DA-8E1C-2330DB902873}"/>
              </a:ext>
            </a:extLst>
          </p:cNvPr>
          <p:cNvSpPr>
            <a:spLocks noGrp="1"/>
          </p:cNvSpPr>
          <p:nvPr/>
        </p:nvSpPr>
        <p:spPr>
          <a:xfrm>
            <a:off x="552450" y="5019675"/>
            <a:ext cx="209550" cy="0"/>
          </a:xfrm>
          <a:prstGeom prst="line">
            <a:avLst/>
          </a:prstGeom>
          <a:noFill/>
          <a:ln w="28575">
            <a:solidFill>
              <a:srgbClr val="6B7650"/>
            </a:solidFill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0EC7E25-44E6-4586-B187-E7E173FF99EE}"/>
              </a:ext>
            </a:extLst>
          </p:cNvPr>
          <p:cNvSpPr>
            <a:spLocks noGrp="1"/>
          </p:cNvSpPr>
          <p:nvPr/>
        </p:nvSpPr>
        <p:spPr>
          <a:xfrm>
            <a:off x="981075" y="4924425"/>
            <a:ext cx="5534025" cy="1333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>
                <a:solidFill>
                  <a:srgbClr val="302F28"/>
                </a:solidFill>
                <a:latin typeface="Calibri"/>
                <a:ea typeface="Calibri"/>
                <a:cs typeface="Calibri"/>
              </a:defRPr>
            </a:pPr>
            <a:r>
              <a:rPr sz="2400" b="1">
                <a:solidFill>
                  <a:srgbClr val="6B7650"/>
                </a:solidFill>
                <a:latin typeface="Calibri"/>
                <a:ea typeface="Calibri"/>
                <a:cs typeface="Calibri"/>
              </a:rPr>
              <a:t>Ткачество и прядение</a:t>
            </a:r>
            <a:r>
              <a:rPr sz="2400" b="0">
                <a:solidFill>
                  <a:srgbClr val="302F28"/>
                </a:solidFill>
                <a:latin typeface="Calibri"/>
                <a:ea typeface="Calibri"/>
                <a:cs typeface="Calibri"/>
              </a:rPr>
              <a:t> дали возможность производить ткани для одежды, заменяя звериные шкуры.</a:t>
            </a:r>
          </a:p>
        </p:txBody>
      </p:sp>
      <p:sp>
        <p:nvSpPr>
          <p:cNvPr id="10" name="original-credit">
            <a:extLst>
              <a:ext uri="{FF2B5EF4-FFF2-40B4-BE49-F238E27FC236}">
                <a16:creationId xmlns:a16="http://schemas.microsoft.com/office/drawing/2014/main" id="{B4571B63-EB8D-4391-ACA2-D04FD11CEBDE}"/>
              </a:ext>
            </a:extLst>
          </p:cNvPr>
          <p:cNvSpPr>
            <a:spLocks noGrp="1"/>
          </p:cNvSpPr>
          <p:nvPr/>
        </p:nvSpPr>
        <p:spPr>
          <a:xfrm>
            <a:off x="552450" y="6486525"/>
            <a:ext cx="15811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105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1" name="author">
            <a:extLst>
              <a:ext uri="{FF2B5EF4-FFF2-40B4-BE49-F238E27FC236}">
                <a16:creationId xmlns:a16="http://schemas.microsoft.com/office/drawing/2014/main" id="{0FBB0893-1543-43F2-AFA5-0AFB0EA06BCA}"/>
              </a:ext>
            </a:extLst>
          </p:cNvPr>
          <p:cNvSpPr>
            <a:spLocks noGrp="1"/>
          </p:cNvSpPr>
          <p:nvPr/>
        </p:nvSpPr>
        <p:spPr>
          <a:xfrm>
            <a:off x="9525000" y="6477000"/>
            <a:ext cx="21145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8000"/>
              </a:lnSpc>
              <a:buNone/>
              <a:defRPr sz="1200" b="0">
                <a:solidFill>
                  <a:srgbClr val="746E5F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746E5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882530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882</Words>
  <Application>Microsoft Office PowerPoint</Application>
  <DocSecurity>0</DocSecurity>
  <PresentationFormat>Широкоэкранный</PresentationFormat>
  <Paragraphs>108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2026-09-07T08:50:41Z</dcterms:created>
  <dcterms:modified xsi:type="dcterms:W3CDTF">2026-09-07T08:53:02Z</dcterms:modified>
</cp:coreProperties>
</file>