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84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3871FEA-3E88-44F1-8502-F5541AEEB7C9}"/>
              </a:ext>
            </a:extLst>
          </p:cNvPr>
          <p:cNvSpPr>
            <a:spLocks noGrp="1"/>
          </p:cNvSpPr>
          <p:nvPr/>
        </p:nvSpPr>
        <p:spPr>
          <a:xfrm>
            <a:off x="7524750" y="0"/>
            <a:ext cx="4667250" cy="6858000"/>
          </a:xfrm>
          <a:prstGeom prst="rect">
            <a:avLst/>
          </a:prstGeom>
          <a:solidFill>
            <a:srgbClr val="142D40"/>
          </a:solidFill>
          <a:ln w="0">
            <a:noFill/>
          </a:ln>
        </p:spPr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7743825" y="591622"/>
            <a:ext cx="4029075" cy="5389007"/>
          </a:xfrm>
          <a:prstGeom prst="rect">
            <a:avLst/>
          </a:prstGeom>
        </p:spPr>
      </p:pic>
      <p:sp>
        <p:nv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412A8BFD-6EFE-4F1A-8CC6-EB2F687ED744}"/>
              </a:ext>
            </a:extLst>
          </p:cNvPr>
          <p:cNvSpPr>
            <a:spLocks noGrp="1"/>
          </p:cNvSpPr>
          <p:nvPr/>
        </p:nvSpPr>
        <p:spPr>
          <a:xfrm>
            <a:off x="571500" y="1104900"/>
            <a:ext cx="838200" cy="0"/>
          </a:xfrm>
          <a:prstGeom prst="line">
            <a:avLst/>
          </a:prstGeom>
          <a:noFill/>
          <a:ln w="28575">
            <a:solidFill>
              <a:srgbClr val="AD8749"/>
            </a:solidFill>
          </a:ln>
        </p:spPr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7DBDC2D-AFD7-4DFF-ACD7-BFB59F0739A6}"/>
              </a:ext>
            </a:extLst>
          </p:cNvPr>
          <p:cNvSpPr>
            <a:spLocks noGrp="1"/>
          </p:cNvSpPr>
          <p:nvPr/>
        </p:nvSpPr>
        <p:spPr>
          <a:xfrm>
            <a:off x="571500" y="1752600"/>
            <a:ext cx="6572250" cy="2476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4500" b="0">
                <a:solidFill>
                  <a:srgbClr val="142D40"/>
                </a:solidFill>
                <a:latin typeface="Georgia"/>
                <a:ea typeface="Georgia"/>
                <a:cs typeface="Georgia"/>
              </a:defRPr>
            </a:pPr>
            <a:r>
              <a:rPr sz="4500" b="0">
                <a:solidFill>
                  <a:srgbClr val="142D40"/>
                </a:solidFill>
                <a:latin typeface="Georgia"/>
                <a:ea typeface="Georgia"/>
                <a:cs typeface="Georgia"/>
              </a:rPr>
              <a:t>РЕЛИГИЯ ДРЕВНЕГО ЕГИПТА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E1C73B9-289A-4F60-BB2B-D5856AB67E86}"/>
              </a:ext>
            </a:extLst>
          </p:cNvPr>
          <p:cNvSpPr>
            <a:spLocks noGrp="1"/>
          </p:cNvSpPr>
          <p:nvPr/>
        </p:nvSpPr>
        <p:spPr>
          <a:xfrm>
            <a:off x="590550" y="4800600"/>
            <a:ext cx="5905500" cy="1143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>
                <a:solidFill>
                  <a:srgbClr val="237D78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237D78"/>
                </a:solidFill>
                <a:latin typeface="Arial"/>
                <a:ea typeface="Arial"/>
                <a:cs typeface="Arial"/>
              </a:rPr>
              <a:t>Путешествие в мир богов, мумий и фараонов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0F2BA95-5268-495F-954F-BB2DD2BE988E}"/>
              </a:ext>
            </a:extLst>
          </p:cNvPr>
          <p:cNvSpPr>
            <a:spLocks noGrp="1"/>
          </p:cNvSpPr>
          <p:nvPr/>
        </p:nvSpPr>
        <p:spPr>
          <a:xfrm>
            <a:off x="10144125" y="6496050"/>
            <a:ext cx="1514475" cy="190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100" b="0">
                <a:solidFill>
                  <a:srgbClr val="D8CDBA"/>
                </a:solidFill>
                <a:latin typeface="Arial"/>
                <a:ea typeface="Arial"/>
                <a:cs typeface="Arial"/>
              </a:defRPr>
            </a:pPr>
            <a:r>
              <a:rPr sz="1100" b="0">
                <a:solidFill>
                  <a:srgbClr val="D8CDBA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8870060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74755ED-1D9F-4270-BCFF-B439D433FAE5}"/>
              </a:ext>
            </a:extLst>
          </p:cNvPr>
          <p:cNvSpPr>
            <a:spLocks noGrp="1"/>
          </p:cNvSpPr>
          <p:nvPr/>
        </p:nvSpPr>
        <p:spPr>
          <a:xfrm>
            <a:off x="533400" y="352425"/>
            <a:ext cx="11144250" cy="619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300" b="0">
                <a:solidFill>
                  <a:srgbClr val="142D40"/>
                </a:solidFill>
                <a:latin typeface="Georgia"/>
                <a:ea typeface="Georgia"/>
                <a:cs typeface="Georgia"/>
              </a:defRPr>
            </a:pPr>
            <a:r>
              <a:rPr sz="3300" b="0">
                <a:solidFill>
                  <a:srgbClr val="142D40"/>
                </a:solidFill>
                <a:latin typeface="Georgia"/>
                <a:ea typeface="Georgia"/>
                <a:cs typeface="Georgia"/>
              </a:rPr>
              <a:t>Мумификация</a:t>
            </a:r>
          </a:p>
        </p:txBody>
      </p:sp>
      <p:sp>
        <p:nv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8038BDA5-F4D5-46E6-BF56-46CC841CF22B}"/>
              </a:ext>
            </a:extLst>
          </p:cNvPr>
          <p:cNvSpPr>
            <a:spLocks noGrp="1"/>
          </p:cNvSpPr>
          <p:nvPr/>
        </p:nvSpPr>
        <p:spPr>
          <a:xfrm>
            <a:off x="533400" y="1133475"/>
            <a:ext cx="11125200" cy="0"/>
          </a:xfrm>
          <a:prstGeom prst="line">
            <a:avLst/>
          </a:prstGeom>
          <a:noFill/>
          <a:ln w="13335">
            <a:solidFill>
              <a:srgbClr val="C7AD7B"/>
            </a:solidFill>
          </a:ln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467A09A-D7DE-4488-8DB7-EF7DA09F775C}"/>
              </a:ext>
            </a:extLst>
          </p:cNvPr>
          <p:cNvSpPr>
            <a:spLocks noGrp="1"/>
          </p:cNvSpPr>
          <p:nvPr/>
        </p:nvSpPr>
        <p:spPr>
          <a:xfrm>
            <a:off x="533400" y="1323975"/>
            <a:ext cx="11125200" cy="381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100" b="0">
                <a:solidFill>
                  <a:srgbClr val="237D78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237D78"/>
                </a:solidFill>
                <a:latin typeface="Arial"/>
                <a:ea typeface="Arial"/>
                <a:cs typeface="Arial"/>
              </a:rPr>
              <a:t>Как становились мумией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65B0B06-E8D3-438F-A266-A2BB599CA1A1}"/>
              </a:ext>
            </a:extLst>
          </p:cNvPr>
          <p:cNvSpPr>
            <a:spLocks noGrp="1"/>
          </p:cNvSpPr>
          <p:nvPr/>
        </p:nvSpPr>
        <p:spPr>
          <a:xfrm>
            <a:off x="533400" y="1943100"/>
            <a:ext cx="6334125" cy="1381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625" b="0">
                <a:solidFill>
                  <a:srgbClr val="183548"/>
                </a:solidFill>
                <a:latin typeface="Arial"/>
                <a:ea typeface="Arial"/>
                <a:cs typeface="Arial"/>
              </a:defRPr>
            </a:pPr>
            <a:r>
              <a:rPr sz="2625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Чтобы тело сохранилось для загробной жизни, его </a:t>
            </a:r>
            <a:r>
              <a:rPr sz="2625" b="1">
                <a:solidFill>
                  <a:srgbClr val="237D78"/>
                </a:solidFill>
                <a:latin typeface="Arial"/>
                <a:ea typeface="Arial"/>
                <a:cs typeface="Arial"/>
              </a:rPr>
              <a:t>бальзамировали</a:t>
            </a:r>
            <a:r>
              <a:rPr sz="2625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:</a:t>
            </a:r>
          </a:p>
        </p:txBody>
      </p:sp>
      <p:sp>
        <p:nv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847C0BD7-6CE4-4403-A33D-8C91845F858F}"/>
              </a:ext>
            </a:extLst>
          </p:cNvPr>
          <p:cNvSpPr>
            <a:spLocks noGrp="1"/>
          </p:cNvSpPr>
          <p:nvPr/>
        </p:nvSpPr>
        <p:spPr>
          <a:xfrm>
            <a:off x="733425" y="3714750"/>
            <a:ext cx="0" cy="1495425"/>
          </a:xfrm>
          <a:prstGeom prst="line">
            <a:avLst/>
          </a:prstGeom>
          <a:noFill/>
          <a:ln w="19050">
            <a:solidFill>
              <a:srgbClr val="AD8749"/>
            </a:solidFill>
          </a:ln>
        </p:spPr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B2EA2436-C391-4972-B4DE-049F07B2D110}"/>
              </a:ext>
            </a:extLst>
          </p:cNvPr>
          <p:cNvSpPr>
            <a:spLocks noGrp="1"/>
          </p:cNvSpPr>
          <p:nvPr/>
        </p:nvSpPr>
        <p:spPr>
          <a:xfrm>
            <a:off x="666750" y="3705225"/>
            <a:ext cx="133350" cy="133350"/>
          </a:xfrm>
          <a:prstGeom prst="ellipse">
            <a:avLst/>
          </a:prstGeom>
          <a:solidFill>
            <a:srgbClr val="AD8749"/>
          </a:solidFill>
          <a:ln w="0">
            <a:noFill/>
          </a:ln>
        </p:spPr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E90F03D-070E-49BB-9E1C-5C3E17934CDC}"/>
              </a:ext>
            </a:extLst>
          </p:cNvPr>
          <p:cNvSpPr>
            <a:spLocks noGrp="1"/>
          </p:cNvSpPr>
          <p:nvPr/>
        </p:nvSpPr>
        <p:spPr>
          <a:xfrm>
            <a:off x="1019175" y="3581400"/>
            <a:ext cx="5848350" cy="619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550" b="0">
                <a:solidFill>
                  <a:srgbClr val="183548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 удаляли внутренности,</a:t>
            </a: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B5CB3897-E331-489E-8495-B11147E72BEC}"/>
              </a:ext>
            </a:extLst>
          </p:cNvPr>
          <p:cNvSpPr>
            <a:spLocks noGrp="1"/>
          </p:cNvSpPr>
          <p:nvPr/>
        </p:nvSpPr>
        <p:spPr>
          <a:xfrm>
            <a:off x="666750" y="4391025"/>
            <a:ext cx="133350" cy="133350"/>
          </a:xfrm>
          <a:prstGeom prst="ellipse">
            <a:avLst/>
          </a:prstGeom>
          <a:solidFill>
            <a:srgbClr val="AD8749"/>
          </a:solidFill>
          <a:ln w="0">
            <a:noFill/>
          </a:ln>
        </p:spPr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B2BF775-37F4-4425-8FD6-4B65EA638074}"/>
              </a:ext>
            </a:extLst>
          </p:cNvPr>
          <p:cNvSpPr>
            <a:spLocks noGrp="1"/>
          </p:cNvSpPr>
          <p:nvPr/>
        </p:nvSpPr>
        <p:spPr>
          <a:xfrm>
            <a:off x="1019175" y="4286250"/>
            <a:ext cx="5848350" cy="1219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550" b="0">
                <a:solidFill>
                  <a:srgbClr val="183548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 высушивали и пропитывали специальными смолами.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24CE3BD-6819-482A-B932-375E36BF3C4D}"/>
              </a:ext>
            </a:extLst>
          </p:cNvPr>
          <p:cNvSpPr>
            <a:spLocks noGrp="1"/>
          </p:cNvSpPr>
          <p:nvPr/>
        </p:nvSpPr>
        <p:spPr>
          <a:xfrm>
            <a:off x="533400" y="5600700"/>
            <a:ext cx="6372225" cy="609600"/>
          </a:xfrm>
          <a:prstGeom prst="rect">
            <a:avLst/>
          </a:prstGeom>
          <a:solidFill>
            <a:srgbClr val="237D78"/>
          </a:solidFill>
          <a:ln w="0">
            <a:noFill/>
          </a:ln>
        </p:spPr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A325F39-D8B5-4BE7-9082-DE3CE9E0E35B}"/>
              </a:ext>
            </a:extLst>
          </p:cNvPr>
          <p:cNvSpPr>
            <a:spLocks noGrp="1"/>
          </p:cNvSpPr>
          <p:nvPr/>
        </p:nvSpPr>
        <p:spPr>
          <a:xfrm>
            <a:off x="752475" y="5724525"/>
            <a:ext cx="5905500" cy="457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625" b="0">
                <a:solidFill>
                  <a:srgbClr val="FFFCF5"/>
                </a:solidFill>
                <a:latin typeface="Arial"/>
                <a:ea typeface="Arial"/>
                <a:cs typeface="Arial"/>
              </a:defRPr>
            </a:pPr>
            <a:r>
              <a:rPr sz="2625" b="0">
                <a:solidFill>
                  <a:srgbClr val="FFFCF5"/>
                </a:solidFill>
                <a:latin typeface="Arial"/>
                <a:ea typeface="Arial"/>
                <a:cs typeface="Arial"/>
              </a:rPr>
              <a:t>Так получалась </a:t>
            </a:r>
            <a:r>
              <a:rPr sz="2625" b="1">
                <a:solidFill>
                  <a:srgbClr val="FFFCF5"/>
                </a:solidFill>
                <a:latin typeface="Arial"/>
                <a:ea typeface="Arial"/>
                <a:cs typeface="Arial"/>
              </a:rPr>
              <a:t>мумия</a:t>
            </a:r>
            <a:r>
              <a:rPr sz="2625" b="0">
                <a:solidFill>
                  <a:srgbClr val="FFFCF5"/>
                </a:solidFill>
                <a:latin typeface="Arial"/>
                <a:ea typeface="Arial"/>
                <a:cs typeface="Arial"/>
              </a:rPr>
              <a:t>.</a:t>
            </a: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7976383" y="1905000"/>
            <a:ext cx="2992458" cy="4314825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215B46C-FC0E-4818-AC67-C5D38A291CF6}"/>
              </a:ext>
            </a:extLst>
          </p:cNvPr>
          <p:cNvSpPr>
            <a:spLocks noGrp="1"/>
          </p:cNvSpPr>
          <p:nvPr/>
        </p:nvSpPr>
        <p:spPr>
          <a:xfrm>
            <a:off x="10144125" y="6496050"/>
            <a:ext cx="1514475" cy="190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100" b="0">
                <a:solidFill>
                  <a:srgbClr val="786D5E"/>
                </a:solidFill>
                <a:latin typeface="Arial"/>
                <a:ea typeface="Arial"/>
                <a:cs typeface="Arial"/>
              </a:defRPr>
            </a:pPr>
            <a:r>
              <a:rPr sz="1100" b="0">
                <a:solidFill>
                  <a:srgbClr val="786D5E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9683875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3444923-E2E4-4DAC-8B95-68475E13E340}"/>
              </a:ext>
            </a:extLst>
          </p:cNvPr>
          <p:cNvSpPr>
            <a:spLocks noGrp="1"/>
          </p:cNvSpPr>
          <p:nvPr/>
        </p:nvSpPr>
        <p:spPr>
          <a:xfrm>
            <a:off x="533400" y="352425"/>
            <a:ext cx="11144250" cy="619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300" b="0">
                <a:solidFill>
                  <a:srgbClr val="142D40"/>
                </a:solidFill>
                <a:latin typeface="Georgia"/>
                <a:ea typeface="Georgia"/>
                <a:cs typeface="Georgia"/>
              </a:defRPr>
            </a:pPr>
            <a:r>
              <a:rPr sz="3300" b="0">
                <a:solidFill>
                  <a:srgbClr val="142D40"/>
                </a:solidFill>
                <a:latin typeface="Georgia"/>
                <a:ea typeface="Georgia"/>
                <a:cs typeface="Georgia"/>
              </a:rPr>
              <a:t>Саркофаг и «Книга мёртвых»</a:t>
            </a:r>
          </a:p>
        </p:txBody>
      </p:sp>
      <p:sp>
        <p:nv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299E4F5D-E839-4398-A7D5-6CD8649FFF79}"/>
              </a:ext>
            </a:extLst>
          </p:cNvPr>
          <p:cNvSpPr>
            <a:spLocks noGrp="1"/>
          </p:cNvSpPr>
          <p:nvPr/>
        </p:nvSpPr>
        <p:spPr>
          <a:xfrm>
            <a:off x="533400" y="1133475"/>
            <a:ext cx="11125200" cy="0"/>
          </a:xfrm>
          <a:prstGeom prst="line">
            <a:avLst/>
          </a:prstGeom>
          <a:noFill/>
          <a:ln w="13335">
            <a:solidFill>
              <a:srgbClr val="C7AD7B"/>
            </a:solidFill>
          </a:ln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C6D8CBD-DF07-4D5E-888D-A646F4F4DCB4}"/>
              </a:ext>
            </a:extLst>
          </p:cNvPr>
          <p:cNvSpPr>
            <a:spLocks noGrp="1"/>
          </p:cNvSpPr>
          <p:nvPr/>
        </p:nvSpPr>
        <p:spPr>
          <a:xfrm>
            <a:off x="533400" y="1323975"/>
            <a:ext cx="11125200" cy="381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100" b="0">
                <a:solidFill>
                  <a:srgbClr val="237D78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237D78"/>
                </a:solidFill>
                <a:latin typeface="Arial"/>
                <a:ea typeface="Arial"/>
                <a:cs typeface="Arial"/>
              </a:rPr>
              <a:t>Путеводитель в иной мир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533400" y="2207309"/>
            <a:ext cx="2181225" cy="3700681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493B3D7-4986-4C90-A530-EAD1B1E26683}"/>
              </a:ext>
            </a:extLst>
          </p:cNvPr>
          <p:cNvSpPr>
            <a:spLocks noGrp="1"/>
          </p:cNvSpPr>
          <p:nvPr/>
        </p:nvSpPr>
        <p:spPr>
          <a:xfrm>
            <a:off x="3057525" y="1990725"/>
            <a:ext cx="3162300" cy="1962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625" b="0">
                <a:solidFill>
                  <a:srgbClr val="183548"/>
                </a:solidFill>
                <a:latin typeface="Arial"/>
                <a:ea typeface="Arial"/>
                <a:cs typeface="Arial"/>
              </a:defRPr>
            </a:pPr>
            <a:r>
              <a:rPr sz="2625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Мумию помещали в </a:t>
            </a:r>
            <a:r>
              <a:rPr sz="2625" b="1">
                <a:solidFill>
                  <a:srgbClr val="237D78"/>
                </a:solidFill>
                <a:latin typeface="Arial"/>
                <a:ea typeface="Arial"/>
                <a:cs typeface="Arial"/>
              </a:rPr>
              <a:t>саркофаг</a:t>
            </a:r>
            <a:r>
              <a:rPr sz="2625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 – гроб особой формы. 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7798613" y="1857375"/>
            <a:ext cx="2824124" cy="2095500"/>
          </a:xfrm>
          <a:prstGeom prst="rect">
            <a:avLst/>
          </a:prstGeom>
        </p:spPr>
      </p:pic>
      <p:sp>
        <p:nv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3D5D2569-BB3A-443C-9D56-2FFA92EDDF04}"/>
              </a:ext>
            </a:extLst>
          </p:cNvPr>
          <p:cNvSpPr>
            <a:spLocks noGrp="1"/>
          </p:cNvSpPr>
          <p:nvPr/>
        </p:nvSpPr>
        <p:spPr>
          <a:xfrm>
            <a:off x="3057525" y="4248150"/>
            <a:ext cx="8601075" cy="0"/>
          </a:xfrm>
          <a:prstGeom prst="line">
            <a:avLst/>
          </a:prstGeom>
          <a:noFill/>
          <a:ln w="14288">
            <a:solidFill>
              <a:srgbClr val="AD8749"/>
            </a:solidFill>
          </a:ln>
        </p:spPr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C699811-3404-4BF9-9864-73853126CF85}"/>
              </a:ext>
            </a:extLst>
          </p:cNvPr>
          <p:cNvSpPr>
            <a:spLocks noGrp="1"/>
          </p:cNvSpPr>
          <p:nvPr/>
        </p:nvSpPr>
        <p:spPr>
          <a:xfrm>
            <a:off x="3057525" y="4495800"/>
            <a:ext cx="8534400" cy="16478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550" b="0">
                <a:solidFill>
                  <a:srgbClr val="183548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Рядом клали </a:t>
            </a:r>
            <a:r>
              <a:rPr sz="2550" b="1">
                <a:solidFill>
                  <a:srgbClr val="237D78"/>
                </a:solidFill>
                <a:latin typeface="Arial"/>
                <a:ea typeface="Arial"/>
                <a:cs typeface="Arial"/>
              </a:rPr>
              <a:t>«Книгу мёртвых»</a:t>
            </a:r>
            <a:r>
              <a:rPr sz="2550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 — сборник магических текстов-подсказок, которые помогали душе пройти испытания в царстве мертвых.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01AD5B3-96B5-40E6-AB3A-2C0D906CA5A2}"/>
              </a:ext>
            </a:extLst>
          </p:cNvPr>
          <p:cNvSpPr>
            <a:spLocks noGrp="1"/>
          </p:cNvSpPr>
          <p:nvPr/>
        </p:nvSpPr>
        <p:spPr>
          <a:xfrm>
            <a:off x="10144125" y="6496050"/>
            <a:ext cx="1514475" cy="190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100" b="0">
                <a:solidFill>
                  <a:srgbClr val="786D5E"/>
                </a:solidFill>
                <a:latin typeface="Arial"/>
                <a:ea typeface="Arial"/>
                <a:cs typeface="Arial"/>
              </a:defRPr>
            </a:pPr>
            <a:r>
              <a:rPr sz="1100" b="0">
                <a:solidFill>
                  <a:srgbClr val="786D5E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1091970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72FABEA-18A8-4176-94B5-334D63B91C5F}"/>
              </a:ext>
            </a:extLst>
          </p:cNvPr>
          <p:cNvSpPr>
            <a:spLocks noGrp="1"/>
          </p:cNvSpPr>
          <p:nvPr/>
        </p:nvSpPr>
        <p:spPr>
          <a:xfrm>
            <a:off x="533400" y="352425"/>
            <a:ext cx="11144250" cy="619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300" b="0">
                <a:solidFill>
                  <a:srgbClr val="142D40"/>
                </a:solidFill>
                <a:latin typeface="Georgia"/>
                <a:ea typeface="Georgia"/>
                <a:cs typeface="Georgia"/>
              </a:defRPr>
            </a:pPr>
            <a:r>
              <a:rPr sz="3300" b="0">
                <a:solidFill>
                  <a:srgbClr val="142D40"/>
                </a:solidFill>
                <a:latin typeface="Georgia"/>
                <a:ea typeface="Georgia"/>
                <a:cs typeface="Georgia"/>
              </a:rPr>
              <a:t>Суд Осириса</a:t>
            </a:r>
          </a:p>
        </p:txBody>
      </p:sp>
      <p:sp>
        <p:nv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0FAA6E42-0470-4D27-BA2A-E7471A51F261}"/>
              </a:ext>
            </a:extLst>
          </p:cNvPr>
          <p:cNvSpPr>
            <a:spLocks noGrp="1"/>
          </p:cNvSpPr>
          <p:nvPr/>
        </p:nvSpPr>
        <p:spPr>
          <a:xfrm>
            <a:off x="533400" y="1133475"/>
            <a:ext cx="11125200" cy="0"/>
          </a:xfrm>
          <a:prstGeom prst="line">
            <a:avLst/>
          </a:prstGeom>
          <a:noFill/>
          <a:ln w="13335">
            <a:solidFill>
              <a:srgbClr val="C7AD7B"/>
            </a:solidFill>
          </a:ln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DE08C38-B965-4136-A9F1-5ECE081BAB93}"/>
              </a:ext>
            </a:extLst>
          </p:cNvPr>
          <p:cNvSpPr>
            <a:spLocks noGrp="1"/>
          </p:cNvSpPr>
          <p:nvPr/>
        </p:nvSpPr>
        <p:spPr>
          <a:xfrm>
            <a:off x="533400" y="1323975"/>
            <a:ext cx="11125200" cy="381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100" b="0">
                <a:solidFill>
                  <a:srgbClr val="237D78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237D78"/>
                </a:solidFill>
                <a:latin typeface="Arial"/>
                <a:ea typeface="Arial"/>
                <a:cs typeface="Arial"/>
              </a:rPr>
              <a:t>Справедливый суд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0C2D15F-CF56-4F45-A5AD-33B6ED6AA36E}"/>
              </a:ext>
            </a:extLst>
          </p:cNvPr>
          <p:cNvSpPr>
            <a:spLocks noGrp="1"/>
          </p:cNvSpPr>
          <p:nvPr/>
        </p:nvSpPr>
        <p:spPr>
          <a:xfrm>
            <a:off x="533400" y="1933575"/>
            <a:ext cx="2990850" cy="1571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>
                <a:solidFill>
                  <a:srgbClr val="183548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Самый важный момент загробной жизни — </a:t>
            </a:r>
            <a:r>
              <a:rPr sz="2400" b="1">
                <a:solidFill>
                  <a:srgbClr val="237D78"/>
                </a:solidFill>
                <a:latin typeface="Arial"/>
                <a:ea typeface="Arial"/>
                <a:cs typeface="Arial"/>
              </a:rPr>
              <a:t>суд</a:t>
            </a:r>
            <a:r>
              <a:rPr sz="2400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. 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4102055" y="1866900"/>
            <a:ext cx="7274015" cy="3324225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9C5CA58-E92B-4FF0-811C-F98720D12D46}"/>
              </a:ext>
            </a:extLst>
          </p:cNvPr>
          <p:cNvSpPr>
            <a:spLocks noGrp="1"/>
          </p:cNvSpPr>
          <p:nvPr/>
        </p:nvSpPr>
        <p:spPr>
          <a:xfrm>
            <a:off x="533400" y="3638550"/>
            <a:ext cx="3067050" cy="2381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0">
                <a:solidFill>
                  <a:srgbClr val="183548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Бог </a:t>
            </a:r>
            <a:r>
              <a:rPr sz="2250" b="1">
                <a:solidFill>
                  <a:srgbClr val="237D78"/>
                </a:solidFill>
                <a:latin typeface="Arial"/>
                <a:ea typeface="Arial"/>
                <a:cs typeface="Arial"/>
              </a:rPr>
              <a:t>Анубис</a:t>
            </a:r>
            <a:r>
              <a:rPr sz="2250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 </a:t>
            </a:r>
          </a:p>
          <a:p>
            <a:pPr algn="l">
              <a:lnSpc>
                <a:spcPct val="108000"/>
              </a:lnSpc>
              <a:buNone/>
              <a:defRPr sz="2250" b="0">
                <a:solidFill>
                  <a:srgbClr val="183548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взвешивал сердце умершего на весах против пера богини </a:t>
            </a:r>
            <a:r>
              <a:rPr sz="2250" b="1">
                <a:solidFill>
                  <a:srgbClr val="237D78"/>
                </a:solidFill>
                <a:latin typeface="Arial"/>
                <a:ea typeface="Arial"/>
                <a:cs typeface="Arial"/>
              </a:rPr>
              <a:t>Маат</a:t>
            </a:r>
            <a:r>
              <a:rPr sz="2250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 правды. </a:t>
            </a:r>
          </a:p>
        </p:txBody>
      </p:sp>
      <p:sp>
        <p:nv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537E6A7C-5A60-4972-9FB1-E01B525D22A6}"/>
              </a:ext>
            </a:extLst>
          </p:cNvPr>
          <p:cNvSpPr>
            <a:spLocks noGrp="1"/>
          </p:cNvSpPr>
          <p:nvPr/>
        </p:nvSpPr>
        <p:spPr>
          <a:xfrm>
            <a:off x="3848100" y="5334000"/>
            <a:ext cx="7810500" cy="0"/>
          </a:xfrm>
          <a:prstGeom prst="line">
            <a:avLst/>
          </a:prstGeom>
          <a:noFill/>
          <a:ln w="14288">
            <a:solidFill>
              <a:srgbClr val="AD8749"/>
            </a:solidFill>
          </a:ln>
        </p:spPr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B5F804D-90B3-475B-9297-A6E8EBC25D6C}"/>
              </a:ext>
            </a:extLst>
          </p:cNvPr>
          <p:cNvSpPr>
            <a:spLocks noGrp="1"/>
          </p:cNvSpPr>
          <p:nvPr/>
        </p:nvSpPr>
        <p:spPr>
          <a:xfrm>
            <a:off x="3857625" y="5467350"/>
            <a:ext cx="3752850" cy="10191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063" b="0">
                <a:solidFill>
                  <a:srgbClr val="183548"/>
                </a:solidFill>
                <a:latin typeface="Arial"/>
                <a:ea typeface="Arial"/>
                <a:cs typeface="Arial"/>
              </a:defRPr>
            </a:pPr>
            <a:r>
              <a:rPr sz="2063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Если сердце было легким от добрых дел, человек попадал в рай.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71F163A-4193-4001-B9FB-5C214B49ED00}"/>
              </a:ext>
            </a:extLst>
          </p:cNvPr>
          <p:cNvSpPr>
            <a:spLocks noGrp="1"/>
          </p:cNvSpPr>
          <p:nvPr/>
        </p:nvSpPr>
        <p:spPr>
          <a:xfrm>
            <a:off x="7981950" y="5505450"/>
            <a:ext cx="3686175" cy="952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063" b="0">
                <a:solidFill>
                  <a:srgbClr val="183548"/>
                </a:solidFill>
                <a:latin typeface="Arial"/>
                <a:ea typeface="Arial"/>
                <a:cs typeface="Arial"/>
              </a:defRPr>
            </a:pPr>
            <a:r>
              <a:rPr sz="2063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Если тяжелым от грехов — его пожирало чудовище.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CE67CBB-A6B7-41F6-A450-0FE040828114}"/>
              </a:ext>
            </a:extLst>
          </p:cNvPr>
          <p:cNvSpPr>
            <a:spLocks noGrp="1"/>
          </p:cNvSpPr>
          <p:nvPr/>
        </p:nvSpPr>
        <p:spPr>
          <a:xfrm>
            <a:off x="10144125" y="6496050"/>
            <a:ext cx="1514475" cy="190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100" b="0">
                <a:solidFill>
                  <a:srgbClr val="786D5E"/>
                </a:solidFill>
                <a:latin typeface="Arial"/>
                <a:ea typeface="Arial"/>
                <a:cs typeface="Arial"/>
              </a:defRPr>
            </a:pPr>
            <a:r>
              <a:rPr sz="1100" b="0">
                <a:solidFill>
                  <a:srgbClr val="786D5E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2162123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2D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CA6D5CC-5E30-44C2-8CCF-005EABE31781}"/>
              </a:ext>
            </a:extLst>
          </p:cNvPr>
          <p:cNvSpPr>
            <a:spLocks noGrp="1"/>
          </p:cNvSpPr>
          <p:nvPr/>
        </p:nvSpPr>
        <p:spPr>
          <a:xfrm>
            <a:off x="533400" y="352425"/>
            <a:ext cx="11144250" cy="619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300" b="0">
                <a:solidFill>
                  <a:srgbClr val="F6F0E4"/>
                </a:solidFill>
                <a:latin typeface="Georgia"/>
                <a:ea typeface="Georgia"/>
                <a:cs typeface="Georgia"/>
              </a:defRPr>
            </a:pPr>
            <a:r>
              <a:rPr sz="3300" b="0">
                <a:solidFill>
                  <a:srgbClr val="F6F0E4"/>
                </a:solidFill>
                <a:latin typeface="Georgia"/>
                <a:ea typeface="Georgia"/>
                <a:cs typeface="Georgia"/>
              </a:rPr>
              <a:t>Гробницы: пирамиды</a:t>
            </a:r>
          </a:p>
        </p:txBody>
      </p:sp>
      <p:sp>
        <p:nv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7EEB9D63-8BE4-4FB9-B586-C65E8933F0E5}"/>
              </a:ext>
            </a:extLst>
          </p:cNvPr>
          <p:cNvSpPr>
            <a:spLocks noGrp="1"/>
          </p:cNvSpPr>
          <p:nvPr/>
        </p:nvSpPr>
        <p:spPr>
          <a:xfrm>
            <a:off x="533400" y="1133475"/>
            <a:ext cx="11125200" cy="0"/>
          </a:xfrm>
          <a:prstGeom prst="line">
            <a:avLst/>
          </a:prstGeom>
          <a:noFill/>
          <a:ln w="13335">
            <a:solidFill>
              <a:srgbClr val="AD8749"/>
            </a:solidFill>
          </a:ln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5C24C3D-F6BF-472D-94AC-5FC779B60B1E}"/>
              </a:ext>
            </a:extLst>
          </p:cNvPr>
          <p:cNvSpPr>
            <a:spLocks noGrp="1"/>
          </p:cNvSpPr>
          <p:nvPr/>
        </p:nvSpPr>
        <p:spPr>
          <a:xfrm>
            <a:off x="533400" y="1323975"/>
            <a:ext cx="11125200" cy="381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100" b="0">
                <a:solidFill>
                  <a:srgbClr val="E3CC9B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E3CC9B"/>
                </a:solidFill>
                <a:latin typeface="Arial"/>
                <a:ea typeface="Arial"/>
                <a:cs typeface="Arial"/>
              </a:rPr>
              <a:t>Великие пирамиды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533400" y="1984679"/>
            <a:ext cx="7096125" cy="3993541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791CDA2-F228-48C1-B1C4-C644B7A79B6B}"/>
              </a:ext>
            </a:extLst>
          </p:cNvPr>
          <p:cNvSpPr>
            <a:spLocks noGrp="1"/>
          </p:cNvSpPr>
          <p:nvPr/>
        </p:nvSpPr>
        <p:spPr>
          <a:xfrm>
            <a:off x="8096250" y="2009775"/>
            <a:ext cx="3562350" cy="1352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75" b="0">
                <a:solidFill>
                  <a:srgbClr val="F6F0E4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F6F0E4"/>
                </a:solidFill>
                <a:latin typeface="Arial"/>
                <a:ea typeface="Arial"/>
                <a:cs typeface="Arial"/>
              </a:rPr>
              <a:t>Для фараонов строили огромные гробницы — </a:t>
            </a:r>
            <a:r>
              <a:rPr sz="2475" b="1">
                <a:solidFill>
                  <a:srgbClr val="E4C588"/>
                </a:solidFill>
                <a:latin typeface="Arial"/>
                <a:ea typeface="Arial"/>
                <a:cs typeface="Arial"/>
              </a:rPr>
              <a:t>пирамиды</a:t>
            </a:r>
            <a:r>
              <a:rPr sz="2475" b="0">
                <a:solidFill>
                  <a:srgbClr val="F6F0E4"/>
                </a:solidFill>
                <a:latin typeface="Arial"/>
                <a:ea typeface="Arial"/>
                <a:cs typeface="Arial"/>
              </a:rPr>
              <a:t>. </a:t>
            </a:r>
          </a:p>
        </p:txBody>
      </p:sp>
      <p:sp>
        <p:nv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BF54C15F-BEDB-4758-977B-0A72877DB782}"/>
              </a:ext>
            </a:extLst>
          </p:cNvPr>
          <p:cNvSpPr>
            <a:spLocks noGrp="1"/>
          </p:cNvSpPr>
          <p:nvPr/>
        </p:nvSpPr>
        <p:spPr>
          <a:xfrm>
            <a:off x="8096250" y="3600450"/>
            <a:ext cx="3562350" cy="0"/>
          </a:xfrm>
          <a:prstGeom prst="line">
            <a:avLst/>
          </a:prstGeom>
          <a:noFill/>
          <a:ln w="12383">
            <a:solidFill>
              <a:srgbClr val="AD8749"/>
            </a:solidFill>
          </a:ln>
        </p:spPr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A01EBA7-B412-45C6-88CC-7C7470CA8E75}"/>
              </a:ext>
            </a:extLst>
          </p:cNvPr>
          <p:cNvSpPr>
            <a:spLocks noGrp="1"/>
          </p:cNvSpPr>
          <p:nvPr/>
        </p:nvSpPr>
        <p:spPr>
          <a:xfrm>
            <a:off x="8096250" y="3857625"/>
            <a:ext cx="3562350" cy="1200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75" b="0">
                <a:solidFill>
                  <a:srgbClr val="F6F0E4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F6F0E4"/>
                </a:solidFill>
                <a:latin typeface="Arial"/>
                <a:ea typeface="Arial"/>
                <a:cs typeface="Arial"/>
              </a:rPr>
              <a:t>Самая известная — пирамида </a:t>
            </a:r>
            <a:r>
              <a:rPr sz="2475" b="1">
                <a:solidFill>
                  <a:srgbClr val="E4C588"/>
                </a:solidFill>
                <a:latin typeface="Arial"/>
                <a:ea typeface="Arial"/>
                <a:cs typeface="Arial"/>
              </a:rPr>
              <a:t>Хеопса</a:t>
            </a:r>
            <a:r>
              <a:rPr sz="2475" b="0">
                <a:solidFill>
                  <a:srgbClr val="F6F0E4"/>
                </a:solidFill>
                <a:latin typeface="Arial"/>
                <a:ea typeface="Arial"/>
                <a:cs typeface="Arial"/>
              </a:rPr>
              <a:t> в </a:t>
            </a:r>
            <a:r>
              <a:rPr sz="2475" b="1">
                <a:solidFill>
                  <a:srgbClr val="E4C588"/>
                </a:solidFill>
                <a:latin typeface="Arial"/>
                <a:ea typeface="Arial"/>
                <a:cs typeface="Arial"/>
              </a:rPr>
              <a:t>Гизе</a:t>
            </a:r>
            <a:r>
              <a:rPr sz="2475" b="0">
                <a:solidFill>
                  <a:srgbClr val="F6F0E4"/>
                </a:solidFill>
                <a:latin typeface="Arial"/>
                <a:ea typeface="Arial"/>
                <a:cs typeface="Arial"/>
              </a:rPr>
              <a:t>.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A02D411-5A8D-456A-A79D-6774C2795D65}"/>
              </a:ext>
            </a:extLst>
          </p:cNvPr>
          <p:cNvSpPr>
            <a:spLocks noGrp="1"/>
          </p:cNvSpPr>
          <p:nvPr/>
        </p:nvSpPr>
        <p:spPr>
          <a:xfrm>
            <a:off x="8096250" y="5372100"/>
            <a:ext cx="3562350" cy="876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0">
                <a:solidFill>
                  <a:srgbClr val="F6F0E4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F6F0E4"/>
                </a:solidFill>
                <a:latin typeface="Arial"/>
                <a:ea typeface="Arial"/>
                <a:cs typeface="Arial"/>
              </a:rPr>
              <a:t>Это одно из семи чудес света.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CA437C1-ED55-4BA6-A734-C1C25CD9CBFC}"/>
              </a:ext>
            </a:extLst>
          </p:cNvPr>
          <p:cNvSpPr>
            <a:spLocks noGrp="1"/>
          </p:cNvSpPr>
          <p:nvPr/>
        </p:nvSpPr>
        <p:spPr>
          <a:xfrm>
            <a:off x="10144125" y="6496050"/>
            <a:ext cx="1514475" cy="190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100" b="0">
                <a:solidFill>
                  <a:srgbClr val="D8CDBA"/>
                </a:solidFill>
                <a:latin typeface="Arial"/>
                <a:ea typeface="Arial"/>
                <a:cs typeface="Arial"/>
              </a:defRPr>
            </a:pPr>
            <a:r>
              <a:rPr sz="1100" b="0">
                <a:solidFill>
                  <a:srgbClr val="D8CDBA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6140719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CD011E5-848C-49E9-A9A1-B46CA2E46FC2}"/>
              </a:ext>
            </a:extLst>
          </p:cNvPr>
          <p:cNvSpPr>
            <a:spLocks noGrp="1"/>
          </p:cNvSpPr>
          <p:nvPr/>
        </p:nvSpPr>
        <p:spPr>
          <a:xfrm>
            <a:off x="533400" y="352425"/>
            <a:ext cx="11144250" cy="619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300" b="0">
                <a:solidFill>
                  <a:srgbClr val="142D40"/>
                </a:solidFill>
                <a:latin typeface="Georgia"/>
                <a:ea typeface="Georgia"/>
                <a:cs typeface="Georgia"/>
              </a:defRPr>
            </a:pPr>
            <a:r>
              <a:rPr sz="3300" b="0">
                <a:solidFill>
                  <a:srgbClr val="142D40"/>
                </a:solidFill>
                <a:latin typeface="Georgia"/>
                <a:ea typeface="Georgia"/>
                <a:cs typeface="Georgia"/>
              </a:rPr>
              <a:t>Храмы</a:t>
            </a:r>
          </a:p>
        </p:txBody>
      </p:sp>
      <p:sp>
        <p:nv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3B4A1FFF-27F1-4FF8-A59F-EAD4B069D574}"/>
              </a:ext>
            </a:extLst>
          </p:cNvPr>
          <p:cNvSpPr>
            <a:spLocks noGrp="1"/>
          </p:cNvSpPr>
          <p:nvPr/>
        </p:nvSpPr>
        <p:spPr>
          <a:xfrm>
            <a:off x="533400" y="1133475"/>
            <a:ext cx="11125200" cy="0"/>
          </a:xfrm>
          <a:prstGeom prst="line">
            <a:avLst/>
          </a:prstGeom>
          <a:noFill/>
          <a:ln w="13335">
            <a:solidFill>
              <a:srgbClr val="C7AD7B"/>
            </a:solidFill>
          </a:ln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AB701ED-99A7-4A05-9AEB-8E27011DB681}"/>
              </a:ext>
            </a:extLst>
          </p:cNvPr>
          <p:cNvSpPr>
            <a:spLocks noGrp="1"/>
          </p:cNvSpPr>
          <p:nvPr/>
        </p:nvSpPr>
        <p:spPr>
          <a:xfrm>
            <a:off x="533400" y="1323975"/>
            <a:ext cx="11125200" cy="381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100" b="0">
                <a:solidFill>
                  <a:srgbClr val="237D78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237D78"/>
                </a:solidFill>
                <a:latin typeface="Arial"/>
                <a:ea typeface="Arial"/>
                <a:cs typeface="Arial"/>
              </a:rPr>
              <a:t>Жилища для богов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869044" y="1866900"/>
            <a:ext cx="2748187" cy="4333875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FE68403-EBDF-4ED1-8505-622B6E35DCA4}"/>
              </a:ext>
            </a:extLst>
          </p:cNvPr>
          <p:cNvSpPr>
            <a:spLocks noGrp="1"/>
          </p:cNvSpPr>
          <p:nvPr/>
        </p:nvSpPr>
        <p:spPr>
          <a:xfrm>
            <a:off x="4476750" y="1933575"/>
            <a:ext cx="7153275" cy="10953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625" b="0">
                <a:solidFill>
                  <a:srgbClr val="183548"/>
                </a:solidFill>
                <a:latin typeface="Arial"/>
                <a:ea typeface="Arial"/>
                <a:cs typeface="Arial"/>
              </a:defRPr>
            </a:pPr>
            <a:r>
              <a:rPr sz="2625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Чтобы задобрить богов, египтяне строили грандиозные </a:t>
            </a:r>
            <a:r>
              <a:rPr sz="2625" b="1">
                <a:solidFill>
                  <a:srgbClr val="237D78"/>
                </a:solidFill>
                <a:latin typeface="Arial"/>
                <a:ea typeface="Arial"/>
                <a:cs typeface="Arial"/>
              </a:rPr>
              <a:t>храмы</a:t>
            </a:r>
            <a:r>
              <a:rPr sz="2625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 (</a:t>
            </a:r>
            <a:r>
              <a:rPr sz="2625" b="1">
                <a:solidFill>
                  <a:srgbClr val="237D78"/>
                </a:solidFill>
                <a:latin typeface="Arial"/>
                <a:ea typeface="Arial"/>
                <a:cs typeface="Arial"/>
              </a:rPr>
              <a:t>Карнак</a:t>
            </a:r>
            <a:r>
              <a:rPr sz="2625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, </a:t>
            </a:r>
            <a:r>
              <a:rPr sz="2625" b="1">
                <a:solidFill>
                  <a:srgbClr val="237D78"/>
                </a:solidFill>
                <a:latin typeface="Arial"/>
                <a:ea typeface="Arial"/>
                <a:cs typeface="Arial"/>
              </a:rPr>
              <a:t>Луксор</a:t>
            </a:r>
            <a:r>
              <a:rPr sz="2625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). </a:t>
            </a:r>
          </a:p>
        </p:txBody>
      </p:sp>
      <p:sp>
        <p:nv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1BFDB0C4-6F28-405D-98C4-84306E2E6D91}"/>
              </a:ext>
            </a:extLst>
          </p:cNvPr>
          <p:cNvSpPr>
            <a:spLocks noGrp="1"/>
          </p:cNvSpPr>
          <p:nvPr/>
        </p:nvSpPr>
        <p:spPr>
          <a:xfrm>
            <a:off x="4476750" y="3467100"/>
            <a:ext cx="7153275" cy="0"/>
          </a:xfrm>
          <a:prstGeom prst="line">
            <a:avLst/>
          </a:prstGeom>
          <a:noFill/>
          <a:ln w="14288">
            <a:solidFill>
              <a:srgbClr val="AD8749"/>
            </a:solidFill>
          </a:ln>
        </p:spPr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E0C32D0-5626-48D7-A4AC-6125ECEC0E35}"/>
              </a:ext>
            </a:extLst>
          </p:cNvPr>
          <p:cNvSpPr>
            <a:spLocks noGrp="1"/>
          </p:cNvSpPr>
          <p:nvPr/>
        </p:nvSpPr>
        <p:spPr>
          <a:xfrm>
            <a:off x="4476750" y="3895725"/>
            <a:ext cx="3171825" cy="1428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550" b="0">
                <a:solidFill>
                  <a:srgbClr val="183548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В них </a:t>
            </a:r>
            <a:r>
              <a:rPr sz="2550" b="1">
                <a:solidFill>
                  <a:srgbClr val="237D78"/>
                </a:solidFill>
                <a:latin typeface="Arial"/>
                <a:ea typeface="Arial"/>
                <a:cs typeface="Arial"/>
              </a:rPr>
              <a:t>жрецы</a:t>
            </a:r>
            <a:r>
              <a:rPr sz="2550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 приносили </a:t>
            </a:r>
            <a:r>
              <a:rPr sz="2550" b="1">
                <a:solidFill>
                  <a:srgbClr val="237D78"/>
                </a:solidFill>
                <a:latin typeface="Arial"/>
                <a:ea typeface="Arial"/>
                <a:cs typeface="Arial"/>
              </a:rPr>
              <a:t>жертвы</a:t>
            </a:r>
            <a:r>
              <a:rPr sz="2550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 богам.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39C7A18-E4B1-4F1E-A14F-F9D9D3D62197}"/>
              </a:ext>
            </a:extLst>
          </p:cNvPr>
          <p:cNvSpPr>
            <a:spLocks noGrp="1"/>
          </p:cNvSpPr>
          <p:nvPr/>
        </p:nvSpPr>
        <p:spPr>
          <a:xfrm>
            <a:off x="8096250" y="3895725"/>
            <a:ext cx="3562350" cy="2171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550" b="0">
                <a:solidFill>
                  <a:srgbClr val="183548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Храмы были огромными, чтобы показать </a:t>
            </a:r>
            <a:r>
              <a:rPr sz="2550" b="1">
                <a:solidFill>
                  <a:srgbClr val="237D78"/>
                </a:solidFill>
                <a:latin typeface="Arial"/>
                <a:ea typeface="Arial"/>
                <a:cs typeface="Arial"/>
              </a:rPr>
              <a:t>величие и могущество</a:t>
            </a:r>
            <a:r>
              <a:rPr sz="2550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 богов.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40A4829-DBF1-49FB-AD0C-B8F8209D1136}"/>
              </a:ext>
            </a:extLst>
          </p:cNvPr>
          <p:cNvSpPr>
            <a:spLocks noGrp="1"/>
          </p:cNvSpPr>
          <p:nvPr/>
        </p:nvSpPr>
        <p:spPr>
          <a:xfrm>
            <a:off x="10144125" y="6496050"/>
            <a:ext cx="1514475" cy="190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100" b="0">
                <a:solidFill>
                  <a:srgbClr val="786D5E"/>
                </a:solidFill>
                <a:latin typeface="Arial"/>
                <a:ea typeface="Arial"/>
                <a:cs typeface="Arial"/>
              </a:defRPr>
            </a:pPr>
            <a:r>
              <a:rPr sz="1100" b="0">
                <a:solidFill>
                  <a:srgbClr val="786D5E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9824279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173206F-5B3B-4CBB-88B4-E947259DC633}"/>
              </a:ext>
            </a:extLst>
          </p:cNvPr>
          <p:cNvSpPr>
            <a:spLocks noGrp="1"/>
          </p:cNvSpPr>
          <p:nvPr/>
        </p:nvSpPr>
        <p:spPr>
          <a:xfrm>
            <a:off x="533400" y="352425"/>
            <a:ext cx="11144250" cy="619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300" b="0">
                <a:solidFill>
                  <a:srgbClr val="142D40"/>
                </a:solidFill>
                <a:latin typeface="Georgia"/>
                <a:ea typeface="Georgia"/>
                <a:cs typeface="Georgia"/>
              </a:defRPr>
            </a:pPr>
            <a:r>
              <a:rPr sz="3300" b="0">
                <a:solidFill>
                  <a:srgbClr val="142D40"/>
                </a:solidFill>
                <a:latin typeface="Georgia"/>
                <a:ea typeface="Georgia"/>
                <a:cs typeface="Georgia"/>
              </a:rPr>
              <a:t>Итоги и выводы</a:t>
            </a:r>
          </a:p>
        </p:txBody>
      </p:sp>
      <p:sp>
        <p:nv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F9DB1EF2-DEC1-4CF6-9823-3DB92D02C536}"/>
              </a:ext>
            </a:extLst>
          </p:cNvPr>
          <p:cNvSpPr>
            <a:spLocks noGrp="1"/>
          </p:cNvSpPr>
          <p:nvPr/>
        </p:nvSpPr>
        <p:spPr>
          <a:xfrm>
            <a:off x="533400" y="1133475"/>
            <a:ext cx="11125200" cy="0"/>
          </a:xfrm>
          <a:prstGeom prst="line">
            <a:avLst/>
          </a:prstGeom>
          <a:noFill/>
          <a:ln w="13335">
            <a:solidFill>
              <a:srgbClr val="C7AD7B"/>
            </a:solidFill>
          </a:ln>
        </p:spPr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566976" y="1428750"/>
            <a:ext cx="11058047" cy="2095500"/>
          </a:xfrm>
          <a:prstGeom prst="rect">
            <a:avLst/>
          </a:prstGeom>
        </p:spPr>
      </p:pic>
      <p:sp>
        <p:nv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2BDC2A4F-BC8A-4FE3-BD5C-E5BE84B02298}"/>
              </a:ext>
            </a:extLst>
          </p:cNvPr>
          <p:cNvSpPr>
            <a:spLocks noGrp="1"/>
          </p:cNvSpPr>
          <p:nvPr/>
        </p:nvSpPr>
        <p:spPr>
          <a:xfrm>
            <a:off x="533400" y="3571875"/>
            <a:ext cx="5219700" cy="0"/>
          </a:xfrm>
          <a:prstGeom prst="line">
            <a:avLst/>
          </a:prstGeom>
          <a:noFill/>
          <a:ln w="13335">
            <a:solidFill>
              <a:srgbClr val="AD8749"/>
            </a:solidFill>
          </a:ln>
        </p:spPr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21E2503-4A9C-4ACB-B748-7AF1BC40AC01}"/>
              </a:ext>
            </a:extLst>
          </p:cNvPr>
          <p:cNvSpPr>
            <a:spLocks noGrp="1"/>
          </p:cNvSpPr>
          <p:nvPr/>
        </p:nvSpPr>
        <p:spPr>
          <a:xfrm>
            <a:off x="533400" y="3724275"/>
            <a:ext cx="5219700" cy="8286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>
                <a:solidFill>
                  <a:srgbClr val="183548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Религия древних египтян была </a:t>
            </a:r>
            <a:r>
              <a:rPr sz="2400" b="1">
                <a:solidFill>
                  <a:srgbClr val="237D78"/>
                </a:solidFill>
                <a:latin typeface="Arial"/>
                <a:ea typeface="Arial"/>
                <a:cs typeface="Arial"/>
              </a:rPr>
              <a:t>многобожной</a:t>
            </a:r>
            <a:r>
              <a:rPr sz="2400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.</a:t>
            </a:r>
          </a:p>
        </p:txBody>
      </p:sp>
      <p:sp>
        <p:nv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32678763-A392-4170-910B-702DC9E0D235}"/>
              </a:ext>
            </a:extLst>
          </p:cNvPr>
          <p:cNvSpPr>
            <a:spLocks noGrp="1"/>
          </p:cNvSpPr>
          <p:nvPr/>
        </p:nvSpPr>
        <p:spPr>
          <a:xfrm>
            <a:off x="6429375" y="3571875"/>
            <a:ext cx="5229225" cy="0"/>
          </a:xfrm>
          <a:prstGeom prst="line">
            <a:avLst/>
          </a:prstGeom>
          <a:noFill/>
          <a:ln w="13335">
            <a:solidFill>
              <a:srgbClr val="AD8749"/>
            </a:solidFill>
          </a:ln>
        </p:spPr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942EE0D-B752-4835-91D6-DBF919BA24B9}"/>
              </a:ext>
            </a:extLst>
          </p:cNvPr>
          <p:cNvSpPr>
            <a:spLocks noGrp="1"/>
          </p:cNvSpPr>
          <p:nvPr/>
        </p:nvSpPr>
        <p:spPr>
          <a:xfrm>
            <a:off x="6429375" y="3724275"/>
            <a:ext cx="5229225" cy="8286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>
                <a:solidFill>
                  <a:srgbClr val="183548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Главным богом был </a:t>
            </a:r>
            <a:r>
              <a:rPr sz="2400" b="1">
                <a:solidFill>
                  <a:srgbClr val="237D78"/>
                </a:solidFill>
                <a:latin typeface="Arial"/>
                <a:ea typeface="Arial"/>
                <a:cs typeface="Arial"/>
              </a:rPr>
              <a:t>Ра</a:t>
            </a:r>
            <a:r>
              <a:rPr sz="2400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 (Амон-Ра).</a:t>
            </a:r>
          </a:p>
        </p:txBody>
      </p:sp>
      <p:sp>
        <p:nv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78CE273C-77F8-4BB1-B7A3-3B1686CC54F6}"/>
              </a:ext>
            </a:extLst>
          </p:cNvPr>
          <p:cNvSpPr>
            <a:spLocks noGrp="1"/>
          </p:cNvSpPr>
          <p:nvPr/>
        </p:nvSpPr>
        <p:spPr>
          <a:xfrm>
            <a:off x="533400" y="4648200"/>
            <a:ext cx="11125200" cy="0"/>
          </a:xfrm>
          <a:prstGeom prst="line">
            <a:avLst/>
          </a:prstGeom>
          <a:noFill/>
          <a:ln w="13335">
            <a:solidFill>
              <a:srgbClr val="AD8749"/>
            </a:solidFill>
          </a:ln>
        </p:spPr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C74096C-D132-49CC-B029-A0F4B0439651}"/>
              </a:ext>
            </a:extLst>
          </p:cNvPr>
          <p:cNvSpPr>
            <a:spLocks noGrp="1"/>
          </p:cNvSpPr>
          <p:nvPr/>
        </p:nvSpPr>
        <p:spPr>
          <a:xfrm>
            <a:off x="533400" y="4800600"/>
            <a:ext cx="11125200" cy="495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>
                <a:solidFill>
                  <a:srgbClr val="183548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Вера в </a:t>
            </a:r>
            <a:r>
              <a:rPr sz="2400" b="1">
                <a:solidFill>
                  <a:srgbClr val="237D78"/>
                </a:solidFill>
                <a:latin typeface="Arial"/>
                <a:ea typeface="Arial"/>
                <a:cs typeface="Arial"/>
              </a:rPr>
              <a:t>загробную жизнь</a:t>
            </a:r>
            <a:r>
              <a:rPr sz="2400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 была центральной в их мировоззрении.</a:t>
            </a:r>
          </a:p>
        </p:txBody>
      </p:sp>
      <p:sp>
        <p:nv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A83E7AF4-8B35-4626-85DE-2E83BC787C7C}"/>
              </a:ext>
            </a:extLst>
          </p:cNvPr>
          <p:cNvSpPr>
            <a:spLocks noGrp="1"/>
          </p:cNvSpPr>
          <p:nvPr/>
        </p:nvSpPr>
        <p:spPr>
          <a:xfrm>
            <a:off x="533400" y="5419725"/>
            <a:ext cx="11125200" cy="0"/>
          </a:xfrm>
          <a:prstGeom prst="line">
            <a:avLst/>
          </a:prstGeom>
          <a:noFill/>
          <a:ln w="13335">
            <a:solidFill>
              <a:srgbClr val="AD8749"/>
            </a:solidFill>
          </a:ln>
        </p:spPr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DAA572E-0380-48CE-B58C-E9E4DA4FD944}"/>
              </a:ext>
            </a:extLst>
          </p:cNvPr>
          <p:cNvSpPr>
            <a:spLocks noGrp="1"/>
          </p:cNvSpPr>
          <p:nvPr/>
        </p:nvSpPr>
        <p:spPr>
          <a:xfrm>
            <a:off x="533400" y="5572125"/>
            <a:ext cx="11125200" cy="800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>
                <a:solidFill>
                  <a:srgbClr val="183548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Это отразилось в </a:t>
            </a:r>
            <a:r>
              <a:rPr sz="2400" b="1">
                <a:solidFill>
                  <a:srgbClr val="237D78"/>
                </a:solidFill>
                <a:latin typeface="Arial"/>
                <a:ea typeface="Arial"/>
                <a:cs typeface="Arial"/>
              </a:rPr>
              <a:t>архитектуре</a:t>
            </a:r>
            <a:r>
              <a:rPr sz="2400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 (пирамиды, храмы), </a:t>
            </a:r>
            <a:r>
              <a:rPr sz="2400" b="1">
                <a:solidFill>
                  <a:srgbClr val="237D78"/>
                </a:solidFill>
                <a:latin typeface="Arial"/>
                <a:ea typeface="Arial"/>
                <a:cs typeface="Arial"/>
              </a:rPr>
              <a:t>искусстве</a:t>
            </a:r>
            <a:r>
              <a:rPr sz="2400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 и </a:t>
            </a:r>
            <a:r>
              <a:rPr sz="2400" b="1">
                <a:solidFill>
                  <a:srgbClr val="237D78"/>
                </a:solidFill>
                <a:latin typeface="Arial"/>
                <a:ea typeface="Arial"/>
                <a:cs typeface="Arial"/>
              </a:rPr>
              <a:t>науке</a:t>
            </a:r>
            <a:r>
              <a:rPr sz="2400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 (мумификация).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A3AC871-6687-4E6A-A4E5-2656B952A217}"/>
              </a:ext>
            </a:extLst>
          </p:cNvPr>
          <p:cNvSpPr>
            <a:spLocks noGrp="1"/>
          </p:cNvSpPr>
          <p:nvPr/>
        </p:nvSpPr>
        <p:spPr>
          <a:xfrm>
            <a:off x="10144125" y="6496050"/>
            <a:ext cx="1514475" cy="190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100" b="0">
                <a:solidFill>
                  <a:srgbClr val="786D5E"/>
                </a:solidFill>
                <a:latin typeface="Arial"/>
                <a:ea typeface="Arial"/>
                <a:cs typeface="Arial"/>
              </a:defRPr>
            </a:pPr>
            <a:r>
              <a:rPr sz="1100" b="0">
                <a:solidFill>
                  <a:srgbClr val="786D5E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2206520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2D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235212B-880C-4F1A-9C05-1ABAD4F3238F}"/>
              </a:ext>
            </a:extLst>
          </p:cNvPr>
          <p:cNvSpPr>
            <a:spLocks noGrp="1"/>
          </p:cNvSpPr>
          <p:nvPr/>
        </p:nvSpPr>
        <p:spPr>
          <a:xfrm>
            <a:off x="533400" y="352425"/>
            <a:ext cx="11144250" cy="619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300" b="0">
                <a:solidFill>
                  <a:srgbClr val="F6F0E4"/>
                </a:solidFill>
                <a:latin typeface="Georgia"/>
                <a:ea typeface="Georgia"/>
                <a:cs typeface="Georgia"/>
              </a:defRPr>
            </a:pPr>
            <a:r>
              <a:rPr sz="3300" b="0">
                <a:solidFill>
                  <a:srgbClr val="F6F0E4"/>
                </a:solidFill>
                <a:latin typeface="Georgia"/>
                <a:ea typeface="Georgia"/>
                <a:cs typeface="Georgia"/>
              </a:rPr>
              <a:t>Домашнее задание</a:t>
            </a:r>
          </a:p>
        </p:txBody>
      </p:sp>
      <p:sp>
        <p:nv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FF429650-F1D2-4960-8069-3169381BB033}"/>
              </a:ext>
            </a:extLst>
          </p:cNvPr>
          <p:cNvSpPr>
            <a:spLocks noGrp="1"/>
          </p:cNvSpPr>
          <p:nvPr/>
        </p:nvSpPr>
        <p:spPr>
          <a:xfrm>
            <a:off x="533400" y="1133475"/>
            <a:ext cx="11125200" cy="0"/>
          </a:xfrm>
          <a:prstGeom prst="line">
            <a:avLst/>
          </a:prstGeom>
          <a:noFill/>
          <a:ln w="13335">
            <a:solidFill>
              <a:srgbClr val="AD8749"/>
            </a:solidFill>
          </a:ln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3691878-8E47-49D2-BE85-B24A8D35E3F2}"/>
              </a:ext>
            </a:extLst>
          </p:cNvPr>
          <p:cNvSpPr>
            <a:spLocks noGrp="1"/>
          </p:cNvSpPr>
          <p:nvPr/>
        </p:nvSpPr>
        <p:spPr>
          <a:xfrm>
            <a:off x="552450" y="1657350"/>
            <a:ext cx="6067425" cy="781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825" b="0">
                <a:solidFill>
                  <a:srgbClr val="F6F0E4"/>
                </a:solidFill>
                <a:latin typeface="Arial"/>
                <a:ea typeface="Arial"/>
                <a:cs typeface="Arial"/>
              </a:defRPr>
            </a:pPr>
            <a:r>
              <a:rPr sz="3825" b="0">
                <a:solidFill>
                  <a:srgbClr val="F6F0E4"/>
                </a:solidFill>
                <a:latin typeface="Arial"/>
                <a:ea typeface="Arial"/>
                <a:cs typeface="Arial"/>
              </a:rPr>
              <a:t>§ 9 читать</a:t>
            </a:r>
          </a:p>
        </p:txBody>
      </p:sp>
      <p:sp>
        <p:nv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EC86AB8F-F904-4A09-B2BB-9D8D8E73681E}"/>
              </a:ext>
            </a:extLst>
          </p:cNvPr>
          <p:cNvSpPr>
            <a:spLocks noGrp="1"/>
          </p:cNvSpPr>
          <p:nvPr/>
        </p:nvSpPr>
        <p:spPr>
          <a:xfrm>
            <a:off x="552450" y="2847975"/>
            <a:ext cx="6429375" cy="0"/>
          </a:xfrm>
          <a:prstGeom prst="line">
            <a:avLst/>
          </a:prstGeom>
          <a:noFill/>
          <a:ln w="19050">
            <a:solidFill>
              <a:srgbClr val="AD8749"/>
            </a:solidFill>
          </a:ln>
        </p:spPr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843CEB2-D62B-499B-B48F-D24FCE383792}"/>
              </a:ext>
            </a:extLst>
          </p:cNvPr>
          <p:cNvSpPr>
            <a:spLocks noGrp="1"/>
          </p:cNvSpPr>
          <p:nvPr/>
        </p:nvSpPr>
        <p:spPr>
          <a:xfrm>
            <a:off x="552450" y="3476625"/>
            <a:ext cx="6858000" cy="7143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4050" b="0">
                <a:solidFill>
                  <a:srgbClr val="F6F0E4"/>
                </a:solidFill>
                <a:latin typeface="Georgia"/>
                <a:ea typeface="Georgia"/>
                <a:cs typeface="Georgia"/>
              </a:defRPr>
            </a:pPr>
            <a:r>
              <a:rPr sz="4050" b="0">
                <a:solidFill>
                  <a:srgbClr val="F6F0E4"/>
                </a:solidFill>
                <a:latin typeface="Georgia"/>
                <a:ea typeface="Georgia"/>
                <a:cs typeface="Georgia"/>
              </a:rPr>
              <a:t>Кто молодцы?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D14766A-9A81-44B8-BBE5-A2BC2FC11E08}"/>
              </a:ext>
            </a:extLst>
          </p:cNvPr>
          <p:cNvSpPr>
            <a:spLocks noGrp="1"/>
          </p:cNvSpPr>
          <p:nvPr/>
        </p:nvSpPr>
        <p:spPr>
          <a:xfrm>
            <a:off x="552450" y="4448175"/>
            <a:ext cx="6953250" cy="857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4575" b="0">
                <a:solidFill>
                  <a:srgbClr val="E4C588"/>
                </a:solidFill>
                <a:latin typeface="Georgia"/>
                <a:ea typeface="Georgia"/>
                <a:cs typeface="Georgia"/>
              </a:defRPr>
            </a:pPr>
            <a:r>
              <a:rPr sz="4575" b="0">
                <a:solidFill>
                  <a:srgbClr val="E4C588"/>
                </a:solidFill>
                <a:latin typeface="Georgia"/>
                <a:ea typeface="Georgia"/>
                <a:cs typeface="Georgia"/>
              </a:rPr>
              <a:t>Мы – молодцы!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7991475" y="2905125"/>
            <a:ext cx="3581400" cy="2686050"/>
          </a:xfrm>
          <a:prstGeom prst="rect">
            <a:avLst/>
          </a:prstGeom>
        </p:spPr>
      </p:pic>
      <p:sp>
        <p:nvSpPr>
          <p:cNvPr id="8" name="Улыбающееся лицо 7">
            <a:extLst>
              <a:ext uri="{FF2B5EF4-FFF2-40B4-BE49-F238E27FC236}">
                <a16:creationId xmlns:a16="http://schemas.microsoft.com/office/drawing/2014/main" id="{D8F9B303-215B-49CD-8E99-D0E56F46887D}"/>
              </a:ext>
            </a:extLst>
          </p:cNvPr>
          <p:cNvSpPr>
            <a:spLocks noGrp="1"/>
          </p:cNvSpPr>
          <p:nvPr/>
        </p:nvSpPr>
        <p:spPr>
          <a:xfrm>
            <a:off x="628650" y="5657850"/>
            <a:ext cx="457200" cy="457200"/>
          </a:xfrm>
          <a:prstGeom prst="smileyFace">
            <a:avLst/>
          </a:prstGeom>
          <a:noFill/>
          <a:ln w="21908">
            <a:solidFill>
              <a:srgbClr val="E4C588"/>
            </a:solidFill>
          </a:ln>
        </p:spPr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11302D1-E329-4611-AF15-8A7E1CEB5899}"/>
              </a:ext>
            </a:extLst>
          </p:cNvPr>
          <p:cNvSpPr>
            <a:spLocks noGrp="1"/>
          </p:cNvSpPr>
          <p:nvPr/>
        </p:nvSpPr>
        <p:spPr>
          <a:xfrm>
            <a:off x="10144125" y="6496050"/>
            <a:ext cx="1514475" cy="190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100" b="0">
                <a:solidFill>
                  <a:srgbClr val="D8CDBA"/>
                </a:solidFill>
                <a:latin typeface="Arial"/>
                <a:ea typeface="Arial"/>
                <a:cs typeface="Arial"/>
              </a:defRPr>
            </a:pPr>
            <a:r>
              <a:rPr sz="1100" b="0">
                <a:solidFill>
                  <a:srgbClr val="D8CDBA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2013216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AC013012-D234-4C8E-83D7-6629FA8331CC}"/>
              </a:ext>
            </a:extLst>
          </p:cNvPr>
          <p:cNvSpPr>
            <a:spLocks noGrp="1"/>
          </p:cNvSpPr>
          <p:nvPr/>
        </p:nvSpPr>
        <p:spPr>
          <a:xfrm>
            <a:off x="533400" y="352425"/>
            <a:ext cx="11144250" cy="619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300" b="0">
                <a:solidFill>
                  <a:srgbClr val="142D40"/>
                </a:solidFill>
                <a:latin typeface="Georgia"/>
                <a:ea typeface="Georgia"/>
                <a:cs typeface="Georgia"/>
              </a:defRPr>
            </a:pPr>
            <a:r>
              <a:rPr sz="3300" b="0">
                <a:solidFill>
                  <a:srgbClr val="142D40"/>
                </a:solidFill>
                <a:latin typeface="Georgia"/>
                <a:ea typeface="Georgia"/>
                <a:cs typeface="Georgia"/>
              </a:rPr>
              <a:t>План урока</a:t>
            </a:r>
          </a:p>
        </p:txBody>
      </p:sp>
      <p:sp>
        <p:nv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D04A1DF3-D061-4720-AF0F-98D29778202F}"/>
              </a:ext>
            </a:extLst>
          </p:cNvPr>
          <p:cNvSpPr>
            <a:spLocks noGrp="1"/>
          </p:cNvSpPr>
          <p:nvPr/>
        </p:nvSpPr>
        <p:spPr>
          <a:xfrm>
            <a:off x="533400" y="1133475"/>
            <a:ext cx="11125200" cy="0"/>
          </a:xfrm>
          <a:prstGeom prst="line">
            <a:avLst/>
          </a:prstGeom>
          <a:noFill/>
          <a:ln w="13335">
            <a:solidFill>
              <a:srgbClr val="C7AD7B"/>
            </a:solidFill>
          </a:ln>
        </p:spPr>
      </p:sp>
      <p:sp>
        <p:nv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2CB08CE7-F0A7-48B6-B123-4DEEE5E5D4C3}"/>
              </a:ext>
            </a:extLst>
          </p:cNvPr>
          <p:cNvSpPr>
            <a:spLocks noGrp="1"/>
          </p:cNvSpPr>
          <p:nvPr/>
        </p:nvSpPr>
        <p:spPr>
          <a:xfrm>
            <a:off x="6086475" y="1571625"/>
            <a:ext cx="0" cy="4352925"/>
          </a:xfrm>
          <a:prstGeom prst="line">
            <a:avLst/>
          </a:prstGeom>
          <a:noFill/>
          <a:ln w="13335">
            <a:solidFill>
              <a:srgbClr val="D2B98A"/>
            </a:solidFill>
          </a:ln>
        </p:spPr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D626E5D-D85D-484D-B08E-D5FD5B9FC7F9}"/>
              </a:ext>
            </a:extLst>
          </p:cNvPr>
          <p:cNvSpPr>
            <a:spLocks noGrp="1"/>
          </p:cNvSpPr>
          <p:nvPr/>
        </p:nvSpPr>
        <p:spPr>
          <a:xfrm>
            <a:off x="542925" y="1676400"/>
            <a:ext cx="47625" cy="361950"/>
          </a:xfrm>
          <a:prstGeom prst="rect">
            <a:avLst/>
          </a:prstGeom>
          <a:solidFill>
            <a:srgbClr val="AD8749"/>
          </a:solidFill>
          <a:ln w="0">
            <a:noFill/>
          </a:ln>
        </p:spPr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99FC526-97DA-4EAB-9650-66C20E2DDDDF}"/>
              </a:ext>
            </a:extLst>
          </p:cNvPr>
          <p:cNvSpPr>
            <a:spLocks noGrp="1"/>
          </p:cNvSpPr>
          <p:nvPr/>
        </p:nvSpPr>
        <p:spPr>
          <a:xfrm>
            <a:off x="762000" y="1590675"/>
            <a:ext cx="4914900" cy="8667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0">
                <a:solidFill>
                  <a:srgbClr val="183548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237D78"/>
                </a:solidFill>
                <a:latin typeface="Arial"/>
                <a:ea typeface="Arial"/>
                <a:cs typeface="Arial"/>
              </a:rPr>
              <a:t>Многобожие</a:t>
            </a:r>
            <a:r>
              <a:rPr sz="2325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 — главная особенность.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9DE8112-A1FE-43EC-9710-C2DC9A23344D}"/>
              </a:ext>
            </a:extLst>
          </p:cNvPr>
          <p:cNvSpPr>
            <a:spLocks noGrp="1"/>
          </p:cNvSpPr>
          <p:nvPr/>
        </p:nvSpPr>
        <p:spPr>
          <a:xfrm>
            <a:off x="542925" y="2495550"/>
            <a:ext cx="47625" cy="361950"/>
          </a:xfrm>
          <a:prstGeom prst="rect">
            <a:avLst/>
          </a:prstGeom>
          <a:solidFill>
            <a:srgbClr val="AD8749"/>
          </a:solidFill>
          <a:ln w="0">
            <a:noFill/>
          </a:ln>
        </p:spPr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1C6A176-E288-49D6-B2B0-D82EA5CC72BE}"/>
              </a:ext>
            </a:extLst>
          </p:cNvPr>
          <p:cNvSpPr>
            <a:spLocks noGrp="1"/>
          </p:cNvSpPr>
          <p:nvPr/>
        </p:nvSpPr>
        <p:spPr>
          <a:xfrm>
            <a:off x="762000" y="2409825"/>
            <a:ext cx="4914900" cy="8667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0">
                <a:solidFill>
                  <a:srgbClr val="183548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Пантеон богов: Ра, Осирис, Исида, Гор, Тот и другие.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212BFC2-AC16-46A2-BA08-1DAD5E7FC560}"/>
              </a:ext>
            </a:extLst>
          </p:cNvPr>
          <p:cNvSpPr>
            <a:spLocks noGrp="1"/>
          </p:cNvSpPr>
          <p:nvPr/>
        </p:nvSpPr>
        <p:spPr>
          <a:xfrm>
            <a:off x="542925" y="3476625"/>
            <a:ext cx="47625" cy="361950"/>
          </a:xfrm>
          <a:prstGeom prst="rect">
            <a:avLst/>
          </a:prstGeom>
          <a:solidFill>
            <a:srgbClr val="AD8749"/>
          </a:solidFill>
          <a:ln w="0">
            <a:noFill/>
          </a:ln>
        </p:spPr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10E3AC3-6F19-4048-BEA1-4D17B0506D16}"/>
              </a:ext>
            </a:extLst>
          </p:cNvPr>
          <p:cNvSpPr>
            <a:spLocks noGrp="1"/>
          </p:cNvSpPr>
          <p:nvPr/>
        </p:nvSpPr>
        <p:spPr>
          <a:xfrm>
            <a:off x="762000" y="3390900"/>
            <a:ext cx="4914900" cy="8667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0">
                <a:solidFill>
                  <a:srgbClr val="183548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Реформа Эхнатона — попытка ввести единобожие.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8276E0A-230B-4B35-9B93-6A033FD4DA31}"/>
              </a:ext>
            </a:extLst>
          </p:cNvPr>
          <p:cNvSpPr>
            <a:spLocks noGrp="1"/>
          </p:cNvSpPr>
          <p:nvPr/>
        </p:nvSpPr>
        <p:spPr>
          <a:xfrm>
            <a:off x="542925" y="4457700"/>
            <a:ext cx="47625" cy="361950"/>
          </a:xfrm>
          <a:prstGeom prst="rect">
            <a:avLst/>
          </a:prstGeom>
          <a:solidFill>
            <a:srgbClr val="AD8749"/>
          </a:solidFill>
          <a:ln w="0">
            <a:noFill/>
          </a:ln>
        </p:spPr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AEEABBA-CC1D-4AAB-B30D-C9B9AD0C3501}"/>
              </a:ext>
            </a:extLst>
          </p:cNvPr>
          <p:cNvSpPr>
            <a:spLocks noGrp="1"/>
          </p:cNvSpPr>
          <p:nvPr/>
        </p:nvSpPr>
        <p:spPr>
          <a:xfrm>
            <a:off x="762000" y="4371975"/>
            <a:ext cx="4914900" cy="8667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0">
                <a:solidFill>
                  <a:srgbClr val="183548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Миф об Осирисе и Исиде — история смерти и воскрешения.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96075B19-2CCC-4812-B336-6D9F9C3EA952}"/>
              </a:ext>
            </a:extLst>
          </p:cNvPr>
          <p:cNvSpPr>
            <a:spLocks noGrp="1"/>
          </p:cNvSpPr>
          <p:nvPr/>
        </p:nvSpPr>
        <p:spPr>
          <a:xfrm>
            <a:off x="6448425" y="1590675"/>
            <a:ext cx="5153025" cy="381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1">
                <a:solidFill>
                  <a:srgbClr val="237D78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237D78"/>
                </a:solidFill>
                <a:latin typeface="Arial"/>
                <a:ea typeface="Arial"/>
                <a:cs typeface="Arial"/>
              </a:rPr>
              <a:t>Загробная жизнь: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4B1C6AA-3390-416B-BAEF-DB27C9691853}"/>
              </a:ext>
            </a:extLst>
          </p:cNvPr>
          <p:cNvSpPr>
            <a:spLocks noGrp="1"/>
          </p:cNvSpPr>
          <p:nvPr/>
        </p:nvSpPr>
        <p:spPr>
          <a:xfrm>
            <a:off x="6477000" y="2200275"/>
            <a:ext cx="57150" cy="57150"/>
          </a:xfrm>
          <a:prstGeom prst="rect">
            <a:avLst/>
          </a:prstGeom>
          <a:solidFill>
            <a:srgbClr val="AD8749"/>
          </a:solidFill>
          <a:ln w="0">
            <a:noFill/>
          </a:ln>
        </p:spPr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39EDEB5E-C6FB-452A-AF17-BFA837589C05}"/>
              </a:ext>
            </a:extLst>
          </p:cNvPr>
          <p:cNvSpPr>
            <a:spLocks noGrp="1"/>
          </p:cNvSpPr>
          <p:nvPr/>
        </p:nvSpPr>
        <p:spPr>
          <a:xfrm>
            <a:off x="6705600" y="2076450"/>
            <a:ext cx="4895850" cy="438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0">
                <a:solidFill>
                  <a:srgbClr val="183548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Мумификация.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4438E804-EFC6-4340-8E2D-D9911D3314C3}"/>
              </a:ext>
            </a:extLst>
          </p:cNvPr>
          <p:cNvSpPr>
            <a:spLocks noGrp="1"/>
          </p:cNvSpPr>
          <p:nvPr/>
        </p:nvSpPr>
        <p:spPr>
          <a:xfrm>
            <a:off x="6477000" y="2686050"/>
            <a:ext cx="57150" cy="57150"/>
          </a:xfrm>
          <a:prstGeom prst="rect">
            <a:avLst/>
          </a:prstGeom>
          <a:solidFill>
            <a:srgbClr val="AD8749"/>
          </a:solidFill>
          <a:ln w="0">
            <a:noFill/>
          </a:ln>
        </p:spPr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F8C63A4-191E-4E1F-B335-E23A776A3AEC}"/>
              </a:ext>
            </a:extLst>
          </p:cNvPr>
          <p:cNvSpPr>
            <a:spLocks noGrp="1"/>
          </p:cNvSpPr>
          <p:nvPr/>
        </p:nvSpPr>
        <p:spPr>
          <a:xfrm>
            <a:off x="6705600" y="2562225"/>
            <a:ext cx="4895850" cy="438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0">
                <a:solidFill>
                  <a:srgbClr val="183548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Саркофаг и «Книга мёртвых».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29995A4-73D9-4AF4-BF25-B032DDEBFBD8}"/>
              </a:ext>
            </a:extLst>
          </p:cNvPr>
          <p:cNvSpPr>
            <a:spLocks noGrp="1"/>
          </p:cNvSpPr>
          <p:nvPr/>
        </p:nvSpPr>
        <p:spPr>
          <a:xfrm>
            <a:off x="6477000" y="3171825"/>
            <a:ext cx="57150" cy="57150"/>
          </a:xfrm>
          <a:prstGeom prst="rect">
            <a:avLst/>
          </a:prstGeom>
          <a:solidFill>
            <a:srgbClr val="AD8749"/>
          </a:solidFill>
          <a:ln w="0">
            <a:noFill/>
          </a:ln>
        </p:spPr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0FB727FA-EA84-49E5-A7D7-B4051D4B2018}"/>
              </a:ext>
            </a:extLst>
          </p:cNvPr>
          <p:cNvSpPr>
            <a:spLocks noGrp="1"/>
          </p:cNvSpPr>
          <p:nvPr/>
        </p:nvSpPr>
        <p:spPr>
          <a:xfrm>
            <a:off x="6705600" y="3048000"/>
            <a:ext cx="4895850" cy="438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0">
                <a:solidFill>
                  <a:srgbClr val="183548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Суд Осириса.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0EC54F7-1797-45FA-B17B-5180999218E6}"/>
              </a:ext>
            </a:extLst>
          </p:cNvPr>
          <p:cNvSpPr>
            <a:spLocks noGrp="1"/>
          </p:cNvSpPr>
          <p:nvPr/>
        </p:nvSpPr>
        <p:spPr>
          <a:xfrm>
            <a:off x="6448425" y="3867150"/>
            <a:ext cx="5153025" cy="10763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0">
                <a:solidFill>
                  <a:srgbClr val="183548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Гробницы и храмы — жилища для мёртвых и богов.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FDEAD609-2A7B-4266-AB9D-99DFF7D7B4D2}"/>
              </a:ext>
            </a:extLst>
          </p:cNvPr>
          <p:cNvSpPr>
            <a:spLocks noGrp="1"/>
          </p:cNvSpPr>
          <p:nvPr/>
        </p:nvSpPr>
        <p:spPr>
          <a:xfrm>
            <a:off x="6448425" y="5172075"/>
            <a:ext cx="5153025" cy="914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0">
                <a:solidFill>
                  <a:srgbClr val="183548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Итоги — значение религии для древних египтян.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78348EC8-68B9-4FE8-BDD1-098E8F3C456B}"/>
              </a:ext>
            </a:extLst>
          </p:cNvPr>
          <p:cNvSpPr>
            <a:spLocks noGrp="1"/>
          </p:cNvSpPr>
          <p:nvPr/>
        </p:nvSpPr>
        <p:spPr>
          <a:xfrm>
            <a:off x="10144125" y="6496050"/>
            <a:ext cx="1514475" cy="190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100" b="0">
                <a:solidFill>
                  <a:srgbClr val="786D5E"/>
                </a:solidFill>
                <a:latin typeface="Arial"/>
                <a:ea typeface="Arial"/>
                <a:cs typeface="Arial"/>
              </a:defRPr>
            </a:pPr>
            <a:r>
              <a:rPr sz="1100" b="0">
                <a:solidFill>
                  <a:srgbClr val="786D5E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780433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884A771-7B91-4D85-97D6-CBB5F4A71CAB}"/>
              </a:ext>
            </a:extLst>
          </p:cNvPr>
          <p:cNvSpPr>
            <a:spLocks noGrp="1"/>
          </p:cNvSpPr>
          <p:nvPr/>
        </p:nvSpPr>
        <p:spPr>
          <a:xfrm>
            <a:off x="533400" y="352425"/>
            <a:ext cx="11144250" cy="619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300" b="0">
                <a:solidFill>
                  <a:srgbClr val="142D40"/>
                </a:solidFill>
                <a:latin typeface="Georgia"/>
                <a:ea typeface="Georgia"/>
                <a:cs typeface="Georgia"/>
              </a:defRPr>
            </a:pPr>
            <a:r>
              <a:rPr sz="3300" b="0">
                <a:solidFill>
                  <a:srgbClr val="142D40"/>
                </a:solidFill>
                <a:latin typeface="Georgia"/>
                <a:ea typeface="Georgia"/>
                <a:cs typeface="Georgia"/>
              </a:rPr>
              <a:t>Главная особенность религии Египта</a:t>
            </a:r>
          </a:p>
        </p:txBody>
      </p:sp>
      <p:sp>
        <p:nv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7C1319BA-B70D-41FB-8A27-86B4479A4B4D}"/>
              </a:ext>
            </a:extLst>
          </p:cNvPr>
          <p:cNvSpPr>
            <a:spLocks noGrp="1"/>
          </p:cNvSpPr>
          <p:nvPr/>
        </p:nvSpPr>
        <p:spPr>
          <a:xfrm>
            <a:off x="533400" y="1133475"/>
            <a:ext cx="11125200" cy="0"/>
          </a:xfrm>
          <a:prstGeom prst="line">
            <a:avLst/>
          </a:prstGeom>
          <a:noFill/>
          <a:ln w="13335">
            <a:solidFill>
              <a:srgbClr val="C7AD7B"/>
            </a:solidFill>
          </a:ln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8C40916-9B1A-462C-8C1B-A421F8143F9A}"/>
              </a:ext>
            </a:extLst>
          </p:cNvPr>
          <p:cNvSpPr>
            <a:spLocks noGrp="1"/>
          </p:cNvSpPr>
          <p:nvPr/>
        </p:nvSpPr>
        <p:spPr>
          <a:xfrm>
            <a:off x="533400" y="1323975"/>
            <a:ext cx="11125200" cy="381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100" b="0">
                <a:solidFill>
                  <a:srgbClr val="237D78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237D78"/>
                </a:solidFill>
                <a:latin typeface="Arial"/>
                <a:ea typeface="Arial"/>
                <a:cs typeface="Arial"/>
              </a:rPr>
              <a:t>Земля богов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11B70CA-DEB6-4EAC-81A2-10B2F4A8C956}"/>
              </a:ext>
            </a:extLst>
          </p:cNvPr>
          <p:cNvSpPr>
            <a:spLocks noGrp="1"/>
          </p:cNvSpPr>
          <p:nvPr/>
        </p:nvSpPr>
        <p:spPr>
          <a:xfrm>
            <a:off x="533400" y="2047875"/>
            <a:ext cx="5162550" cy="1704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625" b="0">
                <a:solidFill>
                  <a:srgbClr val="183548"/>
                </a:solidFill>
                <a:latin typeface="Arial"/>
                <a:ea typeface="Arial"/>
                <a:cs typeface="Arial"/>
              </a:defRPr>
            </a:pPr>
            <a:r>
              <a:rPr sz="2625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Главная особенность — </a:t>
            </a:r>
            <a:r>
              <a:rPr sz="2625" b="1">
                <a:solidFill>
                  <a:srgbClr val="237D78"/>
                </a:solidFill>
                <a:latin typeface="Arial"/>
                <a:ea typeface="Arial"/>
                <a:cs typeface="Arial"/>
              </a:rPr>
              <a:t>многобожие (политеизм)</a:t>
            </a:r>
            <a:r>
              <a:rPr sz="2625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. Египтяне верили в «миллион богов».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C48A910-EE9C-4F8D-A147-C9EE431B20B5}"/>
              </a:ext>
            </a:extLst>
          </p:cNvPr>
          <p:cNvSpPr>
            <a:spLocks noGrp="1"/>
          </p:cNvSpPr>
          <p:nvPr/>
        </p:nvSpPr>
        <p:spPr>
          <a:xfrm>
            <a:off x="533400" y="4124325"/>
            <a:ext cx="5200650" cy="14382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>
                <a:solidFill>
                  <a:srgbClr val="183548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Они представляли богов в виде людей, животных или полулюдей-полуживотных. 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6969125" y="1876425"/>
            <a:ext cx="3949700" cy="2962275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54BD1F7-618D-4FB0-AC30-10EF7765AD9C}"/>
              </a:ext>
            </a:extLst>
          </p:cNvPr>
          <p:cNvSpPr>
            <a:spLocks noGrp="1"/>
          </p:cNvSpPr>
          <p:nvPr/>
        </p:nvSpPr>
        <p:spPr>
          <a:xfrm>
            <a:off x="6096000" y="4953000"/>
            <a:ext cx="5619750" cy="1343025"/>
          </a:xfrm>
          <a:prstGeom prst="rect">
            <a:avLst/>
          </a:prstGeom>
          <a:solidFill>
            <a:srgbClr val="EAE0CE"/>
          </a:solidFill>
          <a:ln w="0">
            <a:noFill/>
          </a:ln>
        </p:spPr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F689603-FC36-45F5-A060-58B39BCDB966}"/>
              </a:ext>
            </a:extLst>
          </p:cNvPr>
          <p:cNvSpPr>
            <a:spLocks noGrp="1"/>
          </p:cNvSpPr>
          <p:nvPr/>
        </p:nvSpPr>
        <p:spPr>
          <a:xfrm>
            <a:off x="6257925" y="5086350"/>
            <a:ext cx="5286375" cy="1104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0">
                <a:solidFill>
                  <a:srgbClr val="183548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Также они поклонялись </a:t>
            </a:r>
            <a:r>
              <a:rPr sz="2250" b="1">
                <a:solidFill>
                  <a:srgbClr val="237D78"/>
                </a:solidFill>
                <a:latin typeface="Arial"/>
                <a:ea typeface="Arial"/>
                <a:cs typeface="Arial"/>
              </a:rPr>
              <a:t>священным животным</a:t>
            </a:r>
            <a:r>
              <a:rPr sz="2250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: кошкам, коровам, птицам, змеям.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E21D3C3-90A4-44E4-B71A-ECC07ACA9B81}"/>
              </a:ext>
            </a:extLst>
          </p:cNvPr>
          <p:cNvSpPr>
            <a:spLocks noGrp="1"/>
          </p:cNvSpPr>
          <p:nvPr/>
        </p:nvSpPr>
        <p:spPr>
          <a:xfrm>
            <a:off x="10144125" y="6496050"/>
            <a:ext cx="1514475" cy="190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100" b="0">
                <a:solidFill>
                  <a:srgbClr val="786D5E"/>
                </a:solidFill>
                <a:latin typeface="Arial"/>
                <a:ea typeface="Arial"/>
                <a:cs typeface="Arial"/>
              </a:defRPr>
            </a:pPr>
            <a:r>
              <a:rPr sz="1100" b="0">
                <a:solidFill>
                  <a:srgbClr val="786D5E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2034964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A723415-CDCF-498F-807D-13879026D20A}"/>
              </a:ext>
            </a:extLst>
          </p:cNvPr>
          <p:cNvSpPr>
            <a:spLocks noGrp="1"/>
          </p:cNvSpPr>
          <p:nvPr/>
        </p:nvSpPr>
        <p:spPr>
          <a:xfrm>
            <a:off x="533400" y="352425"/>
            <a:ext cx="11144250" cy="619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300" b="0">
                <a:solidFill>
                  <a:srgbClr val="142D40"/>
                </a:solidFill>
                <a:latin typeface="Georgia"/>
                <a:ea typeface="Georgia"/>
                <a:cs typeface="Georgia"/>
              </a:defRPr>
            </a:pPr>
            <a:r>
              <a:rPr sz="3300" b="0">
                <a:solidFill>
                  <a:srgbClr val="142D40"/>
                </a:solidFill>
                <a:latin typeface="Georgia"/>
                <a:ea typeface="Georgia"/>
                <a:cs typeface="Georgia"/>
              </a:rPr>
              <a:t>Главный бог — Ра</a:t>
            </a:r>
          </a:p>
        </p:txBody>
      </p:sp>
      <p:sp>
        <p:nv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54FD6B9C-F43A-4D81-9688-8524AA21AC00}"/>
              </a:ext>
            </a:extLst>
          </p:cNvPr>
          <p:cNvSpPr>
            <a:spLocks noGrp="1"/>
          </p:cNvSpPr>
          <p:nvPr/>
        </p:nvSpPr>
        <p:spPr>
          <a:xfrm>
            <a:off x="533400" y="1133475"/>
            <a:ext cx="11125200" cy="0"/>
          </a:xfrm>
          <a:prstGeom prst="line">
            <a:avLst/>
          </a:prstGeom>
          <a:noFill/>
          <a:ln w="13335">
            <a:solidFill>
              <a:srgbClr val="C7AD7B"/>
            </a:solidFill>
          </a:ln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6E364B7-75CD-40D0-A208-4839AB96F559}"/>
              </a:ext>
            </a:extLst>
          </p:cNvPr>
          <p:cNvSpPr>
            <a:spLocks noGrp="1"/>
          </p:cNvSpPr>
          <p:nvPr/>
        </p:nvSpPr>
        <p:spPr>
          <a:xfrm>
            <a:off x="533400" y="1323975"/>
            <a:ext cx="11125200" cy="381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100" b="0">
                <a:solidFill>
                  <a:srgbClr val="237D78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237D78"/>
                </a:solidFill>
                <a:latin typeface="Arial"/>
                <a:ea typeface="Arial"/>
                <a:cs typeface="Arial"/>
              </a:rPr>
              <a:t>Бог Солнца Ра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86A670C-BB6D-4734-B03F-26FE872C2EBA}"/>
              </a:ext>
            </a:extLst>
          </p:cNvPr>
          <p:cNvSpPr>
            <a:spLocks noGrp="1"/>
          </p:cNvSpPr>
          <p:nvPr/>
        </p:nvSpPr>
        <p:spPr>
          <a:xfrm>
            <a:off x="542925" y="2000250"/>
            <a:ext cx="6838950" cy="990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850" b="0">
                <a:solidFill>
                  <a:srgbClr val="183548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237D78"/>
                </a:solidFill>
                <a:latin typeface="Arial"/>
                <a:ea typeface="Arial"/>
                <a:cs typeface="Arial"/>
              </a:rPr>
              <a:t>Ра</a:t>
            </a:r>
            <a:r>
              <a:rPr sz="2850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 — главный бог, даривший жизнь.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B606A55-A3FD-4A02-A075-700207346FB2}"/>
              </a:ext>
            </a:extLst>
          </p:cNvPr>
          <p:cNvSpPr>
            <a:spLocks noGrp="1"/>
          </p:cNvSpPr>
          <p:nvPr/>
        </p:nvSpPr>
        <p:spPr>
          <a:xfrm>
            <a:off x="533400" y="3390900"/>
            <a:ext cx="6905625" cy="2619375"/>
          </a:xfrm>
          <a:prstGeom prst="rect">
            <a:avLst/>
          </a:prstGeom>
          <a:solidFill>
            <a:srgbClr val="142D40"/>
          </a:solidFill>
          <a:ln w="0">
            <a:noFill/>
          </a:ln>
        </p:spPr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559D7E6-E7AC-4055-AE4B-50299AADBAB5}"/>
              </a:ext>
            </a:extLst>
          </p:cNvPr>
          <p:cNvSpPr>
            <a:spLocks noGrp="1"/>
          </p:cNvSpPr>
          <p:nvPr/>
        </p:nvSpPr>
        <p:spPr>
          <a:xfrm>
            <a:off x="828675" y="3686175"/>
            <a:ext cx="6296025" cy="2019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550" b="0">
                <a:solidFill>
                  <a:srgbClr val="F6F0E4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F6F0E4"/>
                </a:solidFill>
                <a:latin typeface="Arial"/>
                <a:ea typeface="Arial"/>
                <a:cs typeface="Arial"/>
              </a:rPr>
              <a:t>Египтяне верили, что </a:t>
            </a:r>
            <a:r>
              <a:rPr sz="2550" b="1">
                <a:solidFill>
                  <a:srgbClr val="E2C692"/>
                </a:solidFill>
                <a:latin typeface="Arial"/>
                <a:ea typeface="Arial"/>
                <a:cs typeface="Arial"/>
              </a:rPr>
              <a:t>каждое утро</a:t>
            </a:r>
            <a:r>
              <a:rPr sz="2550" b="0">
                <a:solidFill>
                  <a:srgbClr val="F6F0E4"/>
                </a:solidFill>
                <a:latin typeface="Arial"/>
                <a:ea typeface="Arial"/>
                <a:cs typeface="Arial"/>
              </a:rPr>
              <a:t> он проплывает по небу в своей лодке, а </a:t>
            </a:r>
            <a:r>
              <a:rPr sz="2550" b="1">
                <a:solidFill>
                  <a:srgbClr val="E2C692"/>
                </a:solidFill>
                <a:latin typeface="Arial"/>
                <a:ea typeface="Arial"/>
                <a:cs typeface="Arial"/>
              </a:rPr>
              <a:t>ночью</a:t>
            </a:r>
            <a:r>
              <a:rPr sz="2550" b="0">
                <a:solidFill>
                  <a:srgbClr val="F6F0E4"/>
                </a:solidFill>
                <a:latin typeface="Arial"/>
                <a:ea typeface="Arial"/>
                <a:cs typeface="Arial"/>
              </a:rPr>
              <a:t> путешествует по подземному миру.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8085487" y="1790700"/>
            <a:ext cx="3164777" cy="4276725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5EC141D-7264-40A5-8BEF-6F1891FEA642}"/>
              </a:ext>
            </a:extLst>
          </p:cNvPr>
          <p:cNvSpPr>
            <a:spLocks noGrp="1"/>
          </p:cNvSpPr>
          <p:nvPr/>
        </p:nvSpPr>
        <p:spPr>
          <a:xfrm>
            <a:off x="10144125" y="6496050"/>
            <a:ext cx="1514475" cy="190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100" b="0">
                <a:solidFill>
                  <a:srgbClr val="786D5E"/>
                </a:solidFill>
                <a:latin typeface="Arial"/>
                <a:ea typeface="Arial"/>
                <a:cs typeface="Arial"/>
              </a:defRPr>
            </a:pPr>
            <a:r>
              <a:rPr sz="1100" b="0">
                <a:solidFill>
                  <a:srgbClr val="786D5E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237036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2576E9E5-3CB6-423F-BF76-C18C03012DD3}"/>
              </a:ext>
            </a:extLst>
          </p:cNvPr>
          <p:cNvSpPr>
            <a:spLocks noGrp="1"/>
          </p:cNvSpPr>
          <p:nvPr/>
        </p:nvSpPr>
        <p:spPr>
          <a:xfrm>
            <a:off x="533400" y="352425"/>
            <a:ext cx="11144250" cy="619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300" b="0">
                <a:solidFill>
                  <a:srgbClr val="142D40"/>
                </a:solidFill>
                <a:latin typeface="Georgia"/>
                <a:ea typeface="Georgia"/>
                <a:cs typeface="Georgia"/>
              </a:defRPr>
            </a:pPr>
            <a:r>
              <a:rPr sz="3300" b="0">
                <a:solidFill>
                  <a:srgbClr val="142D40"/>
                </a:solidFill>
                <a:latin typeface="Georgia"/>
                <a:ea typeface="Georgia"/>
                <a:cs typeface="Georgia"/>
              </a:rPr>
              <a:t>Важнейшие боги пантеона (часть 1)</a:t>
            </a:r>
          </a:p>
        </p:txBody>
      </p:sp>
      <p:sp>
        <p:nv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D895EF24-DC4B-4B52-AD33-2412DAB13AA9}"/>
              </a:ext>
            </a:extLst>
          </p:cNvPr>
          <p:cNvSpPr>
            <a:spLocks noGrp="1"/>
          </p:cNvSpPr>
          <p:nvPr/>
        </p:nvSpPr>
        <p:spPr>
          <a:xfrm>
            <a:off x="533400" y="1133475"/>
            <a:ext cx="11125200" cy="0"/>
          </a:xfrm>
          <a:prstGeom prst="line">
            <a:avLst/>
          </a:prstGeom>
          <a:noFill/>
          <a:ln w="13335">
            <a:solidFill>
              <a:srgbClr val="C7AD7B"/>
            </a:solidFill>
          </a:ln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1FBF20C-D901-4712-81CB-5DC2835DF0FA}"/>
              </a:ext>
            </a:extLst>
          </p:cNvPr>
          <p:cNvSpPr>
            <a:spLocks noGrp="1"/>
          </p:cNvSpPr>
          <p:nvPr/>
        </p:nvSpPr>
        <p:spPr>
          <a:xfrm>
            <a:off x="533400" y="1323975"/>
            <a:ext cx="11125200" cy="381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100" b="0">
                <a:solidFill>
                  <a:srgbClr val="237D78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237D78"/>
                </a:solidFill>
                <a:latin typeface="Arial"/>
                <a:ea typeface="Arial"/>
                <a:cs typeface="Arial"/>
              </a:rPr>
              <a:t>Семья богов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1103186" y="1714500"/>
            <a:ext cx="1513142" cy="2105025"/>
          </a:xfrm>
          <a:prstGeom prst="rect">
            <a:avLst/>
          </a:prstGeom>
        </p:spPr>
      </p:pic>
      <p:sp>
        <p:nv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364FAF60-CBEB-40F3-9FE7-E78E15F10FF1}"/>
              </a:ext>
            </a:extLst>
          </p:cNvPr>
          <p:cNvSpPr>
            <a:spLocks noGrp="1"/>
          </p:cNvSpPr>
          <p:nvPr/>
        </p:nvSpPr>
        <p:spPr>
          <a:xfrm>
            <a:off x="533400" y="3962400"/>
            <a:ext cx="2652713" cy="0"/>
          </a:xfrm>
          <a:prstGeom prst="line">
            <a:avLst/>
          </a:prstGeom>
          <a:noFill/>
          <a:ln w="12383">
            <a:solidFill>
              <a:srgbClr val="AD8749"/>
            </a:solidFill>
          </a:ln>
        </p:spPr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F86BAE7-95CE-41B9-AF56-7EBFAAE905F6}"/>
              </a:ext>
            </a:extLst>
          </p:cNvPr>
          <p:cNvSpPr>
            <a:spLocks noGrp="1"/>
          </p:cNvSpPr>
          <p:nvPr/>
        </p:nvSpPr>
        <p:spPr>
          <a:xfrm>
            <a:off x="533400" y="4105275"/>
            <a:ext cx="2652713" cy="409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550" b="1">
                <a:solidFill>
                  <a:srgbClr val="237D78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37D78"/>
                </a:solidFill>
                <a:latin typeface="Arial"/>
                <a:ea typeface="Arial"/>
                <a:cs typeface="Arial"/>
              </a:rPr>
              <a:t>Амон-Ра: 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24B87E1-27E2-4456-B9BC-9BBD4BEB9FC2}"/>
              </a:ext>
            </a:extLst>
          </p:cNvPr>
          <p:cNvSpPr>
            <a:spLocks noGrp="1"/>
          </p:cNvSpPr>
          <p:nvPr/>
        </p:nvSpPr>
        <p:spPr>
          <a:xfrm>
            <a:off x="533400" y="4524375"/>
            <a:ext cx="2652713" cy="19145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0">
                <a:solidFill>
                  <a:srgbClr val="183548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Объединенный бог, покровитель фараонов (Ра + бог Фив Амон).</a:t>
            </a: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3982450" y="1714500"/>
            <a:ext cx="1402937" cy="2105025"/>
          </a:xfrm>
          <a:prstGeom prst="rect">
            <a:avLst/>
          </a:prstGeom>
        </p:spPr>
      </p:pic>
      <p:sp>
        <p:nv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90C24A15-21BA-416A-A64B-7109C9BC618B}"/>
              </a:ext>
            </a:extLst>
          </p:cNvPr>
          <p:cNvSpPr>
            <a:spLocks noGrp="1"/>
          </p:cNvSpPr>
          <p:nvPr/>
        </p:nvSpPr>
        <p:spPr>
          <a:xfrm>
            <a:off x="3357563" y="3962400"/>
            <a:ext cx="2652713" cy="0"/>
          </a:xfrm>
          <a:prstGeom prst="line">
            <a:avLst/>
          </a:prstGeom>
          <a:noFill/>
          <a:ln w="12383">
            <a:solidFill>
              <a:srgbClr val="AD8749"/>
            </a:solidFill>
          </a:ln>
        </p:spPr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1CD64E4-FA68-46AA-B663-1B5ECCF995AC}"/>
              </a:ext>
            </a:extLst>
          </p:cNvPr>
          <p:cNvSpPr>
            <a:spLocks noGrp="1"/>
          </p:cNvSpPr>
          <p:nvPr/>
        </p:nvSpPr>
        <p:spPr>
          <a:xfrm>
            <a:off x="3357563" y="4105275"/>
            <a:ext cx="2652713" cy="409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550" b="1">
                <a:solidFill>
                  <a:srgbClr val="237D78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37D78"/>
                </a:solidFill>
                <a:latin typeface="Arial"/>
                <a:ea typeface="Arial"/>
                <a:cs typeface="Arial"/>
              </a:rPr>
              <a:t>Осирис: 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83A81D0-4180-450C-A047-5FC381638309}"/>
              </a:ext>
            </a:extLst>
          </p:cNvPr>
          <p:cNvSpPr>
            <a:spLocks noGrp="1"/>
          </p:cNvSpPr>
          <p:nvPr/>
        </p:nvSpPr>
        <p:spPr>
          <a:xfrm>
            <a:off x="3357563" y="4524375"/>
            <a:ext cx="2652713" cy="19145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0">
                <a:solidFill>
                  <a:srgbClr val="183548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Бог природы и царь загробного мира. Научил людей земледелию.</a:t>
            </a:r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6718078" y="1714500"/>
            <a:ext cx="1580007" cy="2105025"/>
          </a:xfrm>
          <a:prstGeom prst="rect">
            <a:avLst/>
          </a:prstGeom>
        </p:spPr>
      </p:pic>
      <p:sp>
        <p:nv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1785DB12-9B7B-4312-864A-FD5FF1343B3B}"/>
              </a:ext>
            </a:extLst>
          </p:cNvPr>
          <p:cNvSpPr>
            <a:spLocks noGrp="1"/>
          </p:cNvSpPr>
          <p:nvPr/>
        </p:nvSpPr>
        <p:spPr>
          <a:xfrm>
            <a:off x="6181725" y="3962400"/>
            <a:ext cx="2652713" cy="0"/>
          </a:xfrm>
          <a:prstGeom prst="line">
            <a:avLst/>
          </a:prstGeom>
          <a:noFill/>
          <a:ln w="12383">
            <a:solidFill>
              <a:srgbClr val="AD8749"/>
            </a:solidFill>
          </a:ln>
        </p:spPr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EEDB4A81-DBF3-4FD1-B6C7-833990EACF8D}"/>
              </a:ext>
            </a:extLst>
          </p:cNvPr>
          <p:cNvSpPr>
            <a:spLocks noGrp="1"/>
          </p:cNvSpPr>
          <p:nvPr/>
        </p:nvSpPr>
        <p:spPr>
          <a:xfrm>
            <a:off x="6181725" y="4105275"/>
            <a:ext cx="2652713" cy="409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550" b="1">
                <a:solidFill>
                  <a:srgbClr val="237D78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37D78"/>
                </a:solidFill>
                <a:latin typeface="Arial"/>
                <a:ea typeface="Arial"/>
                <a:cs typeface="Arial"/>
              </a:rPr>
              <a:t>Исида: 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C7B29E9-A8A7-4386-95E7-83B4F6EAF203}"/>
              </a:ext>
            </a:extLst>
          </p:cNvPr>
          <p:cNvSpPr>
            <a:spLocks noGrp="1"/>
          </p:cNvSpPr>
          <p:nvPr/>
        </p:nvSpPr>
        <p:spPr>
          <a:xfrm>
            <a:off x="6181725" y="4524375"/>
            <a:ext cx="2676525" cy="19145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0">
                <a:solidFill>
                  <a:srgbClr val="183548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Богиня-мать, символ верности и женственности.</a:t>
            </a:r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9580626" y="1714500"/>
            <a:ext cx="1503236" cy="2105025"/>
          </a:xfrm>
          <a:prstGeom prst="rect">
            <a:avLst/>
          </a:prstGeom>
        </p:spPr>
      </p:pic>
      <p:sp>
        <p:nv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7775CF14-66BD-4089-92CF-250D2ACE4B77}"/>
              </a:ext>
            </a:extLst>
          </p:cNvPr>
          <p:cNvSpPr>
            <a:spLocks noGrp="1"/>
          </p:cNvSpPr>
          <p:nvPr/>
        </p:nvSpPr>
        <p:spPr>
          <a:xfrm>
            <a:off x="9005888" y="3962400"/>
            <a:ext cx="2652713" cy="0"/>
          </a:xfrm>
          <a:prstGeom prst="line">
            <a:avLst/>
          </a:prstGeom>
          <a:noFill/>
          <a:ln w="12383">
            <a:solidFill>
              <a:srgbClr val="AD8749"/>
            </a:solidFill>
          </a:ln>
        </p:spPr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68CD2E3C-9D7B-49E7-ABAE-2844F5BF1F97}"/>
              </a:ext>
            </a:extLst>
          </p:cNvPr>
          <p:cNvSpPr>
            <a:spLocks noGrp="1"/>
          </p:cNvSpPr>
          <p:nvPr/>
        </p:nvSpPr>
        <p:spPr>
          <a:xfrm>
            <a:off x="9005888" y="4105275"/>
            <a:ext cx="2652713" cy="409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550" b="1">
                <a:solidFill>
                  <a:srgbClr val="237D78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37D78"/>
                </a:solidFill>
                <a:latin typeface="Arial"/>
                <a:ea typeface="Arial"/>
                <a:cs typeface="Arial"/>
              </a:rPr>
              <a:t>Гор: 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C212C564-B51C-4231-933D-484D6DF7EAD3}"/>
              </a:ext>
            </a:extLst>
          </p:cNvPr>
          <p:cNvSpPr>
            <a:spLocks noGrp="1"/>
          </p:cNvSpPr>
          <p:nvPr/>
        </p:nvSpPr>
        <p:spPr>
          <a:xfrm>
            <a:off x="9005888" y="4524375"/>
            <a:ext cx="2652713" cy="19145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0">
                <a:solidFill>
                  <a:srgbClr val="183548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Сын Осириса и Исиды, покровитель фараона.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136FC120-67A9-4453-98A6-C64A6F1A4FF4}"/>
              </a:ext>
            </a:extLst>
          </p:cNvPr>
          <p:cNvSpPr>
            <a:spLocks noGrp="1"/>
          </p:cNvSpPr>
          <p:nvPr/>
        </p:nvSpPr>
        <p:spPr>
          <a:xfrm>
            <a:off x="10144125" y="6496050"/>
            <a:ext cx="1514475" cy="190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100" b="0">
                <a:solidFill>
                  <a:srgbClr val="786D5E"/>
                </a:solidFill>
                <a:latin typeface="Arial"/>
                <a:ea typeface="Arial"/>
                <a:cs typeface="Arial"/>
              </a:defRPr>
            </a:pPr>
            <a:r>
              <a:rPr sz="1100" b="0">
                <a:solidFill>
                  <a:srgbClr val="786D5E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5378196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1BCF0D09-04FD-4B0C-A886-E15495C9B2AF}"/>
              </a:ext>
            </a:extLst>
          </p:cNvPr>
          <p:cNvSpPr>
            <a:spLocks noGrp="1"/>
          </p:cNvSpPr>
          <p:nvPr/>
        </p:nvSpPr>
        <p:spPr>
          <a:xfrm>
            <a:off x="533400" y="352425"/>
            <a:ext cx="11144250" cy="619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300" b="0">
                <a:solidFill>
                  <a:srgbClr val="142D40"/>
                </a:solidFill>
                <a:latin typeface="Georgia"/>
                <a:ea typeface="Georgia"/>
                <a:cs typeface="Georgia"/>
              </a:defRPr>
            </a:pPr>
            <a:r>
              <a:rPr sz="3300" b="0">
                <a:solidFill>
                  <a:srgbClr val="142D40"/>
                </a:solidFill>
                <a:latin typeface="Georgia"/>
                <a:ea typeface="Georgia"/>
                <a:cs typeface="Georgia"/>
              </a:rPr>
              <a:t>Важнейшие боги пантеона (часть 2)</a:t>
            </a:r>
          </a:p>
        </p:txBody>
      </p:sp>
      <p:sp>
        <p:nv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2F4037EF-1BAF-4662-81A4-081259077E27}"/>
              </a:ext>
            </a:extLst>
          </p:cNvPr>
          <p:cNvSpPr>
            <a:spLocks noGrp="1"/>
          </p:cNvSpPr>
          <p:nvPr/>
        </p:nvSpPr>
        <p:spPr>
          <a:xfrm>
            <a:off x="533400" y="1133475"/>
            <a:ext cx="11125200" cy="0"/>
          </a:xfrm>
          <a:prstGeom prst="line">
            <a:avLst/>
          </a:prstGeom>
          <a:noFill/>
          <a:ln w="13335">
            <a:solidFill>
              <a:srgbClr val="C7AD7B"/>
            </a:solidFill>
          </a:ln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528C246-963D-49FF-98DF-B3B1E231AB18}"/>
              </a:ext>
            </a:extLst>
          </p:cNvPr>
          <p:cNvSpPr>
            <a:spLocks noGrp="1"/>
          </p:cNvSpPr>
          <p:nvPr/>
        </p:nvSpPr>
        <p:spPr>
          <a:xfrm>
            <a:off x="533400" y="1323975"/>
            <a:ext cx="11125200" cy="381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100" b="0">
                <a:solidFill>
                  <a:srgbClr val="237D78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237D78"/>
                </a:solidFill>
                <a:latin typeface="Arial"/>
                <a:ea typeface="Arial"/>
                <a:cs typeface="Arial"/>
              </a:rPr>
              <a:t>Помощники и защитники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533400" y="1912061"/>
            <a:ext cx="1390650" cy="2005178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1392ACD-3C8B-40D6-91C2-6A0B5EBC1B03}"/>
              </a:ext>
            </a:extLst>
          </p:cNvPr>
          <p:cNvSpPr>
            <a:spLocks noGrp="1"/>
          </p:cNvSpPr>
          <p:nvPr/>
        </p:nvSpPr>
        <p:spPr>
          <a:xfrm>
            <a:off x="2143125" y="1990725"/>
            <a:ext cx="3714750" cy="400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625" b="1">
                <a:solidFill>
                  <a:srgbClr val="237D78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237D78"/>
                </a:solidFill>
                <a:latin typeface="Arial"/>
                <a:ea typeface="Arial"/>
                <a:cs typeface="Arial"/>
              </a:rPr>
              <a:t>Анубис: 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97651C1-0F7E-4B9B-8A5E-FE53504CD717}"/>
              </a:ext>
            </a:extLst>
          </p:cNvPr>
          <p:cNvSpPr>
            <a:spLocks noGrp="1"/>
          </p:cNvSpPr>
          <p:nvPr/>
        </p:nvSpPr>
        <p:spPr>
          <a:xfrm>
            <a:off x="2143125" y="2533650"/>
            <a:ext cx="3800475" cy="14382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>
                <a:solidFill>
                  <a:srgbClr val="183548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Бог-проводник в мир мертвых, помощник Осириса.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315075" y="1991892"/>
            <a:ext cx="1390650" cy="1845515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B8A30B3-9A24-45A0-9C6A-C66AC4B7A8C4}"/>
              </a:ext>
            </a:extLst>
          </p:cNvPr>
          <p:cNvSpPr>
            <a:spLocks noGrp="1"/>
          </p:cNvSpPr>
          <p:nvPr/>
        </p:nvSpPr>
        <p:spPr>
          <a:xfrm>
            <a:off x="7924800" y="1990725"/>
            <a:ext cx="3714750" cy="400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625" b="1">
                <a:solidFill>
                  <a:srgbClr val="237D78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237D78"/>
                </a:solidFill>
                <a:latin typeface="Arial"/>
                <a:ea typeface="Arial"/>
                <a:cs typeface="Arial"/>
              </a:rPr>
              <a:t>Тот: 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767863A-0499-4934-B467-20AE8CD79818}"/>
              </a:ext>
            </a:extLst>
          </p:cNvPr>
          <p:cNvSpPr>
            <a:spLocks noGrp="1"/>
          </p:cNvSpPr>
          <p:nvPr/>
        </p:nvSpPr>
        <p:spPr>
          <a:xfrm>
            <a:off x="7924800" y="2533650"/>
            <a:ext cx="3800475" cy="14382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>
                <a:solidFill>
                  <a:srgbClr val="183548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Бог мудрости, письма и счета. Изобретатель письменности.</a:t>
            </a: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533400" y="4252190"/>
            <a:ext cx="1390650" cy="183977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20ADED5-3280-410A-9515-DDC6FE419E6C}"/>
              </a:ext>
            </a:extLst>
          </p:cNvPr>
          <p:cNvSpPr>
            <a:spLocks noGrp="1"/>
          </p:cNvSpPr>
          <p:nvPr/>
        </p:nvSpPr>
        <p:spPr>
          <a:xfrm>
            <a:off x="2143125" y="4248150"/>
            <a:ext cx="3714750" cy="400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625" b="1">
                <a:solidFill>
                  <a:srgbClr val="237D78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237D78"/>
                </a:solidFill>
                <a:latin typeface="Arial"/>
                <a:ea typeface="Arial"/>
                <a:cs typeface="Arial"/>
              </a:rPr>
              <a:t>Маат: 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483844B-ACF0-4D2B-AC66-CBE09AB2A666}"/>
              </a:ext>
            </a:extLst>
          </p:cNvPr>
          <p:cNvSpPr>
            <a:spLocks noGrp="1"/>
          </p:cNvSpPr>
          <p:nvPr/>
        </p:nvSpPr>
        <p:spPr>
          <a:xfrm>
            <a:off x="2143125" y="4791075"/>
            <a:ext cx="3800475" cy="14382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>
                <a:solidFill>
                  <a:srgbClr val="183548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Богиня правды и порядка.</a:t>
            </a: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6315075" y="4317373"/>
            <a:ext cx="1390650" cy="1709403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C58DDAE-9827-478A-B683-71F70A902541}"/>
              </a:ext>
            </a:extLst>
          </p:cNvPr>
          <p:cNvSpPr>
            <a:spLocks noGrp="1"/>
          </p:cNvSpPr>
          <p:nvPr/>
        </p:nvSpPr>
        <p:spPr>
          <a:xfrm>
            <a:off x="7924800" y="4248150"/>
            <a:ext cx="3714750" cy="400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625" b="1">
                <a:solidFill>
                  <a:srgbClr val="237D78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237D78"/>
                </a:solidFill>
                <a:latin typeface="Arial"/>
                <a:ea typeface="Arial"/>
                <a:cs typeface="Arial"/>
              </a:rPr>
              <a:t>Сет: 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F292CB4F-62E6-417C-B666-C2106B5B5ADE}"/>
              </a:ext>
            </a:extLst>
          </p:cNvPr>
          <p:cNvSpPr>
            <a:spLocks noGrp="1"/>
          </p:cNvSpPr>
          <p:nvPr/>
        </p:nvSpPr>
        <p:spPr>
          <a:xfrm>
            <a:off x="7924800" y="4791075"/>
            <a:ext cx="3800475" cy="14382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>
                <a:solidFill>
                  <a:srgbClr val="183548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Бог хаоса, пустыни и зла.</a:t>
            </a:r>
          </a:p>
        </p:txBody>
      </p:sp>
      <p:sp>
        <p:nv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C75852FF-8ED4-4A82-A25E-4DFC51EF73C2}"/>
              </a:ext>
            </a:extLst>
          </p:cNvPr>
          <p:cNvSpPr>
            <a:spLocks noGrp="1"/>
          </p:cNvSpPr>
          <p:nvPr/>
        </p:nvSpPr>
        <p:spPr>
          <a:xfrm>
            <a:off x="533400" y="4000500"/>
            <a:ext cx="11125200" cy="0"/>
          </a:xfrm>
          <a:prstGeom prst="line">
            <a:avLst/>
          </a:prstGeom>
          <a:noFill/>
          <a:ln w="9525">
            <a:solidFill>
              <a:srgbClr val="D2B98A"/>
            </a:solidFill>
          </a:ln>
        </p:spPr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2E48C30-0C5A-4DF0-BB2D-B4695A0388F7}"/>
              </a:ext>
            </a:extLst>
          </p:cNvPr>
          <p:cNvSpPr>
            <a:spLocks noGrp="1"/>
          </p:cNvSpPr>
          <p:nvPr/>
        </p:nvSpPr>
        <p:spPr>
          <a:xfrm>
            <a:off x="10144125" y="6496050"/>
            <a:ext cx="1514475" cy="190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100" b="0">
                <a:solidFill>
                  <a:srgbClr val="786D5E"/>
                </a:solidFill>
                <a:latin typeface="Arial"/>
                <a:ea typeface="Arial"/>
                <a:cs typeface="Arial"/>
              </a:defRPr>
            </a:pPr>
            <a:r>
              <a:rPr sz="1100" b="0">
                <a:solidFill>
                  <a:srgbClr val="786D5E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979005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5D37511C-8A80-492D-A739-D9AEB942987D}"/>
              </a:ext>
            </a:extLst>
          </p:cNvPr>
          <p:cNvSpPr>
            <a:spLocks noGrp="1"/>
          </p:cNvSpPr>
          <p:nvPr/>
        </p:nvSpPr>
        <p:spPr>
          <a:xfrm>
            <a:off x="533400" y="352425"/>
            <a:ext cx="11144250" cy="619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300" b="0">
                <a:solidFill>
                  <a:srgbClr val="142D40"/>
                </a:solidFill>
                <a:latin typeface="Georgia"/>
                <a:ea typeface="Georgia"/>
                <a:cs typeface="Georgia"/>
              </a:defRPr>
            </a:pPr>
            <a:r>
              <a:rPr sz="3300" b="0">
                <a:solidFill>
                  <a:srgbClr val="142D40"/>
                </a:solidFill>
                <a:latin typeface="Georgia"/>
                <a:ea typeface="Georgia"/>
                <a:cs typeface="Georgia"/>
              </a:rPr>
              <a:t>Реформа Эхнатона</a:t>
            </a:r>
          </a:p>
        </p:txBody>
      </p:sp>
      <p:sp>
        <p:nv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DD346E50-922A-4F52-9D6B-1712A48737B7}"/>
              </a:ext>
            </a:extLst>
          </p:cNvPr>
          <p:cNvSpPr>
            <a:spLocks noGrp="1"/>
          </p:cNvSpPr>
          <p:nvPr/>
        </p:nvSpPr>
        <p:spPr>
          <a:xfrm>
            <a:off x="533400" y="1133475"/>
            <a:ext cx="11125200" cy="0"/>
          </a:xfrm>
          <a:prstGeom prst="line">
            <a:avLst/>
          </a:prstGeom>
          <a:noFill/>
          <a:ln w="13335">
            <a:solidFill>
              <a:srgbClr val="C7AD7B"/>
            </a:solidFill>
          </a:ln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4F7D963-7F25-4BC6-8977-6ED934B23EEE}"/>
              </a:ext>
            </a:extLst>
          </p:cNvPr>
          <p:cNvSpPr>
            <a:spLocks noGrp="1"/>
          </p:cNvSpPr>
          <p:nvPr/>
        </p:nvSpPr>
        <p:spPr>
          <a:xfrm>
            <a:off x="533400" y="1323975"/>
            <a:ext cx="11125200" cy="381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100" b="0">
                <a:solidFill>
                  <a:srgbClr val="237D78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237D78"/>
                </a:solidFill>
                <a:latin typeface="Arial"/>
                <a:ea typeface="Arial"/>
                <a:cs typeface="Arial"/>
              </a:rPr>
              <a:t>Первая религиозная реформа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433A860-B668-40FC-B963-C3BE301CD461}"/>
              </a:ext>
            </a:extLst>
          </p:cNvPr>
          <p:cNvSpPr>
            <a:spLocks noGrp="1"/>
          </p:cNvSpPr>
          <p:nvPr/>
        </p:nvSpPr>
        <p:spPr>
          <a:xfrm>
            <a:off x="533400" y="1847850"/>
            <a:ext cx="3467100" cy="4362450"/>
          </a:xfrm>
          <a:prstGeom prst="rect">
            <a:avLst/>
          </a:prstGeom>
          <a:solidFill>
            <a:srgbClr val="EAE0CE"/>
          </a:solidFill>
          <a:ln w="0">
            <a:noFill/>
          </a:ln>
        </p:spPr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906682" y="1952625"/>
            <a:ext cx="2720536" cy="4238625"/>
          </a:xfrm>
          <a:prstGeom prst="rect">
            <a:avLst/>
          </a:prstGeom>
        </p:spPr>
      </p:pic>
      <p:sp>
        <p:nv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14C8F045-0A5F-41B4-BF44-3617171D02D7}"/>
              </a:ext>
            </a:extLst>
          </p:cNvPr>
          <p:cNvSpPr>
            <a:spLocks noGrp="1"/>
          </p:cNvSpPr>
          <p:nvPr/>
        </p:nvSpPr>
        <p:spPr>
          <a:xfrm>
            <a:off x="4438650" y="2162175"/>
            <a:ext cx="0" cy="3400425"/>
          </a:xfrm>
          <a:prstGeom prst="line">
            <a:avLst/>
          </a:prstGeom>
          <a:noFill/>
          <a:ln w="19050">
            <a:solidFill>
              <a:srgbClr val="AD8749"/>
            </a:solidFill>
          </a:ln>
        </p:spPr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16D1C527-1D48-4779-B647-2D2515806479}"/>
              </a:ext>
            </a:extLst>
          </p:cNvPr>
          <p:cNvSpPr>
            <a:spLocks noGrp="1"/>
          </p:cNvSpPr>
          <p:nvPr/>
        </p:nvSpPr>
        <p:spPr>
          <a:xfrm>
            <a:off x="4371975" y="2085975"/>
            <a:ext cx="142875" cy="142875"/>
          </a:xfrm>
          <a:prstGeom prst="ellipse">
            <a:avLst/>
          </a:prstGeom>
          <a:solidFill>
            <a:srgbClr val="AD8749"/>
          </a:solidFill>
          <a:ln w="0">
            <a:noFill/>
          </a:ln>
        </p:spPr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8D29574-89C5-402C-BE55-4A392D3EE577}"/>
              </a:ext>
            </a:extLst>
          </p:cNvPr>
          <p:cNvSpPr>
            <a:spLocks noGrp="1"/>
          </p:cNvSpPr>
          <p:nvPr/>
        </p:nvSpPr>
        <p:spPr>
          <a:xfrm>
            <a:off x="4781550" y="1971675"/>
            <a:ext cx="6810375" cy="942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>
                <a:solidFill>
                  <a:srgbClr val="183548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Фараон </a:t>
            </a:r>
            <a:r>
              <a:rPr sz="2400" b="1">
                <a:solidFill>
                  <a:srgbClr val="237D78"/>
                </a:solidFill>
                <a:latin typeface="Arial"/>
                <a:ea typeface="Arial"/>
                <a:cs typeface="Arial"/>
              </a:rPr>
              <a:t>Эхнатон</a:t>
            </a:r>
            <a:r>
              <a:rPr sz="2400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 попытался отменить многобожие. </a:t>
            </a: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C34C15C0-3034-4515-8A9A-A5704F0FC373}"/>
              </a:ext>
            </a:extLst>
          </p:cNvPr>
          <p:cNvSpPr>
            <a:spLocks noGrp="1"/>
          </p:cNvSpPr>
          <p:nvPr/>
        </p:nvSpPr>
        <p:spPr>
          <a:xfrm>
            <a:off x="4371975" y="3248025"/>
            <a:ext cx="142875" cy="142875"/>
          </a:xfrm>
          <a:prstGeom prst="ellipse">
            <a:avLst/>
          </a:prstGeom>
          <a:solidFill>
            <a:srgbClr val="AD8749"/>
          </a:solidFill>
          <a:ln w="0">
            <a:noFill/>
          </a:ln>
        </p:spPr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D2DBDE1-B085-4947-BA4A-14632B7C5770}"/>
              </a:ext>
            </a:extLst>
          </p:cNvPr>
          <p:cNvSpPr>
            <a:spLocks noGrp="1"/>
          </p:cNvSpPr>
          <p:nvPr/>
        </p:nvSpPr>
        <p:spPr>
          <a:xfrm>
            <a:off x="4781550" y="3133725"/>
            <a:ext cx="6810375" cy="10382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>
                <a:solidFill>
                  <a:srgbClr val="183548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Он запретил всех богов, кроме одного — </a:t>
            </a:r>
            <a:r>
              <a:rPr sz="2400" b="1">
                <a:solidFill>
                  <a:srgbClr val="237D78"/>
                </a:solidFill>
                <a:latin typeface="Arial"/>
                <a:ea typeface="Arial"/>
                <a:cs typeface="Arial"/>
              </a:rPr>
              <a:t>Атона</a:t>
            </a:r>
            <a:r>
              <a:rPr sz="2400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 (бога солнечного диска). </a:t>
            </a: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D16D306C-EA02-440C-89BA-5C7B1880B22A}"/>
              </a:ext>
            </a:extLst>
          </p:cNvPr>
          <p:cNvSpPr>
            <a:spLocks noGrp="1"/>
          </p:cNvSpPr>
          <p:nvPr/>
        </p:nvSpPr>
        <p:spPr>
          <a:xfrm>
            <a:off x="4371975" y="4476750"/>
            <a:ext cx="142875" cy="142875"/>
          </a:xfrm>
          <a:prstGeom prst="ellipse">
            <a:avLst/>
          </a:prstGeom>
          <a:solidFill>
            <a:srgbClr val="AD8749"/>
          </a:solidFill>
          <a:ln w="0">
            <a:noFill/>
          </a:ln>
        </p:spPr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606F188-5D6F-40E2-A513-53ECBFC52769}"/>
              </a:ext>
            </a:extLst>
          </p:cNvPr>
          <p:cNvSpPr>
            <a:spLocks noGrp="1"/>
          </p:cNvSpPr>
          <p:nvPr/>
        </p:nvSpPr>
        <p:spPr>
          <a:xfrm>
            <a:off x="4781550" y="4362450"/>
            <a:ext cx="6810375" cy="552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>
                <a:solidFill>
                  <a:srgbClr val="183548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237D78"/>
                </a:solidFill>
                <a:latin typeface="Arial"/>
                <a:ea typeface="Arial"/>
                <a:cs typeface="Arial"/>
              </a:rPr>
              <a:t>Эхнатон</a:t>
            </a:r>
            <a:r>
              <a:rPr sz="2400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 объявил себя его сыном. 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E3056DF8-9474-49CE-A0A6-3B7BCC4F8FB8}"/>
              </a:ext>
            </a:extLst>
          </p:cNvPr>
          <p:cNvSpPr>
            <a:spLocks noGrp="1"/>
          </p:cNvSpPr>
          <p:nvPr/>
        </p:nvSpPr>
        <p:spPr>
          <a:xfrm>
            <a:off x="4371975" y="5372100"/>
            <a:ext cx="142875" cy="142875"/>
          </a:xfrm>
          <a:prstGeom prst="ellipse">
            <a:avLst/>
          </a:prstGeom>
          <a:solidFill>
            <a:srgbClr val="AD8749"/>
          </a:solidFill>
          <a:ln w="0">
            <a:noFill/>
          </a:ln>
        </p:spPr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DF0D242-5086-4577-8B43-C8A47E075703}"/>
              </a:ext>
            </a:extLst>
          </p:cNvPr>
          <p:cNvSpPr>
            <a:spLocks noGrp="1"/>
          </p:cNvSpPr>
          <p:nvPr/>
        </p:nvSpPr>
        <p:spPr>
          <a:xfrm>
            <a:off x="4781550" y="5257800"/>
            <a:ext cx="6810375" cy="914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>
                <a:solidFill>
                  <a:srgbClr val="183548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Но после его смерти всё вернулось к прежней вере.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E23148F-383E-473B-B551-6F123B0AC90B}"/>
              </a:ext>
            </a:extLst>
          </p:cNvPr>
          <p:cNvSpPr>
            <a:spLocks noGrp="1"/>
          </p:cNvSpPr>
          <p:nvPr/>
        </p:nvSpPr>
        <p:spPr>
          <a:xfrm>
            <a:off x="10144125" y="6496050"/>
            <a:ext cx="1514475" cy="190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100" b="0">
                <a:solidFill>
                  <a:srgbClr val="786D5E"/>
                </a:solidFill>
                <a:latin typeface="Arial"/>
                <a:ea typeface="Arial"/>
                <a:cs typeface="Arial"/>
              </a:defRPr>
            </a:pPr>
            <a:r>
              <a:rPr sz="1100" b="0">
                <a:solidFill>
                  <a:srgbClr val="786D5E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5827534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158AD3E-E930-4D45-AA1E-860EA022AB3E}"/>
              </a:ext>
            </a:extLst>
          </p:cNvPr>
          <p:cNvSpPr>
            <a:spLocks noGrp="1"/>
          </p:cNvSpPr>
          <p:nvPr/>
        </p:nvSpPr>
        <p:spPr>
          <a:xfrm>
            <a:off x="533400" y="352425"/>
            <a:ext cx="11144250" cy="619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300" b="0">
                <a:solidFill>
                  <a:srgbClr val="142D40"/>
                </a:solidFill>
                <a:latin typeface="Georgia"/>
                <a:ea typeface="Georgia"/>
                <a:cs typeface="Georgia"/>
              </a:defRPr>
            </a:pPr>
            <a:r>
              <a:rPr sz="3300" b="0">
                <a:solidFill>
                  <a:srgbClr val="142D40"/>
                </a:solidFill>
                <a:latin typeface="Georgia"/>
                <a:ea typeface="Georgia"/>
                <a:cs typeface="Georgia"/>
              </a:rPr>
              <a:t>Миф об Осирисе и Исиде</a:t>
            </a:r>
          </a:p>
        </p:txBody>
      </p:sp>
      <p:sp>
        <p:nv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19D0E8AA-7D61-4771-8147-EE07AEE188A6}"/>
              </a:ext>
            </a:extLst>
          </p:cNvPr>
          <p:cNvSpPr>
            <a:spLocks noGrp="1"/>
          </p:cNvSpPr>
          <p:nvPr/>
        </p:nvSpPr>
        <p:spPr>
          <a:xfrm>
            <a:off x="533400" y="1133475"/>
            <a:ext cx="11125200" cy="0"/>
          </a:xfrm>
          <a:prstGeom prst="line">
            <a:avLst/>
          </a:prstGeom>
          <a:noFill/>
          <a:ln w="13335">
            <a:solidFill>
              <a:srgbClr val="C7AD7B"/>
            </a:solidFill>
          </a:ln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AE7B559-929D-4FA1-AE3A-FA323F4DAF05}"/>
              </a:ext>
            </a:extLst>
          </p:cNvPr>
          <p:cNvSpPr>
            <a:spLocks noGrp="1"/>
          </p:cNvSpPr>
          <p:nvPr/>
        </p:nvSpPr>
        <p:spPr>
          <a:xfrm>
            <a:off x="533400" y="1323975"/>
            <a:ext cx="11125200" cy="381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100" b="0">
                <a:solidFill>
                  <a:srgbClr val="237D78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237D78"/>
                </a:solidFill>
                <a:latin typeface="Arial"/>
                <a:ea typeface="Arial"/>
                <a:cs typeface="Arial"/>
              </a:rPr>
              <a:t>Смерть и воскрешение Осириса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711465" y="1981200"/>
            <a:ext cx="2577569" cy="2505075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F632676-C0D7-4953-9334-4A3B43B9E447}"/>
              </a:ext>
            </a:extLst>
          </p:cNvPr>
          <p:cNvSpPr>
            <a:spLocks noGrp="1"/>
          </p:cNvSpPr>
          <p:nvPr/>
        </p:nvSpPr>
        <p:spPr>
          <a:xfrm>
            <a:off x="3829050" y="2095500"/>
            <a:ext cx="7629525" cy="8667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550" b="0">
                <a:solidFill>
                  <a:srgbClr val="183548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Злой бог </a:t>
            </a:r>
            <a:r>
              <a:rPr sz="2550" b="1">
                <a:solidFill>
                  <a:srgbClr val="237D78"/>
                </a:solidFill>
                <a:latin typeface="Arial"/>
                <a:ea typeface="Arial"/>
                <a:cs typeface="Arial"/>
              </a:rPr>
              <a:t>Сет</a:t>
            </a:r>
            <a:r>
              <a:rPr sz="2550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 из зависти убил своего брата </a:t>
            </a:r>
            <a:r>
              <a:rPr sz="2550" b="1">
                <a:solidFill>
                  <a:srgbClr val="237D78"/>
                </a:solidFill>
                <a:latin typeface="Arial"/>
                <a:ea typeface="Arial"/>
                <a:cs typeface="Arial"/>
              </a:rPr>
              <a:t>Осириса</a:t>
            </a:r>
            <a:r>
              <a:rPr sz="2550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, заточив его в саркофаг. </a:t>
            </a:r>
          </a:p>
        </p:txBody>
      </p:sp>
      <p:sp>
        <p:nv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D7194E5F-0646-47B2-88A1-D95F515BABE9}"/>
              </a:ext>
            </a:extLst>
          </p:cNvPr>
          <p:cNvSpPr>
            <a:spLocks noGrp="1"/>
          </p:cNvSpPr>
          <p:nvPr/>
        </p:nvSpPr>
        <p:spPr>
          <a:xfrm>
            <a:off x="3857625" y="3286125"/>
            <a:ext cx="7620000" cy="0"/>
          </a:xfrm>
          <a:prstGeom prst="line">
            <a:avLst/>
          </a:prstGeom>
          <a:noFill/>
          <a:ln w="19050">
            <a:solidFill>
              <a:srgbClr val="AD8749"/>
            </a:solidFill>
          </a:ln>
        </p:spPr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88A935FA-B829-4AEE-B586-A5EE038A913B}"/>
              </a:ext>
            </a:extLst>
          </p:cNvPr>
          <p:cNvSpPr>
            <a:spLocks noGrp="1"/>
          </p:cNvSpPr>
          <p:nvPr/>
        </p:nvSpPr>
        <p:spPr>
          <a:xfrm>
            <a:off x="3848100" y="3219450"/>
            <a:ext cx="133350" cy="133350"/>
          </a:xfrm>
          <a:prstGeom prst="ellipse">
            <a:avLst/>
          </a:prstGeom>
          <a:solidFill>
            <a:srgbClr val="237D78"/>
          </a:solidFill>
          <a:ln w="0">
            <a:noFill/>
          </a:ln>
        </p:spPr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358995B-3DA4-41C4-8755-1C2F6A9589B9}"/>
              </a:ext>
            </a:extLst>
          </p:cNvPr>
          <p:cNvSpPr>
            <a:spLocks noGrp="1"/>
          </p:cNvSpPr>
          <p:nvPr/>
        </p:nvSpPr>
        <p:spPr>
          <a:xfrm>
            <a:off x="3848100" y="3581400"/>
            <a:ext cx="2209800" cy="2190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>
                <a:solidFill>
                  <a:srgbClr val="183548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237D78"/>
                </a:solidFill>
                <a:latin typeface="Arial"/>
                <a:ea typeface="Arial"/>
                <a:cs typeface="Arial"/>
              </a:rPr>
              <a:t>Исида</a:t>
            </a:r>
            <a:r>
              <a:rPr sz="2400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 и </a:t>
            </a:r>
            <a:r>
              <a:rPr sz="2400" b="1">
                <a:solidFill>
                  <a:srgbClr val="237D78"/>
                </a:solidFill>
                <a:latin typeface="Arial"/>
                <a:ea typeface="Arial"/>
                <a:cs typeface="Arial"/>
              </a:rPr>
              <a:t>Анубис</a:t>
            </a:r>
            <a:r>
              <a:rPr sz="2400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 собрали его тело. </a:t>
            </a: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6375C595-164C-43D1-BBD8-5FF8A2DDE2CF}"/>
              </a:ext>
            </a:extLst>
          </p:cNvPr>
          <p:cNvSpPr>
            <a:spLocks noGrp="1"/>
          </p:cNvSpPr>
          <p:nvPr/>
        </p:nvSpPr>
        <p:spPr>
          <a:xfrm>
            <a:off x="6515100" y="3219450"/>
            <a:ext cx="133350" cy="133350"/>
          </a:xfrm>
          <a:prstGeom prst="ellipse">
            <a:avLst/>
          </a:prstGeom>
          <a:solidFill>
            <a:srgbClr val="237D78"/>
          </a:solidFill>
          <a:ln w="0">
            <a:noFill/>
          </a:ln>
        </p:spPr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BEE7916-DC50-4D62-AF88-92BFEA71F574}"/>
              </a:ext>
            </a:extLst>
          </p:cNvPr>
          <p:cNvSpPr>
            <a:spLocks noGrp="1"/>
          </p:cNvSpPr>
          <p:nvPr/>
        </p:nvSpPr>
        <p:spPr>
          <a:xfrm>
            <a:off x="6515100" y="3581400"/>
            <a:ext cx="2571750" cy="2190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>
                <a:solidFill>
                  <a:srgbClr val="183548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Сын </a:t>
            </a:r>
            <a:r>
              <a:rPr sz="2400" b="1">
                <a:solidFill>
                  <a:srgbClr val="237D78"/>
                </a:solidFill>
                <a:latin typeface="Arial"/>
                <a:ea typeface="Arial"/>
                <a:cs typeface="Arial"/>
              </a:rPr>
              <a:t>Осирис</a:t>
            </a:r>
            <a:r>
              <a:rPr sz="2400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а, </a:t>
            </a:r>
            <a:r>
              <a:rPr sz="2400" b="1">
                <a:solidFill>
                  <a:srgbClr val="237D78"/>
                </a:solidFill>
                <a:latin typeface="Arial"/>
                <a:ea typeface="Arial"/>
                <a:cs typeface="Arial"/>
              </a:rPr>
              <a:t>Гор</a:t>
            </a:r>
            <a:r>
              <a:rPr sz="2400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, победил Сета и воскресил отца. </a:t>
            </a: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5E4779B6-E756-4BC7-A5D0-31C44171DE32}"/>
              </a:ext>
            </a:extLst>
          </p:cNvPr>
          <p:cNvSpPr>
            <a:spLocks noGrp="1"/>
          </p:cNvSpPr>
          <p:nvPr/>
        </p:nvSpPr>
        <p:spPr>
          <a:xfrm>
            <a:off x="9372600" y="3219450"/>
            <a:ext cx="133350" cy="133350"/>
          </a:xfrm>
          <a:prstGeom prst="ellipse">
            <a:avLst/>
          </a:prstGeom>
          <a:solidFill>
            <a:srgbClr val="237D78"/>
          </a:solidFill>
          <a:ln w="0">
            <a:noFill/>
          </a:ln>
        </p:spPr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99FECC55-A030-4368-B3DB-0E1C4D41F027}"/>
              </a:ext>
            </a:extLst>
          </p:cNvPr>
          <p:cNvSpPr>
            <a:spLocks noGrp="1"/>
          </p:cNvSpPr>
          <p:nvPr/>
        </p:nvSpPr>
        <p:spPr>
          <a:xfrm>
            <a:off x="9372600" y="3581400"/>
            <a:ext cx="2266950" cy="2190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>
                <a:solidFill>
                  <a:srgbClr val="183548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237D78"/>
                </a:solidFill>
                <a:latin typeface="Arial"/>
                <a:ea typeface="Arial"/>
                <a:cs typeface="Arial"/>
              </a:rPr>
              <a:t>Осирис</a:t>
            </a:r>
            <a:r>
              <a:rPr sz="2400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 стал владыкой царства мертвых.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23E66ED-F65F-4F79-9E77-C8EB06E2790A}"/>
              </a:ext>
            </a:extLst>
          </p:cNvPr>
          <p:cNvSpPr>
            <a:spLocks noGrp="1"/>
          </p:cNvSpPr>
          <p:nvPr/>
        </p:nvSpPr>
        <p:spPr>
          <a:xfrm>
            <a:off x="10144125" y="6496050"/>
            <a:ext cx="1514475" cy="190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100" b="0">
                <a:solidFill>
                  <a:srgbClr val="786D5E"/>
                </a:solidFill>
                <a:latin typeface="Arial"/>
                <a:ea typeface="Arial"/>
                <a:cs typeface="Arial"/>
              </a:defRPr>
            </a:pPr>
            <a:r>
              <a:rPr sz="1100" b="0">
                <a:solidFill>
                  <a:srgbClr val="786D5E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8884595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AED038A-85B8-4B53-B916-BBF39C5CF611}"/>
              </a:ext>
            </a:extLst>
          </p:cNvPr>
          <p:cNvSpPr>
            <a:spLocks noGrp="1"/>
          </p:cNvSpPr>
          <p:nvPr/>
        </p:nvSpPr>
        <p:spPr>
          <a:xfrm>
            <a:off x="533400" y="352425"/>
            <a:ext cx="11144250" cy="619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300" b="0">
                <a:solidFill>
                  <a:srgbClr val="142D40"/>
                </a:solidFill>
                <a:latin typeface="Georgia"/>
                <a:ea typeface="Georgia"/>
                <a:cs typeface="Georgia"/>
              </a:defRPr>
            </a:pPr>
            <a:r>
              <a:rPr sz="3300" b="0">
                <a:solidFill>
                  <a:srgbClr val="142D40"/>
                </a:solidFill>
                <a:latin typeface="Georgia"/>
                <a:ea typeface="Georgia"/>
                <a:cs typeface="Georgia"/>
              </a:rPr>
              <a:t>Подготовка к загробной жизни</a:t>
            </a:r>
          </a:p>
        </p:txBody>
      </p:sp>
      <p:sp>
        <p:nv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9AAF9AAC-C7EE-4C83-B062-5B244913577E}"/>
              </a:ext>
            </a:extLst>
          </p:cNvPr>
          <p:cNvSpPr>
            <a:spLocks noGrp="1"/>
          </p:cNvSpPr>
          <p:nvPr/>
        </p:nvSpPr>
        <p:spPr>
          <a:xfrm>
            <a:off x="533400" y="1133475"/>
            <a:ext cx="11125200" cy="0"/>
          </a:xfrm>
          <a:prstGeom prst="line">
            <a:avLst/>
          </a:prstGeom>
          <a:noFill/>
          <a:ln w="13335">
            <a:solidFill>
              <a:srgbClr val="C7AD7B"/>
            </a:solidFill>
          </a:ln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439EEDD-01EF-400F-938C-05039675BFB3}"/>
              </a:ext>
            </a:extLst>
          </p:cNvPr>
          <p:cNvSpPr>
            <a:spLocks noGrp="1"/>
          </p:cNvSpPr>
          <p:nvPr/>
        </p:nvSpPr>
        <p:spPr>
          <a:xfrm>
            <a:off x="533400" y="1323975"/>
            <a:ext cx="11125200" cy="381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100" b="0">
                <a:solidFill>
                  <a:srgbClr val="237D78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237D78"/>
                </a:solidFill>
                <a:latin typeface="Arial"/>
                <a:ea typeface="Arial"/>
                <a:cs typeface="Arial"/>
              </a:rPr>
              <a:t>«Дом вечности»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683419" y="1952625"/>
            <a:ext cx="6129338" cy="4086225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F9508C0-1B6D-4171-9EE6-D90CE281C641}"/>
              </a:ext>
            </a:extLst>
          </p:cNvPr>
          <p:cNvSpPr>
            <a:spLocks noGrp="1"/>
          </p:cNvSpPr>
          <p:nvPr/>
        </p:nvSpPr>
        <p:spPr>
          <a:xfrm>
            <a:off x="7419975" y="1981200"/>
            <a:ext cx="4238625" cy="12477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550" b="0">
                <a:solidFill>
                  <a:srgbClr val="183548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Египтяне начинали готовиться к смерти </a:t>
            </a:r>
            <a:r>
              <a:rPr sz="2550" b="1">
                <a:solidFill>
                  <a:srgbClr val="237D78"/>
                </a:solidFill>
                <a:latin typeface="Arial"/>
                <a:ea typeface="Arial"/>
                <a:cs typeface="Arial"/>
              </a:rPr>
              <a:t>с молодости</a:t>
            </a:r>
            <a:r>
              <a:rPr sz="2550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. </a:t>
            </a:r>
          </a:p>
        </p:txBody>
      </p:sp>
      <p:sp>
        <p:nv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73E268ED-D93F-4D9A-8F91-2EC1E8A6120E}"/>
              </a:ext>
            </a:extLst>
          </p:cNvPr>
          <p:cNvSpPr>
            <a:spLocks noGrp="1"/>
          </p:cNvSpPr>
          <p:nvPr/>
        </p:nvSpPr>
        <p:spPr>
          <a:xfrm>
            <a:off x="7419975" y="3343275"/>
            <a:ext cx="4238625" cy="0"/>
          </a:xfrm>
          <a:prstGeom prst="line">
            <a:avLst/>
          </a:prstGeom>
          <a:noFill/>
          <a:ln w="14288">
            <a:solidFill>
              <a:srgbClr val="AD8749"/>
            </a:solidFill>
          </a:ln>
        </p:spPr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29B2274-6144-4404-8297-DAED58B384ED}"/>
              </a:ext>
            </a:extLst>
          </p:cNvPr>
          <p:cNvSpPr>
            <a:spLocks noGrp="1"/>
          </p:cNvSpPr>
          <p:nvPr/>
        </p:nvSpPr>
        <p:spPr>
          <a:xfrm>
            <a:off x="7419975" y="3657600"/>
            <a:ext cx="4238625" cy="2628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>
                <a:solidFill>
                  <a:srgbClr val="183548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Они строили </a:t>
            </a:r>
            <a:r>
              <a:rPr sz="2400" b="1">
                <a:solidFill>
                  <a:srgbClr val="237D78"/>
                </a:solidFill>
                <a:latin typeface="Arial"/>
                <a:ea typeface="Arial"/>
                <a:cs typeface="Arial"/>
              </a:rPr>
              <a:t>гробницу («дом вечности»)</a:t>
            </a:r>
            <a:r>
              <a:rPr sz="2400" b="0">
                <a:solidFill>
                  <a:srgbClr val="183548"/>
                </a:solidFill>
                <a:latin typeface="Arial"/>
                <a:ea typeface="Arial"/>
                <a:cs typeface="Arial"/>
              </a:rPr>
              <a:t>, куда складывали всё необходимое для жизни после смерти: еду, одежду, мебель, оружие.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26C269-AB19-4BD5-B328-31F19797607E}"/>
              </a:ext>
            </a:extLst>
          </p:cNvPr>
          <p:cNvSpPr>
            <a:spLocks noGrp="1"/>
          </p:cNvSpPr>
          <p:nvPr/>
        </p:nvSpPr>
        <p:spPr>
          <a:xfrm>
            <a:off x="10144125" y="6496050"/>
            <a:ext cx="1514475" cy="190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100" b="0">
                <a:solidFill>
                  <a:srgbClr val="786D5E"/>
                </a:solidFill>
                <a:latin typeface="Arial"/>
                <a:ea typeface="Arial"/>
                <a:cs typeface="Arial"/>
              </a:defRPr>
            </a:pPr>
            <a:r>
              <a:rPr sz="1100" b="0">
                <a:solidFill>
                  <a:srgbClr val="786D5E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492210667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675</Words>
  <Application>Microsoft Office PowerPoint</Application>
  <DocSecurity>0</DocSecurity>
  <PresentationFormat>Широкоэкранный</PresentationFormat>
  <Paragraphs>110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Georgia</vt:lpstr>
      <vt:lpstr>ChatGPT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100ballnik.com</dc:creator>
  <cp:lastModifiedBy>Mendal</cp:lastModifiedBy>
  <cp:revision>1</cp:revision>
  <dcterms:created xsi:type="dcterms:W3CDTF">2026-09-16T13:31:49Z</dcterms:created>
  <dcterms:modified xsi:type="dcterms:W3CDTF">2026-09-16T14:12:02Z</dcterms:modified>
</cp:coreProperties>
</file>