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3" r:id="rId8"/>
    <p:sldId id="264" r:id="rId9"/>
    <p:sldId id="265" r:id="rId10"/>
    <p:sldId id="262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546F56-85A4-4C5D-B52B-992E0A7119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F20F2C2-5A05-4B2A-879E-C8758D5361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DFD927-3297-4143-93B2-79BAD56DD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74370-7120-46A0-BE39-F94DEF2A2DFA}" type="datetimeFigureOut">
              <a:rPr lang="ru-RU" smtClean="0"/>
              <a:t>19.09.2025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2FB303A-AFFE-49C3-B74A-713272FCA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9B083B3-C5F1-4632-A1BF-6A2F97ED2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3B19B-053E-472D-894B-2DF3B07F1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360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F493D4-4EF7-4E3F-9904-4B07BCE36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259450C-8824-4A28-B11E-F36B2A3A4F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CAB800-4FF6-43EB-87AB-CEDB0D83E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74370-7120-46A0-BE39-F94DEF2A2DFA}" type="datetimeFigureOut">
              <a:rPr lang="ru-RU" smtClean="0"/>
              <a:t>19.09.2025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5EAFA5-5780-49F5-AD18-D2A5D1086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FD64DF-3C10-4BED-BF65-C6C47C294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3B19B-053E-472D-894B-2DF3B07F1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004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72DFC05-4D41-4927-A94D-FC57E60E97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DF221F7-ADF1-4AFF-AE70-D27C8171B3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EBAC90F-1370-4697-BF9D-07EDA09DE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74370-7120-46A0-BE39-F94DEF2A2DFA}" type="datetimeFigureOut">
              <a:rPr lang="ru-RU" smtClean="0"/>
              <a:t>19.09.2025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1B3FA5F-E701-4AC8-A79F-65DFE4C27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56A19F-6751-4CA6-92C7-46197D58D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3B19B-053E-472D-894B-2DF3B07F1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1620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0914AE-5E9F-45FF-9731-6073B0D75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CAD451-51C6-436A-A723-44B53B49F9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A35C409-65EC-46D5-9983-304550E56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74370-7120-46A0-BE39-F94DEF2A2DFA}" type="datetimeFigureOut">
              <a:rPr lang="ru-RU" smtClean="0"/>
              <a:t>19.09.2025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5D3D2E-4F46-4024-BCAD-A6BD618E9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2F467CB-B1DF-4376-A762-2E5694A6C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3B19B-053E-472D-894B-2DF3B07F1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591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28D91E-FD5E-4F7F-8BE1-4EED9630B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9AF9431-29A8-4739-BC90-D62D6D28C0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6052C6-9047-4C8F-B874-46F2C077B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74370-7120-46A0-BE39-F94DEF2A2DFA}" type="datetimeFigureOut">
              <a:rPr lang="ru-RU" smtClean="0"/>
              <a:t>19.09.2025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D0171D7-1A51-4281-BB95-35673589A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472F118-AE92-4BE0-88EC-BF4A183EB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3B19B-053E-472D-894B-2DF3B07F1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295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1E5A80-2C5A-4E49-BA30-7FA0D540E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683FF6D-AA5C-4B0E-87B0-F13E3F846F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8E6F7E3-9FE3-41C8-A44C-2583E62AC6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5577222-FE5C-4319-B8C7-01FC764DE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74370-7120-46A0-BE39-F94DEF2A2DFA}" type="datetimeFigureOut">
              <a:rPr lang="ru-RU" smtClean="0"/>
              <a:t>19.09.2025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D7F49F6-4EDB-48A6-BAAB-ECF7B60EA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1CC69B6-C44E-40F3-BCF3-63460A60B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3B19B-053E-472D-894B-2DF3B07F1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8567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90DFA6-332D-4C46-9CB4-1076C4F53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7274947-DCA2-4550-8F22-BFBB09982D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5372002-0DED-4ED6-B705-DC42775B3D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72EF39E-1F32-4A53-9721-DEB0970FFC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CB062EA-FB05-4B5D-B673-A3584804B9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ECFC50D-3F11-49E7-84CB-2BEB46CDC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74370-7120-46A0-BE39-F94DEF2A2DFA}" type="datetimeFigureOut">
              <a:rPr lang="ru-RU" smtClean="0"/>
              <a:t>19.09.2025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02815D3-FEE9-4085-8CB9-AD130960D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710C144-8E29-4B4D-BA11-7FF606343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3B19B-053E-472D-894B-2DF3B07F1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314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10479C-154F-4D95-A466-6EA93D355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B24F892-07D0-4E8E-949A-99F7F1D97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74370-7120-46A0-BE39-F94DEF2A2DFA}" type="datetimeFigureOut">
              <a:rPr lang="ru-RU" smtClean="0"/>
              <a:t>19.09.2025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4B65A94-74D6-4896-A5CF-D6C1469FB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325133D-51EE-4C1D-A145-266BA1B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3B19B-053E-472D-894B-2DF3B07F1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946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202CA4D-76CB-48FF-AB1C-70AA862EB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74370-7120-46A0-BE39-F94DEF2A2DFA}" type="datetimeFigureOut">
              <a:rPr lang="ru-RU" smtClean="0"/>
              <a:t>19.09.2025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1254840-70D1-4AFF-A115-28BF02D4C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DC09AB-7D8D-4C13-A9FA-2339B9F1C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3B19B-053E-472D-894B-2DF3B07F1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8967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157937-4988-42BB-9982-ACFAAD236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4E602B4-BCDB-4BEE-AB9A-67217D5139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65684E8-3D5A-467C-8AE9-DF79EAC40F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F29010E-3D2A-43C5-821A-D538EBA03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74370-7120-46A0-BE39-F94DEF2A2DFA}" type="datetimeFigureOut">
              <a:rPr lang="ru-RU" smtClean="0"/>
              <a:t>19.09.2025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D2589BE-A249-47A8-B16F-4681613F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E46D79-A846-49F5-A18B-98E134DC8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3B19B-053E-472D-894B-2DF3B07F1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9789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6CC6B7-F110-420C-8CC1-040524792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53F12AF-CF57-4DFA-925A-803F5ECE1D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2AA6A35-9C1B-4682-BEC0-E001FF5848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BBB6D3D-2E62-45F4-88E2-92B5E623D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74370-7120-46A0-BE39-F94DEF2A2DFA}" type="datetimeFigureOut">
              <a:rPr lang="ru-RU" smtClean="0"/>
              <a:t>19.09.2025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9A0DE3C-030A-4AF0-AE06-10BAC202B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170AFD5-9359-44B4-A439-2B31C40C3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3B19B-053E-472D-894B-2DF3B07F1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1722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C81695-97C1-4984-B7A6-093ACE445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0A9FEB9-9540-43B9-8558-4E44403339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5D85DB0-544B-42CF-818A-03F4D91FD0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74370-7120-46A0-BE39-F94DEF2A2DFA}" type="datetimeFigureOut">
              <a:rPr lang="ru-RU" smtClean="0"/>
              <a:t>19.09.2025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760E53-503D-458E-960D-675514334E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27D1FD-DF75-4951-B1A0-A74C3250AF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43B19B-053E-472D-894B-2DF3B07F1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627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D160496-DE19-4840-B560-3D9967EEF0B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75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069CFE1-0B0B-4C58-B2CA-87ECE68E3F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850" y="190500"/>
            <a:ext cx="5391150" cy="6667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FD4C66D-AEA9-4C1A-97ED-401330BCA1F1}"/>
              </a:ext>
            </a:extLst>
          </p:cNvPr>
          <p:cNvSpPr txBox="1"/>
          <p:nvPr/>
        </p:nvSpPr>
        <p:spPr>
          <a:xfrm>
            <a:off x="909638" y="444044"/>
            <a:ext cx="5715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zizh Body" panose="02000500000000000000" pitchFamily="2" charset="0"/>
              </a:rPr>
              <a:t>Успешные и безуспешные реформы французских королей</a:t>
            </a:r>
          </a:p>
        </p:txBody>
      </p:sp>
    </p:spTree>
    <p:extLst>
      <p:ext uri="{BB962C8B-B14F-4D97-AF65-F5344CB8AC3E}">
        <p14:creationId xmlns:p14="http://schemas.microsoft.com/office/powerpoint/2010/main" val="34122919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B303718-FEC3-40FC-B826-AAEB32B3709F}"/>
              </a:ext>
            </a:extLst>
          </p:cNvPr>
          <p:cNvSpPr txBox="1"/>
          <p:nvPr/>
        </p:nvSpPr>
        <p:spPr>
          <a:xfrm>
            <a:off x="276225" y="398190"/>
            <a:ext cx="11610975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Montserrat Light" panose="00000400000000000000" pitchFamily="2" charset="-52"/>
              </a:rPr>
              <a:t>Франция ввязывается в войну за независимость США </a:t>
            </a:r>
            <a:r>
              <a:rPr lang="ru-RU" sz="2400" dirty="0">
                <a:latin typeface="Montserrat Light" panose="00000400000000000000" pitchFamily="2" charset="-52"/>
                <a:sym typeface="Wingdings" panose="05000000000000000000" pitchFamily="2" charset="2"/>
              </a:rPr>
              <a:t></a:t>
            </a:r>
            <a:r>
              <a:rPr lang="en-US" sz="2400" dirty="0">
                <a:latin typeface="Montserrat Light" panose="00000400000000000000" pitchFamily="2" charset="-52"/>
                <a:sym typeface="Wingdings" panose="05000000000000000000" pitchFamily="2" charset="2"/>
              </a:rPr>
              <a:t> </a:t>
            </a:r>
            <a:r>
              <a:rPr lang="ru-RU" sz="2400" dirty="0">
                <a:latin typeface="Montserrat Light" panose="00000400000000000000" pitchFamily="2" charset="-52"/>
                <a:sym typeface="Wingdings" panose="05000000000000000000" pitchFamily="2" charset="2"/>
              </a:rPr>
              <a:t>ухудшение финансового состояния страны </a:t>
            </a:r>
            <a:r>
              <a:rPr lang="en-US" sz="2400" dirty="0">
                <a:latin typeface="Montserrat Light" panose="00000400000000000000" pitchFamily="2" charset="-52"/>
                <a:sym typeface="Wingdings" panose="05000000000000000000" pitchFamily="2" charset="2"/>
              </a:rPr>
              <a:t> </a:t>
            </a:r>
            <a:r>
              <a:rPr lang="ru-RU" sz="2400" dirty="0">
                <a:latin typeface="Montserrat Light" panose="00000400000000000000" pitchFamily="2" charset="-52"/>
                <a:sym typeface="Wingdings" panose="05000000000000000000" pitchFamily="2" charset="2"/>
              </a:rPr>
              <a:t>для решения вопросов Людовик </a:t>
            </a:r>
            <a:r>
              <a:rPr lang="en-US" sz="2400" dirty="0">
                <a:latin typeface="Montserrat Light" panose="00000400000000000000" pitchFamily="2" charset="-52"/>
                <a:sym typeface="Wingdings" panose="05000000000000000000" pitchFamily="2" charset="2"/>
              </a:rPr>
              <a:t>XVI </a:t>
            </a:r>
            <a:r>
              <a:rPr lang="ru-RU" sz="2400" dirty="0">
                <a:latin typeface="Montserrat Light" panose="00000400000000000000" pitchFamily="2" charset="-52"/>
                <a:sym typeface="Wingdings" panose="05000000000000000000" pitchFamily="2" charset="2"/>
              </a:rPr>
              <a:t>созывает собрание нотаблей.</a:t>
            </a:r>
            <a:r>
              <a:rPr lang="ru-RU" sz="2400" dirty="0">
                <a:latin typeface="Montserrat Light" panose="00000400000000000000" pitchFamily="2" charset="-52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1592FE-58FE-4839-828C-480E7D569BF0}"/>
              </a:ext>
            </a:extLst>
          </p:cNvPr>
          <p:cNvSpPr txBox="1"/>
          <p:nvPr/>
        </p:nvSpPr>
        <p:spPr>
          <a:xfrm>
            <a:off x="6362700" y="1874565"/>
            <a:ext cx="5524500" cy="3416320"/>
          </a:xfrm>
          <a:prstGeom prst="rect">
            <a:avLst/>
          </a:prstGeom>
          <a:noFill/>
          <a:ln w="38100">
            <a:solidFill>
              <a:schemeClr val="accent2">
                <a:lumMod val="50000"/>
              </a:schemeClr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Montserrat Light" panose="00000400000000000000" pitchFamily="2" charset="-52"/>
              </a:rPr>
              <a:t>Собрание ничего не решило. Людовик восстановил судейскую реформу </a:t>
            </a:r>
            <a:r>
              <a:rPr lang="ru-RU" sz="2400" dirty="0" err="1">
                <a:latin typeface="Montserrat Light" panose="00000400000000000000" pitchFamily="2" charset="-52"/>
              </a:rPr>
              <a:t>Мопу</a:t>
            </a:r>
            <a:r>
              <a:rPr lang="ru-RU" sz="2400" dirty="0">
                <a:latin typeface="Montserrat Light" panose="00000400000000000000" pitchFamily="2" charset="-52"/>
              </a:rPr>
              <a:t>, но на этот раз сопротивление выказали провинциальные суды, что подорвало авторитет власти вкупе с проблемами в сфере промышленности и сельского хозяйства.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D90AAC-E733-4260-B931-7A1E5C5D0D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0550" y="860301"/>
            <a:ext cx="7638860" cy="5997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925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131BF3D-E1FB-4E56-ADDE-84685D9B15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0267" y="3539133"/>
            <a:ext cx="4798833" cy="29092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2C9A035-4D33-48A4-8A53-EE95236905F4}"/>
              </a:ext>
            </a:extLst>
          </p:cNvPr>
          <p:cNvSpPr txBox="1"/>
          <p:nvPr/>
        </p:nvSpPr>
        <p:spPr>
          <a:xfrm>
            <a:off x="238125" y="200025"/>
            <a:ext cx="11658600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zizh Body" panose="02000500000000000000" pitchFamily="2" charset="0"/>
              </a:rPr>
              <a:t>Франция в середине 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zizh Body" panose="02000500000000000000" pitchFamily="2" charset="0"/>
              </a:rPr>
              <a:t>XVIII</a:t>
            </a:r>
            <a:r>
              <a:rPr lang="ru-RU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zizh Body" panose="02000500000000000000" pitchFamily="2" charset="0"/>
              </a:rPr>
              <a:t> века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zizh Body" panose="02000500000000000000" pitchFamily="2" charset="0"/>
              </a:rPr>
              <a:t> </a:t>
            </a:r>
            <a:endParaRPr lang="ru-RU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zizh Body" panose="020005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1F8E0B-5307-4D22-959C-12706BC49E0A}"/>
              </a:ext>
            </a:extLst>
          </p:cNvPr>
          <p:cNvSpPr txBox="1"/>
          <p:nvPr/>
        </p:nvSpPr>
        <p:spPr>
          <a:xfrm>
            <a:off x="238125" y="1200150"/>
            <a:ext cx="1161097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>
                <a:latin typeface="Montserrat Light" panose="00000400000000000000" pitchFamily="2" charset="-52"/>
              </a:rPr>
              <a:t>Расширение колониальной торговли: 2-е место в мире;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>
                <a:latin typeface="Montserrat Light" panose="00000400000000000000" pitchFamily="2" charset="-52"/>
              </a:rPr>
              <a:t>Активное развитие промышленности: развитие судостроения, новый способ выплавки чугуна, появление паровых двигателей;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>
                <a:latin typeface="Montserrat Light" panose="00000400000000000000" pitchFamily="2" charset="-52"/>
              </a:rPr>
              <a:t>Развитие сельского хозяйства: рост производства на 40%;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>
                <a:latin typeface="Montserrat Light" panose="00000400000000000000" pitchFamily="2" charset="-52"/>
              </a:rPr>
              <a:t>Развитие внутренней инфраструктуры: строительство дорог и мостов;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>
                <a:latin typeface="Montserrat Light" panose="00000400000000000000" pitchFamily="2" charset="-52"/>
              </a:rPr>
              <a:t>Рост населения.</a:t>
            </a:r>
          </a:p>
        </p:txBody>
      </p:sp>
      <p:sp>
        <p:nvSpPr>
          <p:cNvPr id="6" name="Стрелка: вниз 5">
            <a:extLst>
              <a:ext uri="{FF2B5EF4-FFF2-40B4-BE49-F238E27FC236}">
                <a16:creationId xmlns:a16="http://schemas.microsoft.com/office/drawing/2014/main" id="{DD203BCB-E376-4CCF-8ED9-478CD6409330}"/>
              </a:ext>
            </a:extLst>
          </p:cNvPr>
          <p:cNvSpPr/>
          <p:nvPr/>
        </p:nvSpPr>
        <p:spPr>
          <a:xfrm>
            <a:off x="3237617" y="3971925"/>
            <a:ext cx="400050" cy="485775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F80F22-0389-4276-9B01-C2F80E03D8BE}"/>
              </a:ext>
            </a:extLst>
          </p:cNvPr>
          <p:cNvSpPr txBox="1"/>
          <p:nvPr/>
        </p:nvSpPr>
        <p:spPr>
          <a:xfrm>
            <a:off x="238125" y="4629150"/>
            <a:ext cx="6734175" cy="1200329"/>
          </a:xfrm>
          <a:prstGeom prst="rect">
            <a:avLst/>
          </a:prstGeom>
          <a:noFill/>
          <a:ln w="38100">
            <a:solidFill>
              <a:schemeClr val="accent2">
                <a:lumMod val="50000"/>
              </a:schemeClr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Montserrat Light" panose="00000400000000000000" pitchFamily="2" charset="-52"/>
              </a:rPr>
              <a:t>При этом налоговая система оставалась прежней, из-за чего в государстве все еще был дефицит бюджета.</a:t>
            </a:r>
          </a:p>
        </p:txBody>
      </p:sp>
    </p:spTree>
    <p:extLst>
      <p:ext uri="{BB962C8B-B14F-4D97-AF65-F5344CB8AC3E}">
        <p14:creationId xmlns:p14="http://schemas.microsoft.com/office/powerpoint/2010/main" val="1527477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C48761B-7EF7-42E5-A3FD-80AE056C5A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992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42DF433-D59A-4298-A55C-1AB26FEEB1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240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6992F8D7-8ED7-4B3C-A6B1-87622B96B2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8870742"/>
              </p:ext>
            </p:extLst>
          </p:nvPr>
        </p:nvGraphicFramePr>
        <p:xfrm>
          <a:off x="333375" y="340064"/>
          <a:ext cx="11334750" cy="61778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3327754244"/>
                    </a:ext>
                  </a:extLst>
                </a:gridCol>
                <a:gridCol w="2333625">
                  <a:extLst>
                    <a:ext uri="{9D8B030D-6E8A-4147-A177-3AD203B41FA5}">
                      <a16:colId xmlns:a16="http://schemas.microsoft.com/office/drawing/2014/main" val="4233292025"/>
                    </a:ext>
                  </a:extLst>
                </a:gridCol>
                <a:gridCol w="3771900">
                  <a:extLst>
                    <a:ext uri="{9D8B030D-6E8A-4147-A177-3AD203B41FA5}">
                      <a16:colId xmlns:a16="http://schemas.microsoft.com/office/drawing/2014/main" val="3192429626"/>
                    </a:ext>
                  </a:extLst>
                </a:gridCol>
                <a:gridCol w="2638425">
                  <a:extLst>
                    <a:ext uri="{9D8B030D-6E8A-4147-A177-3AD203B41FA5}">
                      <a16:colId xmlns:a16="http://schemas.microsoft.com/office/drawing/2014/main" val="1993914802"/>
                    </a:ext>
                  </a:extLst>
                </a:gridCol>
              </a:tblGrid>
              <a:tr h="1358309">
                <a:tc>
                  <a:txBody>
                    <a:bodyPr/>
                    <a:lstStyle/>
                    <a:p>
                      <a:pPr algn="ctr"/>
                      <a:r>
                        <a:rPr lang="ru-RU" sz="3200" b="0" dirty="0">
                          <a:solidFill>
                            <a:schemeClr val="tx1"/>
                          </a:solidFill>
                          <a:latin typeface="Montserrat Light" panose="00000400000000000000" pitchFamily="2" charset="-52"/>
                        </a:rPr>
                        <a:t>Инициатор реформ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dirty="0">
                          <a:solidFill>
                            <a:schemeClr val="tx1"/>
                          </a:solidFill>
                          <a:latin typeface="Montserrat Light" panose="00000400000000000000" pitchFamily="2" charset="-52"/>
                        </a:rPr>
                        <a:t>Реформа, год реформы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dirty="0">
                          <a:solidFill>
                            <a:schemeClr val="tx1"/>
                          </a:solidFill>
                          <a:latin typeface="Montserrat Light" panose="00000400000000000000" pitchFamily="2" charset="-52"/>
                        </a:rPr>
                        <a:t>Содержание реформы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dirty="0">
                          <a:solidFill>
                            <a:schemeClr val="tx1"/>
                          </a:solidFill>
                          <a:latin typeface="Montserrat Light" panose="00000400000000000000" pitchFamily="2" charset="-52"/>
                        </a:rPr>
                        <a:t>Итоги реформы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5460982"/>
                  </a:ext>
                </a:extLst>
              </a:tr>
              <a:tr h="1155848">
                <a:tc>
                  <a:txBody>
                    <a:bodyPr/>
                    <a:lstStyle/>
                    <a:p>
                      <a:pPr algn="ctr"/>
                      <a:endParaRPr lang="ru-RU" b="0" dirty="0">
                        <a:solidFill>
                          <a:schemeClr val="tx1"/>
                        </a:solidFill>
                        <a:latin typeface="Montserrat Light" panose="00000400000000000000" pitchFamily="2" charset="-5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0" dirty="0">
                        <a:solidFill>
                          <a:schemeClr val="tx1"/>
                        </a:solidFill>
                        <a:latin typeface="Montserrat Light" panose="00000400000000000000" pitchFamily="2" charset="-5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0" dirty="0">
                        <a:solidFill>
                          <a:schemeClr val="tx1"/>
                        </a:solidFill>
                        <a:latin typeface="Montserrat Light" panose="00000400000000000000" pitchFamily="2" charset="-5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0">
                        <a:solidFill>
                          <a:schemeClr val="tx1"/>
                        </a:solidFill>
                        <a:latin typeface="Montserrat Light" panose="00000400000000000000" pitchFamily="2" charset="-5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9093925"/>
                  </a:ext>
                </a:extLst>
              </a:tr>
              <a:tr h="1155848">
                <a:tc>
                  <a:txBody>
                    <a:bodyPr/>
                    <a:lstStyle/>
                    <a:p>
                      <a:pPr algn="ctr"/>
                      <a:endParaRPr lang="ru-RU" b="0">
                        <a:solidFill>
                          <a:schemeClr val="tx1"/>
                        </a:solidFill>
                        <a:latin typeface="Montserrat Light" panose="00000400000000000000" pitchFamily="2" charset="-5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0">
                        <a:solidFill>
                          <a:schemeClr val="tx1"/>
                        </a:solidFill>
                        <a:latin typeface="Montserrat Light" panose="00000400000000000000" pitchFamily="2" charset="-5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0" dirty="0">
                        <a:solidFill>
                          <a:schemeClr val="tx1"/>
                        </a:solidFill>
                        <a:latin typeface="Montserrat Light" panose="00000400000000000000" pitchFamily="2" charset="-5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0" dirty="0">
                        <a:solidFill>
                          <a:schemeClr val="tx1"/>
                        </a:solidFill>
                        <a:latin typeface="Montserrat Light" panose="00000400000000000000" pitchFamily="2" charset="-5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3533983"/>
                  </a:ext>
                </a:extLst>
              </a:tr>
              <a:tr h="1155848">
                <a:tc>
                  <a:txBody>
                    <a:bodyPr/>
                    <a:lstStyle/>
                    <a:p>
                      <a:pPr algn="ctr"/>
                      <a:endParaRPr lang="ru-RU" b="0">
                        <a:solidFill>
                          <a:schemeClr val="tx1"/>
                        </a:solidFill>
                        <a:latin typeface="Montserrat Light" panose="00000400000000000000" pitchFamily="2" charset="-5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0">
                        <a:solidFill>
                          <a:schemeClr val="tx1"/>
                        </a:solidFill>
                        <a:latin typeface="Montserrat Light" panose="00000400000000000000" pitchFamily="2" charset="-5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0">
                        <a:solidFill>
                          <a:schemeClr val="tx1"/>
                        </a:solidFill>
                        <a:latin typeface="Montserrat Light" panose="00000400000000000000" pitchFamily="2" charset="-5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0" dirty="0">
                        <a:solidFill>
                          <a:schemeClr val="tx1"/>
                        </a:solidFill>
                        <a:latin typeface="Montserrat Light" panose="00000400000000000000" pitchFamily="2" charset="-5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1251688"/>
                  </a:ext>
                </a:extLst>
              </a:tr>
              <a:tr h="1155848">
                <a:tc>
                  <a:txBody>
                    <a:bodyPr/>
                    <a:lstStyle/>
                    <a:p>
                      <a:pPr algn="ctr"/>
                      <a:endParaRPr lang="ru-RU" b="0">
                        <a:solidFill>
                          <a:schemeClr val="tx1"/>
                        </a:solidFill>
                        <a:latin typeface="Montserrat Light" panose="00000400000000000000" pitchFamily="2" charset="-5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0">
                        <a:solidFill>
                          <a:schemeClr val="tx1"/>
                        </a:solidFill>
                        <a:latin typeface="Montserrat Light" panose="00000400000000000000" pitchFamily="2" charset="-5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0">
                        <a:solidFill>
                          <a:schemeClr val="tx1"/>
                        </a:solidFill>
                        <a:latin typeface="Montserrat Light" panose="00000400000000000000" pitchFamily="2" charset="-5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0" dirty="0">
                        <a:solidFill>
                          <a:schemeClr val="tx1"/>
                        </a:solidFill>
                        <a:latin typeface="Montserrat Light" panose="00000400000000000000" pitchFamily="2" charset="-5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08756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3962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DE4AB3-CCAF-4660-BDD9-C86D981375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850" y="190500"/>
            <a:ext cx="5391150" cy="6667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6B5804E-F124-458A-A47C-82FA042EA3D5}"/>
              </a:ext>
            </a:extLst>
          </p:cNvPr>
          <p:cNvSpPr txBox="1"/>
          <p:nvPr/>
        </p:nvSpPr>
        <p:spPr>
          <a:xfrm>
            <a:off x="7077075" y="38100"/>
            <a:ext cx="45243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latin typeface="Czizh Body" panose="02000500000000000000" pitchFamily="2" charset="0"/>
              </a:rPr>
              <a:t>Людовик </a:t>
            </a:r>
            <a:r>
              <a:rPr lang="en-US" sz="4400" dirty="0">
                <a:latin typeface="Czizh Body" panose="02000500000000000000" pitchFamily="2" charset="0"/>
              </a:rPr>
              <a:t>XV</a:t>
            </a:r>
            <a:endParaRPr lang="ru-RU" sz="4400" dirty="0">
              <a:latin typeface="Czizh Body" panose="020005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1233F5-224F-46A8-8AC4-6DE1115B4CA2}"/>
              </a:ext>
            </a:extLst>
          </p:cNvPr>
          <p:cNvSpPr txBox="1"/>
          <p:nvPr/>
        </p:nvSpPr>
        <p:spPr>
          <a:xfrm>
            <a:off x="633412" y="959941"/>
            <a:ext cx="6067425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Montserrat Light" panose="00000400000000000000" pitchFamily="2" charset="-52"/>
              </a:rPr>
              <a:t>1749 </a:t>
            </a:r>
            <a:r>
              <a:rPr lang="ru-RU" sz="2800" dirty="0">
                <a:latin typeface="Montserrat Light" panose="00000400000000000000" pitchFamily="2" charset="-52"/>
              </a:rPr>
              <a:t>г. – налоговая реформа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590D9D07-3A1C-4E6D-96C0-DAF2F569E1C6}"/>
              </a:ext>
            </a:extLst>
          </p:cNvPr>
          <p:cNvSpPr/>
          <p:nvPr/>
        </p:nvSpPr>
        <p:spPr>
          <a:xfrm>
            <a:off x="-1460210" y="1828711"/>
            <a:ext cx="6686550" cy="52322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Montserrat Light" panose="00000400000000000000" pitchFamily="2" charset="-52"/>
              </a:rPr>
              <a:t>       </a:t>
            </a:r>
            <a:r>
              <a:rPr lang="ru-RU" sz="2400" dirty="0">
                <a:solidFill>
                  <a:schemeClr val="tx1"/>
                </a:solidFill>
                <a:latin typeface="Montserrat Light" panose="00000400000000000000" pitchFamily="2" charset="-52"/>
              </a:rPr>
              <a:t>Содержание:</a:t>
            </a:r>
            <a:endParaRPr lang="ru-RU" sz="2000" dirty="0">
              <a:solidFill>
                <a:schemeClr val="tx1"/>
              </a:solidFill>
              <a:latin typeface="Montserrat Light" panose="00000400000000000000" pitchFamily="2" charset="-5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F8C11A-E188-428B-8823-FCFA72DEA513}"/>
              </a:ext>
            </a:extLst>
          </p:cNvPr>
          <p:cNvSpPr txBox="1"/>
          <p:nvPr/>
        </p:nvSpPr>
        <p:spPr>
          <a:xfrm>
            <a:off x="5133975" y="281359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1CED9C-BDC4-49B5-BD5C-5A9415A9F55D}"/>
              </a:ext>
            </a:extLst>
          </p:cNvPr>
          <p:cNvSpPr txBox="1"/>
          <p:nvPr/>
        </p:nvSpPr>
        <p:spPr>
          <a:xfrm>
            <a:off x="304800" y="2504331"/>
            <a:ext cx="73342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>
                <a:latin typeface="Montserrat Light" panose="00000400000000000000" pitchFamily="2" charset="-52"/>
              </a:rPr>
              <a:t>Все сословия должны были выплачивать 5% от своего дохода.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9F6960B2-767F-436F-8104-57E9C47A910A}"/>
              </a:ext>
            </a:extLst>
          </p:cNvPr>
          <p:cNvSpPr/>
          <p:nvPr/>
        </p:nvSpPr>
        <p:spPr>
          <a:xfrm>
            <a:off x="-1352550" y="3442246"/>
            <a:ext cx="6578890" cy="52387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Montserrat Light" panose="00000400000000000000" pitchFamily="2" charset="-52"/>
              </a:rPr>
              <a:t>    Результаты: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03BCCB-6887-4EFF-891F-387E1653217A}"/>
              </a:ext>
            </a:extLst>
          </p:cNvPr>
          <p:cNvSpPr txBox="1"/>
          <p:nvPr/>
        </p:nvSpPr>
        <p:spPr>
          <a:xfrm>
            <a:off x="304800" y="4271606"/>
            <a:ext cx="62293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>
                <a:latin typeface="Montserrat Light" panose="00000400000000000000" pitchFamily="2" charset="-52"/>
              </a:rPr>
              <a:t>Реформы встретила сопротивление первых двух сословий. По итогу от налогов было освобождено духовенство.</a:t>
            </a:r>
          </a:p>
        </p:txBody>
      </p:sp>
    </p:spTree>
    <p:extLst>
      <p:ext uri="{BB962C8B-B14F-4D97-AF65-F5344CB8AC3E}">
        <p14:creationId xmlns:p14="http://schemas.microsoft.com/office/powerpoint/2010/main" val="160037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DE4AB3-CCAF-4660-BDD9-C86D981375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850" y="190500"/>
            <a:ext cx="5391150" cy="6667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6B5804E-F124-458A-A47C-82FA042EA3D5}"/>
              </a:ext>
            </a:extLst>
          </p:cNvPr>
          <p:cNvSpPr txBox="1"/>
          <p:nvPr/>
        </p:nvSpPr>
        <p:spPr>
          <a:xfrm>
            <a:off x="7077075" y="38100"/>
            <a:ext cx="45243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latin typeface="Czizh Body" panose="02000500000000000000" pitchFamily="2" charset="0"/>
              </a:rPr>
              <a:t>Людовик </a:t>
            </a:r>
            <a:r>
              <a:rPr lang="en-US" sz="4400" dirty="0">
                <a:latin typeface="Czizh Body" panose="02000500000000000000" pitchFamily="2" charset="0"/>
              </a:rPr>
              <a:t>XV</a:t>
            </a:r>
            <a:endParaRPr lang="ru-RU" sz="4400" dirty="0">
              <a:latin typeface="Czizh Body" panose="020005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1233F5-224F-46A8-8AC4-6DE1115B4CA2}"/>
              </a:ext>
            </a:extLst>
          </p:cNvPr>
          <p:cNvSpPr txBox="1"/>
          <p:nvPr/>
        </p:nvSpPr>
        <p:spPr>
          <a:xfrm>
            <a:off x="633412" y="992222"/>
            <a:ext cx="6067425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Montserrat Light" panose="00000400000000000000" pitchFamily="2" charset="-52"/>
              </a:rPr>
              <a:t>Реформа армии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590D9D07-3A1C-4E6D-96C0-DAF2F569E1C6}"/>
              </a:ext>
            </a:extLst>
          </p:cNvPr>
          <p:cNvSpPr/>
          <p:nvPr/>
        </p:nvSpPr>
        <p:spPr>
          <a:xfrm>
            <a:off x="-1460210" y="1860992"/>
            <a:ext cx="6686550" cy="52322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Montserrat Light" panose="00000400000000000000" pitchFamily="2" charset="-52"/>
              </a:rPr>
              <a:t>       </a:t>
            </a:r>
            <a:r>
              <a:rPr lang="ru-RU" sz="2400" dirty="0">
                <a:solidFill>
                  <a:schemeClr val="tx1"/>
                </a:solidFill>
                <a:latin typeface="Montserrat Light" panose="00000400000000000000" pitchFamily="2" charset="-52"/>
              </a:rPr>
              <a:t>Содержание:</a:t>
            </a:r>
            <a:endParaRPr lang="ru-RU" sz="2000" dirty="0">
              <a:solidFill>
                <a:schemeClr val="tx1"/>
              </a:solidFill>
              <a:latin typeface="Montserrat Light" panose="00000400000000000000" pitchFamily="2" charset="-5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F8C11A-E188-428B-8823-FCFA72DEA513}"/>
              </a:ext>
            </a:extLst>
          </p:cNvPr>
          <p:cNvSpPr txBox="1"/>
          <p:nvPr/>
        </p:nvSpPr>
        <p:spPr>
          <a:xfrm>
            <a:off x="5133975" y="284587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1CED9C-BDC4-49B5-BD5C-5A9415A9F55D}"/>
              </a:ext>
            </a:extLst>
          </p:cNvPr>
          <p:cNvSpPr txBox="1"/>
          <p:nvPr/>
        </p:nvSpPr>
        <p:spPr>
          <a:xfrm>
            <a:off x="304800" y="2632099"/>
            <a:ext cx="73342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>
                <a:latin typeface="Montserrat Light" panose="00000400000000000000" pitchFamily="2" charset="-52"/>
              </a:rPr>
              <a:t>Улучшен процесс обучения военно-кадрового состава, укрепление дисциплины, реорганизация артиллерии.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9F6960B2-767F-436F-8104-57E9C47A910A}"/>
              </a:ext>
            </a:extLst>
          </p:cNvPr>
          <p:cNvSpPr/>
          <p:nvPr/>
        </p:nvSpPr>
        <p:spPr>
          <a:xfrm>
            <a:off x="-1352550" y="3985171"/>
            <a:ext cx="6578890" cy="52387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Montserrat Light" panose="00000400000000000000" pitchFamily="2" charset="-52"/>
              </a:rPr>
              <a:t>    Результаты: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03BCCB-6887-4EFF-891F-387E1653217A}"/>
              </a:ext>
            </a:extLst>
          </p:cNvPr>
          <p:cNvSpPr txBox="1"/>
          <p:nvPr/>
        </p:nvSpPr>
        <p:spPr>
          <a:xfrm>
            <a:off x="304800" y="4661789"/>
            <a:ext cx="62293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>
                <a:latin typeface="Montserrat Light" panose="00000400000000000000" pitchFamily="2" charset="-52"/>
              </a:rPr>
              <a:t>Повышение боеспособности армии.</a:t>
            </a:r>
          </a:p>
        </p:txBody>
      </p:sp>
    </p:spTree>
    <p:extLst>
      <p:ext uri="{BB962C8B-B14F-4D97-AF65-F5344CB8AC3E}">
        <p14:creationId xmlns:p14="http://schemas.microsoft.com/office/powerpoint/2010/main" val="33036684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B5804E-F124-458A-A47C-82FA042EA3D5}"/>
              </a:ext>
            </a:extLst>
          </p:cNvPr>
          <p:cNvSpPr txBox="1"/>
          <p:nvPr/>
        </p:nvSpPr>
        <p:spPr>
          <a:xfrm>
            <a:off x="7485574" y="64967"/>
            <a:ext cx="45243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latin typeface="Czizh Body" panose="02000500000000000000" pitchFamily="2" charset="0"/>
              </a:rPr>
              <a:t>Канцлер </a:t>
            </a:r>
            <a:r>
              <a:rPr lang="ru-RU" sz="4400" dirty="0" err="1">
                <a:latin typeface="Czizh Body" panose="02000500000000000000" pitchFamily="2" charset="0"/>
              </a:rPr>
              <a:t>Мопу</a:t>
            </a:r>
            <a:endParaRPr lang="ru-RU" sz="4400" dirty="0">
              <a:latin typeface="Czizh Body" panose="020005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1233F5-224F-46A8-8AC4-6DE1115B4CA2}"/>
              </a:ext>
            </a:extLst>
          </p:cNvPr>
          <p:cNvSpPr txBox="1"/>
          <p:nvPr/>
        </p:nvSpPr>
        <p:spPr>
          <a:xfrm>
            <a:off x="602857" y="449688"/>
            <a:ext cx="6067425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Montserrat Light" panose="00000400000000000000" pitchFamily="2" charset="-52"/>
              </a:rPr>
              <a:t>Реформа судопроизводства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590D9D07-3A1C-4E6D-96C0-DAF2F569E1C6}"/>
              </a:ext>
            </a:extLst>
          </p:cNvPr>
          <p:cNvSpPr/>
          <p:nvPr/>
        </p:nvSpPr>
        <p:spPr>
          <a:xfrm>
            <a:off x="-1490765" y="1318458"/>
            <a:ext cx="6686550" cy="52322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Montserrat Light" panose="00000400000000000000" pitchFamily="2" charset="-52"/>
              </a:rPr>
              <a:t>       </a:t>
            </a:r>
            <a:r>
              <a:rPr lang="ru-RU" sz="2400" dirty="0">
                <a:solidFill>
                  <a:schemeClr val="tx1"/>
                </a:solidFill>
                <a:latin typeface="Montserrat Light" panose="00000400000000000000" pitchFamily="2" charset="-52"/>
              </a:rPr>
              <a:t>Содержание:</a:t>
            </a:r>
            <a:endParaRPr lang="ru-RU" sz="2000" dirty="0">
              <a:solidFill>
                <a:schemeClr val="tx1"/>
              </a:solidFill>
              <a:latin typeface="Montserrat Light" panose="00000400000000000000" pitchFamily="2" charset="-5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F8C11A-E188-428B-8823-FCFA72DEA513}"/>
              </a:ext>
            </a:extLst>
          </p:cNvPr>
          <p:cNvSpPr txBox="1"/>
          <p:nvPr/>
        </p:nvSpPr>
        <p:spPr>
          <a:xfrm>
            <a:off x="5103420" y="23033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1CED9C-BDC4-49B5-BD5C-5A9415A9F55D}"/>
              </a:ext>
            </a:extLst>
          </p:cNvPr>
          <p:cNvSpPr txBox="1"/>
          <p:nvPr/>
        </p:nvSpPr>
        <p:spPr>
          <a:xfrm>
            <a:off x="274245" y="2089565"/>
            <a:ext cx="73342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>
                <a:latin typeface="Montserrat Light" panose="00000400000000000000" pitchFamily="2" charset="-52"/>
              </a:rPr>
              <a:t>Запрет на забастовки судей;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>
                <a:latin typeface="Montserrat Light" panose="00000400000000000000" pitchFamily="2" charset="-52"/>
              </a:rPr>
              <a:t>Роспуск Парижского парламента и создание новых судов;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>
                <a:latin typeface="Montserrat Light" panose="00000400000000000000" pitchFamily="2" charset="-52"/>
              </a:rPr>
              <a:t>Судьи теперь назначались королем.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9F6960B2-767F-436F-8104-57E9C47A910A}"/>
              </a:ext>
            </a:extLst>
          </p:cNvPr>
          <p:cNvSpPr/>
          <p:nvPr/>
        </p:nvSpPr>
        <p:spPr>
          <a:xfrm>
            <a:off x="-1383105" y="3815629"/>
            <a:ext cx="6578890" cy="52387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Montserrat Light" panose="00000400000000000000" pitchFamily="2" charset="-52"/>
              </a:rPr>
              <a:t>    Результаты: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03BCCB-6887-4EFF-891F-387E1653217A}"/>
              </a:ext>
            </a:extLst>
          </p:cNvPr>
          <p:cNvSpPr txBox="1"/>
          <p:nvPr/>
        </p:nvSpPr>
        <p:spPr>
          <a:xfrm>
            <a:off x="274245" y="4492247"/>
            <a:ext cx="62293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>
                <a:latin typeface="Montserrat Light" panose="00000400000000000000" pitchFamily="2" charset="-52"/>
              </a:rPr>
              <a:t>Новая система стала более эффективной, удалось быстро провести налоговую реформу, однако Людовик </a:t>
            </a:r>
            <a:r>
              <a:rPr lang="en-US" sz="2400" dirty="0">
                <a:latin typeface="Montserrat Light" panose="00000400000000000000" pitchFamily="2" charset="-52"/>
              </a:rPr>
              <a:t>XVI </a:t>
            </a:r>
            <a:r>
              <a:rPr lang="ru-RU" sz="2400" dirty="0">
                <a:latin typeface="Montserrat Light" panose="00000400000000000000" pitchFamily="2" charset="-52"/>
              </a:rPr>
              <a:t>отменит ее и отправит </a:t>
            </a:r>
            <a:r>
              <a:rPr lang="ru-RU" sz="2400" dirty="0" err="1">
                <a:latin typeface="Montserrat Light" panose="00000400000000000000" pitchFamily="2" charset="-52"/>
              </a:rPr>
              <a:t>Мопу</a:t>
            </a:r>
            <a:r>
              <a:rPr lang="ru-RU" sz="2400" dirty="0">
                <a:latin typeface="Montserrat Light" panose="00000400000000000000" pitchFamily="2" charset="-52"/>
              </a:rPr>
              <a:t> в отставку.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BECB26E-8773-4719-8EA9-1AE0B40C4A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3524" y="449688"/>
            <a:ext cx="4888476" cy="64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3357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B5804E-F124-458A-A47C-82FA042EA3D5}"/>
              </a:ext>
            </a:extLst>
          </p:cNvPr>
          <p:cNvSpPr txBox="1"/>
          <p:nvPr/>
        </p:nvSpPr>
        <p:spPr>
          <a:xfrm>
            <a:off x="7914199" y="588187"/>
            <a:ext cx="45243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latin typeface="Czizh Body" panose="02000500000000000000" pitchFamily="2" charset="0"/>
              </a:rPr>
              <a:t>Людовик </a:t>
            </a:r>
            <a:r>
              <a:rPr lang="en-US" sz="4400" dirty="0">
                <a:latin typeface="Czizh Body" panose="02000500000000000000" pitchFamily="2" charset="0"/>
              </a:rPr>
              <a:t>XVI</a:t>
            </a:r>
            <a:endParaRPr lang="ru-RU" sz="4400" dirty="0">
              <a:latin typeface="Czizh Body" panose="020005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1233F5-224F-46A8-8AC4-6DE1115B4CA2}"/>
              </a:ext>
            </a:extLst>
          </p:cNvPr>
          <p:cNvSpPr txBox="1"/>
          <p:nvPr/>
        </p:nvSpPr>
        <p:spPr>
          <a:xfrm>
            <a:off x="602857" y="449688"/>
            <a:ext cx="6067425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Montserrat Light" panose="00000400000000000000" pitchFamily="2" charset="-52"/>
              </a:rPr>
              <a:t>Экономические реформы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590D9D07-3A1C-4E6D-96C0-DAF2F569E1C6}"/>
              </a:ext>
            </a:extLst>
          </p:cNvPr>
          <p:cNvSpPr/>
          <p:nvPr/>
        </p:nvSpPr>
        <p:spPr>
          <a:xfrm>
            <a:off x="-1490765" y="1318458"/>
            <a:ext cx="6686550" cy="52322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Montserrat Light" panose="00000400000000000000" pitchFamily="2" charset="-52"/>
              </a:rPr>
              <a:t>       </a:t>
            </a:r>
            <a:r>
              <a:rPr lang="ru-RU" sz="2400" dirty="0">
                <a:solidFill>
                  <a:schemeClr val="tx1"/>
                </a:solidFill>
                <a:latin typeface="Montserrat Light" panose="00000400000000000000" pitchFamily="2" charset="-52"/>
              </a:rPr>
              <a:t>Содержание:</a:t>
            </a:r>
            <a:endParaRPr lang="ru-RU" sz="2000" dirty="0">
              <a:solidFill>
                <a:schemeClr val="tx1"/>
              </a:solidFill>
              <a:latin typeface="Montserrat Light" panose="00000400000000000000" pitchFamily="2" charset="-5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F8C11A-E188-428B-8823-FCFA72DEA513}"/>
              </a:ext>
            </a:extLst>
          </p:cNvPr>
          <p:cNvSpPr txBox="1"/>
          <p:nvPr/>
        </p:nvSpPr>
        <p:spPr>
          <a:xfrm>
            <a:off x="5103420" y="23033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1CED9C-BDC4-49B5-BD5C-5A9415A9F55D}"/>
              </a:ext>
            </a:extLst>
          </p:cNvPr>
          <p:cNvSpPr txBox="1"/>
          <p:nvPr/>
        </p:nvSpPr>
        <p:spPr>
          <a:xfrm>
            <a:off x="274245" y="2089565"/>
            <a:ext cx="63960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>
                <a:latin typeface="Montserrat Light" panose="00000400000000000000" pitchFamily="2" charset="-52"/>
              </a:rPr>
              <a:t>Ввод свободной торговли зерном;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>
                <a:latin typeface="Montserrat Light" panose="00000400000000000000" pitchFamily="2" charset="-52"/>
              </a:rPr>
              <a:t>Введение всесословного налога на землевладельцев.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9F6960B2-767F-436F-8104-57E9C47A910A}"/>
              </a:ext>
            </a:extLst>
          </p:cNvPr>
          <p:cNvSpPr/>
          <p:nvPr/>
        </p:nvSpPr>
        <p:spPr>
          <a:xfrm>
            <a:off x="-1383105" y="3429000"/>
            <a:ext cx="6578890" cy="52387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Montserrat Light" panose="00000400000000000000" pitchFamily="2" charset="-52"/>
              </a:rPr>
              <a:t>    Результаты: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03BCCB-6887-4EFF-891F-387E1653217A}"/>
              </a:ext>
            </a:extLst>
          </p:cNvPr>
          <p:cNvSpPr txBox="1"/>
          <p:nvPr/>
        </p:nvSpPr>
        <p:spPr>
          <a:xfrm>
            <a:off x="274245" y="4160613"/>
            <a:ext cx="62293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>
                <a:latin typeface="Montserrat Light" panose="00000400000000000000" pitchFamily="2" charset="-52"/>
              </a:rPr>
              <a:t>Реформы не встретили одобрения в обществе, Людовик </a:t>
            </a:r>
            <a:r>
              <a:rPr lang="en-US" sz="2400" dirty="0">
                <a:latin typeface="Montserrat Light" panose="00000400000000000000" pitchFamily="2" charset="-52"/>
              </a:rPr>
              <a:t>XVI </a:t>
            </a:r>
            <a:r>
              <a:rPr lang="ru-RU" sz="2400" dirty="0">
                <a:latin typeface="Montserrat Light" panose="00000400000000000000" pitchFamily="2" charset="-52"/>
              </a:rPr>
              <a:t>свернул реформы и отправил Тюрго в отставку.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5E54D24-A466-4E8C-8212-6B58218FFA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598" y="-198677"/>
            <a:ext cx="3531087" cy="4012599"/>
          </a:xfrm>
          <a:prstGeom prst="ellipse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B7D72F6-8369-4364-AF46-92B366A4BC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0942" y="1705370"/>
            <a:ext cx="3488028" cy="4436283"/>
          </a:xfrm>
          <a:prstGeom prst="ellipse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DE42590-14BE-4F85-B13F-CFF7D46CEF8A}"/>
              </a:ext>
            </a:extLst>
          </p:cNvPr>
          <p:cNvSpPr txBox="1"/>
          <p:nvPr/>
        </p:nvSpPr>
        <p:spPr>
          <a:xfrm>
            <a:off x="6284325" y="5807583"/>
            <a:ext cx="32597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latin typeface="Czizh Body" panose="02000500000000000000" pitchFamily="2" charset="0"/>
              </a:rPr>
              <a:t>Жак Тюрго</a:t>
            </a:r>
          </a:p>
        </p:txBody>
      </p:sp>
    </p:spTree>
    <p:extLst>
      <p:ext uri="{BB962C8B-B14F-4D97-AF65-F5344CB8AC3E}">
        <p14:creationId xmlns:p14="http://schemas.microsoft.com/office/powerpoint/2010/main" val="23668143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297</Words>
  <Application>Microsoft Office PowerPoint</Application>
  <PresentationFormat>Широкоэкранный</PresentationFormat>
  <Paragraphs>42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Czizh Body</vt:lpstr>
      <vt:lpstr>Montserrat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</cp:revision>
  <dcterms:created xsi:type="dcterms:W3CDTF">2025-09-19T12:59:23Z</dcterms:created>
  <dcterms:modified xsi:type="dcterms:W3CDTF">2025-09-19T14:02:55Z</dcterms:modified>
</cp:coreProperties>
</file>