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12192000" cy="6853238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845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st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2D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urface-1-1">
            <a:extLst>
              <a:ext uri="{FF2B5EF4-FFF2-40B4-BE49-F238E27FC236}">
                <a16:creationId xmlns:a16="http://schemas.microsoft.com/office/drawing/2014/main" id="{35EABB60-AE19-4D39-9A65-9530C3EE37C7}"/>
              </a:ext>
            </a:extLst>
          </p:cNvPr>
          <p:cNvSpPr>
            <a:spLocks noGrp="1"/>
          </p:cNvSpPr>
          <p:nvPr/>
        </p:nvSpPr>
        <p:spPr>
          <a:xfrm>
            <a:off x="361950" y="323850"/>
            <a:ext cx="11468100" cy="5986245"/>
          </a:xfrm>
          <a:prstGeom prst="rect">
            <a:avLst/>
          </a:prstGeom>
          <a:noFill/>
          <a:ln w="13335">
            <a:solidFill>
              <a:srgbClr val="AA9160"/>
            </a:solidFill>
          </a:ln>
        </p:spPr>
      </p:sp>
      <p:sp>
        <p:nvSpPr>
          <p:cNvPr id="2" name="surface-1-2">
            <a:extLst>
              <a:ext uri="{FF2B5EF4-FFF2-40B4-BE49-F238E27FC236}">
                <a16:creationId xmlns:a16="http://schemas.microsoft.com/office/drawing/2014/main" id="{459A3B9F-88D9-4C45-B648-BCE38F5C57E2}"/>
              </a:ext>
            </a:extLst>
          </p:cNvPr>
          <p:cNvSpPr>
            <a:spLocks noGrp="1"/>
          </p:cNvSpPr>
          <p:nvPr/>
        </p:nvSpPr>
        <p:spPr>
          <a:xfrm>
            <a:off x="571500" y="571500"/>
            <a:ext cx="6762750" cy="5181600"/>
          </a:xfrm>
          <a:prstGeom prst="rect">
            <a:avLst/>
          </a:prstGeom>
          <a:solidFill>
            <a:srgbClr val="F5EFDF"/>
          </a:solidFill>
          <a:ln w="0">
            <a:noFill/>
          </a:ln>
        </p:spPr>
      </p:sp>
      <p:sp>
        <p:nvSpPr>
          <p:cNvPr id="3" name="source-1-sh4-0">
            <a:extLst>
              <a:ext uri="{FF2B5EF4-FFF2-40B4-BE49-F238E27FC236}">
                <a16:creationId xmlns:a16="http://schemas.microsoft.com/office/drawing/2014/main" id="{A3CFFA3B-2BD6-4ECE-80C0-41ECE18E115E}"/>
              </a:ext>
            </a:extLst>
          </p:cNvPr>
          <p:cNvSpPr>
            <a:spLocks noGrp="1"/>
          </p:cNvSpPr>
          <p:nvPr/>
        </p:nvSpPr>
        <p:spPr>
          <a:xfrm>
            <a:off x="857250" y="923925"/>
            <a:ext cx="6362700" cy="2476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600"/>
              </a:spcAft>
              <a:defRPr sz="4500" b="0">
                <a:solidFill>
                  <a:srgbClr val="192D3F"/>
                </a:solidFill>
                <a:latin typeface="Georgia"/>
                <a:ea typeface="Georgia"/>
                <a:cs typeface="Georgia"/>
              </a:defRPr>
            </a:pPr>
            <a:r>
              <a:t>РЕФОРМАЦИЯ</a:t>
            </a:r>
          </a:p>
          <a:p>
            <a:pPr algn="l">
              <a:spcAft>
                <a:spcPts val="600"/>
              </a:spcAft>
              <a:defRPr sz="4500" b="0">
                <a:solidFill>
                  <a:srgbClr val="192D3F"/>
                </a:solidFill>
                <a:latin typeface="Georgia"/>
                <a:ea typeface="Georgia"/>
                <a:cs typeface="Georgia"/>
              </a:defRPr>
            </a:pPr>
            <a:r>
              <a:t>И</a:t>
            </a:r>
          </a:p>
          <a:p>
            <a:pPr algn="l">
              <a:spcAft>
                <a:spcPts val="0"/>
              </a:spcAft>
              <a:defRPr sz="4500" b="0">
                <a:solidFill>
                  <a:srgbClr val="192D3F"/>
                </a:solidFill>
                <a:latin typeface="Georgia"/>
                <a:ea typeface="Georgia"/>
                <a:cs typeface="Georgia"/>
              </a:defRPr>
            </a:pPr>
            <a:r>
              <a:t>КОНТРЕФОРМАЦИЯ</a:t>
            </a:r>
          </a:p>
        </p:txBody>
      </p:sp>
      <p:sp>
        <p:nvSpPr>
          <p:cNvPr id="4" name="surface-1-3">
            <a:extLst>
              <a:ext uri="{FF2B5EF4-FFF2-40B4-BE49-F238E27FC236}">
                <a16:creationId xmlns:a16="http://schemas.microsoft.com/office/drawing/2014/main" id="{DE998F19-4796-4A66-9905-874C71165C59}"/>
              </a:ext>
            </a:extLst>
          </p:cNvPr>
          <p:cNvSpPr>
            <a:spLocks noGrp="1"/>
          </p:cNvSpPr>
          <p:nvPr/>
        </p:nvSpPr>
        <p:spPr>
          <a:xfrm>
            <a:off x="857250" y="3543300"/>
            <a:ext cx="1181100" cy="38100"/>
          </a:xfrm>
          <a:prstGeom prst="rect">
            <a:avLst/>
          </a:prstGeom>
          <a:solidFill>
            <a:srgbClr val="7B3041"/>
          </a:solidFill>
          <a:ln w="0">
            <a:noFill/>
          </a:ln>
        </p:spPr>
      </p:sp>
      <p:sp>
        <p:nvSpPr>
          <p:cNvPr id="5" name="source-1-sh6-0">
            <a:extLst>
              <a:ext uri="{FF2B5EF4-FFF2-40B4-BE49-F238E27FC236}">
                <a16:creationId xmlns:a16="http://schemas.microsoft.com/office/drawing/2014/main" id="{3CB0180D-B68C-40C4-8696-2473B9C866E6}"/>
              </a:ext>
            </a:extLst>
          </p:cNvPr>
          <p:cNvSpPr>
            <a:spLocks noGrp="1"/>
          </p:cNvSpPr>
          <p:nvPr/>
        </p:nvSpPr>
        <p:spPr>
          <a:xfrm>
            <a:off x="857250" y="3876675"/>
            <a:ext cx="5953125" cy="723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25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История Нового времени 7 класс</a:t>
            </a: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/>
          <a:stretch/>
        </p:blipFill>
        <p:spPr>
          <a:xfrm>
            <a:off x="1715853" y="4743450"/>
            <a:ext cx="4426420" cy="1428750"/>
          </a:xfrm>
          <a:prstGeom prst="rect">
            <a:avLst/>
          </a:prstGeom>
        </p:spPr>
      </p:pic>
      <p:sp>
        <p:nvSpPr>
          <p:cNvPr id="7" name="surface-1-4">
            <a:extLst>
              <a:ext uri="{FF2B5EF4-FFF2-40B4-BE49-F238E27FC236}">
                <a16:creationId xmlns:a16="http://schemas.microsoft.com/office/drawing/2014/main" id="{1EE6F237-16C1-4843-918B-80928612B810}"/>
              </a:ext>
            </a:extLst>
          </p:cNvPr>
          <p:cNvSpPr>
            <a:spLocks noGrp="1"/>
          </p:cNvSpPr>
          <p:nvPr/>
        </p:nvSpPr>
        <p:spPr>
          <a:xfrm>
            <a:off x="7762875" y="980992"/>
            <a:ext cx="3448050" cy="4762666"/>
          </a:xfrm>
          <a:prstGeom prst="rect">
            <a:avLst/>
          </a:prstGeom>
          <a:solidFill>
            <a:srgbClr val="F5EFDF"/>
          </a:solidFill>
          <a:ln w="9525">
            <a:solidFill>
              <a:srgbClr val="AA9160"/>
            </a:solidFill>
          </a:ln>
        </p:spPr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7820025" y="1038142"/>
            <a:ext cx="3333750" cy="4648366"/>
          </a:xfrm>
          <a:prstGeom prst="rect">
            <a:avLst/>
          </a:prstGeom>
        </p:spPr>
      </p:pic>
      <p:sp>
        <p:nvSpPr>
          <p:cNvPr id="9" name="surface-1-5">
            <a:extLst>
              <a:ext uri="{FF2B5EF4-FFF2-40B4-BE49-F238E27FC236}">
                <a16:creationId xmlns:a16="http://schemas.microsoft.com/office/drawing/2014/main" id="{D18F2A72-C4BB-465E-A7BA-B98191E6C976}"/>
              </a:ext>
            </a:extLst>
          </p:cNvPr>
          <p:cNvSpPr>
            <a:spLocks noGrp="1"/>
          </p:cNvSpPr>
          <p:nvPr/>
        </p:nvSpPr>
        <p:spPr>
          <a:xfrm>
            <a:off x="571500" y="6443445"/>
            <a:ext cx="11049000" cy="7620"/>
          </a:xfrm>
          <a:prstGeom prst="rect">
            <a:avLst/>
          </a:prstGeom>
          <a:solidFill>
            <a:srgbClr val="687266"/>
          </a:solidFill>
          <a:ln w="0">
            <a:noFill/>
          </a:ln>
        </p:spPr>
      </p:sp>
      <p:sp>
        <p:nvSpPr>
          <p:cNvPr id="10" name="author-1-6">
            <a:extLst>
              <a:ext uri="{FF2B5EF4-FFF2-40B4-BE49-F238E27FC236}">
                <a16:creationId xmlns:a16="http://schemas.microsoft.com/office/drawing/2014/main" id="{30550746-19AA-48E3-83BA-675EDA9ED4A8}"/>
              </a:ext>
            </a:extLst>
          </p:cNvPr>
          <p:cNvSpPr>
            <a:spLocks noGrp="1"/>
          </p:cNvSpPr>
          <p:nvPr/>
        </p:nvSpPr>
        <p:spPr>
          <a:xfrm>
            <a:off x="9715500" y="6548220"/>
            <a:ext cx="1905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spcAft>
                <a:spcPts val="0"/>
              </a:spcAft>
              <a:defRPr sz="1100" b="0">
                <a:solidFill>
                  <a:srgbClr val="C9C0A8"/>
                </a:solidFill>
                <a:latin typeface="Calibri"/>
                <a:ea typeface="Calibri"/>
                <a:cs typeface="Calibri"/>
              </a:defRPr>
            </a:pPr>
            <a: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16726003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F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ource-2-sh4-0">
            <a:extLst>
              <a:ext uri="{FF2B5EF4-FFF2-40B4-BE49-F238E27FC236}">
                <a16:creationId xmlns:a16="http://schemas.microsoft.com/office/drawing/2014/main" id="{B17EFD0E-BED6-4EE0-95B4-2808F6317ED3}"/>
              </a:ext>
            </a:extLst>
          </p:cNvPr>
          <p:cNvSpPr>
            <a:spLocks noGrp="1"/>
          </p:cNvSpPr>
          <p:nvPr/>
        </p:nvSpPr>
        <p:spPr>
          <a:xfrm>
            <a:off x="571500" y="400050"/>
            <a:ext cx="11049000" cy="7620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3450" b="0">
                <a:solidFill>
                  <a:srgbClr val="192D3F"/>
                </a:solidFill>
                <a:latin typeface="Georgia"/>
                <a:ea typeface="Georgia"/>
                <a:cs typeface="Georgia"/>
              </a:defRPr>
            </a:pPr>
            <a:r>
              <a:t>Изменения в обществе и религии</a:t>
            </a:r>
          </a:p>
        </p:txBody>
      </p:sp>
      <p:sp>
        <p:nvSpPr>
          <p:cNvPr id="2" name="surface-2-1">
            <a:extLst>
              <a:ext uri="{FF2B5EF4-FFF2-40B4-BE49-F238E27FC236}">
                <a16:creationId xmlns:a16="http://schemas.microsoft.com/office/drawing/2014/main" id="{D3BD97B4-C6CA-46E9-B376-4AAB16B23D57}"/>
              </a:ext>
            </a:extLst>
          </p:cNvPr>
          <p:cNvSpPr>
            <a:spLocks noGrp="1"/>
          </p:cNvSpPr>
          <p:nvPr/>
        </p:nvSpPr>
        <p:spPr>
          <a:xfrm>
            <a:off x="571500" y="1181100"/>
            <a:ext cx="11049000" cy="11430"/>
          </a:xfrm>
          <a:prstGeom prst="rect">
            <a:avLst/>
          </a:prstGeom>
          <a:solidFill>
            <a:srgbClr val="AA9160"/>
          </a:solidFill>
          <a:ln w="0">
            <a:noFill/>
          </a:ln>
        </p:spPr>
      </p:sp>
      <p:sp>
        <p:nvSpPr>
          <p:cNvPr id="3" name="surface-2-2">
            <a:extLst>
              <a:ext uri="{FF2B5EF4-FFF2-40B4-BE49-F238E27FC236}">
                <a16:creationId xmlns:a16="http://schemas.microsoft.com/office/drawing/2014/main" id="{469B177F-8359-4E79-9817-5005357245F3}"/>
              </a:ext>
            </a:extLst>
          </p:cNvPr>
          <p:cNvSpPr>
            <a:spLocks noGrp="1"/>
          </p:cNvSpPr>
          <p:nvPr/>
        </p:nvSpPr>
        <p:spPr>
          <a:xfrm>
            <a:off x="609600" y="1553363"/>
            <a:ext cx="3209925" cy="4379925"/>
          </a:xfrm>
          <a:prstGeom prst="rect">
            <a:avLst/>
          </a:prstGeom>
          <a:solidFill>
            <a:srgbClr val="FBF7EE"/>
          </a:solidFill>
          <a:ln w="9525">
            <a:solidFill>
              <a:srgbClr val="AA9160"/>
            </a:solidFill>
          </a:ln>
        </p:spPr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/>
        </p:blipFill>
        <p:spPr>
          <a:xfrm>
            <a:off x="666750" y="1610513"/>
            <a:ext cx="3095625" cy="4265625"/>
          </a:xfrm>
          <a:prstGeom prst="rect">
            <a:avLst/>
          </a:prstGeom>
        </p:spPr>
      </p:pic>
      <p:sp>
        <p:nvSpPr>
          <p:cNvPr id="5" name="source-2-sh8-0">
            <a:extLst>
              <a:ext uri="{FF2B5EF4-FFF2-40B4-BE49-F238E27FC236}">
                <a16:creationId xmlns:a16="http://schemas.microsoft.com/office/drawing/2014/main" id="{521317C4-49AF-4489-9E03-602E106D630A}"/>
              </a:ext>
            </a:extLst>
          </p:cNvPr>
          <p:cNvSpPr>
            <a:spLocks noGrp="1"/>
          </p:cNvSpPr>
          <p:nvPr/>
        </p:nvSpPr>
        <p:spPr>
          <a:xfrm>
            <a:off x="4314825" y="1495425"/>
            <a:ext cx="7096125" cy="19526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55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В конце </a:t>
            </a:r>
            <a:r>
              <a:rPr b="1">
                <a:solidFill>
                  <a:srgbClr val="7B3041"/>
                </a:solidFill>
              </a:rPr>
              <a:t>XV — начале XVI века</a:t>
            </a:r>
            <a:r>
              <a:t> мир пережил значительные трансформации, которые существенно повлияли на то, как люди воспринимали себя и свои отношения с Богом.</a:t>
            </a:r>
          </a:p>
        </p:txBody>
      </p:sp>
      <p:sp>
        <p:nvSpPr>
          <p:cNvPr id="6" name="surface-2-3">
            <a:extLst>
              <a:ext uri="{FF2B5EF4-FFF2-40B4-BE49-F238E27FC236}">
                <a16:creationId xmlns:a16="http://schemas.microsoft.com/office/drawing/2014/main" id="{CAD31993-1443-40AF-8E71-BF018EB1479B}"/>
              </a:ext>
            </a:extLst>
          </p:cNvPr>
          <p:cNvSpPr>
            <a:spLocks noGrp="1"/>
          </p:cNvSpPr>
          <p:nvPr/>
        </p:nvSpPr>
        <p:spPr>
          <a:xfrm>
            <a:off x="4333875" y="3638550"/>
            <a:ext cx="904875" cy="28575"/>
          </a:xfrm>
          <a:prstGeom prst="rect">
            <a:avLst/>
          </a:prstGeom>
          <a:solidFill>
            <a:srgbClr val="7B3041"/>
          </a:solidFill>
          <a:ln w="0">
            <a:noFill/>
          </a:ln>
        </p:spPr>
      </p:sp>
      <p:sp>
        <p:nvSpPr>
          <p:cNvPr id="7" name="source-2-sh9-0">
            <a:extLst>
              <a:ext uri="{FF2B5EF4-FFF2-40B4-BE49-F238E27FC236}">
                <a16:creationId xmlns:a16="http://schemas.microsoft.com/office/drawing/2014/main" id="{A8C1E942-27C1-4367-9B46-6D49FCD024F3}"/>
              </a:ext>
            </a:extLst>
          </p:cNvPr>
          <p:cNvSpPr>
            <a:spLocks noGrp="1"/>
          </p:cNvSpPr>
          <p:nvPr/>
        </p:nvSpPr>
        <p:spPr>
          <a:xfrm>
            <a:off x="4314825" y="3943350"/>
            <a:ext cx="7096125" cy="2095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55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Одним из ключевых факторов, способствовавших этим изменениям, стало </a:t>
            </a:r>
            <a:r>
              <a:rPr b="1">
                <a:solidFill>
                  <a:srgbClr val="7B3041"/>
                </a:solidFill>
              </a:rPr>
              <a:t>изобретение книгопечатания</a:t>
            </a:r>
            <a:r>
              <a:t>. Благодаря этому изобретению </a:t>
            </a:r>
            <a:r>
              <a:rPr b="1">
                <a:solidFill>
                  <a:srgbClr val="7B3041"/>
                </a:solidFill>
              </a:rPr>
              <a:t>Библия</a:t>
            </a:r>
            <a:r>
              <a:t> стала более доступной, и её чтение среди верующих значительно возросло.</a:t>
            </a:r>
          </a:p>
        </p:txBody>
      </p:sp>
      <p:sp>
        <p:nvSpPr>
          <p:cNvPr id="8" name="surface-2-4">
            <a:extLst>
              <a:ext uri="{FF2B5EF4-FFF2-40B4-BE49-F238E27FC236}">
                <a16:creationId xmlns:a16="http://schemas.microsoft.com/office/drawing/2014/main" id="{DD332D03-1F2D-48D6-A0C6-175947FD95D8}"/>
              </a:ext>
            </a:extLst>
          </p:cNvPr>
          <p:cNvSpPr>
            <a:spLocks noGrp="1"/>
          </p:cNvSpPr>
          <p:nvPr/>
        </p:nvSpPr>
        <p:spPr>
          <a:xfrm>
            <a:off x="571500" y="6443445"/>
            <a:ext cx="11049000" cy="7620"/>
          </a:xfrm>
          <a:prstGeom prst="rect">
            <a:avLst/>
          </a:prstGeom>
          <a:solidFill>
            <a:srgbClr val="C5B58D"/>
          </a:solidFill>
          <a:ln w="0">
            <a:noFill/>
          </a:ln>
        </p:spPr>
      </p:sp>
      <p:sp>
        <p:nvSpPr>
          <p:cNvPr id="9" name="author-2-5">
            <a:extLst>
              <a:ext uri="{FF2B5EF4-FFF2-40B4-BE49-F238E27FC236}">
                <a16:creationId xmlns:a16="http://schemas.microsoft.com/office/drawing/2014/main" id="{AF70808C-CEF5-4798-88FF-E64A29AE97C6}"/>
              </a:ext>
            </a:extLst>
          </p:cNvPr>
          <p:cNvSpPr>
            <a:spLocks noGrp="1"/>
          </p:cNvSpPr>
          <p:nvPr/>
        </p:nvSpPr>
        <p:spPr>
          <a:xfrm>
            <a:off x="9715500" y="6548220"/>
            <a:ext cx="1905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spcAft>
                <a:spcPts val="0"/>
              </a:spcAft>
              <a:defRPr sz="1100" b="0">
                <a:solidFill>
                  <a:srgbClr val="736B5B"/>
                </a:solidFill>
                <a:latin typeface="Calibri"/>
                <a:ea typeface="Calibri"/>
                <a:cs typeface="Calibri"/>
              </a:defRPr>
            </a:pPr>
            <a: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12198594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F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rface-3-1">
            <a:extLst>
              <a:ext uri="{FF2B5EF4-FFF2-40B4-BE49-F238E27FC236}">
                <a16:creationId xmlns:a16="http://schemas.microsoft.com/office/drawing/2014/main" id="{0FBB77DD-F5E7-4EB0-9843-D84E6B3193BF}"/>
              </a:ext>
            </a:extLst>
          </p:cNvPr>
          <p:cNvSpPr>
            <a:spLocks noGrp="1"/>
          </p:cNvSpPr>
          <p:nvPr/>
        </p:nvSpPr>
        <p:spPr>
          <a:xfrm>
            <a:off x="514350" y="1500002"/>
            <a:ext cx="5734050" cy="3276970"/>
          </a:xfrm>
          <a:prstGeom prst="rect">
            <a:avLst/>
          </a:prstGeom>
          <a:solidFill>
            <a:srgbClr val="FBF7EE"/>
          </a:solidFill>
          <a:ln w="9525">
            <a:solidFill>
              <a:srgbClr val="AA9160"/>
            </a:solidFill>
          </a:ln>
        </p:spPr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/>
        </p:blipFill>
        <p:spPr>
          <a:xfrm>
            <a:off x="571500" y="1557152"/>
            <a:ext cx="5619750" cy="3162670"/>
          </a:xfrm>
          <a:prstGeom prst="rect">
            <a:avLst/>
          </a:prstGeom>
        </p:spPr>
      </p:pic>
      <p:sp>
        <p:nvSpPr>
          <p:cNvPr id="3" name="source-3-sh2-0">
            <a:extLst>
              <a:ext uri="{FF2B5EF4-FFF2-40B4-BE49-F238E27FC236}">
                <a16:creationId xmlns:a16="http://schemas.microsoft.com/office/drawing/2014/main" id="{73964111-723F-4369-819E-EAFFC9B3635E}"/>
              </a:ext>
            </a:extLst>
          </p:cNvPr>
          <p:cNvSpPr>
            <a:spLocks noGrp="1"/>
          </p:cNvSpPr>
          <p:nvPr/>
        </p:nvSpPr>
        <p:spPr>
          <a:xfrm>
            <a:off x="6838950" y="952500"/>
            <a:ext cx="4686300" cy="21812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775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С увеличением доступности </a:t>
            </a:r>
            <a:r>
              <a:rPr b="1">
                <a:solidFill>
                  <a:srgbClr val="7B3041"/>
                </a:solidFill>
              </a:rPr>
              <a:t>священных текстов</a:t>
            </a:r>
            <a:r>
              <a:t> люди начали глубже задумываться о религиозных вопросах.</a:t>
            </a:r>
          </a:p>
        </p:txBody>
      </p:sp>
      <p:sp>
        <p:nvSpPr>
          <p:cNvPr id="4" name="surface-3-2">
            <a:extLst>
              <a:ext uri="{FF2B5EF4-FFF2-40B4-BE49-F238E27FC236}">
                <a16:creationId xmlns:a16="http://schemas.microsoft.com/office/drawing/2014/main" id="{16B42C29-32F6-4E57-B423-CB7F7BC7F7DF}"/>
              </a:ext>
            </a:extLst>
          </p:cNvPr>
          <p:cNvSpPr>
            <a:spLocks noGrp="1"/>
          </p:cNvSpPr>
          <p:nvPr/>
        </p:nvSpPr>
        <p:spPr>
          <a:xfrm>
            <a:off x="6858000" y="3333750"/>
            <a:ext cx="781050" cy="28575"/>
          </a:xfrm>
          <a:prstGeom prst="rect">
            <a:avLst/>
          </a:prstGeom>
          <a:solidFill>
            <a:srgbClr val="7B3041"/>
          </a:solidFill>
          <a:ln w="0">
            <a:noFill/>
          </a:ln>
        </p:spPr>
      </p:sp>
      <p:sp>
        <p:nvSpPr>
          <p:cNvPr id="5" name="source-3-sh2-1">
            <a:extLst>
              <a:ext uri="{FF2B5EF4-FFF2-40B4-BE49-F238E27FC236}">
                <a16:creationId xmlns:a16="http://schemas.microsoft.com/office/drawing/2014/main" id="{27AD2789-8812-421F-B066-9E0661648F18}"/>
              </a:ext>
            </a:extLst>
          </p:cNvPr>
          <p:cNvSpPr>
            <a:spLocks noGrp="1"/>
          </p:cNvSpPr>
          <p:nvPr/>
        </p:nvSpPr>
        <p:spPr>
          <a:xfrm>
            <a:off x="6838950" y="3705225"/>
            <a:ext cx="4686300" cy="23812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55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Это вызвало в обществе настороженность и неуверенность, так как традиционные представления о Боге и вере начали подвергаться сомнению.</a:t>
            </a:r>
          </a:p>
        </p:txBody>
      </p:sp>
      <p:sp>
        <p:nvSpPr>
          <p:cNvPr id="6" name="surface-3-3">
            <a:extLst>
              <a:ext uri="{FF2B5EF4-FFF2-40B4-BE49-F238E27FC236}">
                <a16:creationId xmlns:a16="http://schemas.microsoft.com/office/drawing/2014/main" id="{B9C923B2-25D2-431C-8336-3BEAEF5AD0DB}"/>
              </a:ext>
            </a:extLst>
          </p:cNvPr>
          <p:cNvSpPr>
            <a:spLocks noGrp="1"/>
          </p:cNvSpPr>
          <p:nvPr/>
        </p:nvSpPr>
        <p:spPr>
          <a:xfrm>
            <a:off x="571500" y="6443445"/>
            <a:ext cx="11049000" cy="7620"/>
          </a:xfrm>
          <a:prstGeom prst="rect">
            <a:avLst/>
          </a:prstGeom>
          <a:solidFill>
            <a:srgbClr val="C5B58D"/>
          </a:solidFill>
          <a:ln w="0">
            <a:noFill/>
          </a:ln>
        </p:spPr>
      </p:sp>
      <p:sp>
        <p:nvSpPr>
          <p:cNvPr id="7" name="author-3-4">
            <a:extLst>
              <a:ext uri="{FF2B5EF4-FFF2-40B4-BE49-F238E27FC236}">
                <a16:creationId xmlns:a16="http://schemas.microsoft.com/office/drawing/2014/main" id="{D9FF61CB-A367-4826-B1E9-32C832663BB9}"/>
              </a:ext>
            </a:extLst>
          </p:cNvPr>
          <p:cNvSpPr>
            <a:spLocks noGrp="1"/>
          </p:cNvSpPr>
          <p:nvPr/>
        </p:nvSpPr>
        <p:spPr>
          <a:xfrm>
            <a:off x="9715500" y="6548220"/>
            <a:ext cx="1905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spcAft>
                <a:spcPts val="0"/>
              </a:spcAft>
              <a:defRPr sz="1100" b="0">
                <a:solidFill>
                  <a:srgbClr val="736B5B"/>
                </a:solidFill>
                <a:latin typeface="Calibri"/>
                <a:ea typeface="Calibri"/>
                <a:cs typeface="Calibri"/>
              </a:defRPr>
            </a:pPr>
            <a: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12989828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F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ource-4-sh3-0">
            <a:extLst>
              <a:ext uri="{FF2B5EF4-FFF2-40B4-BE49-F238E27FC236}">
                <a16:creationId xmlns:a16="http://schemas.microsoft.com/office/drawing/2014/main" id="{BCA66270-3459-4E06-AC6B-6D562CA3A7C5}"/>
              </a:ext>
            </a:extLst>
          </p:cNvPr>
          <p:cNvSpPr>
            <a:spLocks noGrp="1"/>
          </p:cNvSpPr>
          <p:nvPr/>
        </p:nvSpPr>
        <p:spPr>
          <a:xfrm>
            <a:off x="571500" y="400050"/>
            <a:ext cx="11049000" cy="7620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3450" b="0">
                <a:solidFill>
                  <a:srgbClr val="192D3F"/>
                </a:solidFill>
                <a:latin typeface="Georgia"/>
                <a:ea typeface="Georgia"/>
                <a:cs typeface="Georgia"/>
              </a:defRPr>
            </a:pPr>
            <a:r>
              <a:t>Начало «охоты на ведьм»</a:t>
            </a:r>
          </a:p>
        </p:txBody>
      </p:sp>
      <p:sp>
        <p:nvSpPr>
          <p:cNvPr id="2" name="surface-4-1">
            <a:extLst>
              <a:ext uri="{FF2B5EF4-FFF2-40B4-BE49-F238E27FC236}">
                <a16:creationId xmlns:a16="http://schemas.microsoft.com/office/drawing/2014/main" id="{5F6CC677-BF3E-43FD-B45E-759A2B1AB444}"/>
              </a:ext>
            </a:extLst>
          </p:cNvPr>
          <p:cNvSpPr>
            <a:spLocks noGrp="1"/>
          </p:cNvSpPr>
          <p:nvPr/>
        </p:nvSpPr>
        <p:spPr>
          <a:xfrm>
            <a:off x="514350" y="1496008"/>
            <a:ext cx="4162425" cy="2475334"/>
          </a:xfrm>
          <a:prstGeom prst="rect">
            <a:avLst/>
          </a:prstGeom>
          <a:solidFill>
            <a:srgbClr val="FBF7EE"/>
          </a:solidFill>
          <a:ln w="9525">
            <a:solidFill>
              <a:srgbClr val="AA9160"/>
            </a:solidFill>
          </a:ln>
        </p:spPr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/>
        </p:blipFill>
        <p:spPr>
          <a:xfrm>
            <a:off x="571500" y="1553158"/>
            <a:ext cx="4048125" cy="2361034"/>
          </a:xfrm>
          <a:prstGeom prst="rect">
            <a:avLst/>
          </a:prstGeom>
        </p:spPr>
      </p:pic>
      <p:sp>
        <p:nvSpPr>
          <p:cNvPr id="4" name="source-4-sh7-0">
            <a:extLst>
              <a:ext uri="{FF2B5EF4-FFF2-40B4-BE49-F238E27FC236}">
                <a16:creationId xmlns:a16="http://schemas.microsoft.com/office/drawing/2014/main" id="{45466F0E-5679-4824-B8A8-033B28EED473}"/>
              </a:ext>
            </a:extLst>
          </p:cNvPr>
          <p:cNvSpPr>
            <a:spLocks noGrp="1"/>
          </p:cNvSpPr>
          <p:nvPr/>
        </p:nvSpPr>
        <p:spPr>
          <a:xfrm>
            <a:off x="5076825" y="1438275"/>
            <a:ext cx="6448425" cy="26765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40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В эпоху Средневековья церковь вела активную борьбу с суевериями, связанными с колдовством. Однако </a:t>
            </a:r>
            <a:r>
              <a:rPr b="1">
                <a:solidFill>
                  <a:srgbClr val="7B3041"/>
                </a:solidFill>
              </a:rPr>
              <a:t>с конца XV века</a:t>
            </a:r>
            <a:r>
              <a:t> церковь начала рассматривать ведьм как приспешников дьявола. Это привело к началу </a:t>
            </a:r>
            <a:r>
              <a:rPr b="1">
                <a:solidFill>
                  <a:srgbClr val="7B3041"/>
                </a:solidFill>
              </a:rPr>
              <a:t>судебных преследований</a:t>
            </a:r>
            <a:r>
              <a:t>, часто инициируемых соседями обвиняемых в колдовстве.</a:t>
            </a:r>
          </a:p>
        </p:txBody>
      </p:sp>
      <p:sp>
        <p:nvSpPr>
          <p:cNvPr id="5" name="surface-4-2">
            <a:extLst>
              <a:ext uri="{FF2B5EF4-FFF2-40B4-BE49-F238E27FC236}">
                <a16:creationId xmlns:a16="http://schemas.microsoft.com/office/drawing/2014/main" id="{DCD99A62-DDDE-4B00-9E27-C572D1E82EE4}"/>
              </a:ext>
            </a:extLst>
          </p:cNvPr>
          <p:cNvSpPr>
            <a:spLocks noGrp="1"/>
          </p:cNvSpPr>
          <p:nvPr/>
        </p:nvSpPr>
        <p:spPr>
          <a:xfrm>
            <a:off x="571500" y="4476750"/>
            <a:ext cx="11049000" cy="1685925"/>
          </a:xfrm>
          <a:prstGeom prst="rect">
            <a:avLst/>
          </a:prstGeom>
          <a:solidFill>
            <a:srgbClr val="E8DECB"/>
          </a:solidFill>
          <a:ln w="0">
            <a:noFill/>
          </a:ln>
        </p:spPr>
      </p:sp>
      <p:sp>
        <p:nvSpPr>
          <p:cNvPr id="6" name="source-4-sh9-0">
            <a:extLst>
              <a:ext uri="{FF2B5EF4-FFF2-40B4-BE49-F238E27FC236}">
                <a16:creationId xmlns:a16="http://schemas.microsoft.com/office/drawing/2014/main" id="{BE29E223-EE20-4D0D-BA07-7AE1C794E8E5}"/>
              </a:ext>
            </a:extLst>
          </p:cNvPr>
          <p:cNvSpPr>
            <a:spLocks noGrp="1"/>
          </p:cNvSpPr>
          <p:nvPr/>
        </p:nvSpPr>
        <p:spPr>
          <a:xfrm>
            <a:off x="790575" y="4619625"/>
            <a:ext cx="10572750" cy="15240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40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Исследователи считают, что масштабы «охоты на ведьм» были тесно связаны с переломными событиями той эпохи. На кострах во время этих гонений погибли </a:t>
            </a:r>
            <a:r>
              <a:rPr b="1">
                <a:solidFill>
                  <a:srgbClr val="7B3041"/>
                </a:solidFill>
              </a:rPr>
              <a:t>десятки тысяч невинных людей</a:t>
            </a:r>
            <a:r>
              <a:t>, большинство из которых были женщинами. Это стало настоящей трагедией для общества.</a:t>
            </a:r>
          </a:p>
        </p:txBody>
      </p:sp>
      <p:sp>
        <p:nvSpPr>
          <p:cNvPr id="7" name="surface-4-3">
            <a:extLst>
              <a:ext uri="{FF2B5EF4-FFF2-40B4-BE49-F238E27FC236}">
                <a16:creationId xmlns:a16="http://schemas.microsoft.com/office/drawing/2014/main" id="{635C7837-5D4B-4704-8E9A-C114A23A9B48}"/>
              </a:ext>
            </a:extLst>
          </p:cNvPr>
          <p:cNvSpPr>
            <a:spLocks noGrp="1"/>
          </p:cNvSpPr>
          <p:nvPr/>
        </p:nvSpPr>
        <p:spPr>
          <a:xfrm>
            <a:off x="571500" y="6443445"/>
            <a:ext cx="11049000" cy="7620"/>
          </a:xfrm>
          <a:prstGeom prst="rect">
            <a:avLst/>
          </a:prstGeom>
          <a:solidFill>
            <a:srgbClr val="C5B58D"/>
          </a:solidFill>
          <a:ln w="0">
            <a:noFill/>
          </a:ln>
        </p:spPr>
      </p:sp>
      <p:sp>
        <p:nvSpPr>
          <p:cNvPr id="8" name="author-4-4">
            <a:extLst>
              <a:ext uri="{FF2B5EF4-FFF2-40B4-BE49-F238E27FC236}">
                <a16:creationId xmlns:a16="http://schemas.microsoft.com/office/drawing/2014/main" id="{B903C234-FE73-4B62-8C0D-9632F8F55897}"/>
              </a:ext>
            </a:extLst>
          </p:cNvPr>
          <p:cNvSpPr>
            <a:spLocks noGrp="1"/>
          </p:cNvSpPr>
          <p:nvPr/>
        </p:nvSpPr>
        <p:spPr>
          <a:xfrm>
            <a:off x="9715500" y="6548220"/>
            <a:ext cx="1905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spcAft>
                <a:spcPts val="0"/>
              </a:spcAft>
              <a:defRPr sz="1100" b="0">
                <a:solidFill>
                  <a:srgbClr val="736B5B"/>
                </a:solidFill>
                <a:latin typeface="Calibri"/>
                <a:ea typeface="Calibri"/>
                <a:cs typeface="Calibri"/>
              </a:defRPr>
            </a:pPr>
            <a: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4484367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F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ource-5-sh2-0">
            <a:extLst>
              <a:ext uri="{FF2B5EF4-FFF2-40B4-BE49-F238E27FC236}">
                <a16:creationId xmlns:a16="http://schemas.microsoft.com/office/drawing/2014/main" id="{F2D23F97-2E93-43CA-A240-16BD91F20CFE}"/>
              </a:ext>
            </a:extLst>
          </p:cNvPr>
          <p:cNvSpPr>
            <a:spLocks noGrp="1"/>
          </p:cNvSpPr>
          <p:nvPr/>
        </p:nvSpPr>
        <p:spPr>
          <a:xfrm>
            <a:off x="571500" y="400050"/>
            <a:ext cx="11049000" cy="7620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3450" b="0">
                <a:solidFill>
                  <a:srgbClr val="192D3F"/>
                </a:solidFill>
                <a:latin typeface="Georgia"/>
                <a:ea typeface="Georgia"/>
                <a:cs typeface="Georgia"/>
              </a:defRPr>
            </a:pPr>
            <a:r>
              <a:t>Критика церкви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/>
        </p:blipFill>
        <p:spPr>
          <a:xfrm>
            <a:off x="3171936" y="1266825"/>
            <a:ext cx="5848128" cy="1952625"/>
          </a:xfrm>
          <a:prstGeom prst="rect">
            <a:avLst/>
          </a:prstGeom>
        </p:spPr>
      </p:pic>
      <p:sp>
        <p:nvSpPr>
          <p:cNvPr id="3" name="surface-5-1">
            <a:extLst>
              <a:ext uri="{FF2B5EF4-FFF2-40B4-BE49-F238E27FC236}">
                <a16:creationId xmlns:a16="http://schemas.microsoft.com/office/drawing/2014/main" id="{0BEFD24B-DFE0-4A0B-9539-B24230F0595E}"/>
              </a:ext>
            </a:extLst>
          </p:cNvPr>
          <p:cNvSpPr>
            <a:spLocks noGrp="1"/>
          </p:cNvSpPr>
          <p:nvPr/>
        </p:nvSpPr>
        <p:spPr>
          <a:xfrm>
            <a:off x="571500" y="3476625"/>
            <a:ext cx="11049000" cy="11430"/>
          </a:xfrm>
          <a:prstGeom prst="rect">
            <a:avLst/>
          </a:prstGeom>
          <a:solidFill>
            <a:srgbClr val="AA9160"/>
          </a:solidFill>
          <a:ln w="0">
            <a:noFill/>
          </a:ln>
        </p:spPr>
      </p:sp>
      <p:sp>
        <p:nvSpPr>
          <p:cNvPr id="4" name="source-5-sh7-0">
            <a:extLst>
              <a:ext uri="{FF2B5EF4-FFF2-40B4-BE49-F238E27FC236}">
                <a16:creationId xmlns:a16="http://schemas.microsoft.com/office/drawing/2014/main" id="{4E00FE3E-8214-428B-A265-D83590DBFCBC}"/>
              </a:ext>
            </a:extLst>
          </p:cNvPr>
          <p:cNvSpPr>
            <a:spLocks noGrp="1"/>
          </p:cNvSpPr>
          <p:nvPr/>
        </p:nvSpPr>
        <p:spPr>
          <a:xfrm>
            <a:off x="571500" y="3686175"/>
            <a:ext cx="3476625" cy="25527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325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Многие верующие продолжали обращаться к церкви в поисках надежды, однако священники требовали соблюдения обрядов и денежных жертв.</a:t>
            </a:r>
          </a:p>
        </p:txBody>
      </p:sp>
      <p:sp>
        <p:nvSpPr>
          <p:cNvPr id="5" name="surface-5-2">
            <a:extLst>
              <a:ext uri="{FF2B5EF4-FFF2-40B4-BE49-F238E27FC236}">
                <a16:creationId xmlns:a16="http://schemas.microsoft.com/office/drawing/2014/main" id="{ADB361CA-75C2-47BA-85BC-F012A5182F8C}"/>
              </a:ext>
            </a:extLst>
          </p:cNvPr>
          <p:cNvSpPr>
            <a:spLocks noGrp="1"/>
          </p:cNvSpPr>
          <p:nvPr/>
        </p:nvSpPr>
        <p:spPr>
          <a:xfrm>
            <a:off x="4152900" y="3695700"/>
            <a:ext cx="11430" cy="2457450"/>
          </a:xfrm>
          <a:prstGeom prst="rect">
            <a:avLst/>
          </a:prstGeom>
          <a:solidFill>
            <a:srgbClr val="AA9160"/>
          </a:solidFill>
          <a:ln w="0">
            <a:noFill/>
          </a:ln>
        </p:spPr>
      </p:sp>
      <p:sp>
        <p:nvSpPr>
          <p:cNvPr id="6" name="source-5-sh8-0">
            <a:extLst>
              <a:ext uri="{FF2B5EF4-FFF2-40B4-BE49-F238E27FC236}">
                <a16:creationId xmlns:a16="http://schemas.microsoft.com/office/drawing/2014/main" id="{883952EF-3D7C-49F9-8F22-B0DC14999960}"/>
              </a:ext>
            </a:extLst>
          </p:cNvPr>
          <p:cNvSpPr>
            <a:spLocks noGrp="1"/>
          </p:cNvSpPr>
          <p:nvPr/>
        </p:nvSpPr>
        <p:spPr>
          <a:xfrm>
            <a:off x="4333875" y="3686175"/>
            <a:ext cx="3476625" cy="25527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325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Идея о том, что </a:t>
            </a:r>
            <a:r>
              <a:rPr b="1">
                <a:solidFill>
                  <a:srgbClr val="7B3041"/>
                </a:solidFill>
              </a:rPr>
              <a:t>спасение души возможно за деньги</a:t>
            </a:r>
            <a:r>
              <a:t>, вызывала возмущение среди верующих, которые стали осуждать как богатство, так и невежество церкви.</a:t>
            </a:r>
          </a:p>
        </p:txBody>
      </p:sp>
      <p:sp>
        <p:nvSpPr>
          <p:cNvPr id="7" name="surface-5-3">
            <a:extLst>
              <a:ext uri="{FF2B5EF4-FFF2-40B4-BE49-F238E27FC236}">
                <a16:creationId xmlns:a16="http://schemas.microsoft.com/office/drawing/2014/main" id="{F8A185E4-384B-4B28-A4BB-2E1A0AC5653A}"/>
              </a:ext>
            </a:extLst>
          </p:cNvPr>
          <p:cNvSpPr>
            <a:spLocks noGrp="1"/>
          </p:cNvSpPr>
          <p:nvPr/>
        </p:nvSpPr>
        <p:spPr>
          <a:xfrm>
            <a:off x="7896225" y="3695700"/>
            <a:ext cx="11430" cy="2457450"/>
          </a:xfrm>
          <a:prstGeom prst="rect">
            <a:avLst/>
          </a:prstGeom>
          <a:solidFill>
            <a:srgbClr val="AA9160"/>
          </a:solidFill>
          <a:ln w="0">
            <a:noFill/>
          </a:ln>
        </p:spPr>
      </p:sp>
      <p:sp>
        <p:nvSpPr>
          <p:cNvPr id="8" name="source-5-sh9-0">
            <a:extLst>
              <a:ext uri="{FF2B5EF4-FFF2-40B4-BE49-F238E27FC236}">
                <a16:creationId xmlns:a16="http://schemas.microsoft.com/office/drawing/2014/main" id="{0BF9A0E6-63F6-4631-B621-1AAA70E6CB3C}"/>
              </a:ext>
            </a:extLst>
          </p:cNvPr>
          <p:cNvSpPr>
            <a:spLocks noGrp="1"/>
          </p:cNvSpPr>
          <p:nvPr/>
        </p:nvSpPr>
        <p:spPr>
          <a:xfrm>
            <a:off x="8096250" y="3686175"/>
            <a:ext cx="3476625" cy="25527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325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Роскошь, в которой жил папский двор, лишь добавляла недовольства среди людей и ухудшала репутацию церкви в глазах верующих.</a:t>
            </a:r>
          </a:p>
        </p:txBody>
      </p:sp>
      <p:sp>
        <p:nvSpPr>
          <p:cNvPr id="9" name="surface-5-4">
            <a:extLst>
              <a:ext uri="{FF2B5EF4-FFF2-40B4-BE49-F238E27FC236}">
                <a16:creationId xmlns:a16="http://schemas.microsoft.com/office/drawing/2014/main" id="{093CFCEA-3ED6-4DD1-9430-A025CD390BDE}"/>
              </a:ext>
            </a:extLst>
          </p:cNvPr>
          <p:cNvSpPr>
            <a:spLocks noGrp="1"/>
          </p:cNvSpPr>
          <p:nvPr/>
        </p:nvSpPr>
        <p:spPr>
          <a:xfrm>
            <a:off x="571500" y="6443445"/>
            <a:ext cx="11049000" cy="7620"/>
          </a:xfrm>
          <a:prstGeom prst="rect">
            <a:avLst/>
          </a:prstGeom>
          <a:solidFill>
            <a:srgbClr val="C5B58D"/>
          </a:solidFill>
          <a:ln w="0">
            <a:noFill/>
          </a:ln>
        </p:spPr>
      </p:sp>
      <p:sp>
        <p:nvSpPr>
          <p:cNvPr id="10" name="author-5-5">
            <a:extLst>
              <a:ext uri="{FF2B5EF4-FFF2-40B4-BE49-F238E27FC236}">
                <a16:creationId xmlns:a16="http://schemas.microsoft.com/office/drawing/2014/main" id="{4A0029E0-06ED-4CD4-B6DD-5F0F5FC03DC8}"/>
              </a:ext>
            </a:extLst>
          </p:cNvPr>
          <p:cNvSpPr>
            <a:spLocks noGrp="1"/>
          </p:cNvSpPr>
          <p:nvPr/>
        </p:nvSpPr>
        <p:spPr>
          <a:xfrm>
            <a:off x="9715500" y="6548220"/>
            <a:ext cx="1905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spcAft>
                <a:spcPts val="0"/>
              </a:spcAft>
              <a:defRPr sz="1100" b="0">
                <a:solidFill>
                  <a:srgbClr val="736B5B"/>
                </a:solidFill>
                <a:latin typeface="Calibri"/>
                <a:ea typeface="Calibri"/>
                <a:cs typeface="Calibri"/>
              </a:defRPr>
            </a:pPr>
            <a: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5389898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F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ource-6-sh2-0">
            <a:extLst>
              <a:ext uri="{FF2B5EF4-FFF2-40B4-BE49-F238E27FC236}">
                <a16:creationId xmlns:a16="http://schemas.microsoft.com/office/drawing/2014/main" id="{BAAD2063-98BC-495F-B026-2E317664DF45}"/>
              </a:ext>
            </a:extLst>
          </p:cNvPr>
          <p:cNvSpPr>
            <a:spLocks noGrp="1"/>
          </p:cNvSpPr>
          <p:nvPr/>
        </p:nvSpPr>
        <p:spPr>
          <a:xfrm>
            <a:off x="571500" y="609600"/>
            <a:ext cx="7781925" cy="17430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925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В этот период в Европе возникло движение, известное как </a:t>
            </a:r>
            <a:r>
              <a:rPr b="1">
                <a:solidFill>
                  <a:srgbClr val="7B3041"/>
                </a:solidFill>
              </a:rPr>
              <a:t>Реформация</a:t>
            </a:r>
            <a:r>
              <a:t>, целью которого было обновление католической церкви.</a:t>
            </a:r>
          </a:p>
        </p:txBody>
      </p:sp>
      <p:sp>
        <p:nvSpPr>
          <p:cNvPr id="2" name="surface-6-1">
            <a:extLst>
              <a:ext uri="{FF2B5EF4-FFF2-40B4-BE49-F238E27FC236}">
                <a16:creationId xmlns:a16="http://schemas.microsoft.com/office/drawing/2014/main" id="{6F810687-221D-49A4-9136-F431D2DF6C52}"/>
              </a:ext>
            </a:extLst>
          </p:cNvPr>
          <p:cNvSpPr>
            <a:spLocks noGrp="1"/>
          </p:cNvSpPr>
          <p:nvPr/>
        </p:nvSpPr>
        <p:spPr>
          <a:xfrm>
            <a:off x="571500" y="2638425"/>
            <a:ext cx="1143000" cy="28575"/>
          </a:xfrm>
          <a:prstGeom prst="rect">
            <a:avLst/>
          </a:prstGeom>
          <a:solidFill>
            <a:srgbClr val="7B3041"/>
          </a:solidFill>
          <a:ln w="0">
            <a:noFill/>
          </a:ln>
        </p:spPr>
      </p:sp>
      <p:sp>
        <p:nvSpPr>
          <p:cNvPr id="3" name="source-6-sh2-1">
            <a:extLst>
              <a:ext uri="{FF2B5EF4-FFF2-40B4-BE49-F238E27FC236}">
                <a16:creationId xmlns:a16="http://schemas.microsoft.com/office/drawing/2014/main" id="{98560FC7-8B62-4AAE-8901-06A368853E2C}"/>
              </a:ext>
            </a:extLst>
          </p:cNvPr>
          <p:cNvSpPr>
            <a:spLocks noGrp="1"/>
          </p:cNvSpPr>
          <p:nvPr/>
        </p:nvSpPr>
        <p:spPr>
          <a:xfrm>
            <a:off x="571500" y="2971800"/>
            <a:ext cx="7781925" cy="12573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55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Начало Реформации было положено </a:t>
            </a:r>
            <a:r>
              <a:rPr b="1">
                <a:solidFill>
                  <a:srgbClr val="7B3041"/>
                </a:solidFill>
              </a:rPr>
              <a:t>в Германии</a:t>
            </a:r>
            <a:r>
              <a:t>, где церковь пользовалась политической раздробленностью страны.</a:t>
            </a:r>
          </a:p>
        </p:txBody>
      </p:sp>
      <p:sp>
        <p:nvSpPr>
          <p:cNvPr id="4" name="source-6-sh4-0">
            <a:extLst>
              <a:ext uri="{FF2B5EF4-FFF2-40B4-BE49-F238E27FC236}">
                <a16:creationId xmlns:a16="http://schemas.microsoft.com/office/drawing/2014/main" id="{6794C983-7C89-4D07-B96D-F826B6E27BEF}"/>
              </a:ext>
            </a:extLst>
          </p:cNvPr>
          <p:cNvSpPr>
            <a:spLocks noGrp="1"/>
          </p:cNvSpPr>
          <p:nvPr/>
        </p:nvSpPr>
        <p:spPr>
          <a:xfrm>
            <a:off x="571500" y="4419600"/>
            <a:ext cx="7781925" cy="18954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40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rPr b="1">
                <a:solidFill>
                  <a:srgbClr val="7B3041"/>
                </a:solidFill>
              </a:rPr>
              <a:t>Слабая власть императора</a:t>
            </a:r>
            <a:r>
              <a:t> не могла адекватно противостоять требованиям папского престола, а немецкое духовенство оказалось зависимым от Рима, что только усугубляло ситуацию и способствовало росту недовольства среди населения.</a:t>
            </a:r>
          </a:p>
        </p:txBody>
      </p:sp>
      <p:sp>
        <p:nvSpPr>
          <p:cNvPr id="5" name="surface-6-2">
            <a:extLst>
              <a:ext uri="{FF2B5EF4-FFF2-40B4-BE49-F238E27FC236}">
                <a16:creationId xmlns:a16="http://schemas.microsoft.com/office/drawing/2014/main" id="{DE2EB364-1A10-4788-B733-2327C4F6E458}"/>
              </a:ext>
            </a:extLst>
          </p:cNvPr>
          <p:cNvSpPr>
            <a:spLocks noGrp="1"/>
          </p:cNvSpPr>
          <p:nvPr/>
        </p:nvSpPr>
        <p:spPr>
          <a:xfrm>
            <a:off x="8953500" y="1344618"/>
            <a:ext cx="2505075" cy="4121139"/>
          </a:xfrm>
          <a:prstGeom prst="rect">
            <a:avLst/>
          </a:prstGeom>
          <a:solidFill>
            <a:srgbClr val="FBF7EE"/>
          </a:solidFill>
          <a:ln w="9525">
            <a:solidFill>
              <a:srgbClr val="AA9160"/>
            </a:solidFill>
          </a:ln>
        </p:spPr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/>
          <a:stretch/>
        </p:blipFill>
        <p:spPr>
          <a:xfrm>
            <a:off x="9010650" y="1401768"/>
            <a:ext cx="2390775" cy="4006839"/>
          </a:xfrm>
          <a:prstGeom prst="rect">
            <a:avLst/>
          </a:prstGeom>
        </p:spPr>
      </p:pic>
      <p:sp>
        <p:nvSpPr>
          <p:cNvPr id="7" name="surface-6-3">
            <a:extLst>
              <a:ext uri="{FF2B5EF4-FFF2-40B4-BE49-F238E27FC236}">
                <a16:creationId xmlns:a16="http://schemas.microsoft.com/office/drawing/2014/main" id="{E64E68E6-C5AF-4DD6-A300-73B905106AF2}"/>
              </a:ext>
            </a:extLst>
          </p:cNvPr>
          <p:cNvSpPr>
            <a:spLocks noGrp="1"/>
          </p:cNvSpPr>
          <p:nvPr/>
        </p:nvSpPr>
        <p:spPr>
          <a:xfrm>
            <a:off x="571500" y="6443445"/>
            <a:ext cx="11049000" cy="7620"/>
          </a:xfrm>
          <a:prstGeom prst="rect">
            <a:avLst/>
          </a:prstGeom>
          <a:solidFill>
            <a:srgbClr val="C5B58D"/>
          </a:solidFill>
          <a:ln w="0">
            <a:noFill/>
          </a:ln>
        </p:spPr>
      </p:sp>
      <p:sp>
        <p:nvSpPr>
          <p:cNvPr id="8" name="author-6-4">
            <a:extLst>
              <a:ext uri="{FF2B5EF4-FFF2-40B4-BE49-F238E27FC236}">
                <a16:creationId xmlns:a16="http://schemas.microsoft.com/office/drawing/2014/main" id="{76B48785-91C9-4C85-A37E-519F01356397}"/>
              </a:ext>
            </a:extLst>
          </p:cNvPr>
          <p:cNvSpPr>
            <a:spLocks noGrp="1"/>
          </p:cNvSpPr>
          <p:nvPr/>
        </p:nvSpPr>
        <p:spPr>
          <a:xfrm>
            <a:off x="9715500" y="6548220"/>
            <a:ext cx="1905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spcAft>
                <a:spcPts val="0"/>
              </a:spcAft>
              <a:defRPr sz="1100" b="0">
                <a:solidFill>
                  <a:srgbClr val="736B5B"/>
                </a:solidFill>
                <a:latin typeface="Calibri"/>
                <a:ea typeface="Calibri"/>
                <a:cs typeface="Calibri"/>
              </a:defRPr>
            </a:pPr>
            <a: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11332459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2D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rface-7-1">
            <a:extLst>
              <a:ext uri="{FF2B5EF4-FFF2-40B4-BE49-F238E27FC236}">
                <a16:creationId xmlns:a16="http://schemas.microsoft.com/office/drawing/2014/main" id="{53CB3400-E2F9-418B-8442-4E2E20DEA134}"/>
              </a:ext>
            </a:extLst>
          </p:cNvPr>
          <p:cNvSpPr>
            <a:spLocks noGrp="1"/>
          </p:cNvSpPr>
          <p:nvPr/>
        </p:nvSpPr>
        <p:spPr>
          <a:xfrm>
            <a:off x="639077" y="495300"/>
            <a:ext cx="3379571" cy="5591175"/>
          </a:xfrm>
          <a:prstGeom prst="rect">
            <a:avLst/>
          </a:prstGeom>
          <a:solidFill>
            <a:srgbClr val="E8DECB"/>
          </a:solidFill>
          <a:ln w="9525">
            <a:solidFill>
              <a:srgbClr val="AA9160"/>
            </a:solidFill>
          </a:ln>
        </p:spPr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/>
        </p:blipFill>
        <p:spPr>
          <a:xfrm>
            <a:off x="696227" y="552450"/>
            <a:ext cx="3265271" cy="5476875"/>
          </a:xfrm>
          <a:prstGeom prst="rect">
            <a:avLst/>
          </a:prstGeom>
        </p:spPr>
      </p:pic>
      <p:sp>
        <p:nvSpPr>
          <p:cNvPr id="3" name="source-7-sh2-0">
            <a:extLst>
              <a:ext uri="{FF2B5EF4-FFF2-40B4-BE49-F238E27FC236}">
                <a16:creationId xmlns:a16="http://schemas.microsoft.com/office/drawing/2014/main" id="{63FF119E-CE5C-49DE-9402-31DAB75F5AF3}"/>
              </a:ext>
            </a:extLst>
          </p:cNvPr>
          <p:cNvSpPr>
            <a:spLocks noGrp="1"/>
          </p:cNvSpPr>
          <p:nvPr/>
        </p:nvSpPr>
        <p:spPr>
          <a:xfrm>
            <a:off x="4610100" y="619125"/>
            <a:ext cx="6877050" cy="14287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3525" b="0">
                <a:solidFill>
                  <a:srgbClr val="F5EFDF"/>
                </a:solidFill>
                <a:latin typeface="Georgia"/>
                <a:ea typeface="Georgia"/>
                <a:cs typeface="Georgia"/>
              </a:defRPr>
            </a:pPr>
            <a:r>
              <a:t>Выступление против индульгенций</a:t>
            </a:r>
          </a:p>
        </p:txBody>
      </p:sp>
      <p:sp>
        <p:nvSpPr>
          <p:cNvPr id="4" name="source-7-sh4-0">
            <a:extLst>
              <a:ext uri="{FF2B5EF4-FFF2-40B4-BE49-F238E27FC236}">
                <a16:creationId xmlns:a16="http://schemas.microsoft.com/office/drawing/2014/main" id="{ED489E35-9FEE-4593-9D4D-04F0CA368696}"/>
              </a:ext>
            </a:extLst>
          </p:cNvPr>
          <p:cNvSpPr>
            <a:spLocks noGrp="1"/>
          </p:cNvSpPr>
          <p:nvPr/>
        </p:nvSpPr>
        <p:spPr>
          <a:xfrm>
            <a:off x="4638675" y="2667000"/>
            <a:ext cx="6762750" cy="14954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700" b="0">
                <a:solidFill>
                  <a:srgbClr val="F5EFDF"/>
                </a:solidFill>
                <a:latin typeface="Calibri"/>
                <a:ea typeface="Calibri"/>
                <a:cs typeface="Calibri"/>
              </a:defRPr>
            </a:pPr>
            <a:r>
              <a:t>В </a:t>
            </a:r>
            <a:r>
              <a:rPr b="1">
                <a:solidFill>
                  <a:srgbClr val="D0B77A"/>
                </a:solidFill>
              </a:rPr>
              <a:t>1517 году</a:t>
            </a:r>
            <a:r>
              <a:t> </a:t>
            </a:r>
            <a:r>
              <a:rPr b="1">
                <a:solidFill>
                  <a:srgbClr val="D0B77A"/>
                </a:solidFill>
              </a:rPr>
              <a:t>Мартин Лютер</a:t>
            </a:r>
            <a:r>
              <a:t> положил начало своей борьбе против торговли индульгенциями.</a:t>
            </a:r>
          </a:p>
        </p:txBody>
      </p:sp>
      <p:sp>
        <p:nvSpPr>
          <p:cNvPr id="5" name="surface-7-2">
            <a:extLst>
              <a:ext uri="{FF2B5EF4-FFF2-40B4-BE49-F238E27FC236}">
                <a16:creationId xmlns:a16="http://schemas.microsoft.com/office/drawing/2014/main" id="{A273284E-7748-4251-859D-497F186FB7B5}"/>
              </a:ext>
            </a:extLst>
          </p:cNvPr>
          <p:cNvSpPr>
            <a:spLocks noGrp="1"/>
          </p:cNvSpPr>
          <p:nvPr/>
        </p:nvSpPr>
        <p:spPr>
          <a:xfrm>
            <a:off x="4638675" y="4324350"/>
            <a:ext cx="1000125" cy="28575"/>
          </a:xfrm>
          <a:prstGeom prst="rect">
            <a:avLst/>
          </a:prstGeom>
          <a:solidFill>
            <a:srgbClr val="AA9160"/>
          </a:solidFill>
          <a:ln w="0">
            <a:noFill/>
          </a:ln>
        </p:spPr>
      </p:sp>
      <p:sp>
        <p:nvSpPr>
          <p:cNvPr id="6" name="source-7-sh4-1">
            <a:extLst>
              <a:ext uri="{FF2B5EF4-FFF2-40B4-BE49-F238E27FC236}">
                <a16:creationId xmlns:a16="http://schemas.microsoft.com/office/drawing/2014/main" id="{841FC31D-09AE-4BCF-A52A-D708C64086CB}"/>
              </a:ext>
            </a:extLst>
          </p:cNvPr>
          <p:cNvSpPr>
            <a:spLocks noGrp="1"/>
          </p:cNvSpPr>
          <p:nvPr/>
        </p:nvSpPr>
        <p:spPr>
          <a:xfrm>
            <a:off x="4638675" y="4705350"/>
            <a:ext cx="6762750" cy="1485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550" b="0">
                <a:solidFill>
                  <a:srgbClr val="F5EFDF"/>
                </a:solidFill>
                <a:latin typeface="Calibri"/>
                <a:ea typeface="Calibri"/>
                <a:cs typeface="Calibri"/>
              </a:defRPr>
            </a:pPr>
            <a:r>
              <a:t>Он считал, что истинное спасение души достигается через искреннюю веру, а не через внешние проявления благочестия.</a:t>
            </a:r>
          </a:p>
        </p:txBody>
      </p:sp>
      <p:sp>
        <p:nvSpPr>
          <p:cNvPr id="7" name="surface-7-3">
            <a:extLst>
              <a:ext uri="{FF2B5EF4-FFF2-40B4-BE49-F238E27FC236}">
                <a16:creationId xmlns:a16="http://schemas.microsoft.com/office/drawing/2014/main" id="{6CA2AD58-11ED-4D58-ABBD-65B288871089}"/>
              </a:ext>
            </a:extLst>
          </p:cNvPr>
          <p:cNvSpPr>
            <a:spLocks noGrp="1"/>
          </p:cNvSpPr>
          <p:nvPr/>
        </p:nvSpPr>
        <p:spPr>
          <a:xfrm>
            <a:off x="571500" y="6443445"/>
            <a:ext cx="11049000" cy="7620"/>
          </a:xfrm>
          <a:prstGeom prst="rect">
            <a:avLst/>
          </a:prstGeom>
          <a:solidFill>
            <a:srgbClr val="687266"/>
          </a:solidFill>
          <a:ln w="0">
            <a:noFill/>
          </a:ln>
        </p:spPr>
      </p:sp>
      <p:sp>
        <p:nvSpPr>
          <p:cNvPr id="8" name="author-7-4">
            <a:extLst>
              <a:ext uri="{FF2B5EF4-FFF2-40B4-BE49-F238E27FC236}">
                <a16:creationId xmlns:a16="http://schemas.microsoft.com/office/drawing/2014/main" id="{9197003E-A336-4A48-B21A-72AFEFC4ACA5}"/>
              </a:ext>
            </a:extLst>
          </p:cNvPr>
          <p:cNvSpPr>
            <a:spLocks noGrp="1"/>
          </p:cNvSpPr>
          <p:nvPr/>
        </p:nvSpPr>
        <p:spPr>
          <a:xfrm>
            <a:off x="9715500" y="6548220"/>
            <a:ext cx="1905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spcAft>
                <a:spcPts val="0"/>
              </a:spcAft>
              <a:defRPr sz="1100" b="0">
                <a:solidFill>
                  <a:srgbClr val="C9C0A8"/>
                </a:solidFill>
                <a:latin typeface="Calibri"/>
                <a:ea typeface="Calibri"/>
                <a:cs typeface="Calibri"/>
              </a:defRPr>
            </a:pPr>
            <a: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1244848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F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ource-8-sh3-0">
            <a:extLst>
              <a:ext uri="{FF2B5EF4-FFF2-40B4-BE49-F238E27FC236}">
                <a16:creationId xmlns:a16="http://schemas.microsoft.com/office/drawing/2014/main" id="{09072AD0-471A-4F31-8FF2-B7AA8CC4277C}"/>
              </a:ext>
            </a:extLst>
          </p:cNvPr>
          <p:cNvSpPr>
            <a:spLocks noGrp="1"/>
          </p:cNvSpPr>
          <p:nvPr/>
        </p:nvSpPr>
        <p:spPr>
          <a:xfrm>
            <a:off x="571500" y="400050"/>
            <a:ext cx="11049000" cy="7620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3450" b="0">
                <a:solidFill>
                  <a:srgbClr val="192D3F"/>
                </a:solidFill>
                <a:latin typeface="Georgia"/>
                <a:ea typeface="Georgia"/>
                <a:cs typeface="Georgia"/>
              </a:defRPr>
            </a:pPr>
            <a:r>
              <a:t>Реакция церкви</a:t>
            </a:r>
          </a:p>
        </p:txBody>
      </p:sp>
      <p:sp>
        <p:nvSpPr>
          <p:cNvPr id="2" name="source-8-sh7-0">
            <a:extLst>
              <a:ext uri="{FF2B5EF4-FFF2-40B4-BE49-F238E27FC236}">
                <a16:creationId xmlns:a16="http://schemas.microsoft.com/office/drawing/2014/main" id="{5493E12C-8FC1-4B64-8651-07FC502143CF}"/>
              </a:ext>
            </a:extLst>
          </p:cNvPr>
          <p:cNvSpPr>
            <a:spLocks noGrp="1"/>
          </p:cNvSpPr>
          <p:nvPr/>
        </p:nvSpPr>
        <p:spPr>
          <a:xfrm>
            <a:off x="571500" y="1581150"/>
            <a:ext cx="6191250" cy="1866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55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В Риме </a:t>
            </a:r>
            <a:r>
              <a:rPr b="1">
                <a:solidFill>
                  <a:srgbClr val="7B3041"/>
                </a:solidFill>
              </a:rPr>
              <a:t>взгляды Лютера</a:t>
            </a:r>
            <a:r>
              <a:t> были восприняты как </a:t>
            </a:r>
            <a:r>
              <a:rPr b="1">
                <a:solidFill>
                  <a:srgbClr val="7B3041"/>
                </a:solidFill>
              </a:rPr>
              <a:t>ересь</a:t>
            </a:r>
            <a:r>
              <a:t>, особенно учитывая острую необходимость финансирования строительства собора Святого Петра.</a:t>
            </a:r>
          </a:p>
        </p:txBody>
      </p:sp>
      <p:sp>
        <p:nvSpPr>
          <p:cNvPr id="3" name="source-8-sh7-1">
            <a:extLst>
              <a:ext uri="{FF2B5EF4-FFF2-40B4-BE49-F238E27FC236}">
                <a16:creationId xmlns:a16="http://schemas.microsoft.com/office/drawing/2014/main" id="{384FD64B-A32A-456F-9F25-8F079A4A286A}"/>
              </a:ext>
            </a:extLst>
          </p:cNvPr>
          <p:cNvSpPr>
            <a:spLocks noGrp="1"/>
          </p:cNvSpPr>
          <p:nvPr/>
        </p:nvSpPr>
        <p:spPr>
          <a:xfrm>
            <a:off x="571500" y="3552825"/>
            <a:ext cx="6191250" cy="14763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55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Церковные власти настоятельно требовали от него отказаться от своих убеждений, угрожая отлучением от церкви.</a:t>
            </a:r>
          </a:p>
        </p:txBody>
      </p:sp>
      <p:sp>
        <p:nvSpPr>
          <p:cNvPr id="4" name="surface-8-1">
            <a:extLst>
              <a:ext uri="{FF2B5EF4-FFF2-40B4-BE49-F238E27FC236}">
                <a16:creationId xmlns:a16="http://schemas.microsoft.com/office/drawing/2014/main" id="{58294F5A-40F5-4CE8-8C30-5974A9A3B2E3}"/>
              </a:ext>
            </a:extLst>
          </p:cNvPr>
          <p:cNvSpPr>
            <a:spLocks noGrp="1"/>
          </p:cNvSpPr>
          <p:nvPr/>
        </p:nvSpPr>
        <p:spPr>
          <a:xfrm>
            <a:off x="447675" y="5324475"/>
            <a:ext cx="6429375" cy="885825"/>
          </a:xfrm>
          <a:prstGeom prst="rect">
            <a:avLst/>
          </a:prstGeom>
          <a:solidFill>
            <a:srgbClr val="E5E9DD"/>
          </a:solidFill>
          <a:ln w="0">
            <a:noFill/>
          </a:ln>
        </p:spPr>
      </p:sp>
      <p:sp>
        <p:nvSpPr>
          <p:cNvPr id="5" name="source-8-sh7-2">
            <a:extLst>
              <a:ext uri="{FF2B5EF4-FFF2-40B4-BE49-F238E27FC236}">
                <a16:creationId xmlns:a16="http://schemas.microsoft.com/office/drawing/2014/main" id="{5AB3BE41-7392-41A8-B617-C47C26112BEF}"/>
              </a:ext>
            </a:extLst>
          </p:cNvPr>
          <p:cNvSpPr>
            <a:spLocks noGrp="1"/>
          </p:cNvSpPr>
          <p:nvPr/>
        </p:nvSpPr>
        <p:spPr>
          <a:xfrm>
            <a:off x="619125" y="5467350"/>
            <a:ext cx="6086475" cy="7429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475" b="1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Однако Лютер продолжал отстаивать свои взгляды и развивать их.</a:t>
            </a:r>
          </a:p>
        </p:txBody>
      </p:sp>
      <p:sp>
        <p:nvSpPr>
          <p:cNvPr id="6" name="surface-8-2">
            <a:extLst>
              <a:ext uri="{FF2B5EF4-FFF2-40B4-BE49-F238E27FC236}">
                <a16:creationId xmlns:a16="http://schemas.microsoft.com/office/drawing/2014/main" id="{2FDBE47E-8841-442E-97A2-56016BC458EE}"/>
              </a:ext>
            </a:extLst>
          </p:cNvPr>
          <p:cNvSpPr>
            <a:spLocks noGrp="1"/>
          </p:cNvSpPr>
          <p:nvPr/>
        </p:nvSpPr>
        <p:spPr>
          <a:xfrm>
            <a:off x="7324725" y="1372421"/>
            <a:ext cx="4248150" cy="4751334"/>
          </a:xfrm>
          <a:prstGeom prst="rect">
            <a:avLst/>
          </a:prstGeom>
          <a:solidFill>
            <a:srgbClr val="FBF7EE"/>
          </a:solidFill>
          <a:ln w="9525">
            <a:solidFill>
              <a:srgbClr val="AA9160"/>
            </a:solidFill>
          </a:ln>
        </p:spPr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/>
          <a:stretch/>
        </p:blipFill>
        <p:spPr>
          <a:xfrm>
            <a:off x="7381875" y="1429571"/>
            <a:ext cx="4133850" cy="4637034"/>
          </a:xfrm>
          <a:prstGeom prst="rect">
            <a:avLst/>
          </a:prstGeom>
        </p:spPr>
      </p:pic>
      <p:sp>
        <p:nvSpPr>
          <p:cNvPr id="8" name="surface-8-3">
            <a:extLst>
              <a:ext uri="{FF2B5EF4-FFF2-40B4-BE49-F238E27FC236}">
                <a16:creationId xmlns:a16="http://schemas.microsoft.com/office/drawing/2014/main" id="{57CDEAC4-6AF8-4935-ACA2-8B4ECC05985A}"/>
              </a:ext>
            </a:extLst>
          </p:cNvPr>
          <p:cNvSpPr>
            <a:spLocks noGrp="1"/>
          </p:cNvSpPr>
          <p:nvPr/>
        </p:nvSpPr>
        <p:spPr>
          <a:xfrm>
            <a:off x="571500" y="6443445"/>
            <a:ext cx="11049000" cy="7620"/>
          </a:xfrm>
          <a:prstGeom prst="rect">
            <a:avLst/>
          </a:prstGeom>
          <a:solidFill>
            <a:srgbClr val="C5B58D"/>
          </a:solidFill>
          <a:ln w="0">
            <a:noFill/>
          </a:ln>
        </p:spPr>
      </p:sp>
      <p:sp>
        <p:nvSpPr>
          <p:cNvPr id="9" name="author-8-4">
            <a:extLst>
              <a:ext uri="{FF2B5EF4-FFF2-40B4-BE49-F238E27FC236}">
                <a16:creationId xmlns:a16="http://schemas.microsoft.com/office/drawing/2014/main" id="{9282AC07-4149-4868-BBE7-CC08B2DB4A1A}"/>
              </a:ext>
            </a:extLst>
          </p:cNvPr>
          <p:cNvSpPr>
            <a:spLocks noGrp="1"/>
          </p:cNvSpPr>
          <p:nvPr/>
        </p:nvSpPr>
        <p:spPr>
          <a:xfrm>
            <a:off x="9715500" y="6548220"/>
            <a:ext cx="1905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spcAft>
                <a:spcPts val="0"/>
              </a:spcAft>
              <a:defRPr sz="1100" b="0">
                <a:solidFill>
                  <a:srgbClr val="736B5B"/>
                </a:solidFill>
                <a:latin typeface="Calibri"/>
                <a:ea typeface="Calibri"/>
                <a:cs typeface="Calibri"/>
              </a:defRPr>
            </a:pPr>
            <a: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14002248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F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ource-9-sh4-0">
            <a:extLst>
              <a:ext uri="{FF2B5EF4-FFF2-40B4-BE49-F238E27FC236}">
                <a16:creationId xmlns:a16="http://schemas.microsoft.com/office/drawing/2014/main" id="{F92F3570-39DB-4A95-B939-D1272AF2E92D}"/>
              </a:ext>
            </a:extLst>
          </p:cNvPr>
          <p:cNvSpPr>
            <a:spLocks noGrp="1"/>
          </p:cNvSpPr>
          <p:nvPr/>
        </p:nvSpPr>
        <p:spPr>
          <a:xfrm>
            <a:off x="476250" y="228600"/>
            <a:ext cx="11239500" cy="6667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3300" b="0">
                <a:solidFill>
                  <a:srgbClr val="192D3F"/>
                </a:solidFill>
                <a:latin typeface="Georgia"/>
                <a:ea typeface="Georgia"/>
                <a:cs typeface="Georgia"/>
              </a:defRPr>
            </a:pPr>
            <a:r>
              <a:t>Мартин Лютер и его учение</a:t>
            </a:r>
          </a:p>
        </p:txBody>
      </p:sp>
      <p:sp>
        <p:nvSpPr>
          <p:cNvPr id="2" name="surface-9-1">
            <a:extLst>
              <a:ext uri="{FF2B5EF4-FFF2-40B4-BE49-F238E27FC236}">
                <a16:creationId xmlns:a16="http://schemas.microsoft.com/office/drawing/2014/main" id="{40C66539-11B2-4013-81F9-4EAFDA5DE011}"/>
              </a:ext>
            </a:extLst>
          </p:cNvPr>
          <p:cNvSpPr>
            <a:spLocks noGrp="1"/>
          </p:cNvSpPr>
          <p:nvPr/>
        </p:nvSpPr>
        <p:spPr>
          <a:xfrm>
            <a:off x="476250" y="1028700"/>
            <a:ext cx="11201400" cy="1733550"/>
          </a:xfrm>
          <a:prstGeom prst="rect">
            <a:avLst/>
          </a:prstGeom>
          <a:solidFill>
            <a:srgbClr val="E8DECB"/>
          </a:solidFill>
          <a:ln w="0">
            <a:noFill/>
          </a:ln>
        </p:spPr>
      </p:sp>
      <p:sp>
        <p:nvSpPr>
          <p:cNvPr id="3" name="source-9-tbl0-0-0-0">
            <a:extLst>
              <a:ext uri="{FF2B5EF4-FFF2-40B4-BE49-F238E27FC236}">
                <a16:creationId xmlns:a16="http://schemas.microsoft.com/office/drawing/2014/main" id="{55AFD09A-6D33-4AA1-9C63-59E9D1442451}"/>
              </a:ext>
            </a:extLst>
          </p:cNvPr>
          <p:cNvSpPr>
            <a:spLocks noGrp="1"/>
          </p:cNvSpPr>
          <p:nvPr/>
        </p:nvSpPr>
        <p:spPr>
          <a:xfrm>
            <a:off x="619125" y="1190625"/>
            <a:ext cx="1724025" cy="14954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1950" b="0">
                <a:solidFill>
                  <a:srgbClr val="192D3F"/>
                </a:solidFill>
                <a:latin typeface="Georgia"/>
                <a:ea typeface="Georgia"/>
                <a:cs typeface="Georgia"/>
              </a:defRPr>
            </a:pPr>
            <a:r>
              <a:t>Идеи Лютера</a:t>
            </a:r>
          </a:p>
        </p:txBody>
      </p:sp>
      <p:sp>
        <p:nvSpPr>
          <p:cNvPr id="4" name="surface-9-2">
            <a:extLst>
              <a:ext uri="{FF2B5EF4-FFF2-40B4-BE49-F238E27FC236}">
                <a16:creationId xmlns:a16="http://schemas.microsoft.com/office/drawing/2014/main" id="{A7E12E29-8394-44DF-994B-1E79F58CA78A}"/>
              </a:ext>
            </a:extLst>
          </p:cNvPr>
          <p:cNvSpPr>
            <a:spLocks noGrp="1"/>
          </p:cNvSpPr>
          <p:nvPr/>
        </p:nvSpPr>
        <p:spPr>
          <a:xfrm>
            <a:off x="2438400" y="1162050"/>
            <a:ext cx="14288" cy="1466850"/>
          </a:xfrm>
          <a:prstGeom prst="rect">
            <a:avLst/>
          </a:prstGeom>
          <a:solidFill>
            <a:srgbClr val="7B3041"/>
          </a:solidFill>
          <a:ln w="0">
            <a:noFill/>
          </a:ln>
        </p:spPr>
      </p:sp>
      <p:sp>
        <p:nvSpPr>
          <p:cNvPr id="5" name="source-9-tbl0-1-0-0">
            <a:extLst>
              <a:ext uri="{FF2B5EF4-FFF2-40B4-BE49-F238E27FC236}">
                <a16:creationId xmlns:a16="http://schemas.microsoft.com/office/drawing/2014/main" id="{3CA887DE-2A4D-4D27-8905-250F21E7E156}"/>
              </a:ext>
            </a:extLst>
          </p:cNvPr>
          <p:cNvSpPr>
            <a:spLocks noGrp="1"/>
          </p:cNvSpPr>
          <p:nvPr/>
        </p:nvSpPr>
        <p:spPr>
          <a:xfrm>
            <a:off x="2609850" y="1076325"/>
            <a:ext cx="8877300" cy="16764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86000"/>
              </a:lnSpc>
              <a:spcAft>
                <a:spcPts val="0"/>
              </a:spcAft>
              <a:buNone/>
              <a:defRPr sz="2063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Лютер утверждал, что спасение возможно </a:t>
            </a:r>
            <a:r>
              <a:rPr b="1">
                <a:solidFill>
                  <a:srgbClr val="7B3041"/>
                </a:solidFill>
              </a:rPr>
              <a:t>только через веру</a:t>
            </a:r>
            <a:r>
              <a:t>, без какого-либо посредничества церкви. Он подчёркивал, что церковь должна быть наставником в вопросах веры, а не сосредоточением богатства. По его мнению, священники не отличаются от простых людей, а их безбрачие не имеет оправдания. Немецкий богослов также считал необходимым закрыть монастыри и помочь монахам найти новое предназначение в жизни.</a:t>
            </a:r>
          </a:p>
        </p:txBody>
      </p:sp>
      <p:sp>
        <p:nvSpPr>
          <p:cNvPr id="6" name="surface-9-3">
            <a:extLst>
              <a:ext uri="{FF2B5EF4-FFF2-40B4-BE49-F238E27FC236}">
                <a16:creationId xmlns:a16="http://schemas.microsoft.com/office/drawing/2014/main" id="{5F997628-8E22-4908-A728-935EEDB1F864}"/>
              </a:ext>
            </a:extLst>
          </p:cNvPr>
          <p:cNvSpPr>
            <a:spLocks noGrp="1"/>
          </p:cNvSpPr>
          <p:nvPr/>
        </p:nvSpPr>
        <p:spPr>
          <a:xfrm>
            <a:off x="476250" y="2819400"/>
            <a:ext cx="11201400" cy="1733550"/>
          </a:xfrm>
          <a:prstGeom prst="rect">
            <a:avLst/>
          </a:prstGeom>
          <a:solidFill>
            <a:srgbClr val="E5E9DD"/>
          </a:solidFill>
          <a:ln w="0">
            <a:noFill/>
          </a:ln>
        </p:spPr>
      </p:sp>
      <p:sp>
        <p:nvSpPr>
          <p:cNvPr id="7" name="source-9-tbl0-0-1-0">
            <a:extLst>
              <a:ext uri="{FF2B5EF4-FFF2-40B4-BE49-F238E27FC236}">
                <a16:creationId xmlns:a16="http://schemas.microsoft.com/office/drawing/2014/main" id="{088DB2C3-8E36-4F71-8A6E-5FADE35F5526}"/>
              </a:ext>
            </a:extLst>
          </p:cNvPr>
          <p:cNvSpPr>
            <a:spLocks noGrp="1"/>
          </p:cNvSpPr>
          <p:nvPr/>
        </p:nvSpPr>
        <p:spPr>
          <a:xfrm>
            <a:off x="619125" y="2981325"/>
            <a:ext cx="1724025" cy="14954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1950" b="0">
                <a:solidFill>
                  <a:srgbClr val="192D3F"/>
                </a:solidFill>
                <a:latin typeface="Georgia"/>
                <a:ea typeface="Georgia"/>
                <a:cs typeface="Georgia"/>
              </a:defRPr>
            </a:pPr>
            <a:r>
              <a:t>Идеал церкви</a:t>
            </a:r>
          </a:p>
        </p:txBody>
      </p:sp>
      <p:sp>
        <p:nvSpPr>
          <p:cNvPr id="8" name="surface-9-4">
            <a:extLst>
              <a:ext uri="{FF2B5EF4-FFF2-40B4-BE49-F238E27FC236}">
                <a16:creationId xmlns:a16="http://schemas.microsoft.com/office/drawing/2014/main" id="{BDAC2793-8C07-4A9A-9281-4CFA6BA317BA}"/>
              </a:ext>
            </a:extLst>
          </p:cNvPr>
          <p:cNvSpPr>
            <a:spLocks noGrp="1"/>
          </p:cNvSpPr>
          <p:nvPr/>
        </p:nvSpPr>
        <p:spPr>
          <a:xfrm>
            <a:off x="2438400" y="2952750"/>
            <a:ext cx="14288" cy="1466850"/>
          </a:xfrm>
          <a:prstGeom prst="rect">
            <a:avLst/>
          </a:prstGeom>
          <a:solidFill>
            <a:srgbClr val="566454"/>
          </a:solidFill>
          <a:ln w="0">
            <a:noFill/>
          </a:ln>
        </p:spPr>
      </p:sp>
      <p:sp>
        <p:nvSpPr>
          <p:cNvPr id="9" name="source-9-tbl0-1-1-0">
            <a:extLst>
              <a:ext uri="{FF2B5EF4-FFF2-40B4-BE49-F238E27FC236}">
                <a16:creationId xmlns:a16="http://schemas.microsoft.com/office/drawing/2014/main" id="{CF2F22E3-AC84-4D53-92D6-462A21FF62A8}"/>
              </a:ext>
            </a:extLst>
          </p:cNvPr>
          <p:cNvSpPr>
            <a:spLocks noGrp="1"/>
          </p:cNvSpPr>
          <p:nvPr/>
        </p:nvSpPr>
        <p:spPr>
          <a:xfrm>
            <a:off x="2609850" y="2867025"/>
            <a:ext cx="8877300" cy="16764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86000"/>
              </a:lnSpc>
              <a:spcAft>
                <a:spcPts val="0"/>
              </a:spcAft>
              <a:buNone/>
              <a:defRPr sz="2063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Мартин Лютер считал, что идеал церкви — это </a:t>
            </a:r>
            <a:r>
              <a:rPr b="1">
                <a:solidFill>
                  <a:srgbClr val="7B3041"/>
                </a:solidFill>
              </a:rPr>
              <a:t>раннее христианство</a:t>
            </a:r>
            <a:r>
              <a:t>, которое священник противопоставлял пышности и богатству современных церковных институтов. Богослов предлагал отказаться от ритуалов и таинств, не упомянутых в Новом Завете. Кроме того, Лютер критиковал латинскую мессу и осуждал такие практики, как паломничество, почитание икон и мощей святых.</a:t>
            </a:r>
          </a:p>
        </p:txBody>
      </p:sp>
      <p:sp>
        <p:nvSpPr>
          <p:cNvPr id="10" name="surface-9-5">
            <a:extLst>
              <a:ext uri="{FF2B5EF4-FFF2-40B4-BE49-F238E27FC236}">
                <a16:creationId xmlns:a16="http://schemas.microsoft.com/office/drawing/2014/main" id="{7E8D0940-1BFA-4CCB-AA4D-9E109F0BDEFB}"/>
              </a:ext>
            </a:extLst>
          </p:cNvPr>
          <p:cNvSpPr>
            <a:spLocks noGrp="1"/>
          </p:cNvSpPr>
          <p:nvPr/>
        </p:nvSpPr>
        <p:spPr>
          <a:xfrm>
            <a:off x="476250" y="4610100"/>
            <a:ext cx="11201400" cy="1733550"/>
          </a:xfrm>
          <a:prstGeom prst="rect">
            <a:avLst/>
          </a:prstGeom>
          <a:solidFill>
            <a:srgbClr val="EADBD5"/>
          </a:solidFill>
          <a:ln w="0">
            <a:noFill/>
          </a:ln>
        </p:spPr>
      </p:sp>
      <p:sp>
        <p:nvSpPr>
          <p:cNvPr id="11" name="source-9-tbl0-0-2-0">
            <a:extLst>
              <a:ext uri="{FF2B5EF4-FFF2-40B4-BE49-F238E27FC236}">
                <a16:creationId xmlns:a16="http://schemas.microsoft.com/office/drawing/2014/main" id="{4D56EC49-1F06-4B57-B904-4D2CE81FBE9D}"/>
              </a:ext>
            </a:extLst>
          </p:cNvPr>
          <p:cNvSpPr>
            <a:spLocks noGrp="1"/>
          </p:cNvSpPr>
          <p:nvPr/>
        </p:nvSpPr>
        <p:spPr>
          <a:xfrm>
            <a:off x="619125" y="4772025"/>
            <a:ext cx="1724025" cy="14954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1950" b="0">
                <a:solidFill>
                  <a:srgbClr val="192D3F"/>
                </a:solidFill>
                <a:latin typeface="Georgia"/>
                <a:ea typeface="Georgia"/>
                <a:cs typeface="Georgia"/>
              </a:defRPr>
            </a:pPr>
            <a:r>
              <a:t>Влияние и последствия</a:t>
            </a:r>
          </a:p>
        </p:txBody>
      </p:sp>
      <p:sp>
        <p:nvSpPr>
          <p:cNvPr id="12" name="surface-9-6">
            <a:extLst>
              <a:ext uri="{FF2B5EF4-FFF2-40B4-BE49-F238E27FC236}">
                <a16:creationId xmlns:a16="http://schemas.microsoft.com/office/drawing/2014/main" id="{DA1B8AEB-4F56-454E-9825-9FB55098EE36}"/>
              </a:ext>
            </a:extLst>
          </p:cNvPr>
          <p:cNvSpPr>
            <a:spLocks noGrp="1"/>
          </p:cNvSpPr>
          <p:nvPr/>
        </p:nvSpPr>
        <p:spPr>
          <a:xfrm>
            <a:off x="2438400" y="4743450"/>
            <a:ext cx="14288" cy="1466850"/>
          </a:xfrm>
          <a:prstGeom prst="rect">
            <a:avLst/>
          </a:prstGeom>
          <a:solidFill>
            <a:srgbClr val="192D3F"/>
          </a:solidFill>
          <a:ln w="0">
            <a:noFill/>
          </a:ln>
        </p:spPr>
      </p:sp>
      <p:sp>
        <p:nvSpPr>
          <p:cNvPr id="13" name="source-9-tbl0-1-2-0">
            <a:extLst>
              <a:ext uri="{FF2B5EF4-FFF2-40B4-BE49-F238E27FC236}">
                <a16:creationId xmlns:a16="http://schemas.microsoft.com/office/drawing/2014/main" id="{D7BFB43A-9E73-4528-A1DB-9846ABB0FD06}"/>
              </a:ext>
            </a:extLst>
          </p:cNvPr>
          <p:cNvSpPr>
            <a:spLocks noGrp="1"/>
          </p:cNvSpPr>
          <p:nvPr/>
        </p:nvSpPr>
        <p:spPr>
          <a:xfrm>
            <a:off x="2609850" y="4657725"/>
            <a:ext cx="8877300" cy="16764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86000"/>
              </a:lnSpc>
              <a:spcAft>
                <a:spcPts val="0"/>
              </a:spcAft>
              <a:buNone/>
              <a:defRPr sz="2063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Идеи Лютера стали основой для различных направлений Реформации не только в Германии, но и за пределами страны. Он заручился поддержкой среди бюргеров, дворян и князей, включая саксонского курфюрста </a:t>
            </a:r>
            <a:r>
              <a:rPr b="1">
                <a:solidFill>
                  <a:srgbClr val="7B3041"/>
                </a:solidFill>
              </a:rPr>
              <a:t>Фридриха Мудрого</a:t>
            </a:r>
            <a:r>
              <a:t>. В ответ на его действия папа римский отлучил Лютера от церкви, а император </a:t>
            </a:r>
            <a:r>
              <a:rPr b="1">
                <a:solidFill>
                  <a:srgbClr val="7B3041"/>
                </a:solidFill>
              </a:rPr>
              <a:t>Карл V</a:t>
            </a:r>
            <a:r>
              <a:t> распорядился о его преследовании за ересь по всей империи.</a:t>
            </a:r>
          </a:p>
        </p:txBody>
      </p:sp>
      <p:sp>
        <p:nvSpPr>
          <p:cNvPr id="14" name="surface-9-7">
            <a:extLst>
              <a:ext uri="{FF2B5EF4-FFF2-40B4-BE49-F238E27FC236}">
                <a16:creationId xmlns:a16="http://schemas.microsoft.com/office/drawing/2014/main" id="{30F37E4B-A9F9-4D5C-935C-071C32B7CE50}"/>
              </a:ext>
            </a:extLst>
          </p:cNvPr>
          <p:cNvSpPr>
            <a:spLocks noGrp="1"/>
          </p:cNvSpPr>
          <p:nvPr/>
        </p:nvSpPr>
        <p:spPr>
          <a:xfrm>
            <a:off x="571500" y="6443445"/>
            <a:ext cx="11049000" cy="7620"/>
          </a:xfrm>
          <a:prstGeom prst="rect">
            <a:avLst/>
          </a:prstGeom>
          <a:solidFill>
            <a:srgbClr val="C5B58D"/>
          </a:solidFill>
          <a:ln w="0">
            <a:noFill/>
          </a:ln>
        </p:spPr>
      </p:sp>
      <p:sp>
        <p:nvSpPr>
          <p:cNvPr id="15" name="author-9-8">
            <a:extLst>
              <a:ext uri="{FF2B5EF4-FFF2-40B4-BE49-F238E27FC236}">
                <a16:creationId xmlns:a16="http://schemas.microsoft.com/office/drawing/2014/main" id="{03270BFA-0AB0-4CBA-8B11-94EFA81E4A78}"/>
              </a:ext>
            </a:extLst>
          </p:cNvPr>
          <p:cNvSpPr>
            <a:spLocks noGrp="1"/>
          </p:cNvSpPr>
          <p:nvPr/>
        </p:nvSpPr>
        <p:spPr>
          <a:xfrm>
            <a:off x="9715500" y="6548220"/>
            <a:ext cx="1905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spcAft>
                <a:spcPts val="0"/>
              </a:spcAft>
              <a:defRPr sz="1100" b="0">
                <a:solidFill>
                  <a:srgbClr val="736B5B"/>
                </a:solidFill>
                <a:latin typeface="Calibri"/>
                <a:ea typeface="Calibri"/>
                <a:cs typeface="Calibri"/>
              </a:defRPr>
            </a:pPr>
            <a: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19147472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F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rface-10-1">
            <a:extLst>
              <a:ext uri="{FF2B5EF4-FFF2-40B4-BE49-F238E27FC236}">
                <a16:creationId xmlns:a16="http://schemas.microsoft.com/office/drawing/2014/main" id="{0B3A3F13-C326-49EC-A97D-2556FD2DD613}"/>
              </a:ext>
            </a:extLst>
          </p:cNvPr>
          <p:cNvSpPr>
            <a:spLocks noGrp="1"/>
          </p:cNvSpPr>
          <p:nvPr/>
        </p:nvSpPr>
        <p:spPr>
          <a:xfrm>
            <a:off x="523875" y="750031"/>
            <a:ext cx="4714875" cy="5253164"/>
          </a:xfrm>
          <a:prstGeom prst="rect">
            <a:avLst/>
          </a:prstGeom>
          <a:solidFill>
            <a:srgbClr val="FBF7EE"/>
          </a:solidFill>
          <a:ln w="9525">
            <a:solidFill>
              <a:srgbClr val="AA9160"/>
            </a:solidFill>
          </a:ln>
        </p:spPr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/>
        </p:blipFill>
        <p:spPr>
          <a:xfrm>
            <a:off x="581025" y="807181"/>
            <a:ext cx="4600575" cy="5138864"/>
          </a:xfrm>
          <a:prstGeom prst="rect">
            <a:avLst/>
          </a:prstGeom>
        </p:spPr>
      </p:pic>
      <p:sp>
        <p:nvSpPr>
          <p:cNvPr id="3" name="source-10-sh4-0">
            <a:extLst>
              <a:ext uri="{FF2B5EF4-FFF2-40B4-BE49-F238E27FC236}">
                <a16:creationId xmlns:a16="http://schemas.microsoft.com/office/drawing/2014/main" id="{A88D9F6D-CB60-451C-8011-95453C46E4A2}"/>
              </a:ext>
            </a:extLst>
          </p:cNvPr>
          <p:cNvSpPr>
            <a:spLocks noGrp="1"/>
          </p:cNvSpPr>
          <p:nvPr/>
        </p:nvSpPr>
        <p:spPr>
          <a:xfrm>
            <a:off x="5876925" y="904875"/>
            <a:ext cx="5572125" cy="24003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925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Лютеранство оказало значительное влияние на мировоззрение многих людей, но каждый понимал учение </a:t>
            </a:r>
            <a:r>
              <a:rPr b="1">
                <a:solidFill>
                  <a:srgbClr val="7B3041"/>
                </a:solidFill>
              </a:rPr>
              <a:t>по-своему</a:t>
            </a:r>
            <a:r>
              <a:t>.</a:t>
            </a:r>
          </a:p>
        </p:txBody>
      </p:sp>
      <p:sp>
        <p:nvSpPr>
          <p:cNvPr id="4" name="surface-10-2">
            <a:extLst>
              <a:ext uri="{FF2B5EF4-FFF2-40B4-BE49-F238E27FC236}">
                <a16:creationId xmlns:a16="http://schemas.microsoft.com/office/drawing/2014/main" id="{99361CCC-329E-481E-8D6D-FBD4A7AF44CF}"/>
              </a:ext>
            </a:extLst>
          </p:cNvPr>
          <p:cNvSpPr>
            <a:spLocks noGrp="1"/>
          </p:cNvSpPr>
          <p:nvPr/>
        </p:nvSpPr>
        <p:spPr>
          <a:xfrm>
            <a:off x="5905500" y="3667125"/>
            <a:ext cx="5524500" cy="11430"/>
          </a:xfrm>
          <a:prstGeom prst="rect">
            <a:avLst/>
          </a:prstGeom>
          <a:solidFill>
            <a:srgbClr val="AA9160"/>
          </a:solidFill>
          <a:ln w="0">
            <a:noFill/>
          </a:ln>
        </p:spPr>
      </p:sp>
      <p:sp>
        <p:nvSpPr>
          <p:cNvPr id="5" name="source-10-sh4-1">
            <a:extLst>
              <a:ext uri="{FF2B5EF4-FFF2-40B4-BE49-F238E27FC236}">
                <a16:creationId xmlns:a16="http://schemas.microsoft.com/office/drawing/2014/main" id="{9E1284CF-B54F-48A1-B0AF-EAB74FBDE4D4}"/>
              </a:ext>
            </a:extLst>
          </p:cNvPr>
          <p:cNvSpPr>
            <a:spLocks noGrp="1"/>
          </p:cNvSpPr>
          <p:nvPr/>
        </p:nvSpPr>
        <p:spPr>
          <a:xfrm>
            <a:off x="5876925" y="4210050"/>
            <a:ext cx="5572125" cy="18478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625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Во время Реформации возникло </a:t>
            </a:r>
            <a:r>
              <a:rPr b="1">
                <a:solidFill>
                  <a:srgbClr val="7B3041"/>
                </a:solidFill>
              </a:rPr>
              <a:t>множество направлений</a:t>
            </a:r>
            <a:r>
              <a:t>, которые отражали интересы различных слоёв общества.</a:t>
            </a:r>
          </a:p>
        </p:txBody>
      </p:sp>
      <p:sp>
        <p:nvSpPr>
          <p:cNvPr id="6" name="surface-10-3">
            <a:extLst>
              <a:ext uri="{FF2B5EF4-FFF2-40B4-BE49-F238E27FC236}">
                <a16:creationId xmlns:a16="http://schemas.microsoft.com/office/drawing/2014/main" id="{68AF3125-9A24-43CC-9120-8C361D8897AC}"/>
              </a:ext>
            </a:extLst>
          </p:cNvPr>
          <p:cNvSpPr>
            <a:spLocks noGrp="1"/>
          </p:cNvSpPr>
          <p:nvPr/>
        </p:nvSpPr>
        <p:spPr>
          <a:xfrm>
            <a:off x="571500" y="6443445"/>
            <a:ext cx="11049000" cy="7620"/>
          </a:xfrm>
          <a:prstGeom prst="rect">
            <a:avLst/>
          </a:prstGeom>
          <a:solidFill>
            <a:srgbClr val="C5B58D"/>
          </a:solidFill>
          <a:ln w="0">
            <a:noFill/>
          </a:ln>
        </p:spPr>
      </p:sp>
      <p:sp>
        <p:nvSpPr>
          <p:cNvPr id="7" name="author-10-4">
            <a:extLst>
              <a:ext uri="{FF2B5EF4-FFF2-40B4-BE49-F238E27FC236}">
                <a16:creationId xmlns:a16="http://schemas.microsoft.com/office/drawing/2014/main" id="{DD58D6EA-68D1-40DF-B9F0-F4A21E58AADF}"/>
              </a:ext>
            </a:extLst>
          </p:cNvPr>
          <p:cNvSpPr>
            <a:spLocks noGrp="1"/>
          </p:cNvSpPr>
          <p:nvPr/>
        </p:nvSpPr>
        <p:spPr>
          <a:xfrm>
            <a:off x="9715500" y="6548220"/>
            <a:ext cx="1905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spcAft>
                <a:spcPts val="0"/>
              </a:spcAft>
              <a:defRPr sz="1100" b="0">
                <a:solidFill>
                  <a:srgbClr val="736B5B"/>
                </a:solidFill>
                <a:latin typeface="Calibri"/>
                <a:ea typeface="Calibri"/>
                <a:cs typeface="Calibri"/>
              </a:defRPr>
            </a:pPr>
            <a: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5293720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F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ource-11-sh5-0">
            <a:extLst>
              <a:ext uri="{FF2B5EF4-FFF2-40B4-BE49-F238E27FC236}">
                <a16:creationId xmlns:a16="http://schemas.microsoft.com/office/drawing/2014/main" id="{C65D6CA4-2FEF-488B-AB2C-255476DE21F0}"/>
              </a:ext>
            </a:extLst>
          </p:cNvPr>
          <p:cNvSpPr>
            <a:spLocks noGrp="1"/>
          </p:cNvSpPr>
          <p:nvPr/>
        </p:nvSpPr>
        <p:spPr>
          <a:xfrm>
            <a:off x="571500" y="361950"/>
            <a:ext cx="11049000" cy="11906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650"/>
              </a:spcAft>
              <a:defRPr sz="3225" b="0">
                <a:solidFill>
                  <a:srgbClr val="192D3F"/>
                </a:solidFill>
                <a:latin typeface="Georgia"/>
                <a:ea typeface="Georgia"/>
                <a:cs typeface="Georgia"/>
              </a:defRPr>
            </a:pPr>
            <a:r>
              <a:t>Умеренные и</a:t>
            </a:r>
          </a:p>
          <a:p>
            <a:pPr algn="l">
              <a:spcAft>
                <a:spcPts val="0"/>
              </a:spcAft>
              <a:defRPr sz="3225" b="0">
                <a:solidFill>
                  <a:srgbClr val="192D3F"/>
                </a:solidFill>
                <a:latin typeface="Georgia"/>
                <a:ea typeface="Georgia"/>
                <a:cs typeface="Georgia"/>
              </a:defRPr>
            </a:pPr>
            <a:r>
              <a:t>радикальные идеологии</a:t>
            </a:r>
          </a:p>
        </p:txBody>
      </p:sp>
      <p:sp>
        <p:nvSpPr>
          <p:cNvPr id="2" name="surface-11-1">
            <a:extLst>
              <a:ext uri="{FF2B5EF4-FFF2-40B4-BE49-F238E27FC236}">
                <a16:creationId xmlns:a16="http://schemas.microsoft.com/office/drawing/2014/main" id="{5ACF8BA8-D165-4FA0-B4E0-9A1C40B0E73D}"/>
              </a:ext>
            </a:extLst>
          </p:cNvPr>
          <p:cNvSpPr>
            <a:spLocks noGrp="1"/>
          </p:cNvSpPr>
          <p:nvPr/>
        </p:nvSpPr>
        <p:spPr>
          <a:xfrm>
            <a:off x="571500" y="1628775"/>
            <a:ext cx="5305425" cy="4543425"/>
          </a:xfrm>
          <a:prstGeom prst="rect">
            <a:avLst/>
          </a:prstGeom>
          <a:solidFill>
            <a:srgbClr val="E8DECB"/>
          </a:solidFill>
          <a:ln w="0">
            <a:noFill/>
          </a:ln>
        </p:spPr>
      </p:sp>
      <p:sp>
        <p:nvSpPr>
          <p:cNvPr id="3" name="surface-11-2">
            <a:extLst>
              <a:ext uri="{FF2B5EF4-FFF2-40B4-BE49-F238E27FC236}">
                <a16:creationId xmlns:a16="http://schemas.microsoft.com/office/drawing/2014/main" id="{52F00DA1-6685-4465-95C4-70C61E50F6F0}"/>
              </a:ext>
            </a:extLst>
          </p:cNvPr>
          <p:cNvSpPr>
            <a:spLocks noGrp="1"/>
          </p:cNvSpPr>
          <p:nvPr/>
        </p:nvSpPr>
        <p:spPr>
          <a:xfrm>
            <a:off x="6238875" y="1628775"/>
            <a:ext cx="5305425" cy="4543425"/>
          </a:xfrm>
          <a:prstGeom prst="rect">
            <a:avLst/>
          </a:prstGeom>
          <a:solidFill>
            <a:srgbClr val="E5E9DD"/>
          </a:solidFill>
          <a:ln w="0">
            <a:noFill/>
          </a:ln>
        </p:spPr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/>
        </p:blipFill>
        <p:spPr>
          <a:xfrm>
            <a:off x="2170822" y="1781175"/>
            <a:ext cx="2106780" cy="203835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8287119" y="1781175"/>
            <a:ext cx="1208938" cy="2038350"/>
          </a:xfrm>
          <a:prstGeom prst="rect">
            <a:avLst/>
          </a:prstGeom>
        </p:spPr>
      </p:pic>
      <p:sp>
        <p:nvSpPr>
          <p:cNvPr id="6" name="source-11-sh3-0">
            <a:extLst>
              <a:ext uri="{FF2B5EF4-FFF2-40B4-BE49-F238E27FC236}">
                <a16:creationId xmlns:a16="http://schemas.microsoft.com/office/drawing/2014/main" id="{2133A32A-CB62-45D5-B141-9E90972E30DF}"/>
              </a:ext>
            </a:extLst>
          </p:cNvPr>
          <p:cNvSpPr>
            <a:spLocks noGrp="1"/>
          </p:cNvSpPr>
          <p:nvPr/>
        </p:nvSpPr>
        <p:spPr>
          <a:xfrm>
            <a:off x="809625" y="4124325"/>
            <a:ext cx="4819650" cy="19526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475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rPr b="1">
                <a:solidFill>
                  <a:srgbClr val="7B3041"/>
                </a:solidFill>
              </a:rPr>
              <a:t>Мартин Лютер</a:t>
            </a:r>
            <a:r>
              <a:t> придерживался </a:t>
            </a:r>
            <a:r>
              <a:rPr b="1">
                <a:solidFill>
                  <a:srgbClr val="7B3041"/>
                </a:solidFill>
              </a:rPr>
              <a:t>умеренных взглядов</a:t>
            </a:r>
            <a:r>
              <a:t> и стремился заручиться поддержкой князей и городских административных структур.</a:t>
            </a:r>
          </a:p>
        </p:txBody>
      </p:sp>
      <p:sp>
        <p:nvSpPr>
          <p:cNvPr id="7" name="source-11-sh6-0">
            <a:extLst>
              <a:ext uri="{FF2B5EF4-FFF2-40B4-BE49-F238E27FC236}">
                <a16:creationId xmlns:a16="http://schemas.microsoft.com/office/drawing/2014/main" id="{FB9C0F30-6321-416D-8B3F-3F561137E131}"/>
              </a:ext>
            </a:extLst>
          </p:cNvPr>
          <p:cNvSpPr>
            <a:spLocks noGrp="1"/>
          </p:cNvSpPr>
          <p:nvPr/>
        </p:nvSpPr>
        <p:spPr>
          <a:xfrm>
            <a:off x="6477000" y="4124325"/>
            <a:ext cx="4819650" cy="19526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475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В отличие от него, </a:t>
            </a:r>
            <a:r>
              <a:rPr b="1">
                <a:solidFill>
                  <a:srgbClr val="566454"/>
                </a:solidFill>
              </a:rPr>
              <a:t>Томас Мюнцер</a:t>
            </a:r>
            <a:r>
              <a:t> стал символом </a:t>
            </a:r>
            <a:r>
              <a:rPr b="1">
                <a:solidFill>
                  <a:srgbClr val="566454"/>
                </a:solidFill>
              </a:rPr>
              <a:t>радикальной Реформации</a:t>
            </a:r>
            <a:r>
              <a:t>, утверждая, что простому народу следует взять власть в свои руки.</a:t>
            </a:r>
          </a:p>
        </p:txBody>
      </p:sp>
      <p:sp>
        <p:nvSpPr>
          <p:cNvPr id="8" name="surface-11-3">
            <a:extLst>
              <a:ext uri="{FF2B5EF4-FFF2-40B4-BE49-F238E27FC236}">
                <a16:creationId xmlns:a16="http://schemas.microsoft.com/office/drawing/2014/main" id="{E6DAF3EF-40CF-41AD-A3BA-D70CE1A2025B}"/>
              </a:ext>
            </a:extLst>
          </p:cNvPr>
          <p:cNvSpPr>
            <a:spLocks noGrp="1"/>
          </p:cNvSpPr>
          <p:nvPr/>
        </p:nvSpPr>
        <p:spPr>
          <a:xfrm>
            <a:off x="571500" y="6443445"/>
            <a:ext cx="11049000" cy="7620"/>
          </a:xfrm>
          <a:prstGeom prst="rect">
            <a:avLst/>
          </a:prstGeom>
          <a:solidFill>
            <a:srgbClr val="C5B58D"/>
          </a:solidFill>
          <a:ln w="0">
            <a:noFill/>
          </a:ln>
        </p:spPr>
      </p:sp>
      <p:sp>
        <p:nvSpPr>
          <p:cNvPr id="9" name="author-11-4">
            <a:extLst>
              <a:ext uri="{FF2B5EF4-FFF2-40B4-BE49-F238E27FC236}">
                <a16:creationId xmlns:a16="http://schemas.microsoft.com/office/drawing/2014/main" id="{7CACC8AD-404C-4646-AAEC-A6DD05444376}"/>
              </a:ext>
            </a:extLst>
          </p:cNvPr>
          <p:cNvSpPr>
            <a:spLocks noGrp="1"/>
          </p:cNvSpPr>
          <p:nvPr/>
        </p:nvSpPr>
        <p:spPr>
          <a:xfrm>
            <a:off x="9715500" y="6548220"/>
            <a:ext cx="1905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spcAft>
                <a:spcPts val="0"/>
              </a:spcAft>
              <a:defRPr sz="1100" b="0">
                <a:solidFill>
                  <a:srgbClr val="736B5B"/>
                </a:solidFill>
                <a:latin typeface="Calibri"/>
                <a:ea typeface="Calibri"/>
                <a:cs typeface="Calibri"/>
              </a:defRPr>
            </a:pPr>
            <a: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8554095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F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ource-12-sh7-0">
            <a:extLst>
              <a:ext uri="{FF2B5EF4-FFF2-40B4-BE49-F238E27FC236}">
                <a16:creationId xmlns:a16="http://schemas.microsoft.com/office/drawing/2014/main" id="{0BA5435D-7E7C-49FB-BBEE-8D15687956CB}"/>
              </a:ext>
            </a:extLst>
          </p:cNvPr>
          <p:cNvSpPr>
            <a:spLocks noGrp="1"/>
          </p:cNvSpPr>
          <p:nvPr/>
        </p:nvSpPr>
        <p:spPr>
          <a:xfrm>
            <a:off x="571500" y="400050"/>
            <a:ext cx="11049000" cy="7620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3450" b="0">
                <a:solidFill>
                  <a:srgbClr val="192D3F"/>
                </a:solidFill>
                <a:latin typeface="Georgia"/>
                <a:ea typeface="Georgia"/>
                <a:cs typeface="Georgia"/>
              </a:defRPr>
            </a:pPr>
            <a:r>
              <a:t>Крестьянская война и её итоги</a:t>
            </a:r>
          </a:p>
        </p:txBody>
      </p:sp>
      <p:sp>
        <p:nvSpPr>
          <p:cNvPr id="2" name="source-12-sh8-0">
            <a:extLst>
              <a:ext uri="{FF2B5EF4-FFF2-40B4-BE49-F238E27FC236}">
                <a16:creationId xmlns:a16="http://schemas.microsoft.com/office/drawing/2014/main" id="{A8D31C78-F0E6-4DF4-8164-08CC6A34E7ED}"/>
              </a:ext>
            </a:extLst>
          </p:cNvPr>
          <p:cNvSpPr>
            <a:spLocks noGrp="1"/>
          </p:cNvSpPr>
          <p:nvPr/>
        </p:nvSpPr>
        <p:spPr>
          <a:xfrm>
            <a:off x="571500" y="1666875"/>
            <a:ext cx="5029200" cy="23812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625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Крестьяне, вдохновлённые идеями Реформации, согласились принимать только те порядки, которые были основаны на </a:t>
            </a:r>
            <a:r>
              <a:rPr b="1">
                <a:solidFill>
                  <a:srgbClr val="7B3041"/>
                </a:solidFill>
              </a:rPr>
              <a:t>библейских заповедях</a:t>
            </a:r>
            <a:r>
              <a:t>.</a:t>
            </a:r>
          </a:p>
        </p:txBody>
      </p:sp>
      <p:sp>
        <p:nvSpPr>
          <p:cNvPr id="3" name="surface-12-1">
            <a:extLst>
              <a:ext uri="{FF2B5EF4-FFF2-40B4-BE49-F238E27FC236}">
                <a16:creationId xmlns:a16="http://schemas.microsoft.com/office/drawing/2014/main" id="{32554C51-ED03-4F25-9B4C-F135A9A83469}"/>
              </a:ext>
            </a:extLst>
          </p:cNvPr>
          <p:cNvSpPr>
            <a:spLocks noGrp="1"/>
          </p:cNvSpPr>
          <p:nvPr/>
        </p:nvSpPr>
        <p:spPr>
          <a:xfrm>
            <a:off x="6432600" y="1400175"/>
            <a:ext cx="4879876" cy="3371850"/>
          </a:xfrm>
          <a:prstGeom prst="rect">
            <a:avLst/>
          </a:prstGeom>
          <a:solidFill>
            <a:srgbClr val="FBF7EE"/>
          </a:solidFill>
          <a:ln w="9525">
            <a:solidFill>
              <a:srgbClr val="AA9160"/>
            </a:solidFill>
          </a:ln>
        </p:spPr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/>
        </p:blipFill>
        <p:spPr>
          <a:xfrm>
            <a:off x="6489750" y="1457325"/>
            <a:ext cx="4765576" cy="3257550"/>
          </a:xfrm>
          <a:prstGeom prst="rect">
            <a:avLst/>
          </a:prstGeom>
        </p:spPr>
      </p:pic>
      <p:sp>
        <p:nvSpPr>
          <p:cNvPr id="5" name="surface-12-2">
            <a:extLst>
              <a:ext uri="{FF2B5EF4-FFF2-40B4-BE49-F238E27FC236}">
                <a16:creationId xmlns:a16="http://schemas.microsoft.com/office/drawing/2014/main" id="{92AE541B-68C8-4107-8590-F29B3D217C60}"/>
              </a:ext>
            </a:extLst>
          </p:cNvPr>
          <p:cNvSpPr>
            <a:spLocks noGrp="1"/>
          </p:cNvSpPr>
          <p:nvPr/>
        </p:nvSpPr>
        <p:spPr>
          <a:xfrm>
            <a:off x="571500" y="4962525"/>
            <a:ext cx="11049000" cy="11430"/>
          </a:xfrm>
          <a:prstGeom prst="rect">
            <a:avLst/>
          </a:prstGeom>
          <a:solidFill>
            <a:srgbClr val="AA9160"/>
          </a:solidFill>
          <a:ln w="0">
            <a:noFill/>
          </a:ln>
        </p:spPr>
      </p:sp>
      <p:sp>
        <p:nvSpPr>
          <p:cNvPr id="6" name="source-12-sh9-0">
            <a:extLst>
              <a:ext uri="{FF2B5EF4-FFF2-40B4-BE49-F238E27FC236}">
                <a16:creationId xmlns:a16="http://schemas.microsoft.com/office/drawing/2014/main" id="{EAD42696-4AF4-4C4C-9079-219488543195}"/>
              </a:ext>
            </a:extLst>
          </p:cNvPr>
          <p:cNvSpPr>
            <a:spLocks noGrp="1"/>
          </p:cNvSpPr>
          <p:nvPr/>
        </p:nvSpPr>
        <p:spPr>
          <a:xfrm>
            <a:off x="571500" y="5143500"/>
            <a:ext cx="10982325" cy="12001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40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В </a:t>
            </a:r>
            <a:r>
              <a:rPr b="1">
                <a:solidFill>
                  <a:srgbClr val="7B3041"/>
                </a:solidFill>
              </a:rPr>
              <a:t>1529 году</a:t>
            </a:r>
            <a:r>
              <a:t> </a:t>
            </a:r>
            <a:r>
              <a:rPr b="1">
                <a:solidFill>
                  <a:srgbClr val="7B3041"/>
                </a:solidFill>
              </a:rPr>
              <a:t>католики и лютеране</a:t>
            </a:r>
            <a:r>
              <a:t> встретились на рейхстаге, чтобы обсудить свои религиозные разногласия. Католики требовали запрета нового учения, в то время как лютеране выражали свой протест.</a:t>
            </a:r>
          </a:p>
        </p:txBody>
      </p:sp>
      <p:sp>
        <p:nvSpPr>
          <p:cNvPr id="7" name="surface-12-3">
            <a:extLst>
              <a:ext uri="{FF2B5EF4-FFF2-40B4-BE49-F238E27FC236}">
                <a16:creationId xmlns:a16="http://schemas.microsoft.com/office/drawing/2014/main" id="{EE395373-49D9-4DBD-8749-F97C3D18E51B}"/>
              </a:ext>
            </a:extLst>
          </p:cNvPr>
          <p:cNvSpPr>
            <a:spLocks noGrp="1"/>
          </p:cNvSpPr>
          <p:nvPr/>
        </p:nvSpPr>
        <p:spPr>
          <a:xfrm>
            <a:off x="571500" y="6443445"/>
            <a:ext cx="11049000" cy="7620"/>
          </a:xfrm>
          <a:prstGeom prst="rect">
            <a:avLst/>
          </a:prstGeom>
          <a:solidFill>
            <a:srgbClr val="C5B58D"/>
          </a:solidFill>
          <a:ln w="0">
            <a:noFill/>
          </a:ln>
        </p:spPr>
      </p:sp>
      <p:sp>
        <p:nvSpPr>
          <p:cNvPr id="8" name="author-12-4">
            <a:extLst>
              <a:ext uri="{FF2B5EF4-FFF2-40B4-BE49-F238E27FC236}">
                <a16:creationId xmlns:a16="http://schemas.microsoft.com/office/drawing/2014/main" id="{692B7D29-BFF4-4EC2-8172-A646A832B316}"/>
              </a:ext>
            </a:extLst>
          </p:cNvPr>
          <p:cNvSpPr>
            <a:spLocks noGrp="1"/>
          </p:cNvSpPr>
          <p:nvPr/>
        </p:nvSpPr>
        <p:spPr>
          <a:xfrm>
            <a:off x="9715500" y="6548220"/>
            <a:ext cx="1905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spcAft>
                <a:spcPts val="0"/>
              </a:spcAft>
              <a:defRPr sz="1100" b="0">
                <a:solidFill>
                  <a:srgbClr val="736B5B"/>
                </a:solidFill>
                <a:latin typeface="Calibri"/>
                <a:ea typeface="Calibri"/>
                <a:cs typeface="Calibri"/>
              </a:defRPr>
            </a:pPr>
            <a: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8678487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F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ource-13-sh3-0">
            <a:extLst>
              <a:ext uri="{FF2B5EF4-FFF2-40B4-BE49-F238E27FC236}">
                <a16:creationId xmlns:a16="http://schemas.microsoft.com/office/drawing/2014/main" id="{D2AB58F6-35AD-4D7F-8FAA-747A482A33AC}"/>
              </a:ext>
            </a:extLst>
          </p:cNvPr>
          <p:cNvSpPr>
            <a:spLocks noGrp="1"/>
          </p:cNvSpPr>
          <p:nvPr/>
        </p:nvSpPr>
        <p:spPr>
          <a:xfrm>
            <a:off x="571500" y="381000"/>
            <a:ext cx="10668000" cy="12096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650"/>
              </a:spcAft>
              <a:defRPr sz="3375" b="0">
                <a:solidFill>
                  <a:srgbClr val="192D3F"/>
                </a:solidFill>
                <a:latin typeface="Georgia"/>
                <a:ea typeface="Georgia"/>
                <a:cs typeface="Georgia"/>
              </a:defRPr>
            </a:pPr>
            <a:r>
              <a:t>Раскол христианства</a:t>
            </a:r>
          </a:p>
          <a:p>
            <a:pPr algn="l">
              <a:spcAft>
                <a:spcPts val="0"/>
              </a:spcAft>
              <a:defRPr sz="3375" b="0">
                <a:solidFill>
                  <a:srgbClr val="192D3F"/>
                </a:solidFill>
                <a:latin typeface="Georgia"/>
                <a:ea typeface="Georgia"/>
                <a:cs typeface="Georgia"/>
              </a:defRPr>
            </a:pPr>
            <a:r>
              <a:t>и его последствия</a:t>
            </a:r>
          </a:p>
        </p:txBody>
      </p:sp>
      <p:sp>
        <p:nvSpPr>
          <p:cNvPr id="2" name="source-13-sh6-0">
            <a:extLst>
              <a:ext uri="{FF2B5EF4-FFF2-40B4-BE49-F238E27FC236}">
                <a16:creationId xmlns:a16="http://schemas.microsoft.com/office/drawing/2014/main" id="{BC789B44-6A44-4507-BF3D-21472F9948B2}"/>
              </a:ext>
            </a:extLst>
          </p:cNvPr>
          <p:cNvSpPr>
            <a:spLocks noGrp="1"/>
          </p:cNvSpPr>
          <p:nvPr/>
        </p:nvSpPr>
        <p:spPr>
          <a:xfrm>
            <a:off x="571500" y="1847850"/>
            <a:ext cx="6781800" cy="13144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85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rPr b="1">
                <a:solidFill>
                  <a:srgbClr val="7B3041"/>
                </a:solidFill>
              </a:rPr>
              <a:t>Поражение в Крестьянской войне</a:t>
            </a:r>
            <a:r>
              <a:t> стало неудачей для народной Реформации.</a:t>
            </a:r>
          </a:p>
        </p:txBody>
      </p:sp>
      <p:sp>
        <p:nvSpPr>
          <p:cNvPr id="3" name="source-13-sh7-0">
            <a:extLst>
              <a:ext uri="{FF2B5EF4-FFF2-40B4-BE49-F238E27FC236}">
                <a16:creationId xmlns:a16="http://schemas.microsoft.com/office/drawing/2014/main" id="{02AAC28D-6DFE-4670-A5EB-A369D42E7315}"/>
              </a:ext>
            </a:extLst>
          </p:cNvPr>
          <p:cNvSpPr>
            <a:spLocks noGrp="1"/>
          </p:cNvSpPr>
          <p:nvPr/>
        </p:nvSpPr>
        <p:spPr>
          <a:xfrm>
            <a:off x="571500" y="3409950"/>
            <a:ext cx="6781800" cy="13335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55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Лютер осудил повстанцев и Мюнцера, что привело к расколу христианства.</a:t>
            </a:r>
          </a:p>
        </p:txBody>
      </p:sp>
      <p:sp>
        <p:nvSpPr>
          <p:cNvPr id="4" name="surface-13-1">
            <a:extLst>
              <a:ext uri="{FF2B5EF4-FFF2-40B4-BE49-F238E27FC236}">
                <a16:creationId xmlns:a16="http://schemas.microsoft.com/office/drawing/2014/main" id="{1A93C664-477B-4CCD-9CC0-6F2A878598D5}"/>
              </a:ext>
            </a:extLst>
          </p:cNvPr>
          <p:cNvSpPr>
            <a:spLocks noGrp="1"/>
          </p:cNvSpPr>
          <p:nvPr/>
        </p:nvSpPr>
        <p:spPr>
          <a:xfrm>
            <a:off x="571500" y="5010150"/>
            <a:ext cx="6762750" cy="11430"/>
          </a:xfrm>
          <a:prstGeom prst="rect">
            <a:avLst/>
          </a:prstGeom>
          <a:solidFill>
            <a:srgbClr val="AA9160"/>
          </a:solidFill>
          <a:ln w="0">
            <a:noFill/>
          </a:ln>
        </p:spPr>
      </p:sp>
      <p:sp>
        <p:nvSpPr>
          <p:cNvPr id="5" name="source-13-sh7-1">
            <a:extLst>
              <a:ext uri="{FF2B5EF4-FFF2-40B4-BE49-F238E27FC236}">
                <a16:creationId xmlns:a16="http://schemas.microsoft.com/office/drawing/2014/main" id="{785BBDB7-7FAE-463B-8B16-54BEF78B9BAF}"/>
              </a:ext>
            </a:extLst>
          </p:cNvPr>
          <p:cNvSpPr>
            <a:spLocks noGrp="1"/>
          </p:cNvSpPr>
          <p:nvPr/>
        </p:nvSpPr>
        <p:spPr>
          <a:xfrm>
            <a:off x="571500" y="5305425"/>
            <a:ext cx="10382250" cy="8191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475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rPr b="1">
                <a:solidFill>
                  <a:srgbClr val="7B3041"/>
                </a:solidFill>
              </a:rPr>
              <a:t>Великий магистр Тевтонского ордена</a:t>
            </a:r>
            <a:r>
              <a:t> распустил организацию и стал </a:t>
            </a:r>
            <a:r>
              <a:rPr b="1">
                <a:solidFill>
                  <a:srgbClr val="7B3041"/>
                </a:solidFill>
              </a:rPr>
              <a:t>герцогом Прусским</a:t>
            </a:r>
            <a:r>
              <a:t>.</a:t>
            </a:r>
          </a:p>
        </p:txBody>
      </p:sp>
      <p:sp>
        <p:nvSpPr>
          <p:cNvPr id="6" name="surface-13-2">
            <a:extLst>
              <a:ext uri="{FF2B5EF4-FFF2-40B4-BE49-F238E27FC236}">
                <a16:creationId xmlns:a16="http://schemas.microsoft.com/office/drawing/2014/main" id="{916A5E15-9420-4441-9263-402F0B7433E0}"/>
              </a:ext>
            </a:extLst>
          </p:cNvPr>
          <p:cNvSpPr>
            <a:spLocks noGrp="1"/>
          </p:cNvSpPr>
          <p:nvPr/>
        </p:nvSpPr>
        <p:spPr>
          <a:xfrm>
            <a:off x="8400541" y="1704975"/>
            <a:ext cx="2382267" cy="3228975"/>
          </a:xfrm>
          <a:prstGeom prst="rect">
            <a:avLst/>
          </a:prstGeom>
          <a:solidFill>
            <a:srgbClr val="FBF7EE"/>
          </a:solidFill>
          <a:ln w="9525">
            <a:solidFill>
              <a:srgbClr val="AA9160"/>
            </a:solidFill>
          </a:ln>
        </p:spPr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/>
          <a:stretch/>
        </p:blipFill>
        <p:spPr>
          <a:xfrm>
            <a:off x="8457691" y="1762125"/>
            <a:ext cx="2267967" cy="3114675"/>
          </a:xfrm>
          <a:prstGeom prst="rect">
            <a:avLst/>
          </a:prstGeom>
        </p:spPr>
      </p:pic>
      <p:sp>
        <p:nvSpPr>
          <p:cNvPr id="8" name="surface-13-3">
            <a:extLst>
              <a:ext uri="{FF2B5EF4-FFF2-40B4-BE49-F238E27FC236}">
                <a16:creationId xmlns:a16="http://schemas.microsoft.com/office/drawing/2014/main" id="{558EEBFE-8C90-4983-ACE6-AC97025C36D5}"/>
              </a:ext>
            </a:extLst>
          </p:cNvPr>
          <p:cNvSpPr>
            <a:spLocks noGrp="1"/>
          </p:cNvSpPr>
          <p:nvPr/>
        </p:nvSpPr>
        <p:spPr>
          <a:xfrm>
            <a:off x="571500" y="6443445"/>
            <a:ext cx="11049000" cy="7620"/>
          </a:xfrm>
          <a:prstGeom prst="rect">
            <a:avLst/>
          </a:prstGeom>
          <a:solidFill>
            <a:srgbClr val="C5B58D"/>
          </a:solidFill>
          <a:ln w="0">
            <a:noFill/>
          </a:ln>
        </p:spPr>
      </p:sp>
      <p:sp>
        <p:nvSpPr>
          <p:cNvPr id="9" name="author-13-4">
            <a:extLst>
              <a:ext uri="{FF2B5EF4-FFF2-40B4-BE49-F238E27FC236}">
                <a16:creationId xmlns:a16="http://schemas.microsoft.com/office/drawing/2014/main" id="{59775084-B2B0-4EDF-8E6E-8B1054DB66B5}"/>
              </a:ext>
            </a:extLst>
          </p:cNvPr>
          <p:cNvSpPr>
            <a:spLocks noGrp="1"/>
          </p:cNvSpPr>
          <p:nvPr/>
        </p:nvSpPr>
        <p:spPr>
          <a:xfrm>
            <a:off x="9715500" y="6548220"/>
            <a:ext cx="1905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spcAft>
                <a:spcPts val="0"/>
              </a:spcAft>
              <a:defRPr sz="1100" b="0">
                <a:solidFill>
                  <a:srgbClr val="736B5B"/>
                </a:solidFill>
                <a:latin typeface="Calibri"/>
                <a:ea typeface="Calibri"/>
                <a:cs typeface="Calibri"/>
              </a:defRPr>
            </a:pPr>
            <a: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6863900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F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ource-14-sh2-0">
            <a:extLst>
              <a:ext uri="{FF2B5EF4-FFF2-40B4-BE49-F238E27FC236}">
                <a16:creationId xmlns:a16="http://schemas.microsoft.com/office/drawing/2014/main" id="{B2C8C555-D3BB-41EB-9D9B-71312DE722DE}"/>
              </a:ext>
            </a:extLst>
          </p:cNvPr>
          <p:cNvSpPr>
            <a:spLocks noGrp="1"/>
          </p:cNvSpPr>
          <p:nvPr/>
        </p:nvSpPr>
        <p:spPr>
          <a:xfrm>
            <a:off x="571500" y="361950"/>
            <a:ext cx="10744200" cy="7620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3225" b="0">
                <a:solidFill>
                  <a:srgbClr val="192D3F"/>
                </a:solidFill>
                <a:latin typeface="Georgia"/>
                <a:ea typeface="Georgia"/>
                <a:cs typeface="Georgia"/>
              </a:defRPr>
            </a:pPr>
            <a:r>
              <a:t>Аугсбургский религиозный мир</a:t>
            </a:r>
          </a:p>
        </p:txBody>
      </p:sp>
      <p:sp>
        <p:nvSpPr>
          <p:cNvPr id="2" name="source-14-sh4-0">
            <a:extLst>
              <a:ext uri="{FF2B5EF4-FFF2-40B4-BE49-F238E27FC236}">
                <a16:creationId xmlns:a16="http://schemas.microsoft.com/office/drawing/2014/main" id="{219E1DD7-C389-434F-A2C5-4D1B7F06CD1F}"/>
              </a:ext>
            </a:extLst>
          </p:cNvPr>
          <p:cNvSpPr>
            <a:spLocks noGrp="1"/>
          </p:cNvSpPr>
          <p:nvPr/>
        </p:nvSpPr>
        <p:spPr>
          <a:xfrm>
            <a:off x="11468100" y="400050"/>
            <a:ext cx="180975" cy="4762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475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.</a:t>
            </a:r>
          </a:p>
        </p:txBody>
      </p:sp>
      <p:sp>
        <p:nvSpPr>
          <p:cNvPr id="3" name="surface-14-1">
            <a:extLst>
              <a:ext uri="{FF2B5EF4-FFF2-40B4-BE49-F238E27FC236}">
                <a16:creationId xmlns:a16="http://schemas.microsoft.com/office/drawing/2014/main" id="{3FD4BF48-6DD2-4AA7-806D-AC6B7FD3D34C}"/>
              </a:ext>
            </a:extLst>
          </p:cNvPr>
          <p:cNvSpPr>
            <a:spLocks noGrp="1"/>
          </p:cNvSpPr>
          <p:nvPr/>
        </p:nvSpPr>
        <p:spPr>
          <a:xfrm>
            <a:off x="514350" y="2324382"/>
            <a:ext cx="4038600" cy="2323536"/>
          </a:xfrm>
          <a:prstGeom prst="rect">
            <a:avLst/>
          </a:prstGeom>
          <a:solidFill>
            <a:srgbClr val="FBF7EE"/>
          </a:solidFill>
          <a:ln w="9525">
            <a:solidFill>
              <a:srgbClr val="AA9160"/>
            </a:solidFill>
          </a:ln>
        </p:spPr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/>
          <a:stretch/>
        </p:blipFill>
        <p:spPr>
          <a:xfrm>
            <a:off x="571500" y="2381532"/>
            <a:ext cx="3924300" cy="2209236"/>
          </a:xfrm>
          <a:prstGeom prst="rect">
            <a:avLst/>
          </a:prstGeom>
        </p:spPr>
      </p:pic>
      <p:sp>
        <p:nvSpPr>
          <p:cNvPr id="5" name="original-image-number-14-2">
            <a:extLst>
              <a:ext uri="{FF2B5EF4-FFF2-40B4-BE49-F238E27FC236}">
                <a16:creationId xmlns:a16="http://schemas.microsoft.com/office/drawing/2014/main" id="{726280D5-97DB-4E8B-BECC-8925B92812BA}"/>
              </a:ext>
            </a:extLst>
          </p:cNvPr>
          <p:cNvSpPr>
            <a:spLocks noGrp="1"/>
          </p:cNvSpPr>
          <p:nvPr/>
        </p:nvSpPr>
        <p:spPr>
          <a:xfrm>
            <a:off x="4962525" y="1400175"/>
            <a:ext cx="533400" cy="7143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4275" b="0">
                <a:solidFill>
                  <a:srgbClr val="7B3041"/>
                </a:solidFill>
                <a:latin typeface="Georgia"/>
                <a:ea typeface="Georgia"/>
                <a:cs typeface="Georgia"/>
              </a:defRPr>
            </a:pPr>
            <a:r>
              <a:t>1</a:t>
            </a:r>
          </a:p>
        </p:txBody>
      </p:sp>
      <p:sp>
        <p:nvSpPr>
          <p:cNvPr id="6" name="source-14-sh12-0">
            <a:extLst>
              <a:ext uri="{FF2B5EF4-FFF2-40B4-BE49-F238E27FC236}">
                <a16:creationId xmlns:a16="http://schemas.microsoft.com/office/drawing/2014/main" id="{046DD441-C82E-4661-858F-44748C5E8825}"/>
              </a:ext>
            </a:extLst>
          </p:cNvPr>
          <p:cNvSpPr>
            <a:spLocks noGrp="1"/>
          </p:cNvSpPr>
          <p:nvPr/>
        </p:nvSpPr>
        <p:spPr>
          <a:xfrm>
            <a:off x="5705475" y="1476375"/>
            <a:ext cx="5734050" cy="1485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325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В </a:t>
            </a:r>
            <a:r>
              <a:rPr b="1">
                <a:solidFill>
                  <a:srgbClr val="7B3041"/>
                </a:solidFill>
              </a:rPr>
              <a:t>1555 году</a:t>
            </a:r>
            <a:r>
              <a:t> в рамках Аугсбургского религиозного мира князья получили право определять религиозные убеждения своих подданных.</a:t>
            </a:r>
          </a:p>
        </p:txBody>
      </p:sp>
      <p:sp>
        <p:nvSpPr>
          <p:cNvPr id="7" name="surface-14-3">
            <a:extLst>
              <a:ext uri="{FF2B5EF4-FFF2-40B4-BE49-F238E27FC236}">
                <a16:creationId xmlns:a16="http://schemas.microsoft.com/office/drawing/2014/main" id="{CD9831E3-98F1-4635-9718-5AF978FC2F7B}"/>
              </a:ext>
            </a:extLst>
          </p:cNvPr>
          <p:cNvSpPr>
            <a:spLocks noGrp="1"/>
          </p:cNvSpPr>
          <p:nvPr/>
        </p:nvSpPr>
        <p:spPr>
          <a:xfrm>
            <a:off x="5705475" y="2971800"/>
            <a:ext cx="5743575" cy="11430"/>
          </a:xfrm>
          <a:prstGeom prst="rect">
            <a:avLst/>
          </a:prstGeom>
          <a:solidFill>
            <a:srgbClr val="AA9160"/>
          </a:solidFill>
          <a:ln w="0">
            <a:noFill/>
          </a:ln>
        </p:spPr>
      </p:sp>
      <p:sp>
        <p:nvSpPr>
          <p:cNvPr id="8" name="original-image-number-14-4">
            <a:extLst>
              <a:ext uri="{FF2B5EF4-FFF2-40B4-BE49-F238E27FC236}">
                <a16:creationId xmlns:a16="http://schemas.microsoft.com/office/drawing/2014/main" id="{0309EA6B-1F73-462D-943D-7ED1297B547B}"/>
              </a:ext>
            </a:extLst>
          </p:cNvPr>
          <p:cNvSpPr>
            <a:spLocks noGrp="1"/>
          </p:cNvSpPr>
          <p:nvPr/>
        </p:nvSpPr>
        <p:spPr>
          <a:xfrm>
            <a:off x="4962525" y="3019425"/>
            <a:ext cx="533400" cy="7143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4275" b="0">
                <a:solidFill>
                  <a:srgbClr val="566454"/>
                </a:solidFill>
                <a:latin typeface="Georgia"/>
                <a:ea typeface="Georgia"/>
                <a:cs typeface="Georgia"/>
              </a:defRPr>
            </a:pPr>
            <a:r>
              <a:t>2</a:t>
            </a:r>
          </a:p>
        </p:txBody>
      </p:sp>
      <p:sp>
        <p:nvSpPr>
          <p:cNvPr id="9" name="source-14-sh13-0">
            <a:extLst>
              <a:ext uri="{FF2B5EF4-FFF2-40B4-BE49-F238E27FC236}">
                <a16:creationId xmlns:a16="http://schemas.microsoft.com/office/drawing/2014/main" id="{973A1EC7-DAAB-4198-8F94-5FC9924A71B8}"/>
              </a:ext>
            </a:extLst>
          </p:cNvPr>
          <p:cNvSpPr>
            <a:spLocks noGrp="1"/>
          </p:cNvSpPr>
          <p:nvPr/>
        </p:nvSpPr>
        <p:spPr>
          <a:xfrm>
            <a:off x="5705475" y="3095625"/>
            <a:ext cx="5734050" cy="1485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325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Было признано </a:t>
            </a:r>
            <a:r>
              <a:rPr b="1">
                <a:solidFill>
                  <a:srgbClr val="7B3041"/>
                </a:solidFill>
              </a:rPr>
              <a:t>равноправие католиков и лютеран</a:t>
            </a:r>
            <a:r>
              <a:t>, что превратило империю в поле разделения по религиозным признакам.</a:t>
            </a:r>
          </a:p>
        </p:txBody>
      </p:sp>
      <p:sp>
        <p:nvSpPr>
          <p:cNvPr id="10" name="surface-14-5">
            <a:extLst>
              <a:ext uri="{FF2B5EF4-FFF2-40B4-BE49-F238E27FC236}">
                <a16:creationId xmlns:a16="http://schemas.microsoft.com/office/drawing/2014/main" id="{38B9D20A-27A3-42E0-B678-A4534E5B68C2}"/>
              </a:ext>
            </a:extLst>
          </p:cNvPr>
          <p:cNvSpPr>
            <a:spLocks noGrp="1"/>
          </p:cNvSpPr>
          <p:nvPr/>
        </p:nvSpPr>
        <p:spPr>
          <a:xfrm>
            <a:off x="5705475" y="4591050"/>
            <a:ext cx="5743575" cy="11430"/>
          </a:xfrm>
          <a:prstGeom prst="rect">
            <a:avLst/>
          </a:prstGeom>
          <a:solidFill>
            <a:srgbClr val="AA9160"/>
          </a:solidFill>
          <a:ln w="0">
            <a:noFill/>
          </a:ln>
        </p:spPr>
      </p:sp>
      <p:sp>
        <p:nvSpPr>
          <p:cNvPr id="11" name="original-image-number-14-6">
            <a:extLst>
              <a:ext uri="{FF2B5EF4-FFF2-40B4-BE49-F238E27FC236}">
                <a16:creationId xmlns:a16="http://schemas.microsoft.com/office/drawing/2014/main" id="{54C4EA96-8CEC-4A8B-93C8-73B77F77779B}"/>
              </a:ext>
            </a:extLst>
          </p:cNvPr>
          <p:cNvSpPr>
            <a:spLocks noGrp="1"/>
          </p:cNvSpPr>
          <p:nvPr/>
        </p:nvSpPr>
        <p:spPr>
          <a:xfrm>
            <a:off x="4962525" y="4638675"/>
            <a:ext cx="533400" cy="7143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4275" b="0">
                <a:solidFill>
                  <a:srgbClr val="192D3F"/>
                </a:solidFill>
                <a:latin typeface="Georgia"/>
                <a:ea typeface="Georgia"/>
                <a:cs typeface="Georgia"/>
              </a:defRPr>
            </a:pPr>
            <a:r>
              <a:t>3</a:t>
            </a:r>
          </a:p>
        </p:txBody>
      </p:sp>
      <p:sp>
        <p:nvSpPr>
          <p:cNvPr id="12" name="source-14-sh14-0">
            <a:extLst>
              <a:ext uri="{FF2B5EF4-FFF2-40B4-BE49-F238E27FC236}">
                <a16:creationId xmlns:a16="http://schemas.microsoft.com/office/drawing/2014/main" id="{49DCE9A5-C031-40F3-AA84-EF907AF97B30}"/>
              </a:ext>
            </a:extLst>
          </p:cNvPr>
          <p:cNvSpPr>
            <a:spLocks noGrp="1"/>
          </p:cNvSpPr>
          <p:nvPr/>
        </p:nvSpPr>
        <p:spPr>
          <a:xfrm>
            <a:off x="5705475" y="4714875"/>
            <a:ext cx="5734050" cy="1485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325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В Германии сформировались две группы княжеств: </a:t>
            </a:r>
            <a:r>
              <a:rPr b="1">
                <a:solidFill>
                  <a:srgbClr val="7B3041"/>
                </a:solidFill>
              </a:rPr>
              <a:t>на юге и западе</a:t>
            </a:r>
            <a:r>
              <a:t> преобладали католики, тогда как </a:t>
            </a:r>
            <a:r>
              <a:rPr b="1">
                <a:solidFill>
                  <a:srgbClr val="7B3041"/>
                </a:solidFill>
              </a:rPr>
              <a:t>на севере и востоке</a:t>
            </a:r>
            <a:r>
              <a:t> — лютеране.</a:t>
            </a:r>
          </a:p>
        </p:txBody>
      </p:sp>
      <p:sp>
        <p:nvSpPr>
          <p:cNvPr id="13" name="surface-14-7">
            <a:extLst>
              <a:ext uri="{FF2B5EF4-FFF2-40B4-BE49-F238E27FC236}">
                <a16:creationId xmlns:a16="http://schemas.microsoft.com/office/drawing/2014/main" id="{B858C580-1FDC-49B7-A822-1AAAF969A5EE}"/>
              </a:ext>
            </a:extLst>
          </p:cNvPr>
          <p:cNvSpPr>
            <a:spLocks noGrp="1"/>
          </p:cNvSpPr>
          <p:nvPr/>
        </p:nvSpPr>
        <p:spPr>
          <a:xfrm>
            <a:off x="571500" y="6443445"/>
            <a:ext cx="11049000" cy="7620"/>
          </a:xfrm>
          <a:prstGeom prst="rect">
            <a:avLst/>
          </a:prstGeom>
          <a:solidFill>
            <a:srgbClr val="C5B58D"/>
          </a:solidFill>
          <a:ln w="0">
            <a:noFill/>
          </a:ln>
        </p:spPr>
      </p:sp>
      <p:sp>
        <p:nvSpPr>
          <p:cNvPr id="14" name="author-14-8">
            <a:extLst>
              <a:ext uri="{FF2B5EF4-FFF2-40B4-BE49-F238E27FC236}">
                <a16:creationId xmlns:a16="http://schemas.microsoft.com/office/drawing/2014/main" id="{0C6CF8A2-8EBF-45B0-94B2-9A14F94DE580}"/>
              </a:ext>
            </a:extLst>
          </p:cNvPr>
          <p:cNvSpPr>
            <a:spLocks noGrp="1"/>
          </p:cNvSpPr>
          <p:nvPr/>
        </p:nvSpPr>
        <p:spPr>
          <a:xfrm>
            <a:off x="9715500" y="6548220"/>
            <a:ext cx="1905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spcAft>
                <a:spcPts val="0"/>
              </a:spcAft>
              <a:defRPr sz="1100" b="0">
                <a:solidFill>
                  <a:srgbClr val="736B5B"/>
                </a:solidFill>
                <a:latin typeface="Calibri"/>
                <a:ea typeface="Calibri"/>
                <a:cs typeface="Calibri"/>
              </a:defRPr>
            </a:pPr>
            <a: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21184201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F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/>
        </p:blipFill>
        <p:spPr>
          <a:xfrm>
            <a:off x="571500" y="590127"/>
            <a:ext cx="11049000" cy="3105997"/>
          </a:xfrm>
          <a:prstGeom prst="rect">
            <a:avLst/>
          </a:prstGeom>
        </p:spPr>
      </p:pic>
      <p:sp>
        <p:nvSpPr>
          <p:cNvPr id="2" name="source-15-sh2-0">
            <a:extLst>
              <a:ext uri="{FF2B5EF4-FFF2-40B4-BE49-F238E27FC236}">
                <a16:creationId xmlns:a16="http://schemas.microsoft.com/office/drawing/2014/main" id="{DCF2C1E5-2922-4C8E-A6A0-46E1FC80DC77}"/>
              </a:ext>
            </a:extLst>
          </p:cNvPr>
          <p:cNvSpPr>
            <a:spLocks noGrp="1"/>
          </p:cNvSpPr>
          <p:nvPr/>
        </p:nvSpPr>
        <p:spPr>
          <a:xfrm>
            <a:off x="571500" y="4152900"/>
            <a:ext cx="6800850" cy="19431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70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Реформация вышла за пределы Германии и коснулась церквей </a:t>
            </a:r>
            <a:r>
              <a:rPr b="1">
                <a:solidFill>
                  <a:srgbClr val="7B3041"/>
                </a:solidFill>
              </a:rPr>
              <a:t>Англии, Дании и Швеции</a:t>
            </a:r>
            <a:r>
              <a:t>. В каждой из этих стран </a:t>
            </a:r>
            <a:r>
              <a:rPr b="1">
                <a:solidFill>
                  <a:srgbClr val="7B3041"/>
                </a:solidFill>
              </a:rPr>
              <a:t>монарх стал главой церкви</a:t>
            </a:r>
            <a:r>
              <a:t>.</a:t>
            </a:r>
          </a:p>
        </p:txBody>
      </p:sp>
      <p:sp>
        <p:nvSpPr>
          <p:cNvPr id="3" name="surface-15-1">
            <a:extLst>
              <a:ext uri="{FF2B5EF4-FFF2-40B4-BE49-F238E27FC236}">
                <a16:creationId xmlns:a16="http://schemas.microsoft.com/office/drawing/2014/main" id="{F34C0295-099B-448E-8802-88B96CB49B82}"/>
              </a:ext>
            </a:extLst>
          </p:cNvPr>
          <p:cNvSpPr>
            <a:spLocks noGrp="1"/>
          </p:cNvSpPr>
          <p:nvPr/>
        </p:nvSpPr>
        <p:spPr>
          <a:xfrm>
            <a:off x="7772400" y="4095750"/>
            <a:ext cx="11430" cy="2114550"/>
          </a:xfrm>
          <a:prstGeom prst="rect">
            <a:avLst/>
          </a:prstGeom>
          <a:solidFill>
            <a:srgbClr val="AA9160"/>
          </a:solidFill>
          <a:ln w="0">
            <a:noFill/>
          </a:ln>
        </p:spPr>
      </p:sp>
      <p:sp>
        <p:nvSpPr>
          <p:cNvPr id="4" name="source-15-sh2-1">
            <a:extLst>
              <a:ext uri="{FF2B5EF4-FFF2-40B4-BE49-F238E27FC236}">
                <a16:creationId xmlns:a16="http://schemas.microsoft.com/office/drawing/2014/main" id="{2BF44A5B-B313-4C3D-87F9-1FC4486EC517}"/>
              </a:ext>
            </a:extLst>
          </p:cNvPr>
          <p:cNvSpPr>
            <a:spLocks noGrp="1"/>
          </p:cNvSpPr>
          <p:nvPr/>
        </p:nvSpPr>
        <p:spPr>
          <a:xfrm>
            <a:off x="8134350" y="4048125"/>
            <a:ext cx="3429000" cy="22764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40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К середине </a:t>
            </a:r>
            <a:r>
              <a:rPr b="1">
                <a:solidFill>
                  <a:srgbClr val="7B3041"/>
                </a:solidFill>
              </a:rPr>
              <a:t>XVI века</a:t>
            </a:r>
            <a:r>
              <a:t> </a:t>
            </a:r>
            <a:r>
              <a:rPr b="1">
                <a:solidFill>
                  <a:srgbClr val="7B3041"/>
                </a:solidFill>
              </a:rPr>
              <a:t>лютеранство</a:t>
            </a:r>
            <a:r>
              <a:t> стало доминирующей религией в нескольких европейских государствах.</a:t>
            </a:r>
          </a:p>
        </p:txBody>
      </p:sp>
      <p:sp>
        <p:nvSpPr>
          <p:cNvPr id="5" name="surface-15-2">
            <a:extLst>
              <a:ext uri="{FF2B5EF4-FFF2-40B4-BE49-F238E27FC236}">
                <a16:creationId xmlns:a16="http://schemas.microsoft.com/office/drawing/2014/main" id="{4670ABFD-A5DA-48D7-85D8-D81EED0E63C3}"/>
              </a:ext>
            </a:extLst>
          </p:cNvPr>
          <p:cNvSpPr>
            <a:spLocks noGrp="1"/>
          </p:cNvSpPr>
          <p:nvPr/>
        </p:nvSpPr>
        <p:spPr>
          <a:xfrm>
            <a:off x="571500" y="6443445"/>
            <a:ext cx="11049000" cy="7620"/>
          </a:xfrm>
          <a:prstGeom prst="rect">
            <a:avLst/>
          </a:prstGeom>
          <a:solidFill>
            <a:srgbClr val="C5B58D"/>
          </a:solidFill>
          <a:ln w="0">
            <a:noFill/>
          </a:ln>
        </p:spPr>
      </p:sp>
      <p:sp>
        <p:nvSpPr>
          <p:cNvPr id="6" name="author-15-3">
            <a:extLst>
              <a:ext uri="{FF2B5EF4-FFF2-40B4-BE49-F238E27FC236}">
                <a16:creationId xmlns:a16="http://schemas.microsoft.com/office/drawing/2014/main" id="{2C503054-E903-4C77-9389-2BCF3E048E08}"/>
              </a:ext>
            </a:extLst>
          </p:cNvPr>
          <p:cNvSpPr>
            <a:spLocks noGrp="1"/>
          </p:cNvSpPr>
          <p:nvPr/>
        </p:nvSpPr>
        <p:spPr>
          <a:xfrm>
            <a:off x="9715500" y="6548220"/>
            <a:ext cx="1905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spcAft>
                <a:spcPts val="0"/>
              </a:spcAft>
              <a:defRPr sz="1100" b="0">
                <a:solidFill>
                  <a:srgbClr val="736B5B"/>
                </a:solidFill>
                <a:latin typeface="Calibri"/>
                <a:ea typeface="Calibri"/>
                <a:cs typeface="Calibri"/>
              </a:defRPr>
            </a:pPr>
            <a: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18633263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F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ource-16-sh5-0">
            <a:extLst>
              <a:ext uri="{FF2B5EF4-FFF2-40B4-BE49-F238E27FC236}">
                <a16:creationId xmlns:a16="http://schemas.microsoft.com/office/drawing/2014/main" id="{C65D5806-A5FB-415C-A3A4-2F6A08A74683}"/>
              </a:ext>
            </a:extLst>
          </p:cNvPr>
          <p:cNvSpPr>
            <a:spLocks noGrp="1"/>
          </p:cNvSpPr>
          <p:nvPr/>
        </p:nvSpPr>
        <p:spPr>
          <a:xfrm>
            <a:off x="571500" y="400050"/>
            <a:ext cx="11049000" cy="7620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3450" b="0">
                <a:solidFill>
                  <a:srgbClr val="192D3F"/>
                </a:solidFill>
                <a:latin typeface="Georgia"/>
                <a:ea typeface="Georgia"/>
                <a:cs typeface="Georgia"/>
              </a:defRPr>
            </a:pPr>
            <a:r>
              <a:t>Возникновение кальвинизма</a:t>
            </a:r>
          </a:p>
        </p:txBody>
      </p:sp>
      <p:sp>
        <p:nvSpPr>
          <p:cNvPr id="2" name="source-16-sh7-0">
            <a:extLst>
              <a:ext uri="{FF2B5EF4-FFF2-40B4-BE49-F238E27FC236}">
                <a16:creationId xmlns:a16="http://schemas.microsoft.com/office/drawing/2014/main" id="{CD085EA0-0BBE-4463-A63A-E2D1BD8051BF}"/>
              </a:ext>
            </a:extLst>
          </p:cNvPr>
          <p:cNvSpPr>
            <a:spLocks noGrp="1"/>
          </p:cNvSpPr>
          <p:nvPr/>
        </p:nvSpPr>
        <p:spPr>
          <a:xfrm>
            <a:off x="571500" y="1571625"/>
            <a:ext cx="6657975" cy="12477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55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В </a:t>
            </a:r>
            <a:r>
              <a:rPr b="1">
                <a:solidFill>
                  <a:srgbClr val="7B3041"/>
                </a:solidFill>
              </a:rPr>
              <a:t>30-х годах XVI века</a:t>
            </a:r>
            <a:r>
              <a:t> в рамках Реформации зародилось новое религиозное движение — </a:t>
            </a:r>
            <a:r>
              <a:rPr b="1">
                <a:solidFill>
                  <a:srgbClr val="7B3041"/>
                </a:solidFill>
              </a:rPr>
              <a:t>кальвинизм</a:t>
            </a:r>
            <a:r>
              <a:t>.</a:t>
            </a:r>
          </a:p>
        </p:txBody>
      </p:sp>
      <p:sp>
        <p:nvSpPr>
          <p:cNvPr id="3" name="source-16-sh7-1">
            <a:extLst>
              <a:ext uri="{FF2B5EF4-FFF2-40B4-BE49-F238E27FC236}">
                <a16:creationId xmlns:a16="http://schemas.microsoft.com/office/drawing/2014/main" id="{F3446880-78F1-43CD-B745-9FB46E1EAF04}"/>
              </a:ext>
            </a:extLst>
          </p:cNvPr>
          <p:cNvSpPr>
            <a:spLocks noGrp="1"/>
          </p:cNvSpPr>
          <p:nvPr/>
        </p:nvSpPr>
        <p:spPr>
          <a:xfrm>
            <a:off x="571500" y="3076575"/>
            <a:ext cx="6657975" cy="14192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55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rPr b="1">
                <a:solidFill>
                  <a:srgbClr val="7B3041"/>
                </a:solidFill>
              </a:rPr>
              <a:t>Жан Кальвин</a:t>
            </a:r>
            <a:r>
              <a:t>, преследуемый за свои религиозные убеждения, нашёл пристанище в </a:t>
            </a:r>
            <a:r>
              <a:rPr b="1">
                <a:solidFill>
                  <a:srgbClr val="7B3041"/>
                </a:solidFill>
              </a:rPr>
              <a:t>Женеве</a:t>
            </a:r>
            <a:r>
              <a:t> и стал основателем этого города.</a:t>
            </a:r>
          </a:p>
        </p:txBody>
      </p:sp>
      <p:sp>
        <p:nvSpPr>
          <p:cNvPr id="4" name="surface-16-1">
            <a:extLst>
              <a:ext uri="{FF2B5EF4-FFF2-40B4-BE49-F238E27FC236}">
                <a16:creationId xmlns:a16="http://schemas.microsoft.com/office/drawing/2014/main" id="{D7C18A7A-9633-441A-8633-783993DD4A56}"/>
              </a:ext>
            </a:extLst>
          </p:cNvPr>
          <p:cNvSpPr>
            <a:spLocks noGrp="1"/>
          </p:cNvSpPr>
          <p:nvPr/>
        </p:nvSpPr>
        <p:spPr>
          <a:xfrm>
            <a:off x="457200" y="4857750"/>
            <a:ext cx="6896100" cy="1343025"/>
          </a:xfrm>
          <a:prstGeom prst="rect">
            <a:avLst/>
          </a:prstGeom>
          <a:solidFill>
            <a:srgbClr val="E8DECB"/>
          </a:solidFill>
          <a:ln w="0">
            <a:noFill/>
          </a:ln>
        </p:spPr>
      </p:sp>
      <p:sp>
        <p:nvSpPr>
          <p:cNvPr id="5" name="source-16-sh7-2">
            <a:extLst>
              <a:ext uri="{FF2B5EF4-FFF2-40B4-BE49-F238E27FC236}">
                <a16:creationId xmlns:a16="http://schemas.microsoft.com/office/drawing/2014/main" id="{D03609D0-0FF8-4374-998D-204FE2799F10}"/>
              </a:ext>
            </a:extLst>
          </p:cNvPr>
          <p:cNvSpPr>
            <a:spLocks noGrp="1"/>
          </p:cNvSpPr>
          <p:nvPr/>
        </p:nvSpPr>
        <p:spPr>
          <a:xfrm>
            <a:off x="628650" y="4981575"/>
            <a:ext cx="6534150" cy="11715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40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В своей работе </a:t>
            </a:r>
            <a:r>
              <a:rPr b="1">
                <a:solidFill>
                  <a:srgbClr val="7B3041"/>
                </a:solidFill>
              </a:rPr>
              <a:t>«Наставление в христианской вере»</a:t>
            </a:r>
            <a:r>
              <a:t>, написанной в </a:t>
            </a:r>
            <a:r>
              <a:rPr b="1">
                <a:solidFill>
                  <a:srgbClr val="7B3041"/>
                </a:solidFill>
              </a:rPr>
              <a:t>1536 году</a:t>
            </a:r>
            <a:r>
              <a:t>, Кальвин изложил своё видение церковной реформы.</a:t>
            </a:r>
          </a:p>
        </p:txBody>
      </p:sp>
      <p:sp>
        <p:nvSpPr>
          <p:cNvPr id="6" name="surface-16-2">
            <a:extLst>
              <a:ext uri="{FF2B5EF4-FFF2-40B4-BE49-F238E27FC236}">
                <a16:creationId xmlns:a16="http://schemas.microsoft.com/office/drawing/2014/main" id="{8477A1D6-A0CA-4661-8311-1C3ABF7B5210}"/>
              </a:ext>
            </a:extLst>
          </p:cNvPr>
          <p:cNvSpPr>
            <a:spLocks noGrp="1"/>
          </p:cNvSpPr>
          <p:nvPr/>
        </p:nvSpPr>
        <p:spPr>
          <a:xfrm>
            <a:off x="7724775" y="1672765"/>
            <a:ext cx="3790950" cy="4255420"/>
          </a:xfrm>
          <a:prstGeom prst="rect">
            <a:avLst/>
          </a:prstGeom>
          <a:solidFill>
            <a:srgbClr val="FBF7EE"/>
          </a:solidFill>
          <a:ln w="9525">
            <a:solidFill>
              <a:srgbClr val="AA9160"/>
            </a:solidFill>
          </a:ln>
        </p:spPr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/>
          <a:stretch/>
        </p:blipFill>
        <p:spPr>
          <a:xfrm>
            <a:off x="7781925" y="1729915"/>
            <a:ext cx="3676650" cy="4141120"/>
          </a:xfrm>
          <a:prstGeom prst="rect">
            <a:avLst/>
          </a:prstGeom>
        </p:spPr>
      </p:pic>
      <p:sp>
        <p:nvSpPr>
          <p:cNvPr id="8" name="surface-16-3">
            <a:extLst>
              <a:ext uri="{FF2B5EF4-FFF2-40B4-BE49-F238E27FC236}">
                <a16:creationId xmlns:a16="http://schemas.microsoft.com/office/drawing/2014/main" id="{3694DB8B-4B7D-40B8-B5E9-AFF599B09FE5}"/>
              </a:ext>
            </a:extLst>
          </p:cNvPr>
          <p:cNvSpPr>
            <a:spLocks noGrp="1"/>
          </p:cNvSpPr>
          <p:nvPr/>
        </p:nvSpPr>
        <p:spPr>
          <a:xfrm>
            <a:off x="571500" y="6443445"/>
            <a:ext cx="11049000" cy="7620"/>
          </a:xfrm>
          <a:prstGeom prst="rect">
            <a:avLst/>
          </a:prstGeom>
          <a:solidFill>
            <a:srgbClr val="C5B58D"/>
          </a:solidFill>
          <a:ln w="0">
            <a:noFill/>
          </a:ln>
        </p:spPr>
      </p:sp>
      <p:sp>
        <p:nvSpPr>
          <p:cNvPr id="9" name="author-16-4">
            <a:extLst>
              <a:ext uri="{FF2B5EF4-FFF2-40B4-BE49-F238E27FC236}">
                <a16:creationId xmlns:a16="http://schemas.microsoft.com/office/drawing/2014/main" id="{282B4307-BAF3-429F-AA93-C88BD558ADD8}"/>
              </a:ext>
            </a:extLst>
          </p:cNvPr>
          <p:cNvSpPr>
            <a:spLocks noGrp="1"/>
          </p:cNvSpPr>
          <p:nvPr/>
        </p:nvSpPr>
        <p:spPr>
          <a:xfrm>
            <a:off x="9715500" y="6548220"/>
            <a:ext cx="1905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spcAft>
                <a:spcPts val="0"/>
              </a:spcAft>
              <a:defRPr sz="1100" b="0">
                <a:solidFill>
                  <a:srgbClr val="736B5B"/>
                </a:solidFill>
                <a:latin typeface="Calibri"/>
                <a:ea typeface="Calibri"/>
                <a:cs typeface="Calibri"/>
              </a:defRPr>
            </a:pPr>
            <a: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21275306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F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ource-17-sh3-0">
            <a:extLst>
              <a:ext uri="{FF2B5EF4-FFF2-40B4-BE49-F238E27FC236}">
                <a16:creationId xmlns:a16="http://schemas.microsoft.com/office/drawing/2014/main" id="{DCF67095-C245-4ADD-B0C8-AE50AB39C1BF}"/>
              </a:ext>
            </a:extLst>
          </p:cNvPr>
          <p:cNvSpPr>
            <a:spLocks noGrp="1"/>
          </p:cNvSpPr>
          <p:nvPr/>
        </p:nvSpPr>
        <p:spPr>
          <a:xfrm>
            <a:off x="571500" y="400050"/>
            <a:ext cx="11049000" cy="7620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3450" b="0">
                <a:solidFill>
                  <a:srgbClr val="192D3F"/>
                </a:solidFill>
                <a:latin typeface="Georgia"/>
                <a:ea typeface="Georgia"/>
                <a:cs typeface="Georgia"/>
              </a:defRPr>
            </a:pPr>
            <a:r>
              <a:t>Основные идеи кальвинизма</a:t>
            </a:r>
          </a:p>
        </p:txBody>
      </p:sp>
      <p:sp>
        <p:nvSpPr>
          <p:cNvPr id="2" name="surface-17-1">
            <a:extLst>
              <a:ext uri="{FF2B5EF4-FFF2-40B4-BE49-F238E27FC236}">
                <a16:creationId xmlns:a16="http://schemas.microsoft.com/office/drawing/2014/main" id="{12E27091-B2D4-4C07-BCC6-6590868E37F8}"/>
              </a:ext>
            </a:extLst>
          </p:cNvPr>
          <p:cNvSpPr>
            <a:spLocks noGrp="1"/>
          </p:cNvSpPr>
          <p:nvPr/>
        </p:nvSpPr>
        <p:spPr>
          <a:xfrm>
            <a:off x="571500" y="1609725"/>
            <a:ext cx="3505200" cy="4524375"/>
          </a:xfrm>
          <a:prstGeom prst="rect">
            <a:avLst/>
          </a:prstGeom>
          <a:solidFill>
            <a:srgbClr val="E8DECB"/>
          </a:solidFill>
          <a:ln w="0">
            <a:noFill/>
          </a:ln>
        </p:spPr>
      </p:sp>
      <p:sp>
        <p:nvSpPr>
          <p:cNvPr id="3" name="original-image-number-17-2">
            <a:extLst>
              <a:ext uri="{FF2B5EF4-FFF2-40B4-BE49-F238E27FC236}">
                <a16:creationId xmlns:a16="http://schemas.microsoft.com/office/drawing/2014/main" id="{434E0610-66BE-493A-9AF7-12AF0ED1AE0A}"/>
              </a:ext>
            </a:extLst>
          </p:cNvPr>
          <p:cNvSpPr>
            <a:spLocks noGrp="1"/>
          </p:cNvSpPr>
          <p:nvPr/>
        </p:nvSpPr>
        <p:spPr>
          <a:xfrm>
            <a:off x="790575" y="1724025"/>
            <a:ext cx="952500" cy="9810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5925" b="0">
                <a:solidFill>
                  <a:srgbClr val="7B3041"/>
                </a:solidFill>
                <a:latin typeface="Georgia"/>
                <a:ea typeface="Georgia"/>
                <a:cs typeface="Georgia"/>
              </a:defRPr>
            </a:pPr>
            <a:r>
              <a:t>1</a:t>
            </a:r>
          </a:p>
        </p:txBody>
      </p:sp>
      <p:sp>
        <p:nvSpPr>
          <p:cNvPr id="4" name="surface-17-3">
            <a:extLst>
              <a:ext uri="{FF2B5EF4-FFF2-40B4-BE49-F238E27FC236}">
                <a16:creationId xmlns:a16="http://schemas.microsoft.com/office/drawing/2014/main" id="{7A7CDDC0-1C3C-4D0C-AE8F-CF3CAF4537AF}"/>
              </a:ext>
            </a:extLst>
          </p:cNvPr>
          <p:cNvSpPr>
            <a:spLocks noGrp="1"/>
          </p:cNvSpPr>
          <p:nvPr/>
        </p:nvSpPr>
        <p:spPr>
          <a:xfrm>
            <a:off x="819150" y="2857500"/>
            <a:ext cx="2990850" cy="19050"/>
          </a:xfrm>
          <a:prstGeom prst="rect">
            <a:avLst/>
          </a:prstGeom>
          <a:solidFill>
            <a:srgbClr val="7B3041"/>
          </a:solidFill>
          <a:ln w="0">
            <a:noFill/>
          </a:ln>
        </p:spPr>
      </p:sp>
      <p:sp>
        <p:nvSpPr>
          <p:cNvPr id="5" name="source-17-sh4-0">
            <a:extLst>
              <a:ext uri="{FF2B5EF4-FFF2-40B4-BE49-F238E27FC236}">
                <a16:creationId xmlns:a16="http://schemas.microsoft.com/office/drawing/2014/main" id="{D464591D-DB6D-4194-BA6F-46EED8BAF1D0}"/>
              </a:ext>
            </a:extLst>
          </p:cNvPr>
          <p:cNvSpPr>
            <a:spLocks noGrp="1"/>
          </p:cNvSpPr>
          <p:nvPr/>
        </p:nvSpPr>
        <p:spPr>
          <a:xfrm>
            <a:off x="819150" y="3162300"/>
            <a:ext cx="3000375" cy="28479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475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Ж.Кальвин утверждал, что Бог </a:t>
            </a:r>
            <a:r>
              <a:rPr b="1">
                <a:solidFill>
                  <a:srgbClr val="7B3041"/>
                </a:solidFill>
              </a:rPr>
              <a:t>предопределил</a:t>
            </a:r>
            <a:r>
              <a:t> одних людей к спасению, а других — к вечным мукам.</a:t>
            </a:r>
          </a:p>
        </p:txBody>
      </p:sp>
      <p:sp>
        <p:nvSpPr>
          <p:cNvPr id="6" name="surface-17-4">
            <a:extLst>
              <a:ext uri="{FF2B5EF4-FFF2-40B4-BE49-F238E27FC236}">
                <a16:creationId xmlns:a16="http://schemas.microsoft.com/office/drawing/2014/main" id="{AEA9630C-A05E-43CB-AE1E-383237EEBC0D}"/>
              </a:ext>
            </a:extLst>
          </p:cNvPr>
          <p:cNvSpPr>
            <a:spLocks noGrp="1"/>
          </p:cNvSpPr>
          <p:nvPr/>
        </p:nvSpPr>
        <p:spPr>
          <a:xfrm>
            <a:off x="4352925" y="1609725"/>
            <a:ext cx="3505200" cy="4524375"/>
          </a:xfrm>
          <a:prstGeom prst="rect">
            <a:avLst/>
          </a:prstGeom>
          <a:solidFill>
            <a:srgbClr val="E5E9DD"/>
          </a:solidFill>
          <a:ln w="0">
            <a:noFill/>
          </a:ln>
        </p:spPr>
      </p:sp>
      <p:sp>
        <p:nvSpPr>
          <p:cNvPr id="7" name="original-image-number-17-5">
            <a:extLst>
              <a:ext uri="{FF2B5EF4-FFF2-40B4-BE49-F238E27FC236}">
                <a16:creationId xmlns:a16="http://schemas.microsoft.com/office/drawing/2014/main" id="{32448636-F2C8-46EA-940A-8339F9E5E8A9}"/>
              </a:ext>
            </a:extLst>
          </p:cNvPr>
          <p:cNvSpPr>
            <a:spLocks noGrp="1"/>
          </p:cNvSpPr>
          <p:nvPr/>
        </p:nvSpPr>
        <p:spPr>
          <a:xfrm>
            <a:off x="4572000" y="1724025"/>
            <a:ext cx="952500" cy="9810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5925" b="0">
                <a:solidFill>
                  <a:srgbClr val="566454"/>
                </a:solidFill>
                <a:latin typeface="Georgia"/>
                <a:ea typeface="Georgia"/>
                <a:cs typeface="Georgia"/>
              </a:defRPr>
            </a:pPr>
            <a:r>
              <a:t>2</a:t>
            </a:r>
          </a:p>
        </p:txBody>
      </p:sp>
      <p:sp>
        <p:nvSpPr>
          <p:cNvPr id="8" name="surface-17-6">
            <a:extLst>
              <a:ext uri="{FF2B5EF4-FFF2-40B4-BE49-F238E27FC236}">
                <a16:creationId xmlns:a16="http://schemas.microsoft.com/office/drawing/2014/main" id="{A5CE836E-B90B-4E10-8200-8B68F40246E0}"/>
              </a:ext>
            </a:extLst>
          </p:cNvPr>
          <p:cNvSpPr>
            <a:spLocks noGrp="1"/>
          </p:cNvSpPr>
          <p:nvPr/>
        </p:nvSpPr>
        <p:spPr>
          <a:xfrm>
            <a:off x="4600575" y="2857500"/>
            <a:ext cx="2990850" cy="19050"/>
          </a:xfrm>
          <a:prstGeom prst="rect">
            <a:avLst/>
          </a:prstGeom>
          <a:solidFill>
            <a:srgbClr val="566454"/>
          </a:solidFill>
          <a:ln w="0">
            <a:noFill/>
          </a:ln>
        </p:spPr>
      </p:sp>
      <p:sp>
        <p:nvSpPr>
          <p:cNvPr id="9" name="source-17-sh5-0">
            <a:extLst>
              <a:ext uri="{FF2B5EF4-FFF2-40B4-BE49-F238E27FC236}">
                <a16:creationId xmlns:a16="http://schemas.microsoft.com/office/drawing/2014/main" id="{8C147498-4D7D-4D6B-ADB0-A08218BC0E59}"/>
              </a:ext>
            </a:extLst>
          </p:cNvPr>
          <p:cNvSpPr>
            <a:spLocks noGrp="1"/>
          </p:cNvSpPr>
          <p:nvPr/>
        </p:nvSpPr>
        <p:spPr>
          <a:xfrm>
            <a:off x="4600575" y="3162300"/>
            <a:ext cx="3000375" cy="28479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475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Человеческие усилия </a:t>
            </a:r>
            <a:r>
              <a:rPr b="1">
                <a:solidFill>
                  <a:srgbClr val="7B3041"/>
                </a:solidFill>
              </a:rPr>
              <a:t>не могут изменить</a:t>
            </a:r>
            <a:r>
              <a:t> этот выбор, но праведность жизни и успех могут служить индикатором предопределённости.</a:t>
            </a:r>
          </a:p>
        </p:txBody>
      </p:sp>
      <p:sp>
        <p:nvSpPr>
          <p:cNvPr id="10" name="surface-17-7">
            <a:extLst>
              <a:ext uri="{FF2B5EF4-FFF2-40B4-BE49-F238E27FC236}">
                <a16:creationId xmlns:a16="http://schemas.microsoft.com/office/drawing/2014/main" id="{136D8CA5-7EC8-41DA-809B-239CD442A775}"/>
              </a:ext>
            </a:extLst>
          </p:cNvPr>
          <p:cNvSpPr>
            <a:spLocks noGrp="1"/>
          </p:cNvSpPr>
          <p:nvPr/>
        </p:nvSpPr>
        <p:spPr>
          <a:xfrm>
            <a:off x="8134350" y="1609725"/>
            <a:ext cx="3505200" cy="4524375"/>
          </a:xfrm>
          <a:prstGeom prst="rect">
            <a:avLst/>
          </a:prstGeom>
          <a:solidFill>
            <a:srgbClr val="EADBD5"/>
          </a:solidFill>
          <a:ln w="0">
            <a:noFill/>
          </a:ln>
        </p:spPr>
      </p:sp>
      <p:sp>
        <p:nvSpPr>
          <p:cNvPr id="11" name="original-image-number-17-8">
            <a:extLst>
              <a:ext uri="{FF2B5EF4-FFF2-40B4-BE49-F238E27FC236}">
                <a16:creationId xmlns:a16="http://schemas.microsoft.com/office/drawing/2014/main" id="{0800D45F-4EFF-43E6-9857-0842A501C54C}"/>
              </a:ext>
            </a:extLst>
          </p:cNvPr>
          <p:cNvSpPr>
            <a:spLocks noGrp="1"/>
          </p:cNvSpPr>
          <p:nvPr/>
        </p:nvSpPr>
        <p:spPr>
          <a:xfrm>
            <a:off x="8353425" y="1724025"/>
            <a:ext cx="952500" cy="9810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5925" b="0">
                <a:solidFill>
                  <a:srgbClr val="192D3F"/>
                </a:solidFill>
                <a:latin typeface="Georgia"/>
                <a:ea typeface="Georgia"/>
                <a:cs typeface="Georgia"/>
              </a:defRPr>
            </a:pPr>
            <a:r>
              <a:t>3</a:t>
            </a:r>
          </a:p>
        </p:txBody>
      </p:sp>
      <p:sp>
        <p:nvSpPr>
          <p:cNvPr id="12" name="surface-17-9">
            <a:extLst>
              <a:ext uri="{FF2B5EF4-FFF2-40B4-BE49-F238E27FC236}">
                <a16:creationId xmlns:a16="http://schemas.microsoft.com/office/drawing/2014/main" id="{2065B376-829E-4EEE-B73C-7F85F97D2110}"/>
              </a:ext>
            </a:extLst>
          </p:cNvPr>
          <p:cNvSpPr>
            <a:spLocks noGrp="1"/>
          </p:cNvSpPr>
          <p:nvPr/>
        </p:nvSpPr>
        <p:spPr>
          <a:xfrm>
            <a:off x="8382000" y="2857500"/>
            <a:ext cx="2990850" cy="19050"/>
          </a:xfrm>
          <a:prstGeom prst="rect">
            <a:avLst/>
          </a:prstGeom>
          <a:solidFill>
            <a:srgbClr val="192D3F"/>
          </a:solidFill>
          <a:ln w="0">
            <a:noFill/>
          </a:ln>
        </p:spPr>
      </p:sp>
      <p:sp>
        <p:nvSpPr>
          <p:cNvPr id="13" name="source-17-sh6-0">
            <a:extLst>
              <a:ext uri="{FF2B5EF4-FFF2-40B4-BE49-F238E27FC236}">
                <a16:creationId xmlns:a16="http://schemas.microsoft.com/office/drawing/2014/main" id="{00E85657-469F-49CD-9265-036DD456EEA4}"/>
              </a:ext>
            </a:extLst>
          </p:cNvPr>
          <p:cNvSpPr>
            <a:spLocks noGrp="1"/>
          </p:cNvSpPr>
          <p:nvPr/>
        </p:nvSpPr>
        <p:spPr>
          <a:xfrm>
            <a:off x="8382000" y="3162300"/>
            <a:ext cx="3000375" cy="28479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475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Истинный христианин, по мнению Кальвина, должен стремиться построить Царство Божие на земле </a:t>
            </a:r>
            <a:r>
              <a:rPr b="1">
                <a:solidFill>
                  <a:srgbClr val="7B3041"/>
                </a:solidFill>
              </a:rPr>
              <a:t>через труд</a:t>
            </a:r>
            <a:r>
              <a:t>.</a:t>
            </a:r>
          </a:p>
        </p:txBody>
      </p:sp>
      <p:sp>
        <p:nvSpPr>
          <p:cNvPr id="14" name="surface-17-10">
            <a:extLst>
              <a:ext uri="{FF2B5EF4-FFF2-40B4-BE49-F238E27FC236}">
                <a16:creationId xmlns:a16="http://schemas.microsoft.com/office/drawing/2014/main" id="{BC78CE2E-9676-4B61-BCFF-AAD6779F6F03}"/>
              </a:ext>
            </a:extLst>
          </p:cNvPr>
          <p:cNvSpPr>
            <a:spLocks noGrp="1"/>
          </p:cNvSpPr>
          <p:nvPr/>
        </p:nvSpPr>
        <p:spPr>
          <a:xfrm>
            <a:off x="571500" y="6443445"/>
            <a:ext cx="11049000" cy="7620"/>
          </a:xfrm>
          <a:prstGeom prst="rect">
            <a:avLst/>
          </a:prstGeom>
          <a:solidFill>
            <a:srgbClr val="C5B58D"/>
          </a:solidFill>
          <a:ln w="0">
            <a:noFill/>
          </a:ln>
        </p:spPr>
      </p:sp>
      <p:sp>
        <p:nvSpPr>
          <p:cNvPr id="15" name="author-17-11">
            <a:extLst>
              <a:ext uri="{FF2B5EF4-FFF2-40B4-BE49-F238E27FC236}">
                <a16:creationId xmlns:a16="http://schemas.microsoft.com/office/drawing/2014/main" id="{194E281A-8B0B-4D25-BD4E-E98BB66A75C4}"/>
              </a:ext>
            </a:extLst>
          </p:cNvPr>
          <p:cNvSpPr>
            <a:spLocks noGrp="1"/>
          </p:cNvSpPr>
          <p:nvPr/>
        </p:nvSpPr>
        <p:spPr>
          <a:xfrm>
            <a:off x="9715500" y="6548220"/>
            <a:ext cx="1905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spcAft>
                <a:spcPts val="0"/>
              </a:spcAft>
              <a:defRPr sz="1100" b="0">
                <a:solidFill>
                  <a:srgbClr val="736B5B"/>
                </a:solidFill>
                <a:latin typeface="Calibri"/>
                <a:ea typeface="Calibri"/>
                <a:cs typeface="Calibri"/>
              </a:defRPr>
            </a:pPr>
            <a: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10485201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F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ource-18-sh3-0">
            <a:extLst>
              <a:ext uri="{FF2B5EF4-FFF2-40B4-BE49-F238E27FC236}">
                <a16:creationId xmlns:a16="http://schemas.microsoft.com/office/drawing/2014/main" id="{736D9E1F-083D-493B-9283-916ADA76A9C2}"/>
              </a:ext>
            </a:extLst>
          </p:cNvPr>
          <p:cNvSpPr>
            <a:spLocks noGrp="1"/>
          </p:cNvSpPr>
          <p:nvPr/>
        </p:nvSpPr>
        <p:spPr>
          <a:xfrm>
            <a:off x="571500" y="400050"/>
            <a:ext cx="11049000" cy="7620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3450" b="0">
                <a:solidFill>
                  <a:srgbClr val="192D3F"/>
                </a:solidFill>
                <a:latin typeface="Georgia"/>
                <a:ea typeface="Georgia"/>
                <a:cs typeface="Georgia"/>
              </a:defRPr>
            </a:pPr>
            <a:r>
              <a:t>Церковные реформы Кальвина</a:t>
            </a:r>
          </a:p>
        </p:txBody>
      </p:sp>
      <p:sp>
        <p:nvSpPr>
          <p:cNvPr id="2" name="source-18-sh5-0">
            <a:extLst>
              <a:ext uri="{FF2B5EF4-FFF2-40B4-BE49-F238E27FC236}">
                <a16:creationId xmlns:a16="http://schemas.microsoft.com/office/drawing/2014/main" id="{3C65D8DF-E831-411B-B66A-6B7B0A89C253}"/>
              </a:ext>
            </a:extLst>
          </p:cNvPr>
          <p:cNvSpPr>
            <a:spLocks noGrp="1"/>
          </p:cNvSpPr>
          <p:nvPr/>
        </p:nvSpPr>
        <p:spPr>
          <a:xfrm>
            <a:off x="571500" y="1476375"/>
            <a:ext cx="11020425" cy="10953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925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Кальвин предложил </a:t>
            </a:r>
            <a:r>
              <a:rPr b="1">
                <a:solidFill>
                  <a:srgbClr val="7B3041"/>
                </a:solidFill>
              </a:rPr>
              <a:t>новую модель церковного устройства</a:t>
            </a:r>
            <a:r>
              <a:t>, которая заменила прежние структуры.</a:t>
            </a:r>
          </a:p>
        </p:txBody>
      </p:sp>
      <p:sp>
        <p:nvSpPr>
          <p:cNvPr id="3" name="surface-18-1">
            <a:extLst>
              <a:ext uri="{FF2B5EF4-FFF2-40B4-BE49-F238E27FC236}">
                <a16:creationId xmlns:a16="http://schemas.microsoft.com/office/drawing/2014/main" id="{C2C6F2FF-ADC7-4408-8B96-D854A5836C39}"/>
              </a:ext>
            </a:extLst>
          </p:cNvPr>
          <p:cNvSpPr>
            <a:spLocks noGrp="1"/>
          </p:cNvSpPr>
          <p:nvPr/>
        </p:nvSpPr>
        <p:spPr>
          <a:xfrm>
            <a:off x="571500" y="2876550"/>
            <a:ext cx="5286375" cy="2266950"/>
          </a:xfrm>
          <a:prstGeom prst="rect">
            <a:avLst/>
          </a:prstGeom>
          <a:solidFill>
            <a:srgbClr val="E8DECB"/>
          </a:solidFill>
          <a:ln w="0">
            <a:noFill/>
          </a:ln>
        </p:spPr>
      </p:sp>
      <p:sp>
        <p:nvSpPr>
          <p:cNvPr id="4" name="surface-18-2">
            <a:extLst>
              <a:ext uri="{FF2B5EF4-FFF2-40B4-BE49-F238E27FC236}">
                <a16:creationId xmlns:a16="http://schemas.microsoft.com/office/drawing/2014/main" id="{7782C5DE-A7C5-4E5E-8600-2287CF19721C}"/>
              </a:ext>
            </a:extLst>
          </p:cNvPr>
          <p:cNvSpPr>
            <a:spLocks noGrp="1"/>
          </p:cNvSpPr>
          <p:nvPr/>
        </p:nvSpPr>
        <p:spPr>
          <a:xfrm>
            <a:off x="6248400" y="2876550"/>
            <a:ext cx="5286375" cy="2266950"/>
          </a:xfrm>
          <a:prstGeom prst="rect">
            <a:avLst/>
          </a:prstGeom>
          <a:solidFill>
            <a:srgbClr val="E5E9DD"/>
          </a:solidFill>
          <a:ln w="0">
            <a:noFill/>
          </a:ln>
        </p:spPr>
      </p:sp>
      <p:sp>
        <p:nvSpPr>
          <p:cNvPr id="5" name="source-18-sh6-0">
            <a:extLst>
              <a:ext uri="{FF2B5EF4-FFF2-40B4-BE49-F238E27FC236}">
                <a16:creationId xmlns:a16="http://schemas.microsoft.com/office/drawing/2014/main" id="{C0365402-0120-440A-89D5-B5BAA6316D58}"/>
              </a:ext>
            </a:extLst>
          </p:cNvPr>
          <p:cNvSpPr>
            <a:spLocks noGrp="1"/>
          </p:cNvSpPr>
          <p:nvPr/>
        </p:nvSpPr>
        <p:spPr>
          <a:xfrm>
            <a:off x="790575" y="3048000"/>
            <a:ext cx="4848225" cy="19907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55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Каждая община </a:t>
            </a:r>
            <a:r>
              <a:rPr b="1">
                <a:solidFill>
                  <a:srgbClr val="7B3041"/>
                </a:solidFill>
              </a:rPr>
              <a:t>выбирала своего пресвитера</a:t>
            </a:r>
            <a:r>
              <a:t>, который руководил прихожанами и следил за их моральным состоянием.</a:t>
            </a:r>
          </a:p>
        </p:txBody>
      </p:sp>
      <p:sp>
        <p:nvSpPr>
          <p:cNvPr id="6" name="source-18-sh7-0">
            <a:extLst>
              <a:ext uri="{FF2B5EF4-FFF2-40B4-BE49-F238E27FC236}">
                <a16:creationId xmlns:a16="http://schemas.microsoft.com/office/drawing/2014/main" id="{E94BAE1B-25B2-4409-87D2-C3ABD904E54B}"/>
              </a:ext>
            </a:extLst>
          </p:cNvPr>
          <p:cNvSpPr>
            <a:spLocks noGrp="1"/>
          </p:cNvSpPr>
          <p:nvPr/>
        </p:nvSpPr>
        <p:spPr>
          <a:xfrm>
            <a:off x="6457950" y="3048000"/>
            <a:ext cx="4848225" cy="19907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55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Хотя общины </a:t>
            </a:r>
            <a:r>
              <a:rPr b="1">
                <a:solidFill>
                  <a:srgbClr val="566454"/>
                </a:solidFill>
              </a:rPr>
              <a:t>действовали независимо</a:t>
            </a:r>
            <a:r>
              <a:t>, они </a:t>
            </a:r>
            <a:r>
              <a:rPr b="1">
                <a:solidFill>
                  <a:srgbClr val="566454"/>
                </a:solidFill>
              </a:rPr>
              <a:t>регулярно совещались</a:t>
            </a:r>
            <a:r>
              <a:t> по вопросам, касающимся общего благополучия.</a:t>
            </a:r>
          </a:p>
        </p:txBody>
      </p:sp>
      <p:sp>
        <p:nvSpPr>
          <p:cNvPr id="7" name="surface-18-3">
            <a:extLst>
              <a:ext uri="{FF2B5EF4-FFF2-40B4-BE49-F238E27FC236}">
                <a16:creationId xmlns:a16="http://schemas.microsoft.com/office/drawing/2014/main" id="{EC70449D-55F3-4799-AEF6-3ACC16278987}"/>
              </a:ext>
            </a:extLst>
          </p:cNvPr>
          <p:cNvSpPr>
            <a:spLocks noGrp="1"/>
          </p:cNvSpPr>
          <p:nvPr/>
        </p:nvSpPr>
        <p:spPr>
          <a:xfrm>
            <a:off x="571500" y="5343525"/>
            <a:ext cx="11049000" cy="11430"/>
          </a:xfrm>
          <a:prstGeom prst="rect">
            <a:avLst/>
          </a:prstGeom>
          <a:solidFill>
            <a:srgbClr val="AA9160"/>
          </a:solidFill>
          <a:ln w="0">
            <a:noFill/>
          </a:ln>
        </p:spPr>
      </p:sp>
      <p:sp>
        <p:nvSpPr>
          <p:cNvPr id="8" name="source-18-sh8-0">
            <a:extLst>
              <a:ext uri="{FF2B5EF4-FFF2-40B4-BE49-F238E27FC236}">
                <a16:creationId xmlns:a16="http://schemas.microsoft.com/office/drawing/2014/main" id="{E32ABF46-FFE6-4979-B831-72BDD14615FA}"/>
              </a:ext>
            </a:extLst>
          </p:cNvPr>
          <p:cNvSpPr>
            <a:spLocks noGrp="1"/>
          </p:cNvSpPr>
          <p:nvPr/>
        </p:nvSpPr>
        <p:spPr>
          <a:xfrm>
            <a:off x="571500" y="5553075"/>
            <a:ext cx="11020425" cy="7810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40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Кальвин официально возглавил </a:t>
            </a:r>
            <a:r>
              <a:rPr b="1">
                <a:solidFill>
                  <a:srgbClr val="7B3041"/>
                </a:solidFill>
              </a:rPr>
              <a:t>общину в Женеве</a:t>
            </a:r>
            <a:r>
              <a:t> и пользовался высоким авторитетом среди своих единомышленников.</a:t>
            </a:r>
          </a:p>
        </p:txBody>
      </p:sp>
      <p:sp>
        <p:nvSpPr>
          <p:cNvPr id="9" name="surface-18-4">
            <a:extLst>
              <a:ext uri="{FF2B5EF4-FFF2-40B4-BE49-F238E27FC236}">
                <a16:creationId xmlns:a16="http://schemas.microsoft.com/office/drawing/2014/main" id="{CF671F69-E0DC-4513-ABF5-FE532546B1DD}"/>
              </a:ext>
            </a:extLst>
          </p:cNvPr>
          <p:cNvSpPr>
            <a:spLocks noGrp="1"/>
          </p:cNvSpPr>
          <p:nvPr/>
        </p:nvSpPr>
        <p:spPr>
          <a:xfrm>
            <a:off x="571500" y="6443445"/>
            <a:ext cx="11049000" cy="7620"/>
          </a:xfrm>
          <a:prstGeom prst="rect">
            <a:avLst/>
          </a:prstGeom>
          <a:solidFill>
            <a:srgbClr val="C5B58D"/>
          </a:solidFill>
          <a:ln w="0">
            <a:noFill/>
          </a:ln>
        </p:spPr>
      </p:sp>
      <p:sp>
        <p:nvSpPr>
          <p:cNvPr id="10" name="author-18-5">
            <a:extLst>
              <a:ext uri="{FF2B5EF4-FFF2-40B4-BE49-F238E27FC236}">
                <a16:creationId xmlns:a16="http://schemas.microsoft.com/office/drawing/2014/main" id="{2202AD09-6797-44E3-AB53-F7DF7C3DF036}"/>
              </a:ext>
            </a:extLst>
          </p:cNvPr>
          <p:cNvSpPr>
            <a:spLocks noGrp="1"/>
          </p:cNvSpPr>
          <p:nvPr/>
        </p:nvSpPr>
        <p:spPr>
          <a:xfrm>
            <a:off x="9715500" y="6548220"/>
            <a:ext cx="1905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spcAft>
                <a:spcPts val="0"/>
              </a:spcAft>
              <a:defRPr sz="1100" b="0">
                <a:solidFill>
                  <a:srgbClr val="736B5B"/>
                </a:solidFill>
                <a:latin typeface="Calibri"/>
                <a:ea typeface="Calibri"/>
                <a:cs typeface="Calibri"/>
              </a:defRPr>
            </a:pPr>
            <a: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15853386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F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ource-19-sh2-0">
            <a:extLst>
              <a:ext uri="{FF2B5EF4-FFF2-40B4-BE49-F238E27FC236}">
                <a16:creationId xmlns:a16="http://schemas.microsoft.com/office/drawing/2014/main" id="{6E66CB35-0391-44BE-929D-F8A08FAF7D94}"/>
              </a:ext>
            </a:extLst>
          </p:cNvPr>
          <p:cNvSpPr>
            <a:spLocks noGrp="1"/>
          </p:cNvSpPr>
          <p:nvPr/>
        </p:nvSpPr>
        <p:spPr>
          <a:xfrm>
            <a:off x="571500" y="504825"/>
            <a:ext cx="11010900" cy="11334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300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Реформации, проведённые Кальвином, существенно изменили </a:t>
            </a:r>
            <a:r>
              <a:rPr b="1">
                <a:solidFill>
                  <a:srgbClr val="7B3041"/>
                </a:solidFill>
              </a:rPr>
              <a:t>облик Женевы</a:t>
            </a:r>
            <a:r>
              <a:t>.</a:t>
            </a:r>
          </a:p>
        </p:txBody>
      </p:sp>
      <p:sp>
        <p:nvSpPr>
          <p:cNvPr id="2" name="source-19-sh2-1">
            <a:extLst>
              <a:ext uri="{FF2B5EF4-FFF2-40B4-BE49-F238E27FC236}">
                <a16:creationId xmlns:a16="http://schemas.microsoft.com/office/drawing/2014/main" id="{44DB322D-80F8-485A-AEB5-6AD7995A039A}"/>
              </a:ext>
            </a:extLst>
          </p:cNvPr>
          <p:cNvSpPr>
            <a:spLocks noGrp="1"/>
          </p:cNvSpPr>
          <p:nvPr/>
        </p:nvSpPr>
        <p:spPr>
          <a:xfrm>
            <a:off x="571500" y="2457450"/>
            <a:ext cx="3429000" cy="30480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55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rPr b="1">
                <a:solidFill>
                  <a:srgbClr val="7B3041"/>
                </a:solidFill>
              </a:rPr>
              <a:t>Были убраны алтари и статуи</a:t>
            </a:r>
            <a:r>
              <a:t>, а также введены запреты на яркую одежду, театры, танцы и музыку.</a:t>
            </a:r>
          </a:p>
        </p:txBody>
      </p:sp>
      <p:sp>
        <p:nvSpPr>
          <p:cNvPr id="3" name="surface-19-1">
            <a:extLst>
              <a:ext uri="{FF2B5EF4-FFF2-40B4-BE49-F238E27FC236}">
                <a16:creationId xmlns:a16="http://schemas.microsoft.com/office/drawing/2014/main" id="{A9743EAB-5FD6-4F8E-A2AA-3D368B1B03BF}"/>
              </a:ext>
            </a:extLst>
          </p:cNvPr>
          <p:cNvSpPr>
            <a:spLocks noGrp="1"/>
          </p:cNvSpPr>
          <p:nvPr/>
        </p:nvSpPr>
        <p:spPr>
          <a:xfrm>
            <a:off x="4474899" y="1857375"/>
            <a:ext cx="2575451" cy="4248150"/>
          </a:xfrm>
          <a:prstGeom prst="rect">
            <a:avLst/>
          </a:prstGeom>
          <a:solidFill>
            <a:srgbClr val="FBF7EE"/>
          </a:solidFill>
          <a:ln w="9525">
            <a:solidFill>
              <a:srgbClr val="AA9160"/>
            </a:solidFill>
          </a:ln>
        </p:spPr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/>
        </p:blipFill>
        <p:spPr>
          <a:xfrm>
            <a:off x="4532049" y="1914525"/>
            <a:ext cx="2461151" cy="4133850"/>
          </a:xfrm>
          <a:prstGeom prst="rect">
            <a:avLst/>
          </a:prstGeom>
        </p:spPr>
      </p:pic>
      <p:sp>
        <p:nvSpPr>
          <p:cNvPr id="5" name="source-19-sh4-0">
            <a:extLst>
              <a:ext uri="{FF2B5EF4-FFF2-40B4-BE49-F238E27FC236}">
                <a16:creationId xmlns:a16="http://schemas.microsoft.com/office/drawing/2014/main" id="{06CE5A17-80EA-416B-88DF-B4C7936DFB20}"/>
              </a:ext>
            </a:extLst>
          </p:cNvPr>
          <p:cNvSpPr>
            <a:spLocks noGrp="1"/>
          </p:cNvSpPr>
          <p:nvPr/>
        </p:nvSpPr>
        <p:spPr>
          <a:xfrm>
            <a:off x="7639050" y="2000250"/>
            <a:ext cx="3886200" cy="41814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475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Кальвин проявлял строгую нетерпимость к противникам своих идей, за что получил прозвище </a:t>
            </a:r>
            <a:r>
              <a:rPr b="1">
                <a:solidFill>
                  <a:srgbClr val="7B3041"/>
                </a:solidFill>
              </a:rPr>
              <a:t>«женевский папа»</a:t>
            </a:r>
            <a:r>
              <a:t>. В </a:t>
            </a:r>
            <a:r>
              <a:rPr b="1">
                <a:solidFill>
                  <a:srgbClr val="7B3041"/>
                </a:solidFill>
              </a:rPr>
              <a:t>1553 году</a:t>
            </a:r>
            <a:r>
              <a:t> по его указанию был арестован </a:t>
            </a:r>
            <a:r>
              <a:rPr b="1">
                <a:solidFill>
                  <a:srgbClr val="7B3041"/>
                </a:solidFill>
              </a:rPr>
              <a:t>Мигель Сервет</a:t>
            </a:r>
            <a:r>
              <a:t>, который впоследствии сгорел на костре.</a:t>
            </a:r>
          </a:p>
        </p:txBody>
      </p:sp>
      <p:sp>
        <p:nvSpPr>
          <p:cNvPr id="6" name="surface-19-2">
            <a:extLst>
              <a:ext uri="{FF2B5EF4-FFF2-40B4-BE49-F238E27FC236}">
                <a16:creationId xmlns:a16="http://schemas.microsoft.com/office/drawing/2014/main" id="{950D2FC0-2DF8-4CBD-98D5-C69753836AD9}"/>
              </a:ext>
            </a:extLst>
          </p:cNvPr>
          <p:cNvSpPr>
            <a:spLocks noGrp="1"/>
          </p:cNvSpPr>
          <p:nvPr/>
        </p:nvSpPr>
        <p:spPr>
          <a:xfrm>
            <a:off x="571500" y="6443445"/>
            <a:ext cx="11049000" cy="7620"/>
          </a:xfrm>
          <a:prstGeom prst="rect">
            <a:avLst/>
          </a:prstGeom>
          <a:solidFill>
            <a:srgbClr val="C5B58D"/>
          </a:solidFill>
          <a:ln w="0">
            <a:noFill/>
          </a:ln>
        </p:spPr>
      </p:sp>
      <p:sp>
        <p:nvSpPr>
          <p:cNvPr id="7" name="author-19-3">
            <a:extLst>
              <a:ext uri="{FF2B5EF4-FFF2-40B4-BE49-F238E27FC236}">
                <a16:creationId xmlns:a16="http://schemas.microsoft.com/office/drawing/2014/main" id="{22F77B94-B67F-43A5-B5D5-1F65348A60A8}"/>
              </a:ext>
            </a:extLst>
          </p:cNvPr>
          <p:cNvSpPr>
            <a:spLocks noGrp="1"/>
          </p:cNvSpPr>
          <p:nvPr/>
        </p:nvSpPr>
        <p:spPr>
          <a:xfrm>
            <a:off x="9715500" y="6548220"/>
            <a:ext cx="1905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spcAft>
                <a:spcPts val="0"/>
              </a:spcAft>
              <a:defRPr sz="1100" b="0">
                <a:solidFill>
                  <a:srgbClr val="736B5B"/>
                </a:solidFill>
                <a:latin typeface="Calibri"/>
                <a:ea typeface="Calibri"/>
                <a:cs typeface="Calibri"/>
              </a:defRPr>
            </a:pPr>
            <a: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5693351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F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ource-20-sh2-0">
            <a:extLst>
              <a:ext uri="{FF2B5EF4-FFF2-40B4-BE49-F238E27FC236}">
                <a16:creationId xmlns:a16="http://schemas.microsoft.com/office/drawing/2014/main" id="{C76A18E1-B6AC-4916-B8F2-DAB656DFA5F3}"/>
              </a:ext>
            </a:extLst>
          </p:cNvPr>
          <p:cNvSpPr>
            <a:spLocks noGrp="1"/>
          </p:cNvSpPr>
          <p:nvPr/>
        </p:nvSpPr>
        <p:spPr>
          <a:xfrm>
            <a:off x="571500" y="533400"/>
            <a:ext cx="11039475" cy="8477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3150" b="0">
                <a:solidFill>
                  <a:srgbClr val="192D3F"/>
                </a:solidFill>
                <a:latin typeface="Georgia"/>
                <a:ea typeface="Georgia"/>
                <a:cs typeface="Georgia"/>
              </a:defRPr>
            </a:pPr>
            <a:r>
              <a:t>Идеи Кальвина нашли признание в разных странах.</a:t>
            </a:r>
          </a:p>
        </p:txBody>
      </p:sp>
      <p:sp>
        <p:nvSpPr>
          <p:cNvPr id="2" name="source-20-sh2-1">
            <a:extLst>
              <a:ext uri="{FF2B5EF4-FFF2-40B4-BE49-F238E27FC236}">
                <a16:creationId xmlns:a16="http://schemas.microsoft.com/office/drawing/2014/main" id="{DB2ED435-1D8C-43A4-A852-9C79F5737DAB}"/>
              </a:ext>
            </a:extLst>
          </p:cNvPr>
          <p:cNvSpPr>
            <a:spLocks noGrp="1"/>
          </p:cNvSpPr>
          <p:nvPr/>
        </p:nvSpPr>
        <p:spPr>
          <a:xfrm>
            <a:off x="571500" y="1895475"/>
            <a:ext cx="6905625" cy="16859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70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Во Франции его сторонников называли </a:t>
            </a:r>
            <a:r>
              <a:rPr b="1">
                <a:solidFill>
                  <a:srgbClr val="7B3041"/>
                </a:solidFill>
              </a:rPr>
              <a:t>гугенотами</a:t>
            </a:r>
            <a:r>
              <a:t>, а в Англии и Шотландии — </a:t>
            </a:r>
            <a:r>
              <a:rPr b="1">
                <a:solidFill>
                  <a:srgbClr val="7B3041"/>
                </a:solidFill>
              </a:rPr>
              <a:t>пуританами</a:t>
            </a:r>
            <a:r>
              <a:t>.</a:t>
            </a:r>
          </a:p>
        </p:txBody>
      </p:sp>
      <p:sp>
        <p:nvSpPr>
          <p:cNvPr id="3" name="surface-20-1">
            <a:extLst>
              <a:ext uri="{FF2B5EF4-FFF2-40B4-BE49-F238E27FC236}">
                <a16:creationId xmlns:a16="http://schemas.microsoft.com/office/drawing/2014/main" id="{DF1707EF-3A4A-40BC-B168-C6D0180BB0D9}"/>
              </a:ext>
            </a:extLst>
          </p:cNvPr>
          <p:cNvSpPr>
            <a:spLocks noGrp="1"/>
          </p:cNvSpPr>
          <p:nvPr/>
        </p:nvSpPr>
        <p:spPr>
          <a:xfrm>
            <a:off x="571500" y="3733800"/>
            <a:ext cx="857250" cy="28575"/>
          </a:xfrm>
          <a:prstGeom prst="rect">
            <a:avLst/>
          </a:prstGeom>
          <a:solidFill>
            <a:srgbClr val="AA9160"/>
          </a:solidFill>
          <a:ln w="0">
            <a:noFill/>
          </a:ln>
        </p:spPr>
      </p:sp>
      <p:sp>
        <p:nvSpPr>
          <p:cNvPr id="4" name="source-20-sh2-2">
            <a:extLst>
              <a:ext uri="{FF2B5EF4-FFF2-40B4-BE49-F238E27FC236}">
                <a16:creationId xmlns:a16="http://schemas.microsoft.com/office/drawing/2014/main" id="{DD53A556-E592-40DC-948F-B4973EE1E2E1}"/>
              </a:ext>
            </a:extLst>
          </p:cNvPr>
          <p:cNvSpPr>
            <a:spLocks noGrp="1"/>
          </p:cNvSpPr>
          <p:nvPr/>
        </p:nvSpPr>
        <p:spPr>
          <a:xfrm>
            <a:off x="571500" y="4086225"/>
            <a:ext cx="6905625" cy="11620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625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Эмигранты из этих стран перенесли кальвинистские идеи в </a:t>
            </a:r>
            <a:r>
              <a:rPr b="1">
                <a:solidFill>
                  <a:srgbClr val="7B3041"/>
                </a:solidFill>
              </a:rPr>
              <a:t>Северную Америку</a:t>
            </a:r>
            <a:r>
              <a:t>.</a:t>
            </a:r>
          </a:p>
        </p:txBody>
      </p:sp>
      <p:sp>
        <p:nvSpPr>
          <p:cNvPr id="5" name="surface-20-2">
            <a:extLst>
              <a:ext uri="{FF2B5EF4-FFF2-40B4-BE49-F238E27FC236}">
                <a16:creationId xmlns:a16="http://schemas.microsoft.com/office/drawing/2014/main" id="{EEB9F8AA-E4C6-4E4B-AF25-F486438380F2}"/>
              </a:ext>
            </a:extLst>
          </p:cNvPr>
          <p:cNvSpPr>
            <a:spLocks noGrp="1"/>
          </p:cNvSpPr>
          <p:nvPr/>
        </p:nvSpPr>
        <p:spPr>
          <a:xfrm>
            <a:off x="8198757" y="1581150"/>
            <a:ext cx="3252561" cy="3638550"/>
          </a:xfrm>
          <a:prstGeom prst="rect">
            <a:avLst/>
          </a:prstGeom>
          <a:solidFill>
            <a:srgbClr val="FBF7EE"/>
          </a:solidFill>
          <a:ln w="9525">
            <a:solidFill>
              <a:srgbClr val="AA9160"/>
            </a:solidFill>
          </a:ln>
        </p:spPr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/>
          <a:stretch/>
        </p:blipFill>
        <p:spPr>
          <a:xfrm>
            <a:off x="8255907" y="1638300"/>
            <a:ext cx="3138261" cy="3524250"/>
          </a:xfrm>
          <a:prstGeom prst="rect">
            <a:avLst/>
          </a:prstGeom>
        </p:spPr>
      </p:pic>
      <p:sp>
        <p:nvSpPr>
          <p:cNvPr id="7" name="surface-20-3">
            <a:extLst>
              <a:ext uri="{FF2B5EF4-FFF2-40B4-BE49-F238E27FC236}">
                <a16:creationId xmlns:a16="http://schemas.microsoft.com/office/drawing/2014/main" id="{E4AD0D57-40DC-47D5-BE0B-ADA5777A691C}"/>
              </a:ext>
            </a:extLst>
          </p:cNvPr>
          <p:cNvSpPr>
            <a:spLocks noGrp="1"/>
          </p:cNvSpPr>
          <p:nvPr/>
        </p:nvSpPr>
        <p:spPr>
          <a:xfrm>
            <a:off x="457200" y="5467350"/>
            <a:ext cx="11172825" cy="819150"/>
          </a:xfrm>
          <a:prstGeom prst="rect">
            <a:avLst/>
          </a:prstGeom>
          <a:solidFill>
            <a:srgbClr val="192D3F"/>
          </a:solidFill>
          <a:ln w="0">
            <a:noFill/>
          </a:ln>
        </p:spPr>
      </p:sp>
      <p:sp>
        <p:nvSpPr>
          <p:cNvPr id="8" name="source-20-sh2-3">
            <a:extLst>
              <a:ext uri="{FF2B5EF4-FFF2-40B4-BE49-F238E27FC236}">
                <a16:creationId xmlns:a16="http://schemas.microsoft.com/office/drawing/2014/main" id="{1C3CCE7A-2CDF-49BC-B376-E47C3499B431}"/>
              </a:ext>
            </a:extLst>
          </p:cNvPr>
          <p:cNvSpPr>
            <a:spLocks noGrp="1"/>
          </p:cNvSpPr>
          <p:nvPr/>
        </p:nvSpPr>
        <p:spPr>
          <a:xfrm>
            <a:off x="647700" y="5581650"/>
            <a:ext cx="10782300" cy="7048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325" b="0">
                <a:solidFill>
                  <a:srgbClr val="F5EFDF"/>
                </a:solidFill>
                <a:latin typeface="Calibri"/>
                <a:ea typeface="Calibri"/>
                <a:cs typeface="Calibri"/>
              </a:defRPr>
            </a:pPr>
            <a:r>
              <a:t>Реформация стала причиной многочисленных конфликтов в Европе, что, в свою очередь, привело к </a:t>
            </a:r>
            <a:r>
              <a:rPr b="1">
                <a:solidFill>
                  <a:srgbClr val="D0B77A"/>
                </a:solidFill>
              </a:rPr>
              <a:t>религиозным войнам</a:t>
            </a:r>
            <a:r>
              <a:t>.</a:t>
            </a:r>
          </a:p>
        </p:txBody>
      </p:sp>
      <p:sp>
        <p:nvSpPr>
          <p:cNvPr id="9" name="surface-20-4">
            <a:extLst>
              <a:ext uri="{FF2B5EF4-FFF2-40B4-BE49-F238E27FC236}">
                <a16:creationId xmlns:a16="http://schemas.microsoft.com/office/drawing/2014/main" id="{834D0955-A7BD-43FE-9381-90EBE2A00DF9}"/>
              </a:ext>
            </a:extLst>
          </p:cNvPr>
          <p:cNvSpPr>
            <a:spLocks noGrp="1"/>
          </p:cNvSpPr>
          <p:nvPr/>
        </p:nvSpPr>
        <p:spPr>
          <a:xfrm>
            <a:off x="571500" y="6443445"/>
            <a:ext cx="11049000" cy="7620"/>
          </a:xfrm>
          <a:prstGeom prst="rect">
            <a:avLst/>
          </a:prstGeom>
          <a:solidFill>
            <a:srgbClr val="C5B58D"/>
          </a:solidFill>
          <a:ln w="0">
            <a:noFill/>
          </a:ln>
        </p:spPr>
      </p:sp>
      <p:sp>
        <p:nvSpPr>
          <p:cNvPr id="10" name="author-20-5">
            <a:extLst>
              <a:ext uri="{FF2B5EF4-FFF2-40B4-BE49-F238E27FC236}">
                <a16:creationId xmlns:a16="http://schemas.microsoft.com/office/drawing/2014/main" id="{BE52C29D-52C2-4430-945B-CCDC107450BF}"/>
              </a:ext>
            </a:extLst>
          </p:cNvPr>
          <p:cNvSpPr>
            <a:spLocks noGrp="1"/>
          </p:cNvSpPr>
          <p:nvPr/>
        </p:nvSpPr>
        <p:spPr>
          <a:xfrm>
            <a:off x="9715500" y="6548220"/>
            <a:ext cx="1905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spcAft>
                <a:spcPts val="0"/>
              </a:spcAft>
              <a:defRPr sz="1100" b="0">
                <a:solidFill>
                  <a:srgbClr val="736B5B"/>
                </a:solidFill>
                <a:latin typeface="Calibri"/>
                <a:ea typeface="Calibri"/>
                <a:cs typeface="Calibri"/>
              </a:defRPr>
            </a:pPr>
            <a: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20734218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2D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ource-21-sh7-0">
            <a:extLst>
              <a:ext uri="{FF2B5EF4-FFF2-40B4-BE49-F238E27FC236}">
                <a16:creationId xmlns:a16="http://schemas.microsoft.com/office/drawing/2014/main" id="{52204D71-C737-4686-A208-C83415B3CBFE}"/>
              </a:ext>
            </a:extLst>
          </p:cNvPr>
          <p:cNvSpPr>
            <a:spLocks noGrp="1"/>
          </p:cNvSpPr>
          <p:nvPr/>
        </p:nvSpPr>
        <p:spPr>
          <a:xfrm>
            <a:off x="571500" y="409575"/>
            <a:ext cx="11049000" cy="8667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3600" b="0">
                <a:solidFill>
                  <a:srgbClr val="F5EFDF"/>
                </a:solidFill>
                <a:latin typeface="Georgia"/>
                <a:ea typeface="Georgia"/>
                <a:cs typeface="Georgia"/>
              </a:defRPr>
            </a:pPr>
            <a:r>
              <a:t>Начало Контрреформации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/>
        </p:blipFill>
        <p:spPr>
          <a:xfrm>
            <a:off x="571500" y="1620097"/>
            <a:ext cx="11049000" cy="2074757"/>
          </a:xfrm>
          <a:prstGeom prst="rect">
            <a:avLst/>
          </a:prstGeom>
        </p:spPr>
      </p:pic>
      <p:sp>
        <p:nvSpPr>
          <p:cNvPr id="3" name="source-21-sh2-0">
            <a:extLst>
              <a:ext uri="{FF2B5EF4-FFF2-40B4-BE49-F238E27FC236}">
                <a16:creationId xmlns:a16="http://schemas.microsoft.com/office/drawing/2014/main" id="{7A7B1730-ABB1-48B3-8CD3-CA1BB7527155}"/>
              </a:ext>
            </a:extLst>
          </p:cNvPr>
          <p:cNvSpPr>
            <a:spLocks noGrp="1"/>
          </p:cNvSpPr>
          <p:nvPr/>
        </p:nvSpPr>
        <p:spPr>
          <a:xfrm>
            <a:off x="571500" y="4295775"/>
            <a:ext cx="5219700" cy="18288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475" b="0">
                <a:solidFill>
                  <a:srgbClr val="F5EFDF"/>
                </a:solidFill>
                <a:latin typeface="Calibri"/>
                <a:ea typeface="Calibri"/>
                <a:cs typeface="Calibri"/>
              </a:defRPr>
            </a:pPr>
            <a:r>
              <a:rPr b="1">
                <a:solidFill>
                  <a:srgbClr val="D0B77A"/>
                </a:solidFill>
              </a:rPr>
              <a:t>Римские папы</a:t>
            </a:r>
            <a:r>
              <a:t>, решительно отвергая любые компромиссы с протестантами, стали основой для начала контрреформационных действий.</a:t>
            </a:r>
          </a:p>
        </p:txBody>
      </p:sp>
      <p:sp>
        <p:nvSpPr>
          <p:cNvPr id="4" name="surface-21-1">
            <a:extLst>
              <a:ext uri="{FF2B5EF4-FFF2-40B4-BE49-F238E27FC236}">
                <a16:creationId xmlns:a16="http://schemas.microsoft.com/office/drawing/2014/main" id="{F660339E-305A-41D2-B2D4-4A8B2E1E59ED}"/>
              </a:ext>
            </a:extLst>
          </p:cNvPr>
          <p:cNvSpPr>
            <a:spLocks noGrp="1"/>
          </p:cNvSpPr>
          <p:nvPr/>
        </p:nvSpPr>
        <p:spPr>
          <a:xfrm>
            <a:off x="6115050" y="4324350"/>
            <a:ext cx="11430" cy="1819275"/>
          </a:xfrm>
          <a:prstGeom prst="rect">
            <a:avLst/>
          </a:prstGeom>
          <a:solidFill>
            <a:srgbClr val="9B926C"/>
          </a:solidFill>
          <a:ln w="0">
            <a:noFill/>
          </a:ln>
        </p:spPr>
      </p:sp>
      <p:sp>
        <p:nvSpPr>
          <p:cNvPr id="5" name="source-21-sh2-1">
            <a:extLst>
              <a:ext uri="{FF2B5EF4-FFF2-40B4-BE49-F238E27FC236}">
                <a16:creationId xmlns:a16="http://schemas.microsoft.com/office/drawing/2014/main" id="{89179223-15B7-441C-8F01-0B365393782E}"/>
              </a:ext>
            </a:extLst>
          </p:cNvPr>
          <p:cNvSpPr>
            <a:spLocks noGrp="1"/>
          </p:cNvSpPr>
          <p:nvPr/>
        </p:nvSpPr>
        <p:spPr>
          <a:xfrm>
            <a:off x="6515100" y="4295775"/>
            <a:ext cx="4991100" cy="18859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475" b="0">
                <a:solidFill>
                  <a:srgbClr val="F5EFDF"/>
                </a:solidFill>
                <a:latin typeface="Calibri"/>
                <a:ea typeface="Calibri"/>
                <a:cs typeface="Calibri"/>
              </a:defRPr>
            </a:pPr>
            <a:r>
              <a:t>В союзе </a:t>
            </a:r>
            <a:r>
              <a:rPr b="1">
                <a:solidFill>
                  <a:srgbClr val="D0B77A"/>
                </a:solidFill>
              </a:rPr>
              <a:t>с Испанией и Габсбургами</a:t>
            </a:r>
            <a:r>
              <a:t> католическая церковь активно противостояла Реформации, стремясь изменить свои подходы и усилить контроль над верующими.</a:t>
            </a:r>
          </a:p>
        </p:txBody>
      </p:sp>
      <p:sp>
        <p:nvSpPr>
          <p:cNvPr id="6" name="surface-21-2">
            <a:extLst>
              <a:ext uri="{FF2B5EF4-FFF2-40B4-BE49-F238E27FC236}">
                <a16:creationId xmlns:a16="http://schemas.microsoft.com/office/drawing/2014/main" id="{9184980C-E29B-46E0-87D6-993EA58C864D}"/>
              </a:ext>
            </a:extLst>
          </p:cNvPr>
          <p:cNvSpPr>
            <a:spLocks noGrp="1"/>
          </p:cNvSpPr>
          <p:nvPr/>
        </p:nvSpPr>
        <p:spPr>
          <a:xfrm>
            <a:off x="571500" y="6443445"/>
            <a:ext cx="11049000" cy="7620"/>
          </a:xfrm>
          <a:prstGeom prst="rect">
            <a:avLst/>
          </a:prstGeom>
          <a:solidFill>
            <a:srgbClr val="687266"/>
          </a:solidFill>
          <a:ln w="0">
            <a:noFill/>
          </a:ln>
        </p:spPr>
      </p:sp>
      <p:sp>
        <p:nvSpPr>
          <p:cNvPr id="7" name="author-21-3">
            <a:extLst>
              <a:ext uri="{FF2B5EF4-FFF2-40B4-BE49-F238E27FC236}">
                <a16:creationId xmlns:a16="http://schemas.microsoft.com/office/drawing/2014/main" id="{BD875ECC-52F9-4CF8-88A3-70265265F16D}"/>
              </a:ext>
            </a:extLst>
          </p:cNvPr>
          <p:cNvSpPr>
            <a:spLocks noGrp="1"/>
          </p:cNvSpPr>
          <p:nvPr/>
        </p:nvSpPr>
        <p:spPr>
          <a:xfrm>
            <a:off x="9715500" y="6548220"/>
            <a:ext cx="1905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spcAft>
                <a:spcPts val="0"/>
              </a:spcAft>
              <a:defRPr sz="1100" b="0">
                <a:solidFill>
                  <a:srgbClr val="C9C0A8"/>
                </a:solidFill>
                <a:latin typeface="Calibri"/>
                <a:ea typeface="Calibri"/>
                <a:cs typeface="Calibri"/>
              </a:defRPr>
            </a:pPr>
            <a: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10140420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F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ource-22-sh5-0">
            <a:extLst>
              <a:ext uri="{FF2B5EF4-FFF2-40B4-BE49-F238E27FC236}">
                <a16:creationId xmlns:a16="http://schemas.microsoft.com/office/drawing/2014/main" id="{ABA33569-157B-4382-82CF-783C21F27A38}"/>
              </a:ext>
            </a:extLst>
          </p:cNvPr>
          <p:cNvSpPr>
            <a:spLocks noGrp="1"/>
          </p:cNvSpPr>
          <p:nvPr/>
        </p:nvSpPr>
        <p:spPr>
          <a:xfrm>
            <a:off x="571500" y="400050"/>
            <a:ext cx="11049000" cy="7620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3450" b="0">
                <a:solidFill>
                  <a:srgbClr val="192D3F"/>
                </a:solidFill>
                <a:latin typeface="Georgia"/>
                <a:ea typeface="Georgia"/>
                <a:cs typeface="Georgia"/>
              </a:defRPr>
            </a:pPr>
            <a:r>
              <a:t>Учреждение инквизиции</a:t>
            </a:r>
          </a:p>
        </p:txBody>
      </p:sp>
      <p:sp>
        <p:nvSpPr>
          <p:cNvPr id="2" name="surface-22-1">
            <a:extLst>
              <a:ext uri="{FF2B5EF4-FFF2-40B4-BE49-F238E27FC236}">
                <a16:creationId xmlns:a16="http://schemas.microsoft.com/office/drawing/2014/main" id="{39EB2945-42D8-4A6A-A94C-A8A28CD24207}"/>
              </a:ext>
            </a:extLst>
          </p:cNvPr>
          <p:cNvSpPr>
            <a:spLocks noGrp="1"/>
          </p:cNvSpPr>
          <p:nvPr/>
        </p:nvSpPr>
        <p:spPr>
          <a:xfrm>
            <a:off x="574119" y="1466850"/>
            <a:ext cx="6166961" cy="3524250"/>
          </a:xfrm>
          <a:prstGeom prst="rect">
            <a:avLst/>
          </a:prstGeom>
          <a:solidFill>
            <a:srgbClr val="FBF7EE"/>
          </a:solidFill>
          <a:ln w="9525">
            <a:solidFill>
              <a:srgbClr val="AA9160"/>
            </a:solidFill>
          </a:ln>
        </p:spPr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/>
        </p:blipFill>
        <p:spPr>
          <a:xfrm>
            <a:off x="631269" y="1524000"/>
            <a:ext cx="6052661" cy="3409950"/>
          </a:xfrm>
          <a:prstGeom prst="rect">
            <a:avLst/>
          </a:prstGeom>
        </p:spPr>
      </p:pic>
      <p:sp>
        <p:nvSpPr>
          <p:cNvPr id="4" name="source-22-sh8-0">
            <a:extLst>
              <a:ext uri="{FF2B5EF4-FFF2-40B4-BE49-F238E27FC236}">
                <a16:creationId xmlns:a16="http://schemas.microsoft.com/office/drawing/2014/main" id="{A56CE671-DC49-46CE-AEA2-FD137A9B7DE1}"/>
              </a:ext>
            </a:extLst>
          </p:cNvPr>
          <p:cNvSpPr>
            <a:spLocks noGrp="1"/>
          </p:cNvSpPr>
          <p:nvPr/>
        </p:nvSpPr>
        <p:spPr>
          <a:xfrm>
            <a:off x="7353300" y="1704975"/>
            <a:ext cx="4143375" cy="26479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625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В </a:t>
            </a:r>
            <a:r>
              <a:rPr b="1">
                <a:solidFill>
                  <a:srgbClr val="7B3041"/>
                </a:solidFill>
              </a:rPr>
              <a:t>1542 году</a:t>
            </a:r>
            <a:r>
              <a:t> в Риме был основан </a:t>
            </a:r>
            <a:r>
              <a:rPr b="1">
                <a:solidFill>
                  <a:srgbClr val="7B3041"/>
                </a:solidFill>
              </a:rPr>
              <a:t>инквизиционный суд</a:t>
            </a:r>
            <a:r>
              <a:t>, ставший важнейшим инструментом в борьбе с ересями.</a:t>
            </a:r>
          </a:p>
        </p:txBody>
      </p:sp>
      <p:sp>
        <p:nvSpPr>
          <p:cNvPr id="5" name="surface-22-2">
            <a:extLst>
              <a:ext uri="{FF2B5EF4-FFF2-40B4-BE49-F238E27FC236}">
                <a16:creationId xmlns:a16="http://schemas.microsoft.com/office/drawing/2014/main" id="{0A3A3459-BCB1-4418-95E0-0FF40563E1B7}"/>
              </a:ext>
            </a:extLst>
          </p:cNvPr>
          <p:cNvSpPr>
            <a:spLocks noGrp="1"/>
          </p:cNvSpPr>
          <p:nvPr/>
        </p:nvSpPr>
        <p:spPr>
          <a:xfrm>
            <a:off x="571500" y="5086350"/>
            <a:ext cx="11049000" cy="11430"/>
          </a:xfrm>
          <a:prstGeom prst="rect">
            <a:avLst/>
          </a:prstGeom>
          <a:solidFill>
            <a:srgbClr val="AA9160"/>
          </a:solidFill>
          <a:ln w="0">
            <a:noFill/>
          </a:ln>
        </p:spPr>
      </p:sp>
      <p:sp>
        <p:nvSpPr>
          <p:cNvPr id="6" name="source-22-sh9-0">
            <a:extLst>
              <a:ext uri="{FF2B5EF4-FFF2-40B4-BE49-F238E27FC236}">
                <a16:creationId xmlns:a16="http://schemas.microsoft.com/office/drawing/2014/main" id="{CFD0D869-2240-4545-86B0-F5295A759C81}"/>
              </a:ext>
            </a:extLst>
          </p:cNvPr>
          <p:cNvSpPr>
            <a:spLocks noGrp="1"/>
          </p:cNvSpPr>
          <p:nvPr/>
        </p:nvSpPr>
        <p:spPr>
          <a:xfrm>
            <a:off x="571500" y="5257800"/>
            <a:ext cx="11049000" cy="10858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325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Инквизиция проявила свою активность не только в Италии, но и в Испании, Португалии и их колониях. Одним из ключевых элементов этой политики стало введение </a:t>
            </a:r>
            <a:r>
              <a:rPr b="1">
                <a:solidFill>
                  <a:srgbClr val="7B3041"/>
                </a:solidFill>
              </a:rPr>
              <a:t>строгой цензуры на книги</a:t>
            </a:r>
            <a:r>
              <a:t>.</a:t>
            </a:r>
          </a:p>
        </p:txBody>
      </p:sp>
      <p:sp>
        <p:nvSpPr>
          <p:cNvPr id="7" name="surface-22-3">
            <a:extLst>
              <a:ext uri="{FF2B5EF4-FFF2-40B4-BE49-F238E27FC236}">
                <a16:creationId xmlns:a16="http://schemas.microsoft.com/office/drawing/2014/main" id="{4E15DC48-BE02-41B9-956A-BD2F0DA415BD}"/>
              </a:ext>
            </a:extLst>
          </p:cNvPr>
          <p:cNvSpPr>
            <a:spLocks noGrp="1"/>
          </p:cNvSpPr>
          <p:nvPr/>
        </p:nvSpPr>
        <p:spPr>
          <a:xfrm>
            <a:off x="571500" y="6443445"/>
            <a:ext cx="11049000" cy="7620"/>
          </a:xfrm>
          <a:prstGeom prst="rect">
            <a:avLst/>
          </a:prstGeom>
          <a:solidFill>
            <a:srgbClr val="C5B58D"/>
          </a:solidFill>
          <a:ln w="0">
            <a:noFill/>
          </a:ln>
        </p:spPr>
      </p:sp>
      <p:sp>
        <p:nvSpPr>
          <p:cNvPr id="8" name="author-22-4">
            <a:extLst>
              <a:ext uri="{FF2B5EF4-FFF2-40B4-BE49-F238E27FC236}">
                <a16:creationId xmlns:a16="http://schemas.microsoft.com/office/drawing/2014/main" id="{B822062D-7FF7-4668-9204-30E7788BD55B}"/>
              </a:ext>
            </a:extLst>
          </p:cNvPr>
          <p:cNvSpPr>
            <a:spLocks noGrp="1"/>
          </p:cNvSpPr>
          <p:nvPr/>
        </p:nvSpPr>
        <p:spPr>
          <a:xfrm>
            <a:off x="9715500" y="6548220"/>
            <a:ext cx="1905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spcAft>
                <a:spcPts val="0"/>
              </a:spcAft>
              <a:defRPr sz="1100" b="0">
                <a:solidFill>
                  <a:srgbClr val="736B5B"/>
                </a:solidFill>
                <a:latin typeface="Calibri"/>
                <a:ea typeface="Calibri"/>
                <a:cs typeface="Calibri"/>
              </a:defRPr>
            </a:pPr>
            <a: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5839134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F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ource-23-sh5-0">
            <a:extLst>
              <a:ext uri="{FF2B5EF4-FFF2-40B4-BE49-F238E27FC236}">
                <a16:creationId xmlns:a16="http://schemas.microsoft.com/office/drawing/2014/main" id="{220295EE-944D-4F20-AF0A-6E27DD576DAE}"/>
              </a:ext>
            </a:extLst>
          </p:cNvPr>
          <p:cNvSpPr>
            <a:spLocks noGrp="1"/>
          </p:cNvSpPr>
          <p:nvPr/>
        </p:nvSpPr>
        <p:spPr>
          <a:xfrm>
            <a:off x="571500" y="419100"/>
            <a:ext cx="11049000" cy="8572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3450" b="0">
                <a:solidFill>
                  <a:srgbClr val="192D3F"/>
                </a:solidFill>
                <a:latin typeface="Georgia"/>
                <a:ea typeface="Georgia"/>
                <a:cs typeface="Georgia"/>
              </a:defRPr>
            </a:pPr>
            <a:r>
              <a:t>«Индекс запрещённых книг»</a:t>
            </a:r>
          </a:p>
        </p:txBody>
      </p:sp>
      <p:sp>
        <p:nvSpPr>
          <p:cNvPr id="2" name="surface-23-1">
            <a:extLst>
              <a:ext uri="{FF2B5EF4-FFF2-40B4-BE49-F238E27FC236}">
                <a16:creationId xmlns:a16="http://schemas.microsoft.com/office/drawing/2014/main" id="{52C4E7F7-C2F8-4607-AAE0-A9E80DA77F7A}"/>
              </a:ext>
            </a:extLst>
          </p:cNvPr>
          <p:cNvSpPr>
            <a:spLocks noGrp="1"/>
          </p:cNvSpPr>
          <p:nvPr/>
        </p:nvSpPr>
        <p:spPr>
          <a:xfrm>
            <a:off x="754727" y="1447800"/>
            <a:ext cx="3053021" cy="4695825"/>
          </a:xfrm>
          <a:prstGeom prst="rect">
            <a:avLst/>
          </a:prstGeom>
          <a:solidFill>
            <a:srgbClr val="FBF7EE"/>
          </a:solidFill>
          <a:ln w="9525">
            <a:solidFill>
              <a:srgbClr val="AA9160"/>
            </a:solidFill>
          </a:ln>
        </p:spPr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/>
        </p:blipFill>
        <p:spPr>
          <a:xfrm>
            <a:off x="811877" y="1504950"/>
            <a:ext cx="2938721" cy="4581525"/>
          </a:xfrm>
          <a:prstGeom prst="rect">
            <a:avLst/>
          </a:prstGeom>
        </p:spPr>
      </p:pic>
      <p:sp>
        <p:nvSpPr>
          <p:cNvPr id="4" name="source-23-sh4-0">
            <a:extLst>
              <a:ext uri="{FF2B5EF4-FFF2-40B4-BE49-F238E27FC236}">
                <a16:creationId xmlns:a16="http://schemas.microsoft.com/office/drawing/2014/main" id="{FF750A78-FB56-4D82-A7B2-5B114B059512}"/>
              </a:ext>
            </a:extLst>
          </p:cNvPr>
          <p:cNvSpPr>
            <a:spLocks noGrp="1"/>
          </p:cNvSpPr>
          <p:nvPr/>
        </p:nvSpPr>
        <p:spPr>
          <a:xfrm>
            <a:off x="4638675" y="1685925"/>
            <a:ext cx="6858000" cy="28479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70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В </a:t>
            </a:r>
            <a:r>
              <a:rPr b="1">
                <a:solidFill>
                  <a:srgbClr val="7B3041"/>
                </a:solidFill>
              </a:rPr>
              <a:t>1559 году</a:t>
            </a:r>
            <a:r>
              <a:t> был опубликован </a:t>
            </a:r>
            <a:r>
              <a:rPr b="1">
                <a:solidFill>
                  <a:srgbClr val="7B3041"/>
                </a:solidFill>
              </a:rPr>
              <a:t>«Индекс запрещённых книг»</a:t>
            </a:r>
            <a:r>
              <a:t>, куда вошли сочинения протестантских реформаторов и различные издания Библии, не одобренные Римом.</a:t>
            </a:r>
          </a:p>
        </p:txBody>
      </p:sp>
      <p:sp>
        <p:nvSpPr>
          <p:cNvPr id="5" name="surface-23-2">
            <a:extLst>
              <a:ext uri="{FF2B5EF4-FFF2-40B4-BE49-F238E27FC236}">
                <a16:creationId xmlns:a16="http://schemas.microsoft.com/office/drawing/2014/main" id="{F8656318-77AF-4284-9BC2-C429245149DA}"/>
              </a:ext>
            </a:extLst>
          </p:cNvPr>
          <p:cNvSpPr>
            <a:spLocks noGrp="1"/>
          </p:cNvSpPr>
          <p:nvPr/>
        </p:nvSpPr>
        <p:spPr>
          <a:xfrm>
            <a:off x="4476750" y="4714875"/>
            <a:ext cx="7096125" cy="1514475"/>
          </a:xfrm>
          <a:prstGeom prst="rect">
            <a:avLst/>
          </a:prstGeom>
          <a:solidFill>
            <a:srgbClr val="E8DECB"/>
          </a:solidFill>
          <a:ln w="0">
            <a:noFill/>
          </a:ln>
        </p:spPr>
      </p:sp>
      <p:sp>
        <p:nvSpPr>
          <p:cNvPr id="6" name="source-23-sh4-1">
            <a:extLst>
              <a:ext uri="{FF2B5EF4-FFF2-40B4-BE49-F238E27FC236}">
                <a16:creationId xmlns:a16="http://schemas.microsoft.com/office/drawing/2014/main" id="{6ABA5AD3-5942-48C3-ACEC-0C7E686EDCA6}"/>
              </a:ext>
            </a:extLst>
          </p:cNvPr>
          <p:cNvSpPr>
            <a:spLocks noGrp="1"/>
          </p:cNvSpPr>
          <p:nvPr/>
        </p:nvSpPr>
        <p:spPr>
          <a:xfrm>
            <a:off x="4667250" y="4857750"/>
            <a:ext cx="6705600" cy="13239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475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За распространение таких книг устанавливались </a:t>
            </a:r>
            <a:r>
              <a:rPr b="1">
                <a:solidFill>
                  <a:srgbClr val="7B3041"/>
                </a:solidFill>
              </a:rPr>
              <a:t>суровые наказания</a:t>
            </a:r>
            <a:r>
              <a:t>, что способствовало усилению контроля над литературой.</a:t>
            </a:r>
          </a:p>
        </p:txBody>
      </p:sp>
      <p:sp>
        <p:nvSpPr>
          <p:cNvPr id="7" name="surface-23-3">
            <a:extLst>
              <a:ext uri="{FF2B5EF4-FFF2-40B4-BE49-F238E27FC236}">
                <a16:creationId xmlns:a16="http://schemas.microsoft.com/office/drawing/2014/main" id="{07F19C70-C8F9-4FBF-AE53-3B8B1AE5EA61}"/>
              </a:ext>
            </a:extLst>
          </p:cNvPr>
          <p:cNvSpPr>
            <a:spLocks noGrp="1"/>
          </p:cNvSpPr>
          <p:nvPr/>
        </p:nvSpPr>
        <p:spPr>
          <a:xfrm>
            <a:off x="571500" y="6443445"/>
            <a:ext cx="11049000" cy="7620"/>
          </a:xfrm>
          <a:prstGeom prst="rect">
            <a:avLst/>
          </a:prstGeom>
          <a:solidFill>
            <a:srgbClr val="C5B58D"/>
          </a:solidFill>
          <a:ln w="0">
            <a:noFill/>
          </a:ln>
        </p:spPr>
      </p:sp>
      <p:sp>
        <p:nvSpPr>
          <p:cNvPr id="8" name="author-23-4">
            <a:extLst>
              <a:ext uri="{FF2B5EF4-FFF2-40B4-BE49-F238E27FC236}">
                <a16:creationId xmlns:a16="http://schemas.microsoft.com/office/drawing/2014/main" id="{209390E3-13AC-45A2-9F5F-4A6A9C22DE02}"/>
              </a:ext>
            </a:extLst>
          </p:cNvPr>
          <p:cNvSpPr>
            <a:spLocks noGrp="1"/>
          </p:cNvSpPr>
          <p:nvPr/>
        </p:nvSpPr>
        <p:spPr>
          <a:xfrm>
            <a:off x="9715500" y="6548220"/>
            <a:ext cx="1905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spcAft>
                <a:spcPts val="0"/>
              </a:spcAft>
              <a:defRPr sz="1100" b="0">
                <a:solidFill>
                  <a:srgbClr val="736B5B"/>
                </a:solidFill>
                <a:latin typeface="Calibri"/>
                <a:ea typeface="Calibri"/>
                <a:cs typeface="Calibri"/>
              </a:defRPr>
            </a:pPr>
            <a: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3335772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F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ource-24-sh2-0">
            <a:extLst>
              <a:ext uri="{FF2B5EF4-FFF2-40B4-BE49-F238E27FC236}">
                <a16:creationId xmlns:a16="http://schemas.microsoft.com/office/drawing/2014/main" id="{8531DAAF-7C39-4759-B508-9F517F28A373}"/>
              </a:ext>
            </a:extLst>
          </p:cNvPr>
          <p:cNvSpPr>
            <a:spLocks noGrp="1"/>
          </p:cNvSpPr>
          <p:nvPr/>
        </p:nvSpPr>
        <p:spPr>
          <a:xfrm>
            <a:off x="571500" y="409575"/>
            <a:ext cx="6772275" cy="8953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3675" b="0">
                <a:solidFill>
                  <a:srgbClr val="192D3F"/>
                </a:solidFill>
                <a:latin typeface="Georgia"/>
                <a:ea typeface="Georgia"/>
                <a:cs typeface="Georgia"/>
              </a:defRPr>
            </a:pPr>
            <a:r>
              <a:t>Тридентский собор</a:t>
            </a:r>
          </a:p>
        </p:txBody>
      </p:sp>
      <p:sp>
        <p:nvSpPr>
          <p:cNvPr id="2" name="source-24-sh8-0">
            <a:extLst>
              <a:ext uri="{FF2B5EF4-FFF2-40B4-BE49-F238E27FC236}">
                <a16:creationId xmlns:a16="http://schemas.microsoft.com/office/drawing/2014/main" id="{0955EE80-252C-4F2E-B47B-6E4BE0D78A81}"/>
              </a:ext>
            </a:extLst>
          </p:cNvPr>
          <p:cNvSpPr>
            <a:spLocks noGrp="1"/>
          </p:cNvSpPr>
          <p:nvPr/>
        </p:nvSpPr>
        <p:spPr>
          <a:xfrm>
            <a:off x="571500" y="2028825"/>
            <a:ext cx="6429375" cy="23241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625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rPr b="1">
                <a:solidFill>
                  <a:srgbClr val="7B3041"/>
                </a:solidFill>
              </a:rPr>
              <a:t>С 1545 по 1563 год</a:t>
            </a:r>
            <a:r>
              <a:t> </a:t>
            </a:r>
            <a:r>
              <a:rPr b="1">
                <a:solidFill>
                  <a:srgbClr val="7B3041"/>
                </a:solidFill>
              </a:rPr>
              <a:t>в Тренто</a:t>
            </a:r>
            <a:r>
              <a:t> проходил важный Тридентский собор, на котором протестанты, не сумев убедить католиков в своих аргументах, покинули заседания.</a:t>
            </a:r>
          </a:p>
        </p:txBody>
      </p:sp>
      <p:sp>
        <p:nvSpPr>
          <p:cNvPr id="3" name="surface-24-1">
            <a:extLst>
              <a:ext uri="{FF2B5EF4-FFF2-40B4-BE49-F238E27FC236}">
                <a16:creationId xmlns:a16="http://schemas.microsoft.com/office/drawing/2014/main" id="{EC1C1649-A8B2-4E44-935B-6D15A2134E89}"/>
              </a:ext>
            </a:extLst>
          </p:cNvPr>
          <p:cNvSpPr>
            <a:spLocks noGrp="1"/>
          </p:cNvSpPr>
          <p:nvPr/>
        </p:nvSpPr>
        <p:spPr>
          <a:xfrm>
            <a:off x="571500" y="4676775"/>
            <a:ext cx="904875" cy="28575"/>
          </a:xfrm>
          <a:prstGeom prst="rect">
            <a:avLst/>
          </a:prstGeom>
          <a:solidFill>
            <a:srgbClr val="7B3041"/>
          </a:solidFill>
          <a:ln w="0">
            <a:noFill/>
          </a:ln>
        </p:spPr>
      </p:sp>
      <p:sp>
        <p:nvSpPr>
          <p:cNvPr id="4" name="source-24-sh8-1">
            <a:extLst>
              <a:ext uri="{FF2B5EF4-FFF2-40B4-BE49-F238E27FC236}">
                <a16:creationId xmlns:a16="http://schemas.microsoft.com/office/drawing/2014/main" id="{BF39C1DD-CF25-4073-A54B-1CF2071F1AD3}"/>
              </a:ext>
            </a:extLst>
          </p:cNvPr>
          <p:cNvSpPr>
            <a:spLocks noGrp="1"/>
          </p:cNvSpPr>
          <p:nvPr/>
        </p:nvSpPr>
        <p:spPr>
          <a:xfrm>
            <a:off x="571500" y="5067300"/>
            <a:ext cx="6429375" cy="12477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475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В соборе была проведена значимая реформа: календарь был изменён с учётом астрономических данных.</a:t>
            </a:r>
          </a:p>
        </p:txBody>
      </p:sp>
      <p:sp>
        <p:nvSpPr>
          <p:cNvPr id="5" name="surface-24-2">
            <a:extLst>
              <a:ext uri="{FF2B5EF4-FFF2-40B4-BE49-F238E27FC236}">
                <a16:creationId xmlns:a16="http://schemas.microsoft.com/office/drawing/2014/main" id="{92315890-E020-44BD-8A6D-36A5EBC04093}"/>
              </a:ext>
            </a:extLst>
          </p:cNvPr>
          <p:cNvSpPr>
            <a:spLocks noGrp="1"/>
          </p:cNvSpPr>
          <p:nvPr/>
        </p:nvSpPr>
        <p:spPr>
          <a:xfrm>
            <a:off x="7562850" y="1292266"/>
            <a:ext cx="4029075" cy="4502068"/>
          </a:xfrm>
          <a:prstGeom prst="rect">
            <a:avLst/>
          </a:prstGeom>
          <a:solidFill>
            <a:srgbClr val="FBF7EE"/>
          </a:solidFill>
          <a:ln w="9525">
            <a:solidFill>
              <a:srgbClr val="AA9160"/>
            </a:solidFill>
          </a:ln>
        </p:spPr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/>
          <a:stretch/>
        </p:blipFill>
        <p:spPr>
          <a:xfrm>
            <a:off x="7620000" y="1349416"/>
            <a:ext cx="3914775" cy="4387768"/>
          </a:xfrm>
          <a:prstGeom prst="rect">
            <a:avLst/>
          </a:prstGeom>
        </p:spPr>
      </p:pic>
      <p:sp>
        <p:nvSpPr>
          <p:cNvPr id="7" name="surface-24-3">
            <a:extLst>
              <a:ext uri="{FF2B5EF4-FFF2-40B4-BE49-F238E27FC236}">
                <a16:creationId xmlns:a16="http://schemas.microsoft.com/office/drawing/2014/main" id="{1F83271E-ACFA-477C-879A-32F7814BA42F}"/>
              </a:ext>
            </a:extLst>
          </p:cNvPr>
          <p:cNvSpPr>
            <a:spLocks noGrp="1"/>
          </p:cNvSpPr>
          <p:nvPr/>
        </p:nvSpPr>
        <p:spPr>
          <a:xfrm>
            <a:off x="571500" y="6443445"/>
            <a:ext cx="11049000" cy="7620"/>
          </a:xfrm>
          <a:prstGeom prst="rect">
            <a:avLst/>
          </a:prstGeom>
          <a:solidFill>
            <a:srgbClr val="C5B58D"/>
          </a:solidFill>
          <a:ln w="0">
            <a:noFill/>
          </a:ln>
        </p:spPr>
      </p:sp>
      <p:sp>
        <p:nvSpPr>
          <p:cNvPr id="8" name="author-24-4">
            <a:extLst>
              <a:ext uri="{FF2B5EF4-FFF2-40B4-BE49-F238E27FC236}">
                <a16:creationId xmlns:a16="http://schemas.microsoft.com/office/drawing/2014/main" id="{8415C680-2884-4001-A0C8-2D018E51FC70}"/>
              </a:ext>
            </a:extLst>
          </p:cNvPr>
          <p:cNvSpPr>
            <a:spLocks noGrp="1"/>
          </p:cNvSpPr>
          <p:nvPr/>
        </p:nvSpPr>
        <p:spPr>
          <a:xfrm>
            <a:off x="9715500" y="6548220"/>
            <a:ext cx="1905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spcAft>
                <a:spcPts val="0"/>
              </a:spcAft>
              <a:defRPr sz="1100" b="0">
                <a:solidFill>
                  <a:srgbClr val="736B5B"/>
                </a:solidFill>
                <a:latin typeface="Calibri"/>
                <a:ea typeface="Calibri"/>
                <a:cs typeface="Calibri"/>
              </a:defRPr>
            </a:pPr>
            <a: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13041738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F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rface-25-1">
            <a:extLst>
              <a:ext uri="{FF2B5EF4-FFF2-40B4-BE49-F238E27FC236}">
                <a16:creationId xmlns:a16="http://schemas.microsoft.com/office/drawing/2014/main" id="{F4EEF9B1-3E3D-43CF-A40C-616400E73C8C}"/>
              </a:ext>
            </a:extLst>
          </p:cNvPr>
          <p:cNvSpPr>
            <a:spLocks noGrp="1"/>
          </p:cNvSpPr>
          <p:nvPr/>
        </p:nvSpPr>
        <p:spPr>
          <a:xfrm>
            <a:off x="514350" y="1164337"/>
            <a:ext cx="3990975" cy="4424550"/>
          </a:xfrm>
          <a:prstGeom prst="rect">
            <a:avLst/>
          </a:prstGeom>
          <a:solidFill>
            <a:srgbClr val="FBF7EE"/>
          </a:solidFill>
          <a:ln w="9525">
            <a:solidFill>
              <a:srgbClr val="AA9160"/>
            </a:solidFill>
          </a:ln>
        </p:spPr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/>
        </p:blipFill>
        <p:spPr>
          <a:xfrm>
            <a:off x="571500" y="1221487"/>
            <a:ext cx="3876675" cy="4310250"/>
          </a:xfrm>
          <a:prstGeom prst="rect">
            <a:avLst/>
          </a:prstGeom>
        </p:spPr>
      </p:pic>
      <p:sp>
        <p:nvSpPr>
          <p:cNvPr id="3" name="source-25-sh7-0">
            <a:extLst>
              <a:ext uri="{FF2B5EF4-FFF2-40B4-BE49-F238E27FC236}">
                <a16:creationId xmlns:a16="http://schemas.microsoft.com/office/drawing/2014/main" id="{ED3AB8B2-0CE6-4199-86A8-A81D6AB46FC3}"/>
              </a:ext>
            </a:extLst>
          </p:cNvPr>
          <p:cNvSpPr>
            <a:spLocks noGrp="1"/>
          </p:cNvSpPr>
          <p:nvPr/>
        </p:nvSpPr>
        <p:spPr>
          <a:xfrm>
            <a:off x="5048250" y="552450"/>
            <a:ext cx="6486525" cy="11811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3450" b="0">
                <a:solidFill>
                  <a:srgbClr val="192D3F"/>
                </a:solidFill>
                <a:latin typeface="Georgia"/>
                <a:ea typeface="Georgia"/>
                <a:cs typeface="Georgia"/>
              </a:defRPr>
            </a:pPr>
            <a:r>
              <a:t>Григорианский календарь</a:t>
            </a:r>
          </a:p>
        </p:txBody>
      </p:sp>
      <p:sp>
        <p:nvSpPr>
          <p:cNvPr id="4" name="source-25-sh8-0">
            <a:extLst>
              <a:ext uri="{FF2B5EF4-FFF2-40B4-BE49-F238E27FC236}">
                <a16:creationId xmlns:a16="http://schemas.microsoft.com/office/drawing/2014/main" id="{901D25AA-D975-43CB-B20E-7A9F6D60E592}"/>
              </a:ext>
            </a:extLst>
          </p:cNvPr>
          <p:cNvSpPr>
            <a:spLocks noGrp="1"/>
          </p:cNvSpPr>
          <p:nvPr/>
        </p:nvSpPr>
        <p:spPr>
          <a:xfrm>
            <a:off x="5057775" y="2133600"/>
            <a:ext cx="6457950" cy="16764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625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В </a:t>
            </a:r>
            <a:r>
              <a:rPr b="1">
                <a:solidFill>
                  <a:srgbClr val="7B3041"/>
                </a:solidFill>
              </a:rPr>
              <a:t>1582 году</a:t>
            </a:r>
            <a:r>
              <a:t> буллой папы </a:t>
            </a:r>
            <a:r>
              <a:rPr b="1">
                <a:solidFill>
                  <a:srgbClr val="7B3041"/>
                </a:solidFill>
              </a:rPr>
              <a:t>Григория XIII</a:t>
            </a:r>
            <a:r>
              <a:t> был введён новый календарь, ставший символом власти католической церкви над временем.</a:t>
            </a:r>
          </a:p>
        </p:txBody>
      </p:sp>
      <p:sp>
        <p:nvSpPr>
          <p:cNvPr id="5" name="surface-25-2">
            <a:extLst>
              <a:ext uri="{FF2B5EF4-FFF2-40B4-BE49-F238E27FC236}">
                <a16:creationId xmlns:a16="http://schemas.microsoft.com/office/drawing/2014/main" id="{EDDF4067-BCCA-4A23-97BE-F0922848DDB0}"/>
              </a:ext>
            </a:extLst>
          </p:cNvPr>
          <p:cNvSpPr>
            <a:spLocks noGrp="1"/>
          </p:cNvSpPr>
          <p:nvPr/>
        </p:nvSpPr>
        <p:spPr>
          <a:xfrm>
            <a:off x="5067300" y="3943350"/>
            <a:ext cx="1000125" cy="28575"/>
          </a:xfrm>
          <a:prstGeom prst="rect">
            <a:avLst/>
          </a:prstGeom>
          <a:solidFill>
            <a:srgbClr val="7B3041"/>
          </a:solidFill>
          <a:ln w="0">
            <a:noFill/>
          </a:ln>
        </p:spPr>
      </p:sp>
      <p:sp>
        <p:nvSpPr>
          <p:cNvPr id="6" name="source-25-sh8-1">
            <a:extLst>
              <a:ext uri="{FF2B5EF4-FFF2-40B4-BE49-F238E27FC236}">
                <a16:creationId xmlns:a16="http://schemas.microsoft.com/office/drawing/2014/main" id="{56FFFDA7-E7A2-4E90-8F9B-AF7F5B114D86}"/>
              </a:ext>
            </a:extLst>
          </p:cNvPr>
          <p:cNvSpPr>
            <a:spLocks noGrp="1"/>
          </p:cNvSpPr>
          <p:nvPr/>
        </p:nvSpPr>
        <p:spPr>
          <a:xfrm>
            <a:off x="5057775" y="4305300"/>
            <a:ext cx="6457950" cy="19907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475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В государствах, где преобладает протестантизм, поначалу встретили нововведение с настороженностью, но со временем поняли важность и перешли на новый календарь.</a:t>
            </a:r>
          </a:p>
        </p:txBody>
      </p:sp>
      <p:sp>
        <p:nvSpPr>
          <p:cNvPr id="7" name="surface-25-3">
            <a:extLst>
              <a:ext uri="{FF2B5EF4-FFF2-40B4-BE49-F238E27FC236}">
                <a16:creationId xmlns:a16="http://schemas.microsoft.com/office/drawing/2014/main" id="{581E2D0D-548A-4EC7-8933-D73CB301414A}"/>
              </a:ext>
            </a:extLst>
          </p:cNvPr>
          <p:cNvSpPr>
            <a:spLocks noGrp="1"/>
          </p:cNvSpPr>
          <p:nvPr/>
        </p:nvSpPr>
        <p:spPr>
          <a:xfrm>
            <a:off x="571500" y="6443445"/>
            <a:ext cx="11049000" cy="7620"/>
          </a:xfrm>
          <a:prstGeom prst="rect">
            <a:avLst/>
          </a:prstGeom>
          <a:solidFill>
            <a:srgbClr val="C5B58D"/>
          </a:solidFill>
          <a:ln w="0">
            <a:noFill/>
          </a:ln>
        </p:spPr>
      </p:sp>
      <p:sp>
        <p:nvSpPr>
          <p:cNvPr id="8" name="author-25-4">
            <a:extLst>
              <a:ext uri="{FF2B5EF4-FFF2-40B4-BE49-F238E27FC236}">
                <a16:creationId xmlns:a16="http://schemas.microsoft.com/office/drawing/2014/main" id="{35A9B62C-9BD2-48E4-9FFA-67F904974183}"/>
              </a:ext>
            </a:extLst>
          </p:cNvPr>
          <p:cNvSpPr>
            <a:spLocks noGrp="1"/>
          </p:cNvSpPr>
          <p:nvPr/>
        </p:nvSpPr>
        <p:spPr>
          <a:xfrm>
            <a:off x="9715500" y="6548220"/>
            <a:ext cx="1905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spcAft>
                <a:spcPts val="0"/>
              </a:spcAft>
              <a:defRPr sz="1100" b="0">
                <a:solidFill>
                  <a:srgbClr val="736B5B"/>
                </a:solidFill>
                <a:latin typeface="Calibri"/>
                <a:ea typeface="Calibri"/>
                <a:cs typeface="Calibri"/>
              </a:defRPr>
            </a:pPr>
            <a: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11427996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F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ource-26-sh3-0">
            <a:extLst>
              <a:ext uri="{FF2B5EF4-FFF2-40B4-BE49-F238E27FC236}">
                <a16:creationId xmlns:a16="http://schemas.microsoft.com/office/drawing/2014/main" id="{296C88D9-AEED-48C2-B9A7-2E869093CC58}"/>
              </a:ext>
            </a:extLst>
          </p:cNvPr>
          <p:cNvSpPr>
            <a:spLocks noGrp="1"/>
          </p:cNvSpPr>
          <p:nvPr/>
        </p:nvSpPr>
        <p:spPr>
          <a:xfrm>
            <a:off x="571500" y="400050"/>
            <a:ext cx="11049000" cy="7620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3450" b="0">
                <a:solidFill>
                  <a:srgbClr val="192D3F"/>
                </a:solidFill>
                <a:latin typeface="Georgia"/>
                <a:ea typeface="Georgia"/>
                <a:cs typeface="Georgia"/>
              </a:defRPr>
            </a:pPr>
            <a:r>
              <a:t>Орден иезуитов</a:t>
            </a:r>
          </a:p>
        </p:txBody>
      </p:sp>
      <p:sp>
        <p:nvSpPr>
          <p:cNvPr id="2" name="source-26-sh6-0">
            <a:extLst>
              <a:ext uri="{FF2B5EF4-FFF2-40B4-BE49-F238E27FC236}">
                <a16:creationId xmlns:a16="http://schemas.microsoft.com/office/drawing/2014/main" id="{945BC384-74B3-4E10-A59D-B3E8DB185573}"/>
              </a:ext>
            </a:extLst>
          </p:cNvPr>
          <p:cNvSpPr>
            <a:spLocks noGrp="1"/>
          </p:cNvSpPr>
          <p:nvPr/>
        </p:nvSpPr>
        <p:spPr>
          <a:xfrm>
            <a:off x="571500" y="1533525"/>
            <a:ext cx="6657975" cy="21050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625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Орден иезуитов, основанный </a:t>
            </a:r>
            <a:r>
              <a:rPr b="1">
                <a:solidFill>
                  <a:srgbClr val="7B3041"/>
                </a:solidFill>
              </a:rPr>
              <a:t>Игнатием Лойолой</a:t>
            </a:r>
            <a:r>
              <a:t> в </a:t>
            </a:r>
            <a:r>
              <a:rPr b="1">
                <a:solidFill>
                  <a:srgbClr val="7B3041"/>
                </a:solidFill>
              </a:rPr>
              <a:t>1534 году</a:t>
            </a:r>
            <a:r>
              <a:t> и официально утверждённый папой римским в </a:t>
            </a:r>
            <a:r>
              <a:rPr b="1">
                <a:solidFill>
                  <a:srgbClr val="7B3041"/>
                </a:solidFill>
              </a:rPr>
              <a:t>1540 году</a:t>
            </a:r>
            <a:r>
              <a:t>,</a:t>
            </a:r>
          </a:p>
        </p:txBody>
      </p:sp>
      <p:sp>
        <p:nvSpPr>
          <p:cNvPr id="3" name="source-26-sh6-1">
            <a:extLst>
              <a:ext uri="{FF2B5EF4-FFF2-40B4-BE49-F238E27FC236}">
                <a16:creationId xmlns:a16="http://schemas.microsoft.com/office/drawing/2014/main" id="{EE9752B5-092C-4C1A-8F09-F879808E4335}"/>
              </a:ext>
            </a:extLst>
          </p:cNvPr>
          <p:cNvSpPr>
            <a:spLocks noGrp="1"/>
          </p:cNvSpPr>
          <p:nvPr/>
        </p:nvSpPr>
        <p:spPr>
          <a:xfrm>
            <a:off x="571500" y="3848100"/>
            <a:ext cx="6657975" cy="13239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55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отличался </a:t>
            </a:r>
            <a:r>
              <a:rPr b="1">
                <a:solidFill>
                  <a:srgbClr val="7B3041"/>
                </a:solidFill>
              </a:rPr>
              <a:t>жёсткой иерархией</a:t>
            </a:r>
            <a:r>
              <a:t> и </a:t>
            </a:r>
            <a:r>
              <a:rPr b="1">
                <a:solidFill>
                  <a:srgbClr val="7B3041"/>
                </a:solidFill>
              </a:rPr>
              <a:t>строгой дисциплиной</a:t>
            </a:r>
            <a:r>
              <a:t>, но при этом проявлял гибкость в подходах.</a:t>
            </a:r>
          </a:p>
        </p:txBody>
      </p:sp>
      <p:sp>
        <p:nvSpPr>
          <p:cNvPr id="4" name="surface-26-1">
            <a:extLst>
              <a:ext uri="{FF2B5EF4-FFF2-40B4-BE49-F238E27FC236}">
                <a16:creationId xmlns:a16="http://schemas.microsoft.com/office/drawing/2014/main" id="{43800A5C-78EB-4A21-BA58-E6FBF8C38367}"/>
              </a:ext>
            </a:extLst>
          </p:cNvPr>
          <p:cNvSpPr>
            <a:spLocks noGrp="1"/>
          </p:cNvSpPr>
          <p:nvPr/>
        </p:nvSpPr>
        <p:spPr>
          <a:xfrm>
            <a:off x="571500" y="5324475"/>
            <a:ext cx="933450" cy="28575"/>
          </a:xfrm>
          <a:prstGeom prst="rect">
            <a:avLst/>
          </a:prstGeom>
          <a:solidFill>
            <a:srgbClr val="7B3041"/>
          </a:solidFill>
          <a:ln w="0">
            <a:noFill/>
          </a:ln>
        </p:spPr>
      </p:sp>
      <p:sp>
        <p:nvSpPr>
          <p:cNvPr id="5" name="source-26-sh6-2">
            <a:extLst>
              <a:ext uri="{FF2B5EF4-FFF2-40B4-BE49-F238E27FC236}">
                <a16:creationId xmlns:a16="http://schemas.microsoft.com/office/drawing/2014/main" id="{B89FBC19-76EC-452D-BB27-0DA4E5A18EFC}"/>
              </a:ext>
            </a:extLst>
          </p:cNvPr>
          <p:cNvSpPr>
            <a:spLocks noGrp="1"/>
          </p:cNvSpPr>
          <p:nvPr/>
        </p:nvSpPr>
        <p:spPr>
          <a:xfrm>
            <a:off x="571500" y="5562600"/>
            <a:ext cx="6667500" cy="7620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325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Генерал ордена избирался </a:t>
            </a:r>
            <a:r>
              <a:rPr b="1">
                <a:solidFill>
                  <a:srgbClr val="7B3041"/>
                </a:solidFill>
              </a:rPr>
              <a:t>пожизненно</a:t>
            </a:r>
            <a:r>
              <a:t> и подчинялся </a:t>
            </a:r>
            <a:r>
              <a:rPr b="1">
                <a:solidFill>
                  <a:srgbClr val="7B3041"/>
                </a:solidFill>
              </a:rPr>
              <a:t>лишь папе</a:t>
            </a:r>
            <a:r>
              <a:t>.</a:t>
            </a:r>
          </a:p>
        </p:txBody>
      </p:sp>
      <p:sp>
        <p:nvSpPr>
          <p:cNvPr id="6" name="surface-26-2">
            <a:extLst>
              <a:ext uri="{FF2B5EF4-FFF2-40B4-BE49-F238E27FC236}">
                <a16:creationId xmlns:a16="http://schemas.microsoft.com/office/drawing/2014/main" id="{3EDFC3F6-15B5-424A-80BC-5374A99272B0}"/>
              </a:ext>
            </a:extLst>
          </p:cNvPr>
          <p:cNvSpPr>
            <a:spLocks noGrp="1"/>
          </p:cNvSpPr>
          <p:nvPr/>
        </p:nvSpPr>
        <p:spPr>
          <a:xfrm>
            <a:off x="7724775" y="1697465"/>
            <a:ext cx="3790950" cy="4234596"/>
          </a:xfrm>
          <a:prstGeom prst="rect">
            <a:avLst/>
          </a:prstGeom>
          <a:solidFill>
            <a:srgbClr val="FBF7EE"/>
          </a:solidFill>
          <a:ln w="9525">
            <a:solidFill>
              <a:srgbClr val="AA9160"/>
            </a:solidFill>
          </a:ln>
        </p:spPr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/>
          <a:stretch/>
        </p:blipFill>
        <p:spPr>
          <a:xfrm>
            <a:off x="7781925" y="1754615"/>
            <a:ext cx="3676650" cy="4120296"/>
          </a:xfrm>
          <a:prstGeom prst="rect">
            <a:avLst/>
          </a:prstGeom>
        </p:spPr>
      </p:pic>
      <p:sp>
        <p:nvSpPr>
          <p:cNvPr id="8" name="surface-26-3">
            <a:extLst>
              <a:ext uri="{FF2B5EF4-FFF2-40B4-BE49-F238E27FC236}">
                <a16:creationId xmlns:a16="http://schemas.microsoft.com/office/drawing/2014/main" id="{ADEF5573-453E-4717-9A48-DF7461D87B5F}"/>
              </a:ext>
            </a:extLst>
          </p:cNvPr>
          <p:cNvSpPr>
            <a:spLocks noGrp="1"/>
          </p:cNvSpPr>
          <p:nvPr/>
        </p:nvSpPr>
        <p:spPr>
          <a:xfrm>
            <a:off x="571500" y="6443445"/>
            <a:ext cx="11049000" cy="7620"/>
          </a:xfrm>
          <a:prstGeom prst="rect">
            <a:avLst/>
          </a:prstGeom>
          <a:solidFill>
            <a:srgbClr val="C5B58D"/>
          </a:solidFill>
          <a:ln w="0">
            <a:noFill/>
          </a:ln>
        </p:spPr>
      </p:sp>
      <p:sp>
        <p:nvSpPr>
          <p:cNvPr id="9" name="author-26-4">
            <a:extLst>
              <a:ext uri="{FF2B5EF4-FFF2-40B4-BE49-F238E27FC236}">
                <a16:creationId xmlns:a16="http://schemas.microsoft.com/office/drawing/2014/main" id="{EDB0A58B-BBA9-49A7-B9C4-D37480D2945C}"/>
              </a:ext>
            </a:extLst>
          </p:cNvPr>
          <p:cNvSpPr>
            <a:spLocks noGrp="1"/>
          </p:cNvSpPr>
          <p:nvPr/>
        </p:nvSpPr>
        <p:spPr>
          <a:xfrm>
            <a:off x="9715500" y="6548220"/>
            <a:ext cx="1905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spcAft>
                <a:spcPts val="0"/>
              </a:spcAft>
              <a:defRPr sz="1100" b="0">
                <a:solidFill>
                  <a:srgbClr val="736B5B"/>
                </a:solidFill>
                <a:latin typeface="Calibri"/>
                <a:ea typeface="Calibri"/>
                <a:cs typeface="Calibri"/>
              </a:defRPr>
            </a:pPr>
            <a: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20576063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F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rface-27-1">
            <a:extLst>
              <a:ext uri="{FF2B5EF4-FFF2-40B4-BE49-F238E27FC236}">
                <a16:creationId xmlns:a16="http://schemas.microsoft.com/office/drawing/2014/main" id="{AC5169FD-6429-44AE-BC2E-41299915A70E}"/>
              </a:ext>
            </a:extLst>
          </p:cNvPr>
          <p:cNvSpPr>
            <a:spLocks noGrp="1"/>
          </p:cNvSpPr>
          <p:nvPr/>
        </p:nvSpPr>
        <p:spPr>
          <a:xfrm>
            <a:off x="552450" y="972302"/>
            <a:ext cx="2924175" cy="4846721"/>
          </a:xfrm>
          <a:prstGeom prst="rect">
            <a:avLst/>
          </a:prstGeom>
          <a:solidFill>
            <a:srgbClr val="FBF7EE"/>
          </a:solidFill>
          <a:ln w="9525">
            <a:solidFill>
              <a:srgbClr val="AA9160"/>
            </a:solidFill>
          </a:ln>
        </p:spPr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/>
        </p:blipFill>
        <p:spPr>
          <a:xfrm>
            <a:off x="609600" y="1029452"/>
            <a:ext cx="2809875" cy="4732421"/>
          </a:xfrm>
          <a:prstGeom prst="rect">
            <a:avLst/>
          </a:prstGeom>
        </p:spPr>
      </p:pic>
      <p:sp>
        <p:nvSpPr>
          <p:cNvPr id="3" name="source-27-sh9-0">
            <a:extLst>
              <a:ext uri="{FF2B5EF4-FFF2-40B4-BE49-F238E27FC236}">
                <a16:creationId xmlns:a16="http://schemas.microsoft.com/office/drawing/2014/main" id="{87189134-B2CA-446E-A1F2-82F201F7BB2E}"/>
              </a:ext>
            </a:extLst>
          </p:cNvPr>
          <p:cNvSpPr>
            <a:spLocks noGrp="1"/>
          </p:cNvSpPr>
          <p:nvPr/>
        </p:nvSpPr>
        <p:spPr>
          <a:xfrm>
            <a:off x="4048125" y="514350"/>
            <a:ext cx="7467600" cy="11430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3600" b="0">
                <a:solidFill>
                  <a:srgbClr val="192D3F"/>
                </a:solidFill>
                <a:latin typeface="Georgia"/>
                <a:ea typeface="Georgia"/>
                <a:cs typeface="Georgia"/>
              </a:defRPr>
            </a:pPr>
            <a:r>
              <a:t>Деятельность иезуитов</a:t>
            </a:r>
          </a:p>
        </p:txBody>
      </p:sp>
      <p:sp>
        <p:nvSpPr>
          <p:cNvPr id="4" name="source-27-sh6-0">
            <a:extLst>
              <a:ext uri="{FF2B5EF4-FFF2-40B4-BE49-F238E27FC236}">
                <a16:creationId xmlns:a16="http://schemas.microsoft.com/office/drawing/2014/main" id="{D5150A3A-48DF-4B36-A620-7A3D38657F9E}"/>
              </a:ext>
            </a:extLst>
          </p:cNvPr>
          <p:cNvSpPr>
            <a:spLocks noGrp="1"/>
          </p:cNvSpPr>
          <p:nvPr/>
        </p:nvSpPr>
        <p:spPr>
          <a:xfrm>
            <a:off x="4048125" y="2257425"/>
            <a:ext cx="7448550" cy="11049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85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Иезуиты были в центре событий, преследуя цели своего ордена.</a:t>
            </a:r>
          </a:p>
        </p:txBody>
      </p:sp>
      <p:sp>
        <p:nvSpPr>
          <p:cNvPr id="5" name="surface-27-2">
            <a:extLst>
              <a:ext uri="{FF2B5EF4-FFF2-40B4-BE49-F238E27FC236}">
                <a16:creationId xmlns:a16="http://schemas.microsoft.com/office/drawing/2014/main" id="{24C76D0A-3E9A-47A0-9456-B45540C1E2E4}"/>
              </a:ext>
            </a:extLst>
          </p:cNvPr>
          <p:cNvSpPr>
            <a:spLocks noGrp="1"/>
          </p:cNvSpPr>
          <p:nvPr/>
        </p:nvSpPr>
        <p:spPr>
          <a:xfrm>
            <a:off x="3895725" y="3752850"/>
            <a:ext cx="7705725" cy="2219325"/>
          </a:xfrm>
          <a:prstGeom prst="rect">
            <a:avLst/>
          </a:prstGeom>
          <a:solidFill>
            <a:srgbClr val="E5E9DD"/>
          </a:solidFill>
          <a:ln w="0">
            <a:noFill/>
          </a:ln>
        </p:spPr>
      </p:sp>
      <p:sp>
        <p:nvSpPr>
          <p:cNvPr id="6" name="source-27-sh6-1">
            <a:extLst>
              <a:ext uri="{FF2B5EF4-FFF2-40B4-BE49-F238E27FC236}">
                <a16:creationId xmlns:a16="http://schemas.microsoft.com/office/drawing/2014/main" id="{97B18886-5D10-4714-BB99-A038A068436D}"/>
              </a:ext>
            </a:extLst>
          </p:cNvPr>
          <p:cNvSpPr>
            <a:spLocks noGrp="1"/>
          </p:cNvSpPr>
          <p:nvPr/>
        </p:nvSpPr>
        <p:spPr>
          <a:xfrm>
            <a:off x="4152900" y="3990975"/>
            <a:ext cx="7143750" cy="19145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775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Они оказывали влияние на учёных, народы и политиков, создавая </a:t>
            </a:r>
            <a:r>
              <a:rPr b="1">
                <a:solidFill>
                  <a:srgbClr val="566454"/>
                </a:solidFill>
              </a:rPr>
              <a:t>лучшие учебные заведения</a:t>
            </a:r>
            <a:r>
              <a:t>, которые воспитывали убеждённых католиков.</a:t>
            </a:r>
          </a:p>
        </p:txBody>
      </p:sp>
      <p:sp>
        <p:nvSpPr>
          <p:cNvPr id="7" name="surface-27-3">
            <a:extLst>
              <a:ext uri="{FF2B5EF4-FFF2-40B4-BE49-F238E27FC236}">
                <a16:creationId xmlns:a16="http://schemas.microsoft.com/office/drawing/2014/main" id="{AE3F1122-0121-4FB8-8DF5-1DFC8CE12396}"/>
              </a:ext>
            </a:extLst>
          </p:cNvPr>
          <p:cNvSpPr>
            <a:spLocks noGrp="1"/>
          </p:cNvSpPr>
          <p:nvPr/>
        </p:nvSpPr>
        <p:spPr>
          <a:xfrm>
            <a:off x="571500" y="6443445"/>
            <a:ext cx="11049000" cy="7620"/>
          </a:xfrm>
          <a:prstGeom prst="rect">
            <a:avLst/>
          </a:prstGeom>
          <a:solidFill>
            <a:srgbClr val="C5B58D"/>
          </a:solidFill>
          <a:ln w="0">
            <a:noFill/>
          </a:ln>
        </p:spPr>
      </p:sp>
      <p:sp>
        <p:nvSpPr>
          <p:cNvPr id="8" name="author-27-4">
            <a:extLst>
              <a:ext uri="{FF2B5EF4-FFF2-40B4-BE49-F238E27FC236}">
                <a16:creationId xmlns:a16="http://schemas.microsoft.com/office/drawing/2014/main" id="{A00322C9-AC46-4178-82F2-9A8117A5217D}"/>
              </a:ext>
            </a:extLst>
          </p:cNvPr>
          <p:cNvSpPr>
            <a:spLocks noGrp="1"/>
          </p:cNvSpPr>
          <p:nvPr/>
        </p:nvSpPr>
        <p:spPr>
          <a:xfrm>
            <a:off x="9715500" y="6548220"/>
            <a:ext cx="1905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spcAft>
                <a:spcPts val="0"/>
              </a:spcAft>
              <a:defRPr sz="1100" b="0">
                <a:solidFill>
                  <a:srgbClr val="736B5B"/>
                </a:solidFill>
                <a:latin typeface="Calibri"/>
                <a:ea typeface="Calibri"/>
                <a:cs typeface="Calibri"/>
              </a:defRPr>
            </a:pPr>
            <a: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8041275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F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ource-28-sh5-0">
            <a:extLst>
              <a:ext uri="{FF2B5EF4-FFF2-40B4-BE49-F238E27FC236}">
                <a16:creationId xmlns:a16="http://schemas.microsoft.com/office/drawing/2014/main" id="{9AA72090-A04E-4E84-8A85-62DD4A0DF4D2}"/>
              </a:ext>
            </a:extLst>
          </p:cNvPr>
          <p:cNvSpPr>
            <a:spLocks noGrp="1"/>
          </p:cNvSpPr>
          <p:nvPr/>
        </p:nvSpPr>
        <p:spPr>
          <a:xfrm>
            <a:off x="571500" y="466725"/>
            <a:ext cx="6905625" cy="10763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3525" b="0">
                <a:solidFill>
                  <a:srgbClr val="192D3F"/>
                </a:solidFill>
                <a:latin typeface="Georgia"/>
                <a:ea typeface="Georgia"/>
                <a:cs typeface="Georgia"/>
              </a:defRPr>
            </a:pPr>
            <a:r>
              <a:t>Укрепление католицизма</a:t>
            </a:r>
          </a:p>
        </p:txBody>
      </p:sp>
      <p:sp>
        <p:nvSpPr>
          <p:cNvPr id="2" name="source-28-sh8-0">
            <a:extLst>
              <a:ext uri="{FF2B5EF4-FFF2-40B4-BE49-F238E27FC236}">
                <a16:creationId xmlns:a16="http://schemas.microsoft.com/office/drawing/2014/main" id="{4C414F56-1772-4034-9297-FB2D72493F28}"/>
              </a:ext>
            </a:extLst>
          </p:cNvPr>
          <p:cNvSpPr>
            <a:spLocks noGrp="1"/>
          </p:cNvSpPr>
          <p:nvPr/>
        </p:nvSpPr>
        <p:spPr>
          <a:xfrm>
            <a:off x="571500" y="1905000"/>
            <a:ext cx="6810375" cy="10572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625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В этот период католицизм значительно укрепился </a:t>
            </a:r>
            <a:r>
              <a:rPr b="1">
                <a:solidFill>
                  <a:srgbClr val="7B3041"/>
                </a:solidFill>
              </a:rPr>
              <a:t>на юге и западе Германии</a:t>
            </a:r>
            <a:r>
              <a:t>.</a:t>
            </a:r>
          </a:p>
        </p:txBody>
      </p:sp>
      <p:sp>
        <p:nvSpPr>
          <p:cNvPr id="3" name="source-28-sh8-1">
            <a:extLst>
              <a:ext uri="{FF2B5EF4-FFF2-40B4-BE49-F238E27FC236}">
                <a16:creationId xmlns:a16="http://schemas.microsoft.com/office/drawing/2014/main" id="{26D706A5-282A-4352-B6DA-CEB12665CBBB}"/>
              </a:ext>
            </a:extLst>
          </p:cNvPr>
          <p:cNvSpPr>
            <a:spLocks noGrp="1"/>
          </p:cNvSpPr>
          <p:nvPr/>
        </p:nvSpPr>
        <p:spPr>
          <a:xfrm>
            <a:off x="571500" y="3219450"/>
            <a:ext cx="6810375" cy="17240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55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В Англии королева </a:t>
            </a:r>
            <a:r>
              <a:rPr b="1">
                <a:solidFill>
                  <a:srgbClr val="7B3041"/>
                </a:solidFill>
              </a:rPr>
              <a:t>Мария Тюдор</a:t>
            </a:r>
            <a:r>
              <a:t> пыталась вернуть страну к католической вере, но после смерти Марии страна вновь вернулась к Реформации.</a:t>
            </a:r>
          </a:p>
        </p:txBody>
      </p:sp>
      <p:sp>
        <p:nvSpPr>
          <p:cNvPr id="4" name="surface-28-1">
            <a:extLst>
              <a:ext uri="{FF2B5EF4-FFF2-40B4-BE49-F238E27FC236}">
                <a16:creationId xmlns:a16="http://schemas.microsoft.com/office/drawing/2014/main" id="{A2278BBD-A8E0-4CB6-A75C-97A25E642842}"/>
              </a:ext>
            </a:extLst>
          </p:cNvPr>
          <p:cNvSpPr>
            <a:spLocks noGrp="1"/>
          </p:cNvSpPr>
          <p:nvPr/>
        </p:nvSpPr>
        <p:spPr>
          <a:xfrm>
            <a:off x="571500" y="5057775"/>
            <a:ext cx="838200" cy="28575"/>
          </a:xfrm>
          <a:prstGeom prst="rect">
            <a:avLst/>
          </a:prstGeom>
          <a:solidFill>
            <a:srgbClr val="7B3041"/>
          </a:solidFill>
          <a:ln w="0">
            <a:noFill/>
          </a:ln>
        </p:spPr>
      </p:sp>
      <p:sp>
        <p:nvSpPr>
          <p:cNvPr id="5" name="source-28-sh8-2">
            <a:extLst>
              <a:ext uri="{FF2B5EF4-FFF2-40B4-BE49-F238E27FC236}">
                <a16:creationId xmlns:a16="http://schemas.microsoft.com/office/drawing/2014/main" id="{6B53AD15-315F-4219-B886-F0056873AC03}"/>
              </a:ext>
            </a:extLst>
          </p:cNvPr>
          <p:cNvSpPr>
            <a:spLocks noGrp="1"/>
          </p:cNvSpPr>
          <p:nvPr/>
        </p:nvSpPr>
        <p:spPr>
          <a:xfrm>
            <a:off x="571500" y="5267325"/>
            <a:ext cx="6810375" cy="10858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325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Религиозное противостояние в это время переплеталось с политическими конфликтами, обостряя ситуацию в Европе.</a:t>
            </a:r>
          </a:p>
        </p:txBody>
      </p:sp>
      <p:sp>
        <p:nvSpPr>
          <p:cNvPr id="6" name="surface-28-2">
            <a:extLst>
              <a:ext uri="{FF2B5EF4-FFF2-40B4-BE49-F238E27FC236}">
                <a16:creationId xmlns:a16="http://schemas.microsoft.com/office/drawing/2014/main" id="{AB32CFF2-712A-4E52-840E-BD680C6F815E}"/>
              </a:ext>
            </a:extLst>
          </p:cNvPr>
          <p:cNvSpPr>
            <a:spLocks noGrp="1"/>
          </p:cNvSpPr>
          <p:nvPr/>
        </p:nvSpPr>
        <p:spPr>
          <a:xfrm>
            <a:off x="7886700" y="1485272"/>
            <a:ext cx="3667125" cy="4116055"/>
          </a:xfrm>
          <a:prstGeom prst="rect">
            <a:avLst/>
          </a:prstGeom>
          <a:solidFill>
            <a:srgbClr val="FBF7EE"/>
          </a:solidFill>
          <a:ln w="9525">
            <a:solidFill>
              <a:srgbClr val="AA9160"/>
            </a:solidFill>
          </a:ln>
        </p:spPr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/>
          <a:stretch/>
        </p:blipFill>
        <p:spPr>
          <a:xfrm>
            <a:off x="7943850" y="1542422"/>
            <a:ext cx="3552825" cy="4001755"/>
          </a:xfrm>
          <a:prstGeom prst="rect">
            <a:avLst/>
          </a:prstGeom>
        </p:spPr>
      </p:pic>
      <p:sp>
        <p:nvSpPr>
          <p:cNvPr id="8" name="surface-28-3">
            <a:extLst>
              <a:ext uri="{FF2B5EF4-FFF2-40B4-BE49-F238E27FC236}">
                <a16:creationId xmlns:a16="http://schemas.microsoft.com/office/drawing/2014/main" id="{638A1BCF-EE70-4719-BC36-34E9ADBE288E}"/>
              </a:ext>
            </a:extLst>
          </p:cNvPr>
          <p:cNvSpPr>
            <a:spLocks noGrp="1"/>
          </p:cNvSpPr>
          <p:nvPr/>
        </p:nvSpPr>
        <p:spPr>
          <a:xfrm>
            <a:off x="571500" y="6443445"/>
            <a:ext cx="11049000" cy="7620"/>
          </a:xfrm>
          <a:prstGeom prst="rect">
            <a:avLst/>
          </a:prstGeom>
          <a:solidFill>
            <a:srgbClr val="C5B58D"/>
          </a:solidFill>
          <a:ln w="0">
            <a:noFill/>
          </a:ln>
        </p:spPr>
      </p:sp>
      <p:sp>
        <p:nvSpPr>
          <p:cNvPr id="9" name="author-28-4">
            <a:extLst>
              <a:ext uri="{FF2B5EF4-FFF2-40B4-BE49-F238E27FC236}">
                <a16:creationId xmlns:a16="http://schemas.microsoft.com/office/drawing/2014/main" id="{6BA8CB2B-C485-40E0-A8C2-8635EA58C624}"/>
              </a:ext>
            </a:extLst>
          </p:cNvPr>
          <p:cNvSpPr>
            <a:spLocks noGrp="1"/>
          </p:cNvSpPr>
          <p:nvPr/>
        </p:nvSpPr>
        <p:spPr>
          <a:xfrm>
            <a:off x="9715500" y="6548220"/>
            <a:ext cx="1905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spcAft>
                <a:spcPts val="0"/>
              </a:spcAft>
              <a:defRPr sz="1100" b="0">
                <a:solidFill>
                  <a:srgbClr val="736B5B"/>
                </a:solidFill>
                <a:latin typeface="Calibri"/>
                <a:ea typeface="Calibri"/>
                <a:cs typeface="Calibri"/>
              </a:defRPr>
            </a:pPr>
            <a: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104776597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F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/>
        </p:blipFill>
        <p:spPr>
          <a:xfrm>
            <a:off x="1542444" y="523875"/>
            <a:ext cx="9116638" cy="2581275"/>
          </a:xfrm>
          <a:prstGeom prst="rect">
            <a:avLst/>
          </a:prstGeom>
        </p:spPr>
      </p:pic>
      <p:sp>
        <p:nvSpPr>
          <p:cNvPr id="2" name="source-29-sh4-0">
            <a:extLst>
              <a:ext uri="{FF2B5EF4-FFF2-40B4-BE49-F238E27FC236}">
                <a16:creationId xmlns:a16="http://schemas.microsoft.com/office/drawing/2014/main" id="{E2A9DA10-0294-4F9C-A573-B018F5ADAD59}"/>
              </a:ext>
            </a:extLst>
          </p:cNvPr>
          <p:cNvSpPr>
            <a:spLocks noGrp="1"/>
          </p:cNvSpPr>
          <p:nvPr/>
        </p:nvSpPr>
        <p:spPr>
          <a:xfrm>
            <a:off x="571500" y="3409950"/>
            <a:ext cx="11001375" cy="9429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70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В эпоху Великих географических открытий конфликт между католической и протестантской церквями охватил новые территории.</a:t>
            </a:r>
          </a:p>
        </p:txBody>
      </p:sp>
      <p:sp>
        <p:nvSpPr>
          <p:cNvPr id="3" name="surface-29-1">
            <a:extLst>
              <a:ext uri="{FF2B5EF4-FFF2-40B4-BE49-F238E27FC236}">
                <a16:creationId xmlns:a16="http://schemas.microsoft.com/office/drawing/2014/main" id="{D606C5A2-767F-41CA-AC00-C3936F9DFFA5}"/>
              </a:ext>
            </a:extLst>
          </p:cNvPr>
          <p:cNvSpPr>
            <a:spLocks noGrp="1"/>
          </p:cNvSpPr>
          <p:nvPr/>
        </p:nvSpPr>
        <p:spPr>
          <a:xfrm>
            <a:off x="571500" y="4581525"/>
            <a:ext cx="5286375" cy="1714500"/>
          </a:xfrm>
          <a:prstGeom prst="rect">
            <a:avLst/>
          </a:prstGeom>
          <a:solidFill>
            <a:srgbClr val="E8DECB"/>
          </a:solidFill>
          <a:ln w="0">
            <a:noFill/>
          </a:ln>
        </p:spPr>
      </p:sp>
      <p:sp>
        <p:nvSpPr>
          <p:cNvPr id="4" name="surface-29-2">
            <a:extLst>
              <a:ext uri="{FF2B5EF4-FFF2-40B4-BE49-F238E27FC236}">
                <a16:creationId xmlns:a16="http://schemas.microsoft.com/office/drawing/2014/main" id="{37EFA911-EC00-4EA6-806C-213A670274FE}"/>
              </a:ext>
            </a:extLst>
          </p:cNvPr>
          <p:cNvSpPr>
            <a:spLocks noGrp="1"/>
          </p:cNvSpPr>
          <p:nvPr/>
        </p:nvSpPr>
        <p:spPr>
          <a:xfrm>
            <a:off x="6238875" y="4581525"/>
            <a:ext cx="5286375" cy="1714500"/>
          </a:xfrm>
          <a:prstGeom prst="rect">
            <a:avLst/>
          </a:prstGeom>
          <a:solidFill>
            <a:srgbClr val="E5E9DD"/>
          </a:solidFill>
          <a:ln w="0">
            <a:noFill/>
          </a:ln>
        </p:spPr>
      </p:sp>
      <p:sp>
        <p:nvSpPr>
          <p:cNvPr id="5" name="source-29-sh4-1">
            <a:extLst>
              <a:ext uri="{FF2B5EF4-FFF2-40B4-BE49-F238E27FC236}">
                <a16:creationId xmlns:a16="http://schemas.microsoft.com/office/drawing/2014/main" id="{2F6F2BEA-C6FA-410A-A9C7-E83263C7F456}"/>
              </a:ext>
            </a:extLst>
          </p:cNvPr>
          <p:cNvSpPr>
            <a:spLocks noGrp="1"/>
          </p:cNvSpPr>
          <p:nvPr/>
        </p:nvSpPr>
        <p:spPr>
          <a:xfrm>
            <a:off x="762000" y="4705350"/>
            <a:ext cx="4905375" cy="15240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325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Испанские, португальские и французские миссионеры активно способствовали распространению </a:t>
            </a:r>
            <a:r>
              <a:rPr b="1">
                <a:solidFill>
                  <a:srgbClr val="7B3041"/>
                </a:solidFill>
              </a:rPr>
              <a:t>католичества</a:t>
            </a:r>
            <a:r>
              <a:t>,</a:t>
            </a:r>
          </a:p>
        </p:txBody>
      </p:sp>
      <p:sp>
        <p:nvSpPr>
          <p:cNvPr id="6" name="source-29-sh4-2">
            <a:extLst>
              <a:ext uri="{FF2B5EF4-FFF2-40B4-BE49-F238E27FC236}">
                <a16:creationId xmlns:a16="http://schemas.microsoft.com/office/drawing/2014/main" id="{DADE0962-38D4-4C04-AECF-012135FD1DB6}"/>
              </a:ext>
            </a:extLst>
          </p:cNvPr>
          <p:cNvSpPr>
            <a:spLocks noGrp="1"/>
          </p:cNvSpPr>
          <p:nvPr/>
        </p:nvSpPr>
        <p:spPr>
          <a:xfrm>
            <a:off x="6429375" y="4705350"/>
            <a:ext cx="4905375" cy="15240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325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в то время как английские и голландские колонисты продвигали </a:t>
            </a:r>
            <a:r>
              <a:rPr b="1">
                <a:solidFill>
                  <a:srgbClr val="566454"/>
                </a:solidFill>
              </a:rPr>
              <a:t>кальвинизм</a:t>
            </a:r>
            <a:r>
              <a:t> и другие реформаторские течения.</a:t>
            </a:r>
          </a:p>
        </p:txBody>
      </p:sp>
      <p:sp>
        <p:nvSpPr>
          <p:cNvPr id="7" name="surface-29-3">
            <a:extLst>
              <a:ext uri="{FF2B5EF4-FFF2-40B4-BE49-F238E27FC236}">
                <a16:creationId xmlns:a16="http://schemas.microsoft.com/office/drawing/2014/main" id="{5EE7B169-EE4C-4630-8D25-0D82DAB9CA6A}"/>
              </a:ext>
            </a:extLst>
          </p:cNvPr>
          <p:cNvSpPr>
            <a:spLocks noGrp="1"/>
          </p:cNvSpPr>
          <p:nvPr/>
        </p:nvSpPr>
        <p:spPr>
          <a:xfrm>
            <a:off x="571500" y="6443445"/>
            <a:ext cx="11049000" cy="7620"/>
          </a:xfrm>
          <a:prstGeom prst="rect">
            <a:avLst/>
          </a:prstGeom>
          <a:solidFill>
            <a:srgbClr val="C5B58D"/>
          </a:solidFill>
          <a:ln w="0">
            <a:noFill/>
          </a:ln>
        </p:spPr>
      </p:sp>
      <p:sp>
        <p:nvSpPr>
          <p:cNvPr id="8" name="author-29-4">
            <a:extLst>
              <a:ext uri="{FF2B5EF4-FFF2-40B4-BE49-F238E27FC236}">
                <a16:creationId xmlns:a16="http://schemas.microsoft.com/office/drawing/2014/main" id="{40847BEE-1B78-465C-BB73-D7893E338C9B}"/>
              </a:ext>
            </a:extLst>
          </p:cNvPr>
          <p:cNvSpPr>
            <a:spLocks noGrp="1"/>
          </p:cNvSpPr>
          <p:nvPr/>
        </p:nvSpPr>
        <p:spPr>
          <a:xfrm>
            <a:off x="9715500" y="6548220"/>
            <a:ext cx="1905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spcAft>
                <a:spcPts val="0"/>
              </a:spcAft>
              <a:defRPr sz="1100" b="0">
                <a:solidFill>
                  <a:srgbClr val="736B5B"/>
                </a:solidFill>
                <a:latin typeface="Calibri"/>
                <a:ea typeface="Calibri"/>
                <a:cs typeface="Calibri"/>
              </a:defRPr>
            </a:pPr>
            <a: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6020150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F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ource-30-sh3-0">
            <a:extLst>
              <a:ext uri="{FF2B5EF4-FFF2-40B4-BE49-F238E27FC236}">
                <a16:creationId xmlns:a16="http://schemas.microsoft.com/office/drawing/2014/main" id="{2D8A2883-5A12-467F-9BCE-B33488F73130}"/>
              </a:ext>
            </a:extLst>
          </p:cNvPr>
          <p:cNvSpPr>
            <a:spLocks noGrp="1"/>
          </p:cNvSpPr>
          <p:nvPr/>
        </p:nvSpPr>
        <p:spPr>
          <a:xfrm>
            <a:off x="571500" y="409575"/>
            <a:ext cx="11049000" cy="7905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3300" b="0">
                <a:solidFill>
                  <a:srgbClr val="192D3F"/>
                </a:solidFill>
                <a:latin typeface="Georgia"/>
                <a:ea typeface="Georgia"/>
                <a:cs typeface="Georgia"/>
              </a:defRPr>
            </a:pPr>
            <a:r>
              <a:t>Успехи иезуитов в христианизации</a:t>
            </a:r>
          </a:p>
        </p:txBody>
      </p:sp>
      <p:sp>
        <p:nvSpPr>
          <p:cNvPr id="2" name="source-30-sh7-0">
            <a:extLst>
              <a:ext uri="{FF2B5EF4-FFF2-40B4-BE49-F238E27FC236}">
                <a16:creationId xmlns:a16="http://schemas.microsoft.com/office/drawing/2014/main" id="{C95ED2D9-0184-4642-90CA-AF71023548B6}"/>
              </a:ext>
            </a:extLst>
          </p:cNvPr>
          <p:cNvSpPr>
            <a:spLocks noGrp="1"/>
          </p:cNvSpPr>
          <p:nvPr/>
        </p:nvSpPr>
        <p:spPr>
          <a:xfrm>
            <a:off x="571500" y="1724025"/>
            <a:ext cx="7105650" cy="12573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70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Орден иезуитов достиг значительных успехов в христианизации различных уголков мира.</a:t>
            </a:r>
          </a:p>
        </p:txBody>
      </p:sp>
      <p:sp>
        <p:nvSpPr>
          <p:cNvPr id="3" name="source-30-sh7-1">
            <a:extLst>
              <a:ext uri="{FF2B5EF4-FFF2-40B4-BE49-F238E27FC236}">
                <a16:creationId xmlns:a16="http://schemas.microsoft.com/office/drawing/2014/main" id="{AC57FB42-2E6B-4FC5-A3E9-1845DF2640FF}"/>
              </a:ext>
            </a:extLst>
          </p:cNvPr>
          <p:cNvSpPr>
            <a:spLocks noGrp="1"/>
          </p:cNvSpPr>
          <p:nvPr/>
        </p:nvSpPr>
        <p:spPr>
          <a:xfrm>
            <a:off x="571500" y="3333750"/>
            <a:ext cx="7105650" cy="13239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775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Например, </a:t>
            </a:r>
            <a:r>
              <a:rPr b="1">
                <a:solidFill>
                  <a:srgbClr val="7B3041"/>
                </a:solidFill>
              </a:rPr>
              <a:t>Франциск Ксаверий</a:t>
            </a:r>
            <a:r>
              <a:t> активно проповедовал в </a:t>
            </a:r>
            <a:r>
              <a:rPr b="1">
                <a:solidFill>
                  <a:srgbClr val="7B3041"/>
                </a:solidFill>
              </a:rPr>
              <a:t>Африке, Индии и Японии</a:t>
            </a:r>
            <a:r>
              <a:t>.</a:t>
            </a:r>
          </a:p>
        </p:txBody>
      </p:sp>
      <p:sp>
        <p:nvSpPr>
          <p:cNvPr id="4" name="surface-30-1">
            <a:extLst>
              <a:ext uri="{FF2B5EF4-FFF2-40B4-BE49-F238E27FC236}">
                <a16:creationId xmlns:a16="http://schemas.microsoft.com/office/drawing/2014/main" id="{56BAC137-6924-4A69-9E27-BB415745EC80}"/>
              </a:ext>
            </a:extLst>
          </p:cNvPr>
          <p:cNvSpPr>
            <a:spLocks noGrp="1"/>
          </p:cNvSpPr>
          <p:nvPr/>
        </p:nvSpPr>
        <p:spPr>
          <a:xfrm>
            <a:off x="571500" y="4914900"/>
            <a:ext cx="942975" cy="28575"/>
          </a:xfrm>
          <a:prstGeom prst="rect">
            <a:avLst/>
          </a:prstGeom>
          <a:solidFill>
            <a:srgbClr val="7B3041"/>
          </a:solidFill>
          <a:ln w="0">
            <a:noFill/>
          </a:ln>
        </p:spPr>
      </p:sp>
      <p:sp>
        <p:nvSpPr>
          <p:cNvPr id="5" name="source-30-sh7-2">
            <a:extLst>
              <a:ext uri="{FF2B5EF4-FFF2-40B4-BE49-F238E27FC236}">
                <a16:creationId xmlns:a16="http://schemas.microsoft.com/office/drawing/2014/main" id="{AEA3895F-53D1-4CE0-9355-136B8758CD83}"/>
              </a:ext>
            </a:extLst>
          </p:cNvPr>
          <p:cNvSpPr>
            <a:spLocks noGrp="1"/>
          </p:cNvSpPr>
          <p:nvPr/>
        </p:nvSpPr>
        <p:spPr>
          <a:xfrm>
            <a:off x="571500" y="5162550"/>
            <a:ext cx="7105650" cy="11715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40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Иезуиты также внесли важный вклад в исследования на континентах </a:t>
            </a:r>
            <a:r>
              <a:rPr b="1">
                <a:solidFill>
                  <a:srgbClr val="7B3041"/>
                </a:solidFill>
              </a:rPr>
              <a:t>Азии, Африки и Америки</a:t>
            </a:r>
            <a:r>
              <a:t>, способствуя распространению христианства.</a:t>
            </a:r>
          </a:p>
        </p:txBody>
      </p:sp>
      <p:sp>
        <p:nvSpPr>
          <p:cNvPr id="6" name="surface-30-2">
            <a:extLst>
              <a:ext uri="{FF2B5EF4-FFF2-40B4-BE49-F238E27FC236}">
                <a16:creationId xmlns:a16="http://schemas.microsoft.com/office/drawing/2014/main" id="{0EF88BC7-0D3F-4001-AE09-8CE0E2AF230D}"/>
              </a:ext>
            </a:extLst>
          </p:cNvPr>
          <p:cNvSpPr>
            <a:spLocks noGrp="1"/>
          </p:cNvSpPr>
          <p:nvPr/>
        </p:nvSpPr>
        <p:spPr>
          <a:xfrm>
            <a:off x="8115300" y="1622746"/>
            <a:ext cx="3448050" cy="4364983"/>
          </a:xfrm>
          <a:prstGeom prst="rect">
            <a:avLst/>
          </a:prstGeom>
          <a:solidFill>
            <a:srgbClr val="FBF7EE"/>
          </a:solidFill>
          <a:ln w="9525">
            <a:solidFill>
              <a:srgbClr val="AA9160"/>
            </a:solidFill>
          </a:ln>
        </p:spPr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/>
          <a:stretch/>
        </p:blipFill>
        <p:spPr>
          <a:xfrm>
            <a:off x="8172450" y="1679896"/>
            <a:ext cx="3333750" cy="4250683"/>
          </a:xfrm>
          <a:prstGeom prst="rect">
            <a:avLst/>
          </a:prstGeom>
        </p:spPr>
      </p:pic>
      <p:sp>
        <p:nvSpPr>
          <p:cNvPr id="8" name="surface-30-3">
            <a:extLst>
              <a:ext uri="{FF2B5EF4-FFF2-40B4-BE49-F238E27FC236}">
                <a16:creationId xmlns:a16="http://schemas.microsoft.com/office/drawing/2014/main" id="{270203E9-5BA1-4DD8-986E-2B721C337BFD}"/>
              </a:ext>
            </a:extLst>
          </p:cNvPr>
          <p:cNvSpPr>
            <a:spLocks noGrp="1"/>
          </p:cNvSpPr>
          <p:nvPr/>
        </p:nvSpPr>
        <p:spPr>
          <a:xfrm>
            <a:off x="571500" y="6443445"/>
            <a:ext cx="11049000" cy="7620"/>
          </a:xfrm>
          <a:prstGeom prst="rect">
            <a:avLst/>
          </a:prstGeom>
          <a:solidFill>
            <a:srgbClr val="C5B58D"/>
          </a:solidFill>
          <a:ln w="0">
            <a:noFill/>
          </a:ln>
        </p:spPr>
      </p:sp>
      <p:sp>
        <p:nvSpPr>
          <p:cNvPr id="9" name="author-30-4">
            <a:extLst>
              <a:ext uri="{FF2B5EF4-FFF2-40B4-BE49-F238E27FC236}">
                <a16:creationId xmlns:a16="http://schemas.microsoft.com/office/drawing/2014/main" id="{C2986F0B-2C9C-4E59-A84B-B5FA0E56DE94}"/>
              </a:ext>
            </a:extLst>
          </p:cNvPr>
          <p:cNvSpPr>
            <a:spLocks noGrp="1"/>
          </p:cNvSpPr>
          <p:nvPr/>
        </p:nvSpPr>
        <p:spPr>
          <a:xfrm>
            <a:off x="9715500" y="6548220"/>
            <a:ext cx="1905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spcAft>
                <a:spcPts val="0"/>
              </a:spcAft>
              <a:defRPr sz="1100" b="0">
                <a:solidFill>
                  <a:srgbClr val="736B5B"/>
                </a:solidFill>
                <a:latin typeface="Calibri"/>
                <a:ea typeface="Calibri"/>
                <a:cs typeface="Calibri"/>
              </a:defRPr>
            </a:pPr>
            <a: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126002609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F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ource-31-sh2-0">
            <a:extLst>
              <a:ext uri="{FF2B5EF4-FFF2-40B4-BE49-F238E27FC236}">
                <a16:creationId xmlns:a16="http://schemas.microsoft.com/office/drawing/2014/main" id="{929836D3-EC38-4AEC-8A7A-27EF3D74FC98}"/>
              </a:ext>
            </a:extLst>
          </p:cNvPr>
          <p:cNvSpPr>
            <a:spLocks noGrp="1"/>
          </p:cNvSpPr>
          <p:nvPr/>
        </p:nvSpPr>
        <p:spPr>
          <a:xfrm>
            <a:off x="571500" y="400050"/>
            <a:ext cx="11049000" cy="7620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3450" b="0">
                <a:solidFill>
                  <a:srgbClr val="192D3F"/>
                </a:solidFill>
                <a:latin typeface="Georgia"/>
                <a:ea typeface="Georgia"/>
                <a:cs typeface="Georgia"/>
              </a:defRPr>
            </a:pPr>
            <a:r>
              <a:t>Роль иезуитов в управлении</a:t>
            </a:r>
          </a:p>
        </p:txBody>
      </p:sp>
      <p:sp>
        <p:nvSpPr>
          <p:cNvPr id="2" name="surface-31-1">
            <a:extLst>
              <a:ext uri="{FF2B5EF4-FFF2-40B4-BE49-F238E27FC236}">
                <a16:creationId xmlns:a16="http://schemas.microsoft.com/office/drawing/2014/main" id="{C6924091-905A-404A-AD91-5F1C106CE25F}"/>
              </a:ext>
            </a:extLst>
          </p:cNvPr>
          <p:cNvSpPr>
            <a:spLocks noGrp="1"/>
          </p:cNvSpPr>
          <p:nvPr/>
        </p:nvSpPr>
        <p:spPr>
          <a:xfrm>
            <a:off x="571500" y="1743075"/>
            <a:ext cx="5067300" cy="2105025"/>
          </a:xfrm>
          <a:prstGeom prst="rect">
            <a:avLst/>
          </a:prstGeom>
          <a:solidFill>
            <a:srgbClr val="E8DECB"/>
          </a:solidFill>
          <a:ln w="0">
            <a:noFill/>
          </a:ln>
        </p:spPr>
      </p:sp>
      <p:sp>
        <p:nvSpPr>
          <p:cNvPr id="3" name="surface-31-2">
            <a:extLst>
              <a:ext uri="{FF2B5EF4-FFF2-40B4-BE49-F238E27FC236}">
                <a16:creationId xmlns:a16="http://schemas.microsoft.com/office/drawing/2014/main" id="{A1A49DBB-A142-4F57-8676-7C6002491141}"/>
              </a:ext>
            </a:extLst>
          </p:cNvPr>
          <p:cNvSpPr>
            <a:spLocks noGrp="1"/>
          </p:cNvSpPr>
          <p:nvPr/>
        </p:nvSpPr>
        <p:spPr>
          <a:xfrm>
            <a:off x="6419850" y="1743075"/>
            <a:ext cx="5105400" cy="2105025"/>
          </a:xfrm>
          <a:prstGeom prst="rect">
            <a:avLst/>
          </a:prstGeom>
          <a:solidFill>
            <a:srgbClr val="E5E9DD"/>
          </a:solidFill>
          <a:ln w="0">
            <a:noFill/>
          </a:ln>
        </p:spPr>
      </p:sp>
      <p:sp>
        <p:nvSpPr>
          <p:cNvPr id="4" name="source-31-dia0-0">
            <a:extLst>
              <a:ext uri="{FF2B5EF4-FFF2-40B4-BE49-F238E27FC236}">
                <a16:creationId xmlns:a16="http://schemas.microsoft.com/office/drawing/2014/main" id="{F216A07B-D6B0-445B-A8D4-05806FEC9970}"/>
              </a:ext>
            </a:extLst>
          </p:cNvPr>
          <p:cNvSpPr>
            <a:spLocks noGrp="1"/>
          </p:cNvSpPr>
          <p:nvPr/>
        </p:nvSpPr>
        <p:spPr>
          <a:xfrm>
            <a:off x="809625" y="2000250"/>
            <a:ext cx="4591050" cy="17430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70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В </a:t>
            </a:r>
            <a:r>
              <a:rPr b="1">
                <a:solidFill>
                  <a:srgbClr val="7B3041"/>
                </a:solidFill>
              </a:rPr>
              <a:t>1610 году</a:t>
            </a:r>
            <a:r>
              <a:t> испанский король предоставил иезуитам право </a:t>
            </a:r>
            <a:r>
              <a:rPr b="1">
                <a:solidFill>
                  <a:srgbClr val="7B3041"/>
                </a:solidFill>
              </a:rPr>
              <a:t>управлять индейскими народами</a:t>
            </a:r>
            <a:r>
              <a:t> в Южной Америке.</a:t>
            </a:r>
          </a:p>
        </p:txBody>
      </p:sp>
      <p:sp>
        <p:nvSpPr>
          <p:cNvPr id="5" name="Стрелка: вправо 4">
            <a:extLst>
              <a:ext uri="{FF2B5EF4-FFF2-40B4-BE49-F238E27FC236}">
                <a16:creationId xmlns:a16="http://schemas.microsoft.com/office/drawing/2014/main" id="{ECE6CE12-BA1F-40B5-B684-B99CF52F3A8E}"/>
              </a:ext>
            </a:extLst>
          </p:cNvPr>
          <p:cNvSpPr>
            <a:spLocks noGrp="1"/>
          </p:cNvSpPr>
          <p:nvPr/>
        </p:nvSpPr>
        <p:spPr>
          <a:xfrm>
            <a:off x="5848350" y="2686050"/>
            <a:ext cx="371475" cy="209550"/>
          </a:xfrm>
          <a:prstGeom prst="rightArrow">
            <a:avLst/>
          </a:prstGeom>
          <a:solidFill>
            <a:srgbClr val="AA9160"/>
          </a:solidFill>
          <a:ln w="0">
            <a:noFill/>
          </a:ln>
        </p:spPr>
      </p:sp>
      <p:sp>
        <p:nvSpPr>
          <p:cNvPr id="6" name="source-31-dia1-0">
            <a:extLst>
              <a:ext uri="{FF2B5EF4-FFF2-40B4-BE49-F238E27FC236}">
                <a16:creationId xmlns:a16="http://schemas.microsoft.com/office/drawing/2014/main" id="{FF8F1585-FD73-4368-9E84-E68C7A1ABB24}"/>
              </a:ext>
            </a:extLst>
          </p:cNvPr>
          <p:cNvSpPr>
            <a:spLocks noGrp="1"/>
          </p:cNvSpPr>
          <p:nvPr/>
        </p:nvSpPr>
        <p:spPr>
          <a:xfrm>
            <a:off x="6667500" y="2000250"/>
            <a:ext cx="4610100" cy="17811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85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В результате </a:t>
            </a:r>
            <a:r>
              <a:rPr b="1">
                <a:solidFill>
                  <a:srgbClr val="566454"/>
                </a:solidFill>
              </a:rPr>
              <a:t>около тридцати поселений</a:t>
            </a:r>
            <a:r>
              <a:t> стали действовать как самостоятельные государства.</a:t>
            </a:r>
          </a:p>
        </p:txBody>
      </p:sp>
      <p:sp>
        <p:nvSpPr>
          <p:cNvPr id="7" name="surface-31-3">
            <a:extLst>
              <a:ext uri="{FF2B5EF4-FFF2-40B4-BE49-F238E27FC236}">
                <a16:creationId xmlns:a16="http://schemas.microsoft.com/office/drawing/2014/main" id="{0C9EA715-B5CB-457E-8D4A-750FF89786F4}"/>
              </a:ext>
            </a:extLst>
          </p:cNvPr>
          <p:cNvSpPr>
            <a:spLocks noGrp="1"/>
          </p:cNvSpPr>
          <p:nvPr/>
        </p:nvSpPr>
        <p:spPr>
          <a:xfrm>
            <a:off x="571500" y="4276725"/>
            <a:ext cx="11049000" cy="11430"/>
          </a:xfrm>
          <a:prstGeom prst="rect">
            <a:avLst/>
          </a:prstGeom>
          <a:solidFill>
            <a:srgbClr val="AA9160"/>
          </a:solidFill>
          <a:ln w="0">
            <a:noFill/>
          </a:ln>
        </p:spPr>
      </p:sp>
      <p:sp>
        <p:nvSpPr>
          <p:cNvPr id="8" name="source-31-dia2-0">
            <a:extLst>
              <a:ext uri="{FF2B5EF4-FFF2-40B4-BE49-F238E27FC236}">
                <a16:creationId xmlns:a16="http://schemas.microsoft.com/office/drawing/2014/main" id="{AF190E58-2788-4D14-9821-7CA78DB8C0C1}"/>
              </a:ext>
            </a:extLst>
          </p:cNvPr>
          <p:cNvSpPr>
            <a:spLocks noGrp="1"/>
          </p:cNvSpPr>
          <p:nvPr/>
        </p:nvSpPr>
        <p:spPr>
          <a:xfrm>
            <a:off x="571500" y="4724400"/>
            <a:ext cx="10934700" cy="15049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70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Индейцы, лишённые концепции частной собственности, </a:t>
            </a:r>
            <a:r>
              <a:rPr b="1">
                <a:solidFill>
                  <a:srgbClr val="7B3041"/>
                </a:solidFill>
              </a:rPr>
              <a:t>работали коллективно</a:t>
            </a:r>
            <a:r>
              <a:t>, а условия жизни, включая питание, одежду и жильё, были </a:t>
            </a:r>
            <a:r>
              <a:rPr b="1">
                <a:solidFill>
                  <a:srgbClr val="7B3041"/>
                </a:solidFill>
              </a:rPr>
              <a:t>одинаковыми для всех</a:t>
            </a:r>
            <a:r>
              <a:t>.</a:t>
            </a:r>
          </a:p>
        </p:txBody>
      </p:sp>
      <p:sp>
        <p:nvSpPr>
          <p:cNvPr id="9" name="surface-31-4">
            <a:extLst>
              <a:ext uri="{FF2B5EF4-FFF2-40B4-BE49-F238E27FC236}">
                <a16:creationId xmlns:a16="http://schemas.microsoft.com/office/drawing/2014/main" id="{70B5DB59-9FD9-432F-851E-428AF10E3F18}"/>
              </a:ext>
            </a:extLst>
          </p:cNvPr>
          <p:cNvSpPr>
            <a:spLocks noGrp="1"/>
          </p:cNvSpPr>
          <p:nvPr/>
        </p:nvSpPr>
        <p:spPr>
          <a:xfrm>
            <a:off x="571500" y="6443445"/>
            <a:ext cx="11049000" cy="7620"/>
          </a:xfrm>
          <a:prstGeom prst="rect">
            <a:avLst/>
          </a:prstGeom>
          <a:solidFill>
            <a:srgbClr val="C5B58D"/>
          </a:solidFill>
          <a:ln w="0">
            <a:noFill/>
          </a:ln>
        </p:spPr>
      </p:sp>
      <p:sp>
        <p:nvSpPr>
          <p:cNvPr id="10" name="author-31-5">
            <a:extLst>
              <a:ext uri="{FF2B5EF4-FFF2-40B4-BE49-F238E27FC236}">
                <a16:creationId xmlns:a16="http://schemas.microsoft.com/office/drawing/2014/main" id="{0D1B2831-63B9-4FB5-BF9B-09CF89C5F96B}"/>
              </a:ext>
            </a:extLst>
          </p:cNvPr>
          <p:cNvSpPr>
            <a:spLocks noGrp="1"/>
          </p:cNvSpPr>
          <p:nvPr/>
        </p:nvSpPr>
        <p:spPr>
          <a:xfrm>
            <a:off x="9715500" y="6548220"/>
            <a:ext cx="1905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spcAft>
                <a:spcPts val="0"/>
              </a:spcAft>
              <a:defRPr sz="1100" b="0">
                <a:solidFill>
                  <a:srgbClr val="736B5B"/>
                </a:solidFill>
                <a:latin typeface="Calibri"/>
                <a:ea typeface="Calibri"/>
                <a:cs typeface="Calibri"/>
              </a:defRPr>
            </a:pPr>
            <a: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160037355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EF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ource-32-sh5-0">
            <a:extLst>
              <a:ext uri="{FF2B5EF4-FFF2-40B4-BE49-F238E27FC236}">
                <a16:creationId xmlns:a16="http://schemas.microsoft.com/office/drawing/2014/main" id="{30049FE5-6212-4A60-AD5F-CF8CB5A42649}"/>
              </a:ext>
            </a:extLst>
          </p:cNvPr>
          <p:cNvSpPr>
            <a:spLocks noGrp="1"/>
          </p:cNvSpPr>
          <p:nvPr/>
        </p:nvSpPr>
        <p:spPr>
          <a:xfrm>
            <a:off x="571500" y="400050"/>
            <a:ext cx="11049000" cy="7620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3450" b="0">
                <a:solidFill>
                  <a:srgbClr val="192D3F"/>
                </a:solidFill>
                <a:latin typeface="Georgia"/>
                <a:ea typeface="Georgia"/>
                <a:cs typeface="Georgia"/>
              </a:defRPr>
            </a:pPr>
            <a:r>
              <a:t>Методы работы иезуитов</a:t>
            </a:r>
          </a:p>
        </p:txBody>
      </p:sp>
      <p:sp>
        <p:nvSpPr>
          <p:cNvPr id="2" name="surface-32-1">
            <a:extLst>
              <a:ext uri="{FF2B5EF4-FFF2-40B4-BE49-F238E27FC236}">
                <a16:creationId xmlns:a16="http://schemas.microsoft.com/office/drawing/2014/main" id="{355A6759-8902-48A5-94DB-6A32D9F9B1FF}"/>
              </a:ext>
            </a:extLst>
          </p:cNvPr>
          <p:cNvSpPr>
            <a:spLocks noGrp="1"/>
          </p:cNvSpPr>
          <p:nvPr/>
        </p:nvSpPr>
        <p:spPr>
          <a:xfrm>
            <a:off x="517016" y="1733550"/>
            <a:ext cx="5128643" cy="2971800"/>
          </a:xfrm>
          <a:prstGeom prst="rect">
            <a:avLst/>
          </a:prstGeom>
          <a:solidFill>
            <a:srgbClr val="FBF7EE"/>
          </a:solidFill>
          <a:ln w="9525">
            <a:solidFill>
              <a:srgbClr val="AA9160"/>
            </a:solidFill>
          </a:ln>
        </p:spPr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/>
        </p:blipFill>
        <p:spPr>
          <a:xfrm>
            <a:off x="574166" y="1790700"/>
            <a:ext cx="5014343" cy="2857500"/>
          </a:xfrm>
          <a:prstGeom prst="rect">
            <a:avLst/>
          </a:prstGeom>
        </p:spPr>
      </p:pic>
      <p:sp>
        <p:nvSpPr>
          <p:cNvPr id="4" name="source-32-sh6-0">
            <a:extLst>
              <a:ext uri="{FF2B5EF4-FFF2-40B4-BE49-F238E27FC236}">
                <a16:creationId xmlns:a16="http://schemas.microsoft.com/office/drawing/2014/main" id="{9488E281-8C06-48ED-A5DA-EE3482A22E78}"/>
              </a:ext>
            </a:extLst>
          </p:cNvPr>
          <p:cNvSpPr>
            <a:spLocks noGrp="1"/>
          </p:cNvSpPr>
          <p:nvPr/>
        </p:nvSpPr>
        <p:spPr>
          <a:xfrm>
            <a:off x="6181725" y="1647825"/>
            <a:ext cx="5295900" cy="185737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55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Иезуиты уделяли большое внимание </a:t>
            </a:r>
            <a:r>
              <a:rPr b="1">
                <a:solidFill>
                  <a:srgbClr val="7B3041"/>
                </a:solidFill>
              </a:rPr>
              <a:t>изучению языков</a:t>
            </a:r>
            <a:r>
              <a:t> местного населения, составлению </a:t>
            </a:r>
            <a:r>
              <a:rPr b="1">
                <a:solidFill>
                  <a:srgbClr val="7B3041"/>
                </a:solidFill>
              </a:rPr>
              <a:t>словарей и грамматик</a:t>
            </a:r>
            <a:r>
              <a:t>.</a:t>
            </a:r>
          </a:p>
        </p:txBody>
      </p:sp>
      <p:sp>
        <p:nvSpPr>
          <p:cNvPr id="5" name="source-32-sh6-1">
            <a:extLst>
              <a:ext uri="{FF2B5EF4-FFF2-40B4-BE49-F238E27FC236}">
                <a16:creationId xmlns:a16="http://schemas.microsoft.com/office/drawing/2014/main" id="{ABDEC59D-5FAA-496A-9592-FE889FB719F9}"/>
              </a:ext>
            </a:extLst>
          </p:cNvPr>
          <p:cNvSpPr>
            <a:spLocks noGrp="1"/>
          </p:cNvSpPr>
          <p:nvPr/>
        </p:nvSpPr>
        <p:spPr>
          <a:xfrm>
            <a:off x="6181725" y="3676650"/>
            <a:ext cx="5295900" cy="16573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55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Их усилия привели к быстрой христианизации, </a:t>
            </a:r>
            <a:r>
              <a:rPr b="1">
                <a:solidFill>
                  <a:srgbClr val="7B3041"/>
                </a:solidFill>
              </a:rPr>
              <a:t>высокой грамотности</a:t>
            </a:r>
            <a:r>
              <a:t> и эффективному хозяйствованию.</a:t>
            </a:r>
          </a:p>
        </p:txBody>
      </p:sp>
      <p:sp>
        <p:nvSpPr>
          <p:cNvPr id="6" name="surface-32-2">
            <a:extLst>
              <a:ext uri="{FF2B5EF4-FFF2-40B4-BE49-F238E27FC236}">
                <a16:creationId xmlns:a16="http://schemas.microsoft.com/office/drawing/2014/main" id="{E38F9137-2E98-49BA-B3BE-AD0C818AAD1A}"/>
              </a:ext>
            </a:extLst>
          </p:cNvPr>
          <p:cNvSpPr>
            <a:spLocks noGrp="1"/>
          </p:cNvSpPr>
          <p:nvPr/>
        </p:nvSpPr>
        <p:spPr>
          <a:xfrm>
            <a:off x="571500" y="5543550"/>
            <a:ext cx="11049000" cy="781050"/>
          </a:xfrm>
          <a:prstGeom prst="rect">
            <a:avLst/>
          </a:prstGeom>
          <a:solidFill>
            <a:srgbClr val="E8DECB"/>
          </a:solidFill>
          <a:ln w="0">
            <a:noFill/>
          </a:ln>
        </p:spPr>
      </p:sp>
      <p:sp>
        <p:nvSpPr>
          <p:cNvPr id="7" name="source-32-sh7-0">
            <a:extLst>
              <a:ext uri="{FF2B5EF4-FFF2-40B4-BE49-F238E27FC236}">
                <a16:creationId xmlns:a16="http://schemas.microsoft.com/office/drawing/2014/main" id="{6A6660BE-338D-47EE-B7A9-4049FD31D4DD}"/>
              </a:ext>
            </a:extLst>
          </p:cNvPr>
          <p:cNvSpPr>
            <a:spLocks noGrp="1"/>
          </p:cNvSpPr>
          <p:nvPr/>
        </p:nvSpPr>
        <p:spPr>
          <a:xfrm>
            <a:off x="762000" y="5619750"/>
            <a:ext cx="10668000" cy="7048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250" b="0">
                <a:solidFill>
                  <a:srgbClr val="192D3F"/>
                </a:solidFill>
                <a:latin typeface="Calibri"/>
                <a:ea typeface="Calibri"/>
                <a:cs typeface="Calibri"/>
              </a:defRPr>
            </a:pPr>
            <a:r>
              <a:t>Это обеспечивало не только достойный уровень жизни для местного населения, но и регулярные налоговые поступления в испанскую казну.</a:t>
            </a:r>
          </a:p>
        </p:txBody>
      </p:sp>
      <p:sp>
        <p:nvSpPr>
          <p:cNvPr id="8" name="surface-32-3">
            <a:extLst>
              <a:ext uri="{FF2B5EF4-FFF2-40B4-BE49-F238E27FC236}">
                <a16:creationId xmlns:a16="http://schemas.microsoft.com/office/drawing/2014/main" id="{75B4A2EC-130F-4611-965B-64191B0FBB8A}"/>
              </a:ext>
            </a:extLst>
          </p:cNvPr>
          <p:cNvSpPr>
            <a:spLocks noGrp="1"/>
          </p:cNvSpPr>
          <p:nvPr/>
        </p:nvSpPr>
        <p:spPr>
          <a:xfrm>
            <a:off x="571500" y="6443445"/>
            <a:ext cx="11049000" cy="7620"/>
          </a:xfrm>
          <a:prstGeom prst="rect">
            <a:avLst/>
          </a:prstGeom>
          <a:solidFill>
            <a:srgbClr val="C5B58D"/>
          </a:solidFill>
          <a:ln w="0">
            <a:noFill/>
          </a:ln>
        </p:spPr>
      </p:sp>
      <p:sp>
        <p:nvSpPr>
          <p:cNvPr id="9" name="author-32-4">
            <a:extLst>
              <a:ext uri="{FF2B5EF4-FFF2-40B4-BE49-F238E27FC236}">
                <a16:creationId xmlns:a16="http://schemas.microsoft.com/office/drawing/2014/main" id="{F10CDCE9-886F-4B95-855B-3232B1293596}"/>
              </a:ext>
            </a:extLst>
          </p:cNvPr>
          <p:cNvSpPr>
            <a:spLocks noGrp="1"/>
          </p:cNvSpPr>
          <p:nvPr/>
        </p:nvSpPr>
        <p:spPr>
          <a:xfrm>
            <a:off x="9715500" y="6548220"/>
            <a:ext cx="1905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spcAft>
                <a:spcPts val="0"/>
              </a:spcAft>
              <a:defRPr sz="1100" b="0">
                <a:solidFill>
                  <a:srgbClr val="736B5B"/>
                </a:solidFill>
                <a:latin typeface="Calibri"/>
                <a:ea typeface="Calibri"/>
                <a:cs typeface="Calibri"/>
              </a:defRPr>
            </a:pPr>
            <a: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150561833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2D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ource-33-sh2-0">
            <a:extLst>
              <a:ext uri="{FF2B5EF4-FFF2-40B4-BE49-F238E27FC236}">
                <a16:creationId xmlns:a16="http://schemas.microsoft.com/office/drawing/2014/main" id="{4587C9A4-26F4-4A71-AD21-6C040BE80183}"/>
              </a:ext>
            </a:extLst>
          </p:cNvPr>
          <p:cNvSpPr>
            <a:spLocks noGrp="1"/>
          </p:cNvSpPr>
          <p:nvPr/>
        </p:nvSpPr>
        <p:spPr>
          <a:xfrm>
            <a:off x="571500" y="762000"/>
            <a:ext cx="6810375" cy="1876425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3150" b="0">
                <a:solidFill>
                  <a:srgbClr val="F5EFDF"/>
                </a:solidFill>
                <a:latin typeface="Calibri"/>
                <a:ea typeface="Calibri"/>
                <a:cs typeface="Calibri"/>
              </a:defRPr>
            </a:pPr>
            <a:r>
              <a:t>Польза иезуитов была заметна до </a:t>
            </a:r>
            <a:r>
              <a:rPr b="1">
                <a:solidFill>
                  <a:srgbClr val="D0B77A"/>
                </a:solidFill>
              </a:rPr>
              <a:t>второй половины XVIII века</a:t>
            </a:r>
            <a:r>
              <a:t>, когда их поселения продолжали процветать.</a:t>
            </a:r>
          </a:p>
        </p:txBody>
      </p:sp>
      <p:sp>
        <p:nvSpPr>
          <p:cNvPr id="2" name="surface-33-1">
            <a:extLst>
              <a:ext uri="{FF2B5EF4-FFF2-40B4-BE49-F238E27FC236}">
                <a16:creationId xmlns:a16="http://schemas.microsoft.com/office/drawing/2014/main" id="{E2E5639D-FF99-449B-9FE0-EEFED2CF0397}"/>
              </a:ext>
            </a:extLst>
          </p:cNvPr>
          <p:cNvSpPr>
            <a:spLocks noGrp="1"/>
          </p:cNvSpPr>
          <p:nvPr/>
        </p:nvSpPr>
        <p:spPr>
          <a:xfrm>
            <a:off x="571500" y="3152775"/>
            <a:ext cx="1181100" cy="28575"/>
          </a:xfrm>
          <a:prstGeom prst="rect">
            <a:avLst/>
          </a:prstGeom>
          <a:solidFill>
            <a:srgbClr val="AA9160"/>
          </a:solidFill>
          <a:ln w="0">
            <a:noFill/>
          </a:ln>
        </p:spPr>
      </p:sp>
      <p:sp>
        <p:nvSpPr>
          <p:cNvPr id="3" name="source-33-sh2-1">
            <a:extLst>
              <a:ext uri="{FF2B5EF4-FFF2-40B4-BE49-F238E27FC236}">
                <a16:creationId xmlns:a16="http://schemas.microsoft.com/office/drawing/2014/main" id="{710F31EB-6736-478F-8F8B-3284E3C22C35}"/>
              </a:ext>
            </a:extLst>
          </p:cNvPr>
          <p:cNvSpPr>
            <a:spLocks noGrp="1"/>
          </p:cNvSpPr>
          <p:nvPr/>
        </p:nvSpPr>
        <p:spPr>
          <a:xfrm>
            <a:off x="571500" y="3676650"/>
            <a:ext cx="6800850" cy="243840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l">
              <a:spcAft>
                <a:spcPts val="0"/>
              </a:spcAft>
              <a:defRPr sz="2625" b="0">
                <a:solidFill>
                  <a:srgbClr val="F5EFDF"/>
                </a:solidFill>
                <a:latin typeface="Calibri"/>
                <a:ea typeface="Calibri"/>
                <a:cs typeface="Calibri"/>
              </a:defRPr>
            </a:pPr>
            <a:r>
              <a:t>Успешная деятельность миссионеров существенно укрепила позиции католической церкви в противостоянии с реформационными движениями, что играло важную роль в укреплении влияния в мире.</a:t>
            </a:r>
          </a:p>
        </p:txBody>
      </p:sp>
      <p:sp>
        <p:nvSpPr>
          <p:cNvPr id="4" name="surface-33-2">
            <a:extLst>
              <a:ext uri="{FF2B5EF4-FFF2-40B4-BE49-F238E27FC236}">
                <a16:creationId xmlns:a16="http://schemas.microsoft.com/office/drawing/2014/main" id="{FE653513-73F5-4C54-9217-6BEC5769804F}"/>
              </a:ext>
            </a:extLst>
          </p:cNvPr>
          <p:cNvSpPr>
            <a:spLocks noGrp="1"/>
          </p:cNvSpPr>
          <p:nvPr/>
        </p:nvSpPr>
        <p:spPr>
          <a:xfrm>
            <a:off x="7962900" y="1447837"/>
            <a:ext cx="3581400" cy="4000426"/>
          </a:xfrm>
          <a:prstGeom prst="rect">
            <a:avLst/>
          </a:prstGeom>
          <a:solidFill>
            <a:srgbClr val="E8DECB"/>
          </a:solidFill>
          <a:ln w="9525">
            <a:solidFill>
              <a:srgbClr val="AA9160"/>
            </a:solidFill>
          </a:ln>
        </p:spPr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/>
        </p:blipFill>
        <p:spPr>
          <a:xfrm>
            <a:off x="8020050" y="1504987"/>
            <a:ext cx="3467100" cy="3886126"/>
          </a:xfrm>
          <a:prstGeom prst="rect">
            <a:avLst/>
          </a:prstGeom>
        </p:spPr>
      </p:pic>
      <p:sp>
        <p:nvSpPr>
          <p:cNvPr id="6" name="surface-33-3">
            <a:extLst>
              <a:ext uri="{FF2B5EF4-FFF2-40B4-BE49-F238E27FC236}">
                <a16:creationId xmlns:a16="http://schemas.microsoft.com/office/drawing/2014/main" id="{3DB7A979-833E-4791-9375-B728CEA4033A}"/>
              </a:ext>
            </a:extLst>
          </p:cNvPr>
          <p:cNvSpPr>
            <a:spLocks noGrp="1"/>
          </p:cNvSpPr>
          <p:nvPr/>
        </p:nvSpPr>
        <p:spPr>
          <a:xfrm>
            <a:off x="571500" y="6443445"/>
            <a:ext cx="11049000" cy="7620"/>
          </a:xfrm>
          <a:prstGeom prst="rect">
            <a:avLst/>
          </a:prstGeom>
          <a:solidFill>
            <a:srgbClr val="687266"/>
          </a:solidFill>
          <a:ln w="0">
            <a:noFill/>
          </a:ln>
        </p:spPr>
      </p:sp>
      <p:sp>
        <p:nvSpPr>
          <p:cNvPr id="7" name="author-33-4">
            <a:extLst>
              <a:ext uri="{FF2B5EF4-FFF2-40B4-BE49-F238E27FC236}">
                <a16:creationId xmlns:a16="http://schemas.microsoft.com/office/drawing/2014/main" id="{F94B516C-B956-407C-B78E-B73F56FCA196}"/>
              </a:ext>
            </a:extLst>
          </p:cNvPr>
          <p:cNvSpPr>
            <a:spLocks noGrp="1"/>
          </p:cNvSpPr>
          <p:nvPr/>
        </p:nvSpPr>
        <p:spPr>
          <a:xfrm>
            <a:off x="9715500" y="6548220"/>
            <a:ext cx="1905000" cy="209550"/>
          </a:xfrm>
          <a:prstGeom prst="rect">
            <a:avLst/>
          </a:prstGeom>
          <a:noFill/>
          <a:ln w="0">
            <a:noFill/>
          </a:ln>
        </p:spPr>
        <p:txBody>
          <a:bodyPr wrap="square" lIns="0" tIns="0" rIns="0" bIns="0" anchor="t">
            <a:noAutofit/>
          </a:bodyPr>
          <a:lstStyle/>
          <a:p>
            <a:pPr algn="r">
              <a:spcAft>
                <a:spcPts val="0"/>
              </a:spcAft>
              <a:defRPr sz="1100" b="0">
                <a:solidFill>
                  <a:srgbClr val="C9C0A8"/>
                </a:solidFill>
                <a:latin typeface="Calibri"/>
                <a:ea typeface="Calibri"/>
                <a:cs typeface="Calibri"/>
              </a:defRPr>
            </a:pPr>
            <a:r>
              <a:t>100ballnik.com</a:t>
            </a:r>
          </a:p>
        </p:txBody>
      </p:sp>
    </p:spTree>
    <p:extLst>
      <p:ext uri="{BB962C8B-B14F-4D97-AF65-F5344CB8AC3E}">
        <p14:creationId xmlns:p14="http://schemas.microsoft.com/office/powerpoint/2010/main" val="1011440244"/>
      </p:ext>
    </p:extLst>
  </p:cSld>
  <p:clrMapOvr>
    <a:masterClrMapping/>
  </p:clrMapOvr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1853</Words>
  <Application>Microsoft Office PowerPoint</Application>
  <DocSecurity>0</DocSecurity>
  <PresentationFormat>Произвольный</PresentationFormat>
  <Paragraphs>156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ChatGPT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100ballnik.com</dc:creator>
  <cp:lastModifiedBy>Mendal</cp:lastModifiedBy>
  <cp:revision>1</cp:revision>
  <dcterms:created xsi:type="dcterms:W3CDTF">2026-09-11T07:18:59Z</dcterms:created>
  <dcterms:modified xsi:type="dcterms:W3CDTF">2026-09-11T11:13:04Z</dcterms:modified>
</cp:coreProperties>
</file>