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5c0b60289664a6d" /><Relationship Type="http://schemas.openxmlformats.org/officeDocument/2006/relationships/extended-properties" Target="/docProps/app.xml" Id="R95a66a55b1144eb3" /><Relationship Type="http://schemas.openxmlformats.org/officeDocument/2006/relationships/officeDocument" Target="/ppt/presentation.xml" Id="R95ccfbabac1c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eb1fe7f0934ed5"/>
  </p:sldMasterIdLst>
  <p:notesMasterIdLst>
    <p:notesMasterId xmlns:r="http://schemas.openxmlformats.org/officeDocument/2006/relationships" r:id="Rcfbaf80762d54889"/>
  </p:notesMasterIdLst>
  <p:sldIdLst>
    <p:sldId xmlns:r="http://schemas.openxmlformats.org/officeDocument/2006/relationships" id="256" r:id="R5be2f199045c4d6e"/>
    <p:sldId xmlns:r="http://schemas.openxmlformats.org/officeDocument/2006/relationships" id="257" r:id="Re8d5353f8be94095"/>
    <p:sldId xmlns:r="http://schemas.openxmlformats.org/officeDocument/2006/relationships" id="258" r:id="R3a56672d1b434907"/>
    <p:sldId xmlns:r="http://schemas.openxmlformats.org/officeDocument/2006/relationships" id="259" r:id="R66afa96fd8004843"/>
    <p:sldId xmlns:r="http://schemas.openxmlformats.org/officeDocument/2006/relationships" id="260" r:id="R441712a76fae481e"/>
    <p:sldId xmlns:r="http://schemas.openxmlformats.org/officeDocument/2006/relationships" id="261" r:id="Raccaea1070164471"/>
    <p:sldId xmlns:r="http://schemas.openxmlformats.org/officeDocument/2006/relationships" id="262" r:id="R96171ddfc0ed4616"/>
    <p:sldId xmlns:r="http://schemas.openxmlformats.org/officeDocument/2006/relationships" id="263" r:id="R221a6b222d81475e"/>
    <p:sldId xmlns:r="http://schemas.openxmlformats.org/officeDocument/2006/relationships" id="264" r:id="R785ec42a77294e00"/>
    <p:sldId xmlns:r="http://schemas.openxmlformats.org/officeDocument/2006/relationships" id="265" r:id="R5608f6e584164e35"/>
    <p:sldId xmlns:r="http://schemas.openxmlformats.org/officeDocument/2006/relationships" id="266" r:id="R3a8a6925d38e4f68"/>
    <p:sldId xmlns:r="http://schemas.openxmlformats.org/officeDocument/2006/relationships" id="267" r:id="R4f8cc4adf83a4974"/>
    <p:sldId xmlns:r="http://schemas.openxmlformats.org/officeDocument/2006/relationships" id="268" r:id="Rd414589b9d014dd0"/>
    <p:sldId xmlns:r="http://schemas.openxmlformats.org/officeDocument/2006/relationships" id="269" r:id="Rf73ca0a2bc0b4068"/>
    <p:sldId xmlns:r="http://schemas.openxmlformats.org/officeDocument/2006/relationships" id="270" r:id="Re3a6d63919b147b2"/>
    <p:sldId xmlns:r="http://schemas.openxmlformats.org/officeDocument/2006/relationships" id="271" r:id="R0a842f79041b4ac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01847909c314182" /><Relationship Type="http://schemas.openxmlformats.org/officeDocument/2006/relationships/slideMaster" Target="/ppt/slideMasters/slideMaster1.xml" Id="R6aeb1fe7f0934ed5" /><Relationship Type="http://schemas.openxmlformats.org/officeDocument/2006/relationships/notesMaster" Target="/ppt/notesMasters/notesMaster1.xml" Id="Rcfbaf80762d54889" /><Relationship Type="http://schemas.openxmlformats.org/officeDocument/2006/relationships/presProps" Target="/ppt/presProps.xml" Id="Rf176a3846d9e42b8" /><Relationship Type="http://schemas.openxmlformats.org/officeDocument/2006/relationships/tableStyles" Target="/ppt/tableStyles.xml" Id="R9f1668c332da4134" /><Relationship Type="http://schemas.openxmlformats.org/officeDocument/2006/relationships/slide" Target="/ppt/slides/slide1.xml" Id="R5be2f199045c4d6e" /><Relationship Type="http://schemas.openxmlformats.org/officeDocument/2006/relationships/slide" Target="/ppt/slides/slide2.xml" Id="Re8d5353f8be94095" /><Relationship Type="http://schemas.openxmlformats.org/officeDocument/2006/relationships/slide" Target="/ppt/slides/slide3.xml" Id="R3a56672d1b434907" /><Relationship Type="http://schemas.openxmlformats.org/officeDocument/2006/relationships/slide" Target="/ppt/slides/slide4.xml" Id="R66afa96fd8004843" /><Relationship Type="http://schemas.openxmlformats.org/officeDocument/2006/relationships/slide" Target="/ppt/slides/slide5.xml" Id="R441712a76fae481e" /><Relationship Type="http://schemas.openxmlformats.org/officeDocument/2006/relationships/slide" Target="/ppt/slides/slide6.xml" Id="Raccaea1070164471" /><Relationship Type="http://schemas.openxmlformats.org/officeDocument/2006/relationships/slide" Target="/ppt/slides/slide7.xml" Id="R96171ddfc0ed4616" /><Relationship Type="http://schemas.openxmlformats.org/officeDocument/2006/relationships/slide" Target="/ppt/slides/slide8.xml" Id="R221a6b222d81475e" /><Relationship Type="http://schemas.openxmlformats.org/officeDocument/2006/relationships/slide" Target="/ppt/slides/slide9.xml" Id="R785ec42a77294e00" /><Relationship Type="http://schemas.openxmlformats.org/officeDocument/2006/relationships/slide" Target="/ppt/slides/slide10.xml" Id="R5608f6e584164e35" /><Relationship Type="http://schemas.openxmlformats.org/officeDocument/2006/relationships/slide" Target="/ppt/slides/slide11.xml" Id="R3a8a6925d38e4f68" /><Relationship Type="http://schemas.openxmlformats.org/officeDocument/2006/relationships/slide" Target="/ppt/slides/slide12.xml" Id="R4f8cc4adf83a4974" /><Relationship Type="http://schemas.openxmlformats.org/officeDocument/2006/relationships/slide" Target="/ppt/slides/slide13.xml" Id="Rd414589b9d014dd0" /><Relationship Type="http://schemas.openxmlformats.org/officeDocument/2006/relationships/slide" Target="/ppt/slides/slide14.xml" Id="Rf73ca0a2bc0b4068" /><Relationship Type="http://schemas.openxmlformats.org/officeDocument/2006/relationships/slide" Target="/ppt/slides/slide15.xml" Id="Re3a6d63919b147b2" /><Relationship Type="http://schemas.openxmlformats.org/officeDocument/2006/relationships/slide" Target="/ppt/slides/slide16.xml" Id="R0a842f79041b4ac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39601df5d194ae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Historical Editorial">
      <a:dk1>
        <a:srgbClr val="000000"/>
      </a:dk1>
      <a:lt1>
        <a:srgbClr val="FFFFFF"/>
      </a:lt1>
      <a:dk2>
        <a:srgbClr val="102A43"/>
      </a:dk2>
      <a:lt2>
        <a:srgbClr val="F3EBDD"/>
      </a:lt2>
      <a:accent1>
        <a:srgbClr val="102A43"/>
      </a:accent1>
      <a:accent2>
        <a:srgbClr val="7B2636"/>
      </a:accent2>
      <a:accent3>
        <a:srgbClr val="B08D57"/>
      </a:accent3>
      <a:accent4>
        <a:srgbClr val="183B56"/>
      </a:accent4>
      <a:accent5>
        <a:srgbClr val="D7C09A"/>
      </a:accent5>
      <a:accent6>
        <a:srgbClr val="6D655D"/>
      </a:accent6>
      <a:hlink>
        <a:srgbClr val="7B2636"/>
      </a:hlink>
      <a:folHlink>
        <a:srgbClr val="B08D57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Historical Editorial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dd8f2cb01084c15" /><Relationship Type="http://schemas.openxmlformats.org/officeDocument/2006/relationships/notesMaster" Target="/ppt/notesMasters/notesMaster1.xml" Id="Rd3e64a409a2a4c2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8fb4e4055364f92" /><Relationship Type="http://schemas.openxmlformats.org/officeDocument/2006/relationships/notesMaster" Target="/ppt/notesMasters/notesMaster1.xml" Id="R162ff3efbbcb4fb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71a6ef973fc4f9f" /><Relationship Type="http://schemas.openxmlformats.org/officeDocument/2006/relationships/notesMaster" Target="/ppt/notesMasters/notesMaster1.xml" Id="R3d5f2625109d4b2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0e3f5ec3fa94432" /><Relationship Type="http://schemas.openxmlformats.org/officeDocument/2006/relationships/notesMaster" Target="/ppt/notesMasters/notesMaster1.xml" Id="R0c1c836224eb49d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3346ec3703c4aa7" /><Relationship Type="http://schemas.openxmlformats.org/officeDocument/2006/relationships/notesMaster" Target="/ppt/notesMasters/notesMaster1.xml" Id="R65e87154089d408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197ba63182a41d0" /><Relationship Type="http://schemas.openxmlformats.org/officeDocument/2006/relationships/notesMaster" Target="/ppt/notesMasters/notesMaster1.xml" Id="R10879a5bc52b47d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8c3ee9a90f04969" /><Relationship Type="http://schemas.openxmlformats.org/officeDocument/2006/relationships/notesMaster" Target="/ppt/notesMasters/notesMaster1.xml" Id="R1b082f21f1764a6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f333cf23bd64c62" /><Relationship Type="http://schemas.openxmlformats.org/officeDocument/2006/relationships/notesMaster" Target="/ppt/notesMasters/notesMaster1.xml" Id="R9a0c3e469a7d458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5a14ea3076d4782" /><Relationship Type="http://schemas.openxmlformats.org/officeDocument/2006/relationships/notesMaster" Target="/ppt/notesMasters/notesMaster1.xml" Id="R0e174702c48e487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409a2fd18f34bf0" /><Relationship Type="http://schemas.openxmlformats.org/officeDocument/2006/relationships/notesMaster" Target="/ppt/notesMasters/notesMaster1.xml" Id="R8952cf1d91134a2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df8451dbeba4ea7" /><Relationship Type="http://schemas.openxmlformats.org/officeDocument/2006/relationships/notesMaster" Target="/ppt/notesMasters/notesMaster1.xml" Id="R7304b2f0dd1044c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6c69d75af474a6c" /><Relationship Type="http://schemas.openxmlformats.org/officeDocument/2006/relationships/notesMaster" Target="/ppt/notesMasters/notesMaster1.xml" Id="R6b75d95ad74c44c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25fd578b4a94f82" /><Relationship Type="http://schemas.openxmlformats.org/officeDocument/2006/relationships/notesMaster" Target="/ppt/notesMasters/notesMaster1.xml" Id="Rf9b618b54678466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bb509fc71d446a0" /><Relationship Type="http://schemas.openxmlformats.org/officeDocument/2006/relationships/notesMaster" Target="/ppt/notesMasters/notesMaster1.xml" Id="R08d1f3e5d290407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67bd73eb9554362" /><Relationship Type="http://schemas.openxmlformats.org/officeDocument/2006/relationships/notesMaster" Target="/ppt/notesMasters/notesMaster1.xml" Id="Rf2d0d1f777b845a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2c7d0286dbb4c73" /><Relationship Type="http://schemas.openxmlformats.org/officeDocument/2006/relationships/notesMaster" Target="/ppt/notesMasters/notesMaster1.xml" Id="R1b88c26b0e12471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Visible content: user-provided source deck, source slide 2.</a:t>
            </a:r>
          </a:p>
          <a:p xmlns:a="http://schemas.openxmlformats.org/drawingml/2006/main">
            <a:r>
              <a:t>- Visual assets: original editable typography and native PowerPoint shapes; no external asset added.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Visible content: user-provided source deck, source slide 11.</a:t>
            </a:r>
          </a:p>
          <a:p xmlns:a="http://schemas.openxmlformats.org/drawingml/2006/main">
            <a:r>
              <a:t>- Visual assets: user-provided source deck embedded media (image12.jpeg).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Visible content: user-provided source deck, source slide 12.</a:t>
            </a:r>
          </a:p>
          <a:p xmlns:a="http://schemas.openxmlformats.org/drawingml/2006/main">
            <a:r>
              <a:t>- Visual assets: user-provided source deck embedded media (image13.jpeg).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Visible content: user-provided source deck, source slide 13.</a:t>
            </a:r>
          </a:p>
          <a:p xmlns:a="http://schemas.openxmlformats.org/drawingml/2006/main">
            <a:r>
              <a:t>- Visual assets: user-provided source deck embedded media (image14.jpeg).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Visible content: user-provided source deck, source slide 14.</a:t>
            </a:r>
          </a:p>
          <a:p xmlns:a="http://schemas.openxmlformats.org/drawingml/2006/main">
            <a:r>
              <a:t>- Visual assets: user-provided source deck embedded media (image15.jpeg, image16.jpeg).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Visible content: user-provided source deck, source slide 15.</a:t>
            </a:r>
          </a:p>
          <a:p xmlns:a="http://schemas.openxmlformats.org/drawingml/2006/main">
            <a:r>
              <a:t>- Visual assets: user-provided source deck embedded media (image17.jpeg).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Visible content: user-provided source deck, source slide 16.</a:t>
            </a:r>
          </a:p>
          <a:p xmlns:a="http://schemas.openxmlformats.org/drawingml/2006/main">
            <a:r>
              <a:t>- Visual assets: original editable typography and native PowerPoint shapes; no external asset added.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Visible content: user-provided source deck, source slide 1.</a:t>
            </a:r>
          </a:p>
          <a:p xmlns:a="http://schemas.openxmlformats.org/drawingml/2006/main">
            <a:r>
              <a:t>- Visual assets: original editable typography and native PowerPoint shapes; no external asset added.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Visible content: user-provided source deck, source slide 3.</a:t>
            </a:r>
          </a:p>
          <a:p xmlns:a="http://schemas.openxmlformats.org/drawingml/2006/main">
            <a:r>
              <a:t>- Visual assets: user-provided source deck embedded media (image3.png).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Visible content: user-provided source deck, source slide 4.</a:t>
            </a:r>
          </a:p>
          <a:p xmlns:a="http://schemas.openxmlformats.org/drawingml/2006/main">
            <a:r>
              <a:t>- Visual assets: user-provided source deck embedded media (image4.jpeg).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Visible content: user-provided source deck, source slide 5.</a:t>
            </a:r>
          </a:p>
          <a:p xmlns:a="http://schemas.openxmlformats.org/drawingml/2006/main">
            <a:r>
              <a:t>- Visual assets: user-provided source deck embedded media (image5.png).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Visible content: user-provided source deck, source slide 6.</a:t>
            </a:r>
          </a:p>
          <a:p xmlns:a="http://schemas.openxmlformats.org/drawingml/2006/main">
            <a:r>
              <a:t>- Visual assets: user-provided source deck embedded media (image6.jpeg).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Visible content: user-provided source deck, source slide 7.</a:t>
            </a:r>
          </a:p>
          <a:p xmlns:a="http://schemas.openxmlformats.org/drawingml/2006/main">
            <a:r>
              <a:t>- Visual assets: user-provided source deck embedded media (image7.jpeg).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Visible content: user-provided source deck, source slide 8.</a:t>
            </a:r>
          </a:p>
          <a:p xmlns:a="http://schemas.openxmlformats.org/drawingml/2006/main">
            <a:r>
              <a:t>- Visual assets: user-provided source deck embedded media (image8.jpeg).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Visible content: user-provided source deck, source slide 9.</a:t>
            </a:r>
          </a:p>
          <a:p xmlns:a="http://schemas.openxmlformats.org/drawingml/2006/main">
            <a:r>
              <a:t>- Visual assets: user-provided source deck embedded media (image9.jpeg, image10.png).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Visible content: user-provided source deck, source slide 10.</a:t>
            </a:r>
          </a:p>
          <a:p xmlns:a="http://schemas.openxmlformats.org/drawingml/2006/main">
            <a:r>
              <a:t>- Visual assets: user-provided source deck embedded media (image11.jpeg).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9a833698844e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3f53d1f0b3b4658" /><Relationship Type="http://schemas.openxmlformats.org/officeDocument/2006/relationships/slideLayout" Target="/ppt/slideLayouts/slideLayout1.xml" Id="R3a9225fe33b84b8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9225fe33b84b8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Historical Editorial">
      <a:dk1>
        <a:srgbClr val="000000"/>
      </a:dk1>
      <a:lt1>
        <a:srgbClr val="FFFFFF"/>
      </a:lt1>
      <a:dk2>
        <a:srgbClr val="102A43"/>
      </a:dk2>
      <a:lt2>
        <a:srgbClr val="F3EBDD"/>
      </a:lt2>
      <a:accent1>
        <a:srgbClr val="102A43"/>
      </a:accent1>
      <a:accent2>
        <a:srgbClr val="7B2636"/>
      </a:accent2>
      <a:accent3>
        <a:srgbClr val="B08D57"/>
      </a:accent3>
      <a:accent4>
        <a:srgbClr val="183B56"/>
      </a:accent4>
      <a:accent5>
        <a:srgbClr val="D7C09A"/>
      </a:accent5>
      <a:accent6>
        <a:srgbClr val="6D655D"/>
      </a:accent6>
      <a:hlink>
        <a:srgbClr val="7B2636"/>
      </a:hlink>
      <a:folHlink>
        <a:srgbClr val="B08D57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Historical Editorial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dcb6a5c764c82" /><Relationship Type="http://schemas.openxmlformats.org/officeDocument/2006/relationships/notesSlide" Target="/ppt/notesSlides/notesSlide1.xml" Id="R0c5e37cd0b91429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e035e322e47f1" /><Relationship Type="http://schemas.openxmlformats.org/officeDocument/2006/relationships/image" Target="/ppt/media/image7.jpeg" Id="R5a1c036250214833" /><Relationship Type="http://schemas.openxmlformats.org/officeDocument/2006/relationships/notesSlide" Target="/ppt/notesSlides/notesSlide10.xml" Id="Rd33dc6cb3be241c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a606308cb472c" /><Relationship Type="http://schemas.openxmlformats.org/officeDocument/2006/relationships/image" Target="/ppt/media/image8.jpeg" Id="R6d11f7b57d654409" /><Relationship Type="http://schemas.openxmlformats.org/officeDocument/2006/relationships/notesSlide" Target="/ppt/notesSlides/notesSlide11.xml" Id="R8609634816864935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51ec6e8f24df7" /><Relationship Type="http://schemas.openxmlformats.org/officeDocument/2006/relationships/image" Target="/ppt/media/image9.jpeg" Id="R70520fe90bb54346" /><Relationship Type="http://schemas.openxmlformats.org/officeDocument/2006/relationships/notesSlide" Target="/ppt/notesSlides/notesSlide12.xml" Id="R2eaa2b0c9d224b6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e97321c894fdb" /><Relationship Type="http://schemas.openxmlformats.org/officeDocument/2006/relationships/image" Target="/ppt/media/image10.jpeg" Id="R9ff0a6a9ccf14624" /><Relationship Type="http://schemas.openxmlformats.org/officeDocument/2006/relationships/image" Target="/ppt/media/image11.jpeg" Id="R26b886f3abc54ed4" /><Relationship Type="http://schemas.openxmlformats.org/officeDocument/2006/relationships/notesSlide" Target="/ppt/notesSlides/notesSlide13.xml" Id="Re748130206d6470e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9c444059b41c0" /><Relationship Type="http://schemas.openxmlformats.org/officeDocument/2006/relationships/image" Target="/ppt/media/image12.jpeg" Id="Rba868ad105d74880" /><Relationship Type="http://schemas.openxmlformats.org/officeDocument/2006/relationships/notesSlide" Target="/ppt/notesSlides/notesSlide14.xml" Id="R11ac3ca2ff674b7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7feb49c514995" /><Relationship Type="http://schemas.openxmlformats.org/officeDocument/2006/relationships/notesSlide" Target="/ppt/notesSlides/notesSlide15.xml" Id="R076ec1e60693411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c52cd386c4e63" /><Relationship Type="http://schemas.openxmlformats.org/officeDocument/2006/relationships/notesSlide" Target="/ppt/notesSlides/notesSlide16.xml" Id="Rb3a01bf4e51043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204cdfa894fc1" /><Relationship Type="http://schemas.openxmlformats.org/officeDocument/2006/relationships/image" Target="/ppt/media/image.png" Id="Rddc2ec6e0ff84da0" /><Relationship Type="http://schemas.openxmlformats.org/officeDocument/2006/relationships/notesSlide" Target="/ppt/notesSlides/notesSlide2.xml" Id="Rd75b77e941ea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71e9d69334c86" /><Relationship Type="http://schemas.openxmlformats.org/officeDocument/2006/relationships/image" Target="/ppt/media/image.jpeg" Id="R22436181c2a3492e" /><Relationship Type="http://schemas.openxmlformats.org/officeDocument/2006/relationships/notesSlide" Target="/ppt/notesSlides/notesSlide3.xml" Id="R47327ceb365446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a1371b5314c44" /><Relationship Type="http://schemas.openxmlformats.org/officeDocument/2006/relationships/image" Target="/ppt/media/image2.png" Id="R696075d88a244fa3" /><Relationship Type="http://schemas.openxmlformats.org/officeDocument/2006/relationships/notesSlide" Target="/ppt/notesSlides/notesSlide4.xml" Id="Ra71087d70d18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c25b8adc44dae" /><Relationship Type="http://schemas.openxmlformats.org/officeDocument/2006/relationships/image" Target="/ppt/media/image2.jpeg" Id="R18804310263b49cd" /><Relationship Type="http://schemas.openxmlformats.org/officeDocument/2006/relationships/notesSlide" Target="/ppt/notesSlides/notesSlide5.xml" Id="R6f7e87529ab04f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36d8385d34b53" /><Relationship Type="http://schemas.openxmlformats.org/officeDocument/2006/relationships/image" Target="/ppt/media/image3.jpeg" Id="Rf41156c7081044ea" /><Relationship Type="http://schemas.openxmlformats.org/officeDocument/2006/relationships/notesSlide" Target="/ppt/notesSlides/notesSlide6.xml" Id="Rec63edd2614f42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7963e2ee94587" /><Relationship Type="http://schemas.openxmlformats.org/officeDocument/2006/relationships/image" Target="/ppt/media/image4.jpeg" Id="R557a2b002d1445f4" /><Relationship Type="http://schemas.openxmlformats.org/officeDocument/2006/relationships/notesSlide" Target="/ppt/notesSlides/notesSlide7.xml" Id="R8c85d16683a148d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1e411b15c4b92" /><Relationship Type="http://schemas.openxmlformats.org/officeDocument/2006/relationships/image" Target="/ppt/media/image3.png" Id="R337e72097cf0419b" /><Relationship Type="http://schemas.openxmlformats.org/officeDocument/2006/relationships/image" Target="/ppt/media/image5.jpeg" Id="R9178f3f3c85a45d4" /><Relationship Type="http://schemas.openxmlformats.org/officeDocument/2006/relationships/notesSlide" Target="/ppt/notesSlides/notesSlide8.xml" Id="Reed61be7942d494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a30f4d33f4624" /><Relationship Type="http://schemas.openxmlformats.org/officeDocument/2006/relationships/image" Target="/ppt/media/image6.jpeg" Id="R210cdda002a0407d" /><Relationship Type="http://schemas.openxmlformats.org/officeDocument/2006/relationships/notesSlide" Target="/ppt/notesSlides/notesSlide9.xml" Id="R3958295f5a9a43e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EB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609D57-F731-4499-ADB0-31D048E14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90500"/>
            <a:ext cx="11734800" cy="647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007270-BD80-4245-A35C-B48EC68EC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7B2636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FBAED2-6CCC-4F36-B38D-032DF5114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0"/>
            <a:ext cx="38290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EF9204-9E0B-46EF-9727-0CF722AE5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933450"/>
            <a:ext cx="3333750" cy="3333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08D57">
              <a:alpha val="13333"/>
            </a:srgbClr>
          </a:solidFill>
          <a:ln xmlns:a="http://schemas.openxmlformats.org/drawingml/2006/main" w="9525">
            <a:solidFill>
              <a:srgbClr val="B08D5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B93C7FE-7EBA-4FAA-BCB1-923F47A66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447800"/>
            <a:ext cx="2571750" cy="2571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19050">
            <a:solidFill>
              <a:srgbClr val="D7C09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BAA4F74-4B83-430E-B57A-694D0007A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4972050"/>
            <a:ext cx="2590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08D5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993DCE-4CBA-48C4-88C6-DE4665726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5219700"/>
            <a:ext cx="1866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5F4CB35-A5A9-4299-9643-2684DCCB5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7086600" cy="2914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54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54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Путем реформ: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54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54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государство, парламенты,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54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54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партии.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FE5DC69-DCBB-40AD-BE11-DEAA62997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67250"/>
            <a:ext cx="628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0">
            <a:solidFill>
              <a:srgbClr val="7B263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1AB36F9-8EBD-4222-B63F-FFA510B84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010150"/>
            <a:ext cx="6286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250" b="1" i="0">
                <a:solidFill>
                  <a:srgbClr val="7B2636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Демократизация общественно-политической жизни</a:t>
            </a:r>
          </a:p>
        </p:txBody>
      </p:sp>
    </p:spTree>
    <p:extLst>
      <p:ext uri="{BB962C8B-B14F-4D97-AF65-F5344CB8AC3E}">
        <p14:creationId xmlns:p14="http://schemas.microsoft.com/office/powerpoint/2010/main" val="51950142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EB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54015B0-F8F1-4827-A033-2A45783E7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90500"/>
            <a:ext cx="11734800" cy="647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04DD192-D1B4-45AE-8DBF-65F24E850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7B2636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4C98E7-3130-43FA-9292-36880B40B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6096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809301-B400-4F75-8CF7-233CF13DF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0" cy="6858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08D5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8CEFEF-43D4-483E-B4DE-D43580ECB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09550"/>
            <a:ext cx="1154430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6EC">
              <a:alpha val="96078"/>
            </a:srgbClr>
          </a:solidFill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1FF9482-12D3-4848-BC35-36F2C7026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3850"/>
            <a:ext cx="110680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225" b="1" i="0">
                <a:solidFill>
                  <a:srgbClr val="7B2636"/>
                </a:solidFill>
                <a:latin typeface="Georgia"/>
                <a:ea typeface="Georgia"/>
                <a:cs typeface="Georgia"/>
              </a:defRPr>
            </a:pPr>
            <a:r>
              <a:rPr sz="3225" b="1" i="0">
                <a:solidFill>
                  <a:srgbClr val="7B2636"/>
                </a:solidFill>
                <a:latin typeface="Georgia"/>
                <a:ea typeface="Georgia"/>
                <a:cs typeface="Georgia"/>
              </a:rPr>
              <a:t>Кризис либерализма и эволюция консерватизма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1c036250214833"/>
          <a:srcRect xmlns:a="http://schemas.openxmlformats.org/drawingml/2006/main" l="7277" t="0" r="727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14850" y="1600200"/>
            <a:ext cx="3162300" cy="4495800"/>
          </a:xfrm>
          <a:prstGeom xmlns:a="http://schemas.openxmlformats.org/drawingml/2006/main" prst="ellipse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B7C7490-CBD9-4ED5-8681-D9F779A99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600200"/>
            <a:ext cx="3162300" cy="449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2636">
              <a:alpha val="3922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11150D-0CA8-4BD6-9DA2-DD9BACD49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600200"/>
            <a:ext cx="3162300" cy="44958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08D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20D4318-DD9A-4F3E-818E-1018DF652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19250"/>
            <a:ext cx="3676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7B2636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7B2636"/>
                </a:solidFill>
                <a:latin typeface="Georgia"/>
                <a:ea typeface="Georgia"/>
                <a:cs typeface="Georgia"/>
              </a:rPr>
              <a:t>Кризис либерализма: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C78FCD-743F-45D8-8DB5-2F3EAAEB7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438400"/>
            <a:ext cx="762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26B804-3AA2-40A6-B6F8-266B7D816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00300"/>
            <a:ext cx="32575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Идеи свободы уже достигнуты.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C3C54D0-C754-495C-942A-2E0F5584A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429000"/>
            <a:ext cx="762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63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B2A112-37EC-4E3F-B9A9-A8178941C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90900"/>
            <a:ext cx="32575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Против вмешательства государства (а оно нужно).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71408B-D777-4F14-B8A2-2984C3EDF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419600"/>
            <a:ext cx="762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2D181AA-10C6-4FEB-A8A6-35850EDBB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81500"/>
            <a:ext cx="32575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Не смогли создать массовые партии.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7421C77-7669-45FE-B23A-15C8D4746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619250"/>
            <a:ext cx="3581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1" i="0">
                <a:solidFill>
                  <a:srgbClr val="D7C09A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D7C09A"/>
                </a:solidFill>
                <a:latin typeface="Georgia"/>
                <a:ea typeface="Georgia"/>
                <a:cs typeface="Georgia"/>
              </a:rPr>
              <a:t>Новые консерваторы: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1637080-2132-46D6-A88D-7E78E218B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438400"/>
            <a:ext cx="762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F2F8D54-A79B-4B02-B076-67EA7A285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400300"/>
            <a:ext cx="32194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0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Смирились с парламентом и выборами.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3F28B82-4DAB-4EEA-989E-E07794502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429000"/>
            <a:ext cx="762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2D20419-7FBD-40B5-9EB2-10AC545B4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390900"/>
            <a:ext cx="32194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0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Опирались на сельское население.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3448382-9CC4-4224-8997-20474523B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4419600"/>
            <a:ext cx="762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63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C3C90FC-0CF8-4348-B086-7ED8A540C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381500"/>
            <a:ext cx="32194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0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Защищали традиционные ценности в новых условиях.</a:t>
            </a:r>
          </a:p>
        </p:txBody>
      </p:sp>
    </p:spTree>
    <p:extLst>
      <p:ext uri="{BB962C8B-B14F-4D97-AF65-F5344CB8AC3E}">
        <p14:creationId xmlns:p14="http://schemas.microsoft.com/office/powerpoint/2010/main" val="61436704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EB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0DBA61C-D0C8-42B5-8E2F-7D53CCE01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90500"/>
            <a:ext cx="11734800" cy="647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5EE9E02-E9E5-4B66-878E-40F2D1A5A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7B2636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5D8D59-A34F-4D6B-885F-8B566BB0A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Рабочее движение: цели и пути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11f7b57d654409"/>
          <a:srcRect xmlns:a="http://schemas.openxmlformats.org/drawingml/2006/main" l="0" t="3653" r="0" b="365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2450" y="1981200"/>
            <a:ext cx="4552950" cy="2933700"/>
          </a:xfrm>
          <a:prstGeom xmlns:a="http://schemas.openxmlformats.org/drawingml/2006/main" prst="roundRect">
            <a:avLst>
              <a:gd name="adj" fmla="val 5195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18F484-FB32-48CE-9F45-4D8B16167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81200"/>
            <a:ext cx="4552950" cy="2933700"/>
          </a:xfrm>
          <a:prstGeom xmlns:a="http://schemas.openxmlformats.org/drawingml/2006/main" prst="roundRect">
            <a:avLst>
              <a:gd name="adj" fmla="val 5195"/>
            </a:avLst>
          </a:prstGeom>
          <a:solidFill xmlns:a="http://schemas.openxmlformats.org/drawingml/2006/main">
            <a:srgbClr val="102A43">
              <a:alpha val="7059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7DEBA45-7158-4ECE-A12F-A7661701F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81200"/>
            <a:ext cx="4552950" cy="2933700"/>
          </a:xfrm>
          <a:prstGeom xmlns:a="http://schemas.openxmlformats.org/drawingml/2006/main" prst="roundRect">
            <a:avLst>
              <a:gd name="adj" fmla="val 5195"/>
            </a:avLst>
          </a:prstGeom>
          <a:noFill xmlns:a="http://schemas.openxmlformats.org/drawingml/2006/main"/>
          <a:ln xmlns:a="http://schemas.openxmlformats.org/drawingml/2006/main" w="19050">
            <a:solidFill>
              <a:srgbClr val="B08D5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51C66C-8424-4986-8400-950B5F6A7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1581150"/>
            <a:ext cx="5581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025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Две основные формы: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1BD0D0-1D35-4910-9206-FC5DACF69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057400"/>
            <a:ext cx="0" cy="8763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08D5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530312-C641-4D1B-89BE-760C69EC1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914650"/>
            <a:ext cx="32956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08D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BE4435-2F4B-468B-A221-0F00C0C9F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914650"/>
            <a:ext cx="0" cy="5334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08D5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C5A098C-9C03-4106-B28C-C26CA5EA0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2914650"/>
            <a:ext cx="0" cy="5334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08D5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9361DA3-A222-4001-8813-13860F9FE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448050"/>
            <a:ext cx="2952750" cy="1409700"/>
          </a:xfrm>
          <a:prstGeom xmlns:a="http://schemas.openxmlformats.org/drawingml/2006/main" prst="roundRect">
            <a:avLst>
              <a:gd name="adj" fmla="val 9459"/>
            </a:avLst>
          </a:prstGeom>
          <a:solidFill xmlns:a="http://schemas.openxmlformats.org/drawingml/2006/main">
            <a:srgbClr val="7B2636"/>
          </a:solidFill>
          <a:ln xmlns:a="http://schemas.openxmlformats.org/drawingml/2006/main" w="9525">
            <a:solidFill>
              <a:srgbClr val="B08D57"/>
            </a:solidFill>
            <a:prstDash val="solid"/>
          </a:ln>
        </p:spPr>
        <p:txBody>
          <a:bodyPr xmlns:a="http://schemas.openxmlformats.org/drawingml/2006/main" wrap="square" lIns="171450" tIns="171450" rIns="171450" bIns="1714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0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D7C09A"/>
                </a:solidFill>
                <a:latin typeface="Aptos"/>
                <a:ea typeface="Aptos"/>
                <a:cs typeface="Aptos"/>
              </a:rPr>
              <a:t>Экономическая борьба:</a:t>
            </a:r>
            <a:r>
              <a:rPr sz="1800" b="0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 Профсоюзы, стачки, забастовки.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48AF96-5EFB-4D06-86AD-DB12C7C2C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448050"/>
            <a:ext cx="2952750" cy="1409700"/>
          </a:xfrm>
          <a:prstGeom xmlns:a="http://schemas.openxmlformats.org/drawingml/2006/main" prst="roundRect">
            <a:avLst>
              <a:gd name="adj" fmla="val 9459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9525">
            <a:solidFill>
              <a:srgbClr val="B08D57"/>
            </a:solidFill>
            <a:prstDash val="solid"/>
          </a:ln>
        </p:spPr>
        <p:txBody>
          <a:bodyPr xmlns:a="http://schemas.openxmlformats.org/drawingml/2006/main" wrap="square" lIns="171450" tIns="171450" rIns="171450" bIns="1714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0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D7C09A"/>
                </a:solidFill>
                <a:latin typeface="Aptos"/>
                <a:ea typeface="Aptos"/>
                <a:cs typeface="Aptos"/>
              </a:rPr>
              <a:t>Политическая борьба:</a:t>
            </a:r>
            <a:r>
              <a:rPr sz="1800" b="0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 Создание рабочих партий для завоевания власти.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82B95C-63BE-411F-B305-065C8A833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00150"/>
            <a:ext cx="4552950" cy="590550"/>
          </a:xfrm>
          <a:prstGeom xmlns:a="http://schemas.openxmlformats.org/drawingml/2006/main" prst="roundRect">
            <a:avLst>
              <a:gd name="adj" fmla="val 16129"/>
            </a:avLst>
          </a:prstGeom>
          <a:solidFill xmlns:a="http://schemas.openxmlformats.org/drawingml/2006/main">
            <a:srgbClr val="D7C09A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33350" tIns="95250" rIns="133350" bIns="762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7B263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02A43"/>
                </a:solidFill>
                <a:latin typeface="Aptos"/>
                <a:ea typeface="Aptos"/>
                <a:cs typeface="Aptos"/>
              </a:rPr>
              <a:t>Цель:</a:t>
            </a:r>
            <a:r>
              <a:rPr sz="1875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 Улучшение положения рабочего класса.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71E6A64-643C-422B-ABF7-25EF8A8DF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76850"/>
            <a:ext cx="11010900" cy="971550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19050">
            <a:solidFill>
              <a:srgbClr val="B08D57"/>
            </a:solidFill>
            <a:prstDash val="solid"/>
          </a:ln>
        </p:spPr>
        <p:txBody>
          <a:bodyPr xmlns:a="http://schemas.openxmlformats.org/drawingml/2006/main" wrap="square" lIns="266700" tIns="133350" rIns="266700" bIns="1333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950" b="1" i="1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950" b="1" i="1">
                <a:solidFill>
                  <a:srgbClr val="D7C09A"/>
                </a:solidFill>
                <a:latin typeface="Aptos"/>
                <a:ea typeface="Aptos"/>
                <a:cs typeface="Aptos"/>
              </a:rPr>
              <a:t>Лозунг:</a:t>
            </a:r>
            <a:r>
              <a:rPr sz="1950" b="1" i="1">
                <a:solidFill>
                  <a:srgbClr val="FFFDF8"/>
                </a:solidFill>
                <a:latin typeface="Aptos"/>
                <a:ea typeface="Aptos"/>
                <a:cs typeface="Aptos"/>
              </a:rPr>
              <a:t> «Освобождение рабочего класса должно быть делом самого рабочего класса» (К. Маркс).</a:t>
            </a:r>
          </a:p>
        </p:txBody>
      </p:sp>
    </p:spTree>
    <p:extLst>
      <p:ext uri="{BB962C8B-B14F-4D97-AF65-F5344CB8AC3E}">
        <p14:creationId xmlns:p14="http://schemas.microsoft.com/office/powerpoint/2010/main" val="48752072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EB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A45464-D694-44ED-8F3B-4C6EE3717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90500"/>
            <a:ext cx="11734800" cy="647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77D462-8418-4F8D-9E08-6A1E48F25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7B2636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C07C3E8-752B-4163-86C0-1A10554E4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Типы рабочего движения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520fe90bb54346"/>
          <a:srcRect xmlns:a="http://schemas.openxmlformats.org/drawingml/2006/main" l="28847" t="0" r="2884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72000" y="1924050"/>
            <a:ext cx="3067050" cy="3790950"/>
          </a:xfrm>
          <a:prstGeom xmlns:a="http://schemas.openxmlformats.org/drawingml/2006/main" prst="ellipse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97EA75-FC66-4D92-AFCD-78B09C98E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924050"/>
            <a:ext cx="3067050" cy="3790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>
              <a:alpha val="3137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B09FEB-3DEA-4F2C-91D9-829F4EEC8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924050"/>
            <a:ext cx="3067050" cy="37909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08D5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D5D883-3329-4466-8A3D-D03740377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924050"/>
            <a:ext cx="1600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08D5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820EB9-708E-4182-A55D-9D975DEE8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838450"/>
            <a:ext cx="1314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08D5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7B654ED-E41C-47EC-83C3-19E69B610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219700"/>
            <a:ext cx="1600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08D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F411CE1-1DC6-4054-8769-4F85E894D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352550"/>
            <a:ext cx="3752850" cy="1695450"/>
          </a:xfrm>
          <a:prstGeom xmlns:a="http://schemas.openxmlformats.org/drawingml/2006/main" prst="roundRect">
            <a:avLst>
              <a:gd name="adj" fmla="val 10112"/>
            </a:avLst>
          </a:prstGeom>
          <a:solidFill xmlns:a="http://schemas.openxmlformats.org/drawingml/2006/main">
            <a:srgbClr val="FBF6EC"/>
          </a:solidFill>
          <a:ln xmlns:a="http://schemas.openxmlformats.org/drawingml/2006/main" w="19050">
            <a:solidFill>
              <a:srgbClr val="B08D5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wrap="square" lIns="190500" tIns="209550" rIns="19050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«Англо-саксонский»</a:t>
            </a:r>
            <a:r>
              <a:rPr sz="1800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 (Англия, США):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Реформы, а не революция. Фабианское общество.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4C9CF6B-5CD5-46BF-A53E-76626E3E3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1981200"/>
            <a:ext cx="3505200" cy="1962150"/>
          </a:xfrm>
          <a:prstGeom xmlns:a="http://schemas.openxmlformats.org/drawingml/2006/main" prst="roundRect">
            <a:avLst>
              <a:gd name="adj" fmla="val 8738"/>
            </a:avLst>
          </a:prstGeom>
          <a:solidFill xmlns:a="http://schemas.openxmlformats.org/drawingml/2006/main">
            <a:srgbClr val="7B2636"/>
          </a:solidFill>
          <a:ln xmlns:a="http://schemas.openxmlformats.org/drawingml/2006/main" w="19050">
            <a:solidFill>
              <a:srgbClr val="B08D5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wrap="square" lIns="190500" tIns="209550" rIns="19050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D7C09A"/>
                </a:solidFill>
                <a:latin typeface="Aptos"/>
                <a:ea typeface="Aptos"/>
                <a:cs typeface="Aptos"/>
              </a:rPr>
              <a:t>«Романский»</a:t>
            </a:r>
            <a:r>
              <a:rPr sz="1800" b="0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 (Франция, Испания, Италия):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Анархо-синдикализм. Борьба через стачки, а не через парламент.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DD89088-94DF-4FE0-B50C-619C11FB3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343400"/>
            <a:ext cx="3752850" cy="1733550"/>
          </a:xfrm>
          <a:prstGeom xmlns:a="http://schemas.openxmlformats.org/drawingml/2006/main" prst="roundRect">
            <a:avLst>
              <a:gd name="adj" fmla="val 9890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19050">
            <a:solidFill>
              <a:srgbClr val="B08D5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wrap="square" lIns="190500" tIns="209550" rIns="19050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D7C09A"/>
                </a:solidFill>
                <a:latin typeface="Aptos"/>
                <a:ea typeface="Aptos"/>
                <a:cs typeface="Aptos"/>
              </a:rPr>
              <a:t>«Германский»</a:t>
            </a:r>
            <a:r>
              <a:rPr sz="1800" b="0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 (Германия, Скандинавия):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Марксизм. Создание массовых партий (СДПГ). II Интернационал.</a:t>
            </a:r>
          </a:p>
        </p:txBody>
      </p:sp>
    </p:spTree>
    <p:extLst>
      <p:ext uri="{BB962C8B-B14F-4D97-AF65-F5344CB8AC3E}">
        <p14:creationId xmlns:p14="http://schemas.microsoft.com/office/powerpoint/2010/main" val="115480831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EB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333F534-0FFC-4BFC-9D3B-01F781D75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90500"/>
            <a:ext cx="11734800" cy="647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9B0424A-2E73-4418-B554-2B9871B3C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7B2636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B2ADEA-FBAA-43E8-849B-D1A56E47C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990600"/>
            <a:ext cx="5867400" cy="493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63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861E01-3BDA-49CB-B14C-4F0468786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990600"/>
            <a:ext cx="5867400" cy="493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6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C5F5D7-2236-48C7-A1FD-A964423B7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Раскол в марксизме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f0a6a9ccf14624"/>
          <a:srcRect xmlns:a="http://schemas.openxmlformats.org/drawingml/2006/main" l="0" t="2406" r="0" b="240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485900"/>
            <a:ext cx="2266950" cy="2895600"/>
          </a:xfrm>
          <a:prstGeom xmlns:a="http://schemas.openxmlformats.org/drawingml/2006/main" prst="ellipse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F12E9BD-8255-42DA-A244-7C991CAD7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85900"/>
            <a:ext cx="2266950" cy="2895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2636">
              <a:alpha val="6275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19FC04-9F3E-4B75-8F01-FBFB2F2C2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85900"/>
            <a:ext cx="2266950" cy="28956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7C09A"/>
            </a:solidFill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b886f3abc54ed4"/>
          <a:srcRect xmlns:a="http://schemas.openxmlformats.org/drawingml/2006/main" l="0" t="11669" r="0" b="1166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163050" y="1485900"/>
            <a:ext cx="2266950" cy="2895600"/>
          </a:xfrm>
          <a:prstGeom xmlns:a="http://schemas.openxmlformats.org/drawingml/2006/main" prst="ellipse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5B5D38-A001-490A-B2A1-4C8003FC5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1485900"/>
            <a:ext cx="2266950" cy="2895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>
              <a:alpha val="3137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4AB5B7-C82C-4012-A500-05E31D894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1485900"/>
            <a:ext cx="2266950" cy="28956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08D5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5E006E-FB21-43CA-9702-A4721EC54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1619250"/>
            <a:ext cx="26860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52400" tIns="171450" rIns="152400" bIns="1714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75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D7C09A"/>
                </a:solidFill>
                <a:latin typeface="Aptos"/>
                <a:ea typeface="Aptos"/>
                <a:cs typeface="Aptos"/>
              </a:rPr>
              <a:t>Революционное крыло:</a:t>
            </a:r>
            <a:r>
              <a:rPr sz="1875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 Вера в скорую революцию и свержение капитализма.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DB40446-E61F-414D-B2EA-2D49C858F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504950"/>
            <a:ext cx="2571750" cy="3714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33350" tIns="152400" rIns="133350" bIns="1524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Реформистское крыло (Ревизионизм):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Лидер:</a:t>
            </a: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 Эдуард Бернштейн.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Идея:</a:t>
            </a: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 Положение рабочих улучшается. Социализм можно достичь через </a:t>
            </a:r>
            <a:r>
              <a:rPr sz="1725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реформы</a:t>
            </a: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 и парламентскую борьбу, без революции.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D2A31F-4D39-4BD4-84C1-EFB0807D1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410200"/>
            <a:ext cx="104965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19050">
            <a:solidFill>
              <a:srgbClr val="B08D57"/>
            </a:solidFill>
            <a:prstDash val="solid"/>
          </a:ln>
        </p:spPr>
        <p:txBody>
          <a:bodyPr xmlns:a="http://schemas.openxmlformats.org/drawingml/2006/main" wrap="square" lIns="190500" tIns="114300" rIns="190500" bIns="1143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D7C09A"/>
                </a:solidFill>
                <a:latin typeface="Aptos"/>
                <a:ea typeface="Aptos"/>
                <a:cs typeface="Aptos"/>
              </a:rPr>
              <a:t>Этот раскол</a:t>
            </a:r>
            <a:r>
              <a:rPr sz="180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 определил развитие социалистического движения на годы вперед.</a:t>
            </a:r>
          </a:p>
        </p:txBody>
      </p:sp>
    </p:spTree>
    <p:extLst>
      <p:ext uri="{BB962C8B-B14F-4D97-AF65-F5344CB8AC3E}">
        <p14:creationId xmlns:p14="http://schemas.microsoft.com/office/powerpoint/2010/main" val="180944009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3EB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6A427A3-4FB3-4DB9-AA91-ADCE9596C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90500"/>
            <a:ext cx="11734800" cy="647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7762B1C-AFA3-4AEE-BD3D-AF9F491A3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7B2636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5C8CCCF-08B4-40A8-A7BE-98AC72C24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Итоги и значение демократизации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868ad105d74880"/>
          <a:srcRect xmlns:a="http://schemas.openxmlformats.org/drawingml/2006/main" l="6324" t="0" r="632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210550" y="1085850"/>
            <a:ext cx="3352800" cy="5105400"/>
          </a:xfrm>
          <a:prstGeom xmlns:a="http://schemas.openxmlformats.org/drawingml/2006/main" prst="roundRect">
            <a:avLst>
              <a:gd name="adj" fmla="val 5114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C8EAE4F-3123-4B64-9B32-7307AF06A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085850"/>
            <a:ext cx="3352800" cy="5105400"/>
          </a:xfrm>
          <a:prstGeom xmlns:a="http://schemas.openxmlformats.org/drawingml/2006/main" prst="roundRect">
            <a:avLst>
              <a:gd name="adj" fmla="val 5114"/>
            </a:avLst>
          </a:prstGeom>
          <a:solidFill xmlns:a="http://schemas.openxmlformats.org/drawingml/2006/main">
            <a:srgbClr val="7B2636">
              <a:alpha val="6275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E437C2-4B2E-4DAF-95AD-6AD740C74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085850"/>
            <a:ext cx="3352800" cy="5105400"/>
          </a:xfrm>
          <a:prstGeom xmlns:a="http://schemas.openxmlformats.org/drawingml/2006/main" prst="roundRect">
            <a:avLst>
              <a:gd name="adj" fmla="val 5114"/>
            </a:avLst>
          </a:prstGeom>
          <a:noFill xmlns:a="http://schemas.openxmlformats.org/drawingml/2006/main"/>
          <a:ln xmlns:a="http://schemas.openxmlformats.org/drawingml/2006/main" w="19050">
            <a:solidFill>
              <a:srgbClr val="B08D5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2604CBC-3F81-4E98-B1CE-3643FF257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57300"/>
            <a:ext cx="6915150" cy="781050"/>
          </a:xfrm>
          <a:prstGeom xmlns:a="http://schemas.openxmlformats.org/drawingml/2006/main" prst="roundRect">
            <a:avLst>
              <a:gd name="adj" fmla="val 12195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9525">
            <a:solidFill>
              <a:srgbClr val="D7C09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wrap="square" lIns="171450" tIns="114300" rIns="17145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D7C09A"/>
                </a:solidFill>
                <a:latin typeface="Aptos"/>
                <a:ea typeface="Aptos"/>
                <a:cs typeface="Aptos"/>
              </a:rPr>
              <a:t>Расширение избирательных</a:t>
            </a:r>
            <a:r>
              <a:rPr sz="1725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 прав (появление всеобщего избирательного права).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9FC560-00FB-4302-B4CF-5FA697A8D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09800"/>
            <a:ext cx="6724650" cy="781050"/>
          </a:xfrm>
          <a:prstGeom xmlns:a="http://schemas.openxmlformats.org/drawingml/2006/main" prst="roundRect">
            <a:avLst>
              <a:gd name="adj" fmla="val 12195"/>
            </a:avLst>
          </a:prstGeom>
          <a:solidFill xmlns:a="http://schemas.openxmlformats.org/drawingml/2006/main">
            <a:srgbClr val="FBF6EC"/>
          </a:solidFill>
          <a:ln xmlns:a="http://schemas.openxmlformats.org/drawingml/2006/main" w="9525">
            <a:solidFill>
              <a:srgbClr val="B08D5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wrap="square" lIns="171450" tIns="114300" rIns="17145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Утверждение парламентаризма и конституционного строя.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83DC310-3D0D-453A-8F7A-208C0F1B8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162300"/>
            <a:ext cx="6534150" cy="781050"/>
          </a:xfrm>
          <a:prstGeom xmlns:a="http://schemas.openxmlformats.org/drawingml/2006/main" prst="roundRect">
            <a:avLst>
              <a:gd name="adj" fmla="val 12195"/>
            </a:avLst>
          </a:prstGeom>
          <a:solidFill xmlns:a="http://schemas.openxmlformats.org/drawingml/2006/main">
            <a:srgbClr val="7B2636"/>
          </a:solidFill>
          <a:ln xmlns:a="http://schemas.openxmlformats.org/drawingml/2006/main" w="9525">
            <a:solidFill>
              <a:srgbClr val="D7C09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wrap="square" lIns="171450" tIns="114300" rIns="17145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D7C09A"/>
                </a:solidFill>
                <a:latin typeface="Aptos"/>
                <a:ea typeface="Aptos"/>
                <a:cs typeface="Aptos"/>
              </a:rPr>
              <a:t>Рост роли</a:t>
            </a:r>
            <a:r>
              <a:rPr sz="1725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 государства в социальной и экономической сфере.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82A7A7D-D3EB-438E-BFF2-DA8B4F5D2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114800"/>
            <a:ext cx="6343650" cy="781050"/>
          </a:xfrm>
          <a:prstGeom xmlns:a="http://schemas.openxmlformats.org/drawingml/2006/main" prst="roundRect">
            <a:avLst>
              <a:gd name="adj" fmla="val 12195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9525">
            <a:solidFill>
              <a:srgbClr val="D7C09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wrap="square" lIns="171450" tIns="114300" rIns="17145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D7C09A"/>
                </a:solidFill>
                <a:latin typeface="Aptos"/>
                <a:ea typeface="Aptos"/>
                <a:cs typeface="Aptos"/>
              </a:rPr>
              <a:t>Создание массовых</a:t>
            </a:r>
            <a:r>
              <a:rPr sz="1725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 политических партий и профсоюзов.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54D147D-5856-4466-A734-1DB610FB1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067300"/>
            <a:ext cx="6153150" cy="781050"/>
          </a:xfrm>
          <a:prstGeom xmlns:a="http://schemas.openxmlformats.org/drawingml/2006/main" prst="roundRect">
            <a:avLst>
              <a:gd name="adj" fmla="val 12195"/>
            </a:avLst>
          </a:prstGeom>
          <a:solidFill xmlns:a="http://schemas.openxmlformats.org/drawingml/2006/main">
            <a:srgbClr val="FBF6EC"/>
          </a:solidFill>
          <a:ln xmlns:a="http://schemas.openxmlformats.org/drawingml/2006/main" w="9525">
            <a:solidFill>
              <a:srgbClr val="B08D5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wrap="square" lIns="171450" tIns="114300" rIns="17145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Зарождение гражданского общества — общества, способного влиять на власть.</a:t>
            </a:r>
          </a:p>
        </p:txBody>
      </p:sp>
    </p:spTree>
    <p:extLst>
      <p:ext uri="{BB962C8B-B14F-4D97-AF65-F5344CB8AC3E}">
        <p14:creationId xmlns:p14="http://schemas.microsoft.com/office/powerpoint/2010/main" val="73121639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EB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8BB7688-6E76-4E2B-B3BD-BCA9DF677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90500"/>
            <a:ext cx="11734800" cy="647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4E289F-A04F-415A-A094-7C94B1F1D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7B2636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60AB91-B37D-4940-A7B2-EA5EFDE71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990600"/>
            <a:ext cx="10591800" cy="5105400"/>
          </a:xfrm>
          <a:prstGeom xmlns:a="http://schemas.openxmlformats.org/drawingml/2006/main" prst="roundRect">
            <a:avLst>
              <a:gd name="adj" fmla="val 3358"/>
            </a:avLst>
          </a:prstGeom>
          <a:solidFill xmlns:a="http://schemas.openxmlformats.org/drawingml/2006/main">
            <a:srgbClr val="FBF6EC"/>
          </a:solidFill>
          <a:ln xmlns:a="http://schemas.openxmlformats.org/drawingml/2006/main" w="19050">
            <a:solidFill>
              <a:srgbClr val="D7C09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E18792E-C049-4A42-AB73-6A62F922D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1104900"/>
            <a:ext cx="0" cy="4857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263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CF3873F-ADA8-4B83-B76D-DF575D49F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962150"/>
            <a:ext cx="10020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374934-2926-4A24-9E35-C7EA922A0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571750"/>
            <a:ext cx="10020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889F0E0-942C-4477-9D5B-23736BF5B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181350"/>
            <a:ext cx="10020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3A7A5F-517F-4B59-B773-4DAAFA5B5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790950"/>
            <a:ext cx="10020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70E9C0-6861-4D43-9F39-8E72ED994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400550"/>
            <a:ext cx="10020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36CC6D-62A6-48A7-BE75-240F2A208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010150"/>
            <a:ext cx="10020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616C7E-2A60-46EF-ADFF-7047F0AB5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1143000"/>
            <a:ext cx="87249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45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Домашнее задание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361EE3-9BB4-4A82-9932-CF8696185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21717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102A4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B7812CC-46A5-48D9-BA0A-29C8C81C5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2114550"/>
            <a:ext cx="5562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Параграф 4 – читать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557676-DB7B-40D8-A863-BBF2E2577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28384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263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943815-458B-43A3-AC9D-FA5EB26A7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2781300"/>
            <a:ext cx="5562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Рабочий лист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9D13F25-89C5-4EA9-B031-B60DBC69C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35052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102A4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509BA67-0901-46BC-B7E1-207872518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448050"/>
            <a:ext cx="5562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00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Подготовиться к опросу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05803A-E303-4B7E-9289-DA74CCAC2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133600"/>
            <a:ext cx="4286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150" b="1" i="0">
                <a:solidFill>
                  <a:srgbClr val="7B263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7B2636"/>
                </a:solidFill>
                <a:latin typeface="Georgia"/>
                <a:ea typeface="Georgia"/>
                <a:cs typeface="Georgia"/>
              </a:rPr>
              <a:t>Кто молодцы?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F1D7B8C-11CC-44E7-BF96-9BFE842D9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990850"/>
            <a:ext cx="4476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75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Мы – молодцы!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8D71253-84F5-4E23-A7F3-46CAB620B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57650"/>
            <a:ext cx="180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5550" b="0" i="0">
                <a:solidFill>
                  <a:srgbClr val="B08D57"/>
                </a:solidFill>
                <a:latin typeface="Wingdings"/>
                <a:ea typeface="Wingdings"/>
                <a:cs typeface="Wingdings"/>
              </a:defRPr>
            </a:pPr>
            <a:r>
              <a:rPr sz="5550" b="0" i="0">
                <a:solidFill>
                  <a:srgbClr val="B08D57"/>
                </a:solidFill>
                <a:latin typeface="Wingdings"/>
                <a:ea typeface="Wingdings"/>
                <a:cs typeface="Wingdings"/>
              </a:rPr>
              <a:t> </a:t>
            </a:r>
          </a:p>
        </p:txBody>
      </p:sp>
    </p:spTree>
    <p:extLst>
      <p:ext uri="{BB962C8B-B14F-4D97-AF65-F5344CB8AC3E}">
        <p14:creationId xmlns:p14="http://schemas.microsoft.com/office/powerpoint/2010/main" val="79183075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EB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039F8E7-7E23-40C1-9749-58F19FF98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90500"/>
            <a:ext cx="11734800" cy="647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81AEC5-B2E7-44E6-89B7-304C2D728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7B2636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55FEE2F-C895-4EEA-B6FE-8E0CBA86A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11391900" cy="971550"/>
          </a:xfrm>
          <a:prstGeom xmlns:a="http://schemas.openxmlformats.org/drawingml/2006/main" prst="roundRect">
            <a:avLst>
              <a:gd name="adj" fmla="val 9804"/>
            </a:avLst>
          </a:prstGeom>
          <a:solidFill xmlns:a="http://schemas.openxmlformats.org/drawingml/2006/main">
            <a:srgbClr val="FBF6EC"/>
          </a:solidFill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5DF8048-43AC-40D9-B894-46EF48D0E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19100"/>
            <a:ext cx="571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2A69B46-A4B2-4C29-9751-5EC57900F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457200"/>
            <a:ext cx="0" cy="70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4CE90B7-679A-4CD0-A5F6-71A03DBE0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3429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762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1000"/>
              </a:lnSpc>
              <a:buNone/>
              <a:defRPr sz="1688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1688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1. Что стало главной причиной появления идеологий в XIX веке?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92BD01-3C3B-4A5A-873A-D81AED5B3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09575"/>
            <a:ext cx="69723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а) Стремление европейских монархов укрепить свою власть.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б) Распространение грамотности и появление массовой печати.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в) Распад Старого порядка и поиск новых моделей общественного устройства.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A6945E-7186-463B-8C32-532F31DD1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52550"/>
            <a:ext cx="11391900" cy="9525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D7C09A">
              <a:alpha val="7451"/>
            </a:srgbClr>
          </a:solidFill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80DBE8-6173-4AC1-8B9A-B6CA8D6CF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447800"/>
            <a:ext cx="5715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9A6C3E-F945-462B-BE11-943738434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485900"/>
            <a:ext cx="0" cy="6858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9CFFB59-6A58-4319-B576-CF2CD5A52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47800"/>
            <a:ext cx="3429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762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1000"/>
              </a:lnSpc>
              <a:buNone/>
              <a:defRPr sz="1688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1688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2. Основополагающим принципом либерализма является: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BC2AD8-4E4E-4282-8793-27DD70A41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438275"/>
            <a:ext cx="69723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а) Приоритет прав личности, свобода предпринимательства и невмешательство государства в экономику.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б) Сохранение традиционных сословных привилегий и ценностей.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в) Установление диктатуры пролетариата для перехода к коммунизму.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2D448E-FD43-41CA-9627-484B88773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62200"/>
            <a:ext cx="11391900" cy="1162050"/>
          </a:xfrm>
          <a:prstGeom xmlns:a="http://schemas.openxmlformats.org/drawingml/2006/main" prst="roundRect">
            <a:avLst>
              <a:gd name="adj" fmla="val 8197"/>
            </a:avLst>
          </a:prstGeom>
          <a:solidFill xmlns:a="http://schemas.openxmlformats.org/drawingml/2006/main">
            <a:srgbClr val="FBF6EC"/>
          </a:solidFill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2CF2E0-D1E3-4478-87BD-30A7FF4E2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457450"/>
            <a:ext cx="5715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F63809D-2CF5-45F8-BB3A-3955C8AE3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495550"/>
            <a:ext cx="0" cy="8953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F0B66FE-BF6E-4BA6-9399-96DF1A74E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3429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762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1000"/>
              </a:lnSpc>
              <a:buNone/>
              <a:defRPr sz="1688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1688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3. Чем взгляды консерваторов принципиально отличались от взглядов либералов?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E0BE08F-9F99-48E5-B13F-36A6081DE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447925"/>
            <a:ext cx="6972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а) Консерваторы были ярыми сторонниками революций для возврата к прошлому.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б) Консерваторы считали человека слабым и грешным, а потому выступали за порядок и традиции, а не за индивидуальную свободу.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в) Консерваторы верили в разум и прогресс так же, как и либералы.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5434CD4-312A-4A5C-A5E3-720004D24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581400"/>
            <a:ext cx="11391900" cy="1390650"/>
          </a:xfrm>
          <a:prstGeom xmlns:a="http://schemas.openxmlformats.org/drawingml/2006/main" prst="roundRect">
            <a:avLst>
              <a:gd name="adj" fmla="val 6849"/>
            </a:avLst>
          </a:prstGeom>
          <a:solidFill xmlns:a="http://schemas.openxmlformats.org/drawingml/2006/main">
            <a:srgbClr val="D7C09A">
              <a:alpha val="7451"/>
            </a:srgbClr>
          </a:solidFill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6687AE6-2CEE-4125-9BE4-3494BF487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676650"/>
            <a:ext cx="5715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A61E34D-FACB-4D85-8592-DB7B91B36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714750"/>
            <a:ext cx="0" cy="1123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55C80C1-B4A1-4A20-AC19-FA0368E43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76650"/>
            <a:ext cx="34290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762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1000"/>
              </a:lnSpc>
              <a:buNone/>
              <a:defRPr sz="1688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1688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4. Что объединяло различные течения социализма (утопического и анархизма)?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E67B6DC-5098-4E25-98B8-3B9CDF2AB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667125"/>
            <a:ext cx="697230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а) Убеждённость в том, что новый строй может быть построен только через кровавую революцию.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б) Критика несправедливого, по их мнению, общественного устройства и мечта о обществе социального равенства.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в) Стремление к полному уничтожению частной собственности и любой формы государства (общее для всех).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2A5C7B7-BB33-41CA-8119-B158F45FB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29200"/>
            <a:ext cx="11391900" cy="1495425"/>
          </a:xfrm>
          <a:prstGeom xmlns:a="http://schemas.openxmlformats.org/drawingml/2006/main" prst="roundRect">
            <a:avLst>
              <a:gd name="adj" fmla="val 6369"/>
            </a:avLst>
          </a:prstGeom>
          <a:solidFill xmlns:a="http://schemas.openxmlformats.org/drawingml/2006/main">
            <a:srgbClr val="FBF6EC"/>
          </a:solidFill>
          <a:ln xmlns:a="http://schemas.openxmlformats.org/drawingml/2006/main" w="19050">
            <a:solidFill>
              <a:srgbClr val="7B263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8969FA5-67F1-4314-B5BE-64CD284C3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124450"/>
            <a:ext cx="57150" cy="1304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67AD25B-289D-4F76-A2B5-7E8A0829B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5162550"/>
            <a:ext cx="0" cy="12287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C6116A7-2E8A-4905-9567-99FB0F624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24450"/>
            <a:ext cx="3429000" cy="1304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762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1000"/>
              </a:lnSpc>
              <a:buNone/>
              <a:defRPr sz="1688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1688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5. В чём заключалось главное отличие марксизма («научного социализма») от взглядов утопических социалистов?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254E7A0-3170-492C-8C5F-C8E3C354B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5114925"/>
            <a:ext cx="6972300" cy="1323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а) Марксисты, в отличие от утопистов, отрицали возможность построения бесклассового общества.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б) Марксисты опирались на анализ законов общественного развития и считали революцию неизбежной.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в) Марксисты отрицали необходимость революции и выступали за мирные реформы.</a:t>
            </a:r>
          </a:p>
        </p:txBody>
      </p:sp>
    </p:spTree>
    <p:extLst>
      <p:ext uri="{BB962C8B-B14F-4D97-AF65-F5344CB8AC3E}">
        <p14:creationId xmlns:p14="http://schemas.microsoft.com/office/powerpoint/2010/main" val="177470832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3EB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DCCD25C-DED8-4219-9D27-4FE7DD3BF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90500"/>
            <a:ext cx="11734800" cy="647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FF4667-83EF-4F9F-9E9D-9EB08B5C4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7B2636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2396F3-6232-4066-B7E7-8BE10F1D0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План урока</a:t>
            </a:r>
          </a:p>
        </p:txBody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c2ec6e0ff84da0"/>
          <a:srcRect xmlns:a="http://schemas.openxmlformats.org/drawingml/2006/main" l="11923" t="0" r="1192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2450" y="1200150"/>
            <a:ext cx="3771900" cy="4953000"/>
          </a:xfrm>
          <a:prstGeom xmlns:a="http://schemas.openxmlformats.org/drawingml/2006/main" prst="roundRect">
            <a:avLst>
              <a:gd name="adj" fmla="val 4545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25997A-89AB-45A9-BAF3-FCB1B7F12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00150"/>
            <a:ext cx="3771900" cy="49530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102A43">
              <a:alpha val="7059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B9C0CBA-84CA-41B2-9EB3-DF33CEED0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00150"/>
            <a:ext cx="3771900" cy="4953000"/>
          </a:xfrm>
          <a:prstGeom xmlns:a="http://schemas.openxmlformats.org/drawingml/2006/main" prst="roundRect">
            <a:avLst>
              <a:gd name="adj" fmla="val 4545"/>
            </a:avLst>
          </a:prstGeom>
          <a:noFill xmlns:a="http://schemas.openxmlformats.org/drawingml/2006/main"/>
          <a:ln xmlns:a="http://schemas.openxmlformats.org/drawingml/2006/main" w="19050">
            <a:solidFill>
              <a:srgbClr val="B08D5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8744F05-FC94-4A65-AB7D-675DD5E85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524000"/>
            <a:ext cx="76200" cy="3714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63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80C53A-400D-4C45-988F-D1F0585C9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1323975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6D6312-58E1-433C-8FEC-70C683576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1200150"/>
            <a:ext cx="3162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190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1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Что такое демократизация?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45AC97-2B40-446D-B109-BC50181E1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1828800"/>
            <a:ext cx="302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93A78C4-87E1-4465-B1E3-EB6C68CA6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162175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263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F56A5D3-4D99-46AC-8EF9-9F0FF4580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2038350"/>
            <a:ext cx="3162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190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Борьба за избирательное право.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79B133B-9BDF-4B86-9941-79234317B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667000"/>
            <a:ext cx="302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70DC3A7-6D20-45DD-9F0B-49228EF96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000375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B8FF5D-2ECD-40DF-A537-4DD5805D8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2876550"/>
            <a:ext cx="3162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190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Парламенты и конституции.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90751D7-4F61-49F7-8A4E-F5D190D4D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505200"/>
            <a:ext cx="302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6D889DD-8D2B-49DE-94BF-C440F47DF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838575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263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4129E8F-4A4E-4232-96E4-4A8D74EE1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3714750"/>
            <a:ext cx="3162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190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Формы правления в Европе.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3742829-03A3-4A5F-A900-930851A91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4343400"/>
            <a:ext cx="302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3E7D83-4AC2-4EAD-B6D7-B3A51F409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676775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B9E11F0-B8E7-45E3-8211-60383F6A4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4552950"/>
            <a:ext cx="3162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190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Новая роль государства.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92C567B-EADA-4B51-AFBA-32C939EDD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5181600"/>
            <a:ext cx="302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BD66417-3E9C-4186-A67F-9FB8890C6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5514975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263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61ADA8A-73A0-411D-87B5-5D54E8DA6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5391150"/>
            <a:ext cx="3162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190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Возникновение политических партий.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827B828-115E-4C5B-B5C6-2BC5BD665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6019800"/>
            <a:ext cx="302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C3A80FC-D9AB-4A99-A0F5-F0BE9D09E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323975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5881DE1-C5B5-43AD-8802-8F5923373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8675" y="1200150"/>
            <a:ext cx="3162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190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Кризис классического либерализма.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05BC60D-9245-49C9-9980-0A339AF70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1828800"/>
            <a:ext cx="302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89733CD-C13C-412B-BB13-EC3EE0C61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162175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263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EFFB728-526E-44A8-AE27-50A739017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8675" y="2038350"/>
            <a:ext cx="3162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190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Эволюция консерватизма.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7746611-F31E-40B0-9DBE-BFA7A959E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667000"/>
            <a:ext cx="302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488ABFA-4694-4612-9F12-BA33EC0FD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000375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45E5E14-64C6-40FC-822D-2C7EEE275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8675" y="2876550"/>
            <a:ext cx="3162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190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Рабочее движение: цели и пути.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6AA13E7-C7AA-49AA-BCCC-F44C9A7EC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505200"/>
            <a:ext cx="302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8BDD385-615C-441D-B78F-6E3D719B3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838575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263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36A355A-1240-489D-850A-013610A42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8675" y="3714750"/>
            <a:ext cx="3162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190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Типы рабочего движения.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D401E23-DA6E-42E9-9247-A29DB21FF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4343400"/>
            <a:ext cx="302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241EF84-ADBB-49B7-A041-6A229BC75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676775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54B8B32-5E72-4D8C-BD4D-B21231417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8675" y="4552950"/>
            <a:ext cx="3162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190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Раскол в марксизме: революция vs реформы.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3C1964A-05C7-4697-9714-524D874C6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5181600"/>
            <a:ext cx="302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AA35395-F019-461B-BEB7-2EFB29A07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5514975"/>
            <a:ext cx="104775" cy="1047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263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C83CBE3-B828-4EBA-A6E0-E49A9153C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8675" y="5391150"/>
            <a:ext cx="3162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190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Роль профсоюзов.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A929F4A-A423-4FA6-BC21-438A5E686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6019800"/>
            <a:ext cx="3028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DD2C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67703053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EB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C3F79A7-C0EE-4838-A92B-78E3A9DD1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90500"/>
            <a:ext cx="11734800" cy="647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B68B53-F3C3-479E-BAB3-7167F7153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7B2636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FEB925-53B9-429A-9F12-ABE539690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Что такое демократизация?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436181c2a3492e"/>
          <a:srcRect xmlns:a="http://schemas.openxmlformats.org/drawingml/2006/main" l="7587" t="0" r="758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52950" y="1200150"/>
            <a:ext cx="3143250" cy="4933950"/>
          </a:xfrm>
          <a:prstGeom xmlns:a="http://schemas.openxmlformats.org/drawingml/2006/main" prst="roundRect">
            <a:avLst>
              <a:gd name="adj" fmla="val 10909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CD01F03-A959-4F7B-BEC3-8100C5FCF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200150"/>
            <a:ext cx="3143250" cy="4933950"/>
          </a:xfrm>
          <a:prstGeom xmlns:a="http://schemas.openxmlformats.org/drawingml/2006/main" prst="roundRect">
            <a:avLst>
              <a:gd name="adj" fmla="val 10909"/>
            </a:avLst>
          </a:prstGeom>
          <a:solidFill xmlns:a="http://schemas.openxmlformats.org/drawingml/2006/main">
            <a:srgbClr val="7B2636">
              <a:alpha val="3922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CA5A76-A62F-4713-B5A8-E9DD28F1C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200150"/>
            <a:ext cx="3143250" cy="4933950"/>
          </a:xfrm>
          <a:prstGeom xmlns:a="http://schemas.openxmlformats.org/drawingml/2006/main" prst="roundRect">
            <a:avLst>
              <a:gd name="adj" fmla="val 10909"/>
            </a:avLst>
          </a:prstGeom>
          <a:noFill xmlns:a="http://schemas.openxmlformats.org/drawingml/2006/main"/>
          <a:ln xmlns:a="http://schemas.openxmlformats.org/drawingml/2006/main" w="19050">
            <a:solidFill>
              <a:srgbClr val="B08D5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0DA4B7-AB89-4707-82B1-E4731DCC8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57300"/>
            <a:ext cx="3676650" cy="1733550"/>
          </a:xfrm>
          <a:prstGeom xmlns:a="http://schemas.openxmlformats.org/drawingml/2006/main" prst="roundRect">
            <a:avLst>
              <a:gd name="adj" fmla="val 8791"/>
            </a:avLst>
          </a:prstGeom>
          <a:solidFill xmlns:a="http://schemas.openxmlformats.org/drawingml/2006/main">
            <a:srgbClr val="FBF6EC"/>
          </a:solidFill>
          <a:ln xmlns:a="http://schemas.openxmlformats.org/drawingml/2006/main" w="9525">
            <a:solidFill>
              <a:srgbClr val="D7C09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wrap="square" lIns="190500" tIns="171450" rIns="190500" bIns="1333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Определение:</a:t>
            </a:r>
            <a:r>
              <a:rPr sz="187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 От греч. </a:t>
            </a:r>
            <a:r>
              <a:rPr sz="1875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«demos»</a:t>
            </a:r>
            <a:r>
              <a:rPr sz="187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 (народ) + </a:t>
            </a:r>
            <a:r>
              <a:rPr sz="1875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«kratos»</a:t>
            </a:r>
            <a:r>
              <a:rPr sz="187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 (власть) = </a:t>
            </a:r>
            <a:r>
              <a:rPr sz="1875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власть народа.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3A24C42-25A2-4CA3-BDDC-EFC8948F7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524000"/>
            <a:ext cx="3524250" cy="2419350"/>
          </a:xfrm>
          <a:prstGeom xmlns:a="http://schemas.openxmlformats.org/drawingml/2006/main" prst="roundRect">
            <a:avLst>
              <a:gd name="adj" fmla="val 7087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19050">
            <a:solidFill>
              <a:srgbClr val="B08D5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wrap="square" lIns="247650" tIns="247650" rIns="247650" bIns="2095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0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7C09A"/>
                </a:solidFill>
                <a:latin typeface="Aptos"/>
                <a:ea typeface="Aptos"/>
                <a:cs typeface="Aptos"/>
              </a:rPr>
              <a:t>Суть процесса:</a:t>
            </a:r>
            <a:r>
              <a:rPr sz="1950" b="0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 Расширение прав и свобод простого человека, его возможности влиять на власть.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ECCC635-A447-424E-9B6E-06A45B2EE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95650"/>
            <a:ext cx="36385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1875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Направления: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05890F-5CFB-4E90-B478-953767EFA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3385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08D5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67D42E-7F01-4EEF-8790-78A53142B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905250"/>
            <a:ext cx="30289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190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02A43"/>
                </a:solidFill>
                <a:latin typeface="Aptos"/>
                <a:ea typeface="Aptos"/>
                <a:cs typeface="Aptos"/>
              </a:rPr>
              <a:t>«Снизу»:</a:t>
            </a: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 право голоса для всех.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01D053C-6684-42AA-B16E-BB079A117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965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B263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696FE2E-BBC0-4D9F-A5BD-C2CD49AA3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591050"/>
            <a:ext cx="30289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190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«Сверху»:</a:t>
            </a: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 работа парламентов, принятие конституций.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96B74A3-4F69-4177-A880-99F1C0C6D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0545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08D5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4B6D491-1530-411A-9CD5-5CB09C89D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276850"/>
            <a:ext cx="30289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190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Роль государства в жизни общества.</a:t>
            </a:r>
          </a:p>
        </p:txBody>
      </p:sp>
    </p:spTree>
    <p:extLst>
      <p:ext uri="{BB962C8B-B14F-4D97-AF65-F5344CB8AC3E}">
        <p14:creationId xmlns:p14="http://schemas.microsoft.com/office/powerpoint/2010/main" val="43041647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3EB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DFA60C5-90FE-4103-9561-97A43E423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90500"/>
            <a:ext cx="11734800" cy="647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9E93A5C-91BD-48A0-8A67-7ABB9A415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7B2636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69D840-5D22-4CD1-8206-00B76D02C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45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Борьба за всеобщее избирательное право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6075d88a244fa3"/>
          <a:stretch xmlns:a="http://schemas.openxmlformats.org/drawingml/2006/main"/>
        </p:blipFill>
        <p:spPr>
          <a:xfrm xmlns:a="http://schemas.openxmlformats.org/drawingml/2006/main">
            <a:off x="7067550" y="1438275"/>
            <a:ext cx="4495800" cy="22479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8B253E4-EB81-4AED-A034-C1CDC1099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1143000"/>
            <a:ext cx="4495800" cy="2838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BDD">
              <a:alpha val="1961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0315034-0558-4240-ADFE-42BAD2F51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57300"/>
            <a:ext cx="3200400" cy="1695450"/>
          </a:xfrm>
          <a:prstGeom xmlns:a="http://schemas.openxmlformats.org/drawingml/2006/main" prst="roundRect">
            <a:avLst>
              <a:gd name="adj" fmla="val 8989"/>
            </a:avLst>
          </a:prstGeom>
          <a:solidFill xmlns:a="http://schemas.openxmlformats.org/drawingml/2006/main">
            <a:srgbClr val="FBF6EC"/>
          </a:solidFill>
          <a:ln xmlns:a="http://schemas.openxmlformats.org/drawingml/2006/main" w="9525">
            <a:solidFill>
              <a:srgbClr val="D7C09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wrap="square" lIns="171450" tIns="171450" rIns="171450" bIns="1143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Было: 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87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Власть у дворян и буржуазии. 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87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Имущественный ценз.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AAB91C-EB5F-4A5D-B12B-E7E659FE5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1409700"/>
            <a:ext cx="3048000" cy="12192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7B2636"/>
          </a:solidFill>
          <a:ln xmlns:a="http://schemas.openxmlformats.org/drawingml/2006/main" w="9525">
            <a:solidFill>
              <a:srgbClr val="7B263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6EC469-4146-41C5-9A79-86254F652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1409700"/>
            <a:ext cx="272415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76200" rIns="152400" bIns="762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613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613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Путь к демократии: Борьба за право голоса для всех.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3E3C3B-4740-4522-8F5F-BA581B9CC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76600"/>
            <a:ext cx="228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Примеры: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0CEB7DD-D72E-4C5A-9071-98B6BF74E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248150"/>
            <a:ext cx="9239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08D5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AC8685A-3146-41B4-A26E-BCA5781A2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1148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28575">
            <a:solidFill>
              <a:srgbClr val="B08D5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E5D1AD-399E-4527-A394-A49C9C4FC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33900"/>
            <a:ext cx="3143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9050" tIns="0" rIns="1905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02A43"/>
                </a:solidFill>
                <a:latin typeface="Aptos"/>
                <a:ea typeface="Aptos"/>
                <a:cs typeface="Aptos"/>
              </a:rPr>
              <a:t>1830-е гг.:</a:t>
            </a:r>
            <a:r>
              <a:rPr sz="1800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 США (для белых мужчин).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B4BF568-E99B-4412-9A45-B843A80AF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1148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2636"/>
          </a:solidFill>
          <a:ln xmlns:a="http://schemas.openxmlformats.org/drawingml/2006/main" w="28575">
            <a:solidFill>
              <a:srgbClr val="B08D57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33FAD7F-39F5-4A16-AB9F-AB5F5BB31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533900"/>
            <a:ext cx="3143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9050" tIns="0" rIns="1905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1848 г.:</a:t>
            </a:r>
            <a:r>
              <a:rPr sz="1800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 Франция, Швейцария.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6F32E2B-93A6-4518-8929-F220D816B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11480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28575">
            <a:solidFill>
              <a:srgbClr val="B08D57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8B7132D-931B-4C02-BE6B-791228019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4533900"/>
            <a:ext cx="3143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9050" tIns="0" rIns="1905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02A43"/>
                </a:solidFill>
                <a:latin typeface="Aptos"/>
                <a:ea typeface="Aptos"/>
                <a:cs typeface="Aptos"/>
              </a:rPr>
              <a:t>1871 г.:</a:t>
            </a:r>
            <a:r>
              <a:rPr sz="1800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 Германия.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85C105-9A85-4519-8D6E-CC70EF940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676900"/>
            <a:ext cx="11087100" cy="72390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9525">
            <a:solidFill>
              <a:srgbClr val="B08D57"/>
            </a:solidFill>
            <a:prstDash val="solid"/>
          </a:ln>
        </p:spPr>
        <p:txBody>
          <a:bodyPr xmlns:a="http://schemas.openxmlformats.org/drawingml/2006/main" wrap="square" lIns="171450" tIns="95250" rIns="171450" bIns="952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D7C09A"/>
                </a:solidFill>
                <a:latin typeface="Aptos"/>
                <a:ea typeface="Aptos"/>
                <a:cs typeface="Aptos"/>
              </a:rPr>
              <a:t>Проблемы:</a:t>
            </a:r>
            <a:r>
              <a:rPr sz="1650" b="0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 Многоголосие для богатых, давление на избирателей, отсутствие прав у женщин.</a:t>
            </a:r>
          </a:p>
        </p:txBody>
      </p:sp>
    </p:spTree>
    <p:extLst>
      <p:ext uri="{BB962C8B-B14F-4D97-AF65-F5344CB8AC3E}">
        <p14:creationId xmlns:p14="http://schemas.microsoft.com/office/powerpoint/2010/main" val="61004983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EB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2C89A7E-41BF-4100-9A94-FD2596DA4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90500"/>
            <a:ext cx="11734800" cy="647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A9BFE52-1BC8-4022-8A4C-8499C784B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7B2636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9C2E81-DC60-4F23-931B-576D73AEF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323850"/>
            <a:ext cx="6896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3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3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Борьба женщин за свои права (Суфражизм)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804310263b49cd"/>
          <a:srcRect xmlns:a="http://schemas.openxmlformats.org/drawingml/2006/main" l="22356" t="0" r="2235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2450" y="704850"/>
            <a:ext cx="3810000" cy="4953000"/>
          </a:xfrm>
          <a:prstGeom xmlns:a="http://schemas.openxmlformats.org/drawingml/2006/main" prst="roundRect">
            <a:avLst>
              <a:gd name="adj" fmla="val 5000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1AEAAD-2935-4E97-94CB-972138E7F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04850"/>
            <a:ext cx="3810000" cy="4953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102A43">
              <a:alpha val="3137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07D9F0-DC63-4F53-BBCD-D7A086E75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04850"/>
            <a:ext cx="3810000" cy="4953000"/>
          </a:xfrm>
          <a:prstGeom xmlns:a="http://schemas.openxmlformats.org/drawingml/2006/main" prst="roundRect">
            <a:avLst>
              <a:gd name="adj" fmla="val 5000"/>
            </a:avLst>
          </a:prstGeom>
          <a:noFill xmlns:a="http://schemas.openxmlformats.org/drawingml/2006/main"/>
          <a:ln xmlns:a="http://schemas.openxmlformats.org/drawingml/2006/main" w="19050">
            <a:solidFill>
              <a:srgbClr val="B08D5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99E17D-6B15-4501-8D93-74EF0A6FE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990600"/>
            <a:ext cx="95250" cy="1409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63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D580228-D8FB-4162-BD5A-1234B78FB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1390650"/>
            <a:ext cx="6743700" cy="1104900"/>
          </a:xfrm>
          <a:prstGeom xmlns:a="http://schemas.openxmlformats.org/drawingml/2006/main" prst="roundRect">
            <a:avLst>
              <a:gd name="adj" fmla="val 12069"/>
            </a:avLst>
          </a:prstGeom>
          <a:solidFill xmlns:a="http://schemas.openxmlformats.org/drawingml/2006/main">
            <a:srgbClr val="FBF6EC"/>
          </a:solidFill>
          <a:ln xmlns:a="http://schemas.openxmlformats.org/drawingml/2006/main" w="9525">
            <a:solidFill>
              <a:srgbClr val="DDD2C2"/>
            </a:solidFill>
            <a:prstDash val="solid"/>
          </a:ln>
        </p:spPr>
        <p:txBody>
          <a:bodyPr xmlns:a="http://schemas.openxmlformats.org/drawingml/2006/main" wrap="square" lIns="171450" tIns="152400" rIns="171450" bIns="1143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Суфражизм</a:t>
            </a:r>
            <a:r>
              <a:rPr sz="1800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 (от фр. suffrage — право голоса) — движение за избирательные права для женщин.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7797EA-9C51-4998-B3DF-93258E9F8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933700"/>
            <a:ext cx="0" cy="2895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08D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289044C-9B10-40C7-A964-7D0629960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72415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Первый успех: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3EAED7-60E5-4BBD-B4BB-CFB84A6D9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332422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2636"/>
          </a:solidFill>
          <a:ln xmlns:a="http://schemas.openxmlformats.org/drawingml/2006/main" w="19050">
            <a:solidFill>
              <a:srgbClr val="D7C09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90F0E1-76D2-4D91-BD0E-D3C733C78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238500"/>
            <a:ext cx="5867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1869 г.:</a:t>
            </a: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 штат Вайоминг (США)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DD5ED01-ABE9-45EC-84CE-77C7A551C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385762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2636"/>
          </a:solidFill>
          <a:ln xmlns:a="http://schemas.openxmlformats.org/drawingml/2006/main" w="19050">
            <a:solidFill>
              <a:srgbClr val="D7C09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A0C146-C894-47E7-8CD6-B6748AA4B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771900"/>
            <a:ext cx="5867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1893 г.:</a:t>
            </a: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 Новая Зеландия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792CFE5-03EC-4577-9D5B-0F522A41D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4476750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В Европе: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5C69E92-719D-49C1-A2E5-3969966FB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509587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19050">
            <a:solidFill>
              <a:srgbClr val="D7C09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E7F06EC-F75F-4A14-B988-52BD6823C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5010150"/>
            <a:ext cx="5867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02A43"/>
                </a:solidFill>
                <a:latin typeface="Aptos"/>
                <a:ea typeface="Aptos"/>
                <a:cs typeface="Aptos"/>
              </a:rPr>
              <a:t>1906 г.:</a:t>
            </a: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 Финляндия (в составе Российской империи)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B20CA76-6863-48C5-84EC-1E4A7A0B5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562927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19050">
            <a:solidFill>
              <a:srgbClr val="D7C09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524B7D8-E3AA-4C6E-81AD-1AB670C40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5543550"/>
            <a:ext cx="5867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02A43"/>
                </a:solidFill>
                <a:latin typeface="Aptos"/>
                <a:ea typeface="Aptos"/>
                <a:cs typeface="Aptos"/>
              </a:rPr>
              <a:t>1913 г.:</a:t>
            </a: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 Норвегия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75FBDE0-38A4-450B-8B07-6265923F9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924550"/>
            <a:ext cx="11068050" cy="4953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7B2636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33350" tIns="76200" rIns="133350" bIns="762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D7C09A"/>
                </a:solidFill>
                <a:latin typeface="Aptos"/>
                <a:ea typeface="Aptos"/>
                <a:cs typeface="Aptos"/>
              </a:rPr>
              <a:t>Интересный факт:</a:t>
            </a:r>
            <a:r>
              <a:rPr sz="1650" b="0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 Велосипед как символ свободы и независимости женщин.</a:t>
            </a:r>
          </a:p>
        </p:txBody>
      </p:sp>
    </p:spTree>
    <p:extLst>
      <p:ext uri="{BB962C8B-B14F-4D97-AF65-F5344CB8AC3E}">
        <p14:creationId xmlns:p14="http://schemas.microsoft.com/office/powerpoint/2010/main" val="121964004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EB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40AFCDD-D4DE-41BE-9882-B0FAD8F18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90500"/>
            <a:ext cx="11734800" cy="647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FF9E16E-84D7-4A1A-AA27-3E5DA0ED5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7B2636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1156c7081044ea"/>
          <a:srcRect xmlns:a="http://schemas.openxmlformats.org/drawingml/2006/main" l="0" t="10569" r="0" b="1056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2450" y="1143000"/>
            <a:ext cx="5734050" cy="3295650"/>
          </a:xfrm>
          <a:prstGeom xmlns:a="http://schemas.openxmlformats.org/drawingml/2006/main" prst="roundRect">
            <a:avLst>
              <a:gd name="adj" fmla="val 5202"/>
            </a:avLst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F5A5CFE-0874-4342-85EA-A297AA179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43000"/>
            <a:ext cx="5734050" cy="3295650"/>
          </a:xfrm>
          <a:prstGeom xmlns:a="http://schemas.openxmlformats.org/drawingml/2006/main" prst="roundRect">
            <a:avLst>
              <a:gd name="adj" fmla="val 5202"/>
            </a:avLst>
          </a:prstGeom>
          <a:solidFill xmlns:a="http://schemas.openxmlformats.org/drawingml/2006/main">
            <a:srgbClr val="102A43">
              <a:alpha val="7059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55C4ED-C086-4330-B6BF-F57846485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43000"/>
            <a:ext cx="5734050" cy="3295650"/>
          </a:xfrm>
          <a:prstGeom xmlns:a="http://schemas.openxmlformats.org/drawingml/2006/main" prst="roundRect">
            <a:avLst>
              <a:gd name="adj" fmla="val 5202"/>
            </a:avLst>
          </a:prstGeom>
          <a:noFill xmlns:a="http://schemas.openxmlformats.org/drawingml/2006/main"/>
          <a:ln xmlns:a="http://schemas.openxmlformats.org/drawingml/2006/main" w="19050">
            <a:solidFill>
              <a:srgbClr val="B08D5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9A5C46-4CBB-479F-964E-C979F2C82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110680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Парламенты и конституции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1F4A13-EDB9-4078-B98B-1C4DE6DFA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162050"/>
            <a:ext cx="47815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75" b="1" i="0">
                <a:solidFill>
                  <a:srgbClr val="7B2636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Парламент — представительный орган власти.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A9A7BAB-009D-48FE-9879-CCD3FA71E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095500"/>
            <a:ext cx="4667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Его главные функции: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82C682-EB8F-4E70-8242-F566A5B68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724150"/>
            <a:ext cx="1143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2D0BFE-607B-49C2-A100-857975C4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647950"/>
            <a:ext cx="4514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88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88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Принятие законов.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012F077-3E0D-4DA7-A42F-81B8A120E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371850"/>
            <a:ext cx="1143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61EB85-B8F8-4F88-95A9-A3A3583E5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295650"/>
            <a:ext cx="4514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88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88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Утверждение бюджета (налогов).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1350DF-4847-406B-B7C5-1719EC1A5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019550"/>
            <a:ext cx="1143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63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2A71B83-BE2D-4EEC-A96E-8DE8717C6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943350"/>
            <a:ext cx="4514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1905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88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88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Контроль над правительством (самая сложная задача).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BF23480-52E7-41FF-94A1-88406EDC8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24400"/>
            <a:ext cx="7048500" cy="1009650"/>
          </a:xfrm>
          <a:prstGeom xmlns:a="http://schemas.openxmlformats.org/drawingml/2006/main" prst="roundRect">
            <a:avLst>
              <a:gd name="adj" fmla="val 13208"/>
            </a:avLst>
          </a:prstGeom>
          <a:solidFill xmlns:a="http://schemas.openxmlformats.org/drawingml/2006/main">
            <a:srgbClr val="102A43"/>
          </a:solidFill>
          <a:ln xmlns:a="http://schemas.openxmlformats.org/drawingml/2006/main" w="19050">
            <a:solidFill>
              <a:srgbClr val="B08D57"/>
            </a:solidFill>
            <a:prstDash val="solid"/>
          </a:ln>
        </p:spPr>
        <p:txBody>
          <a:bodyPr xmlns:a="http://schemas.openxmlformats.org/drawingml/2006/main" wrap="square" lIns="190500" tIns="133350" rIns="190500" bIns="1333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0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Конституция — основной закон государства, гарант прав граждан.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22BCF75-28A6-461C-91AC-D55D2A527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933950"/>
            <a:ext cx="36957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 i="0">
                <a:solidFill>
                  <a:srgbClr val="7B2636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7B2636"/>
                </a:solidFill>
                <a:latin typeface="Georgia"/>
                <a:ea typeface="Georgia"/>
                <a:cs typeface="Georgia"/>
              </a:rPr>
              <a:t>XIX век — «век конституций».</a:t>
            </a:r>
          </a:p>
        </p:txBody>
      </p:sp>
    </p:spTree>
    <p:extLst>
      <p:ext uri="{BB962C8B-B14F-4D97-AF65-F5344CB8AC3E}">
        <p14:creationId xmlns:p14="http://schemas.microsoft.com/office/powerpoint/2010/main" val="92720632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EB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78E799A-CA17-4FB0-8C3A-877274CDB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90500"/>
            <a:ext cx="11734800" cy="647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9682E2-8E24-490D-BB51-6D796E97A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7B2636"/>
            </a:solidFill>
            <a:prstDash val="solid"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7a2b002d1445f4"/>
          <a:srcRect xmlns:a="http://schemas.openxmlformats.org/drawingml/2006/main" l="0" t="7554" r="0" b="755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28600" y="190500"/>
            <a:ext cx="11734800" cy="6477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456C0E-9018-48A4-9C66-F174C19C0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90500"/>
            <a:ext cx="11734800" cy="6477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BDD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16FAAC-8C3E-4BEC-9FFF-9F2BDD2A0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113919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6EC">
              <a:alpha val="93333"/>
            </a:srgbClr>
          </a:solidFill>
          <a:ln xmlns:a="http://schemas.openxmlformats.org/drawingml/2006/main" w="9525">
            <a:solidFill>
              <a:srgbClr val="B08D5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FBC8BBC-158D-403F-B7AD-BAD592790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3850"/>
            <a:ext cx="1095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3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3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Формы правления в Европе к 1914 г.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37F7BB-218E-41E6-923F-A02122CC3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352550"/>
            <a:ext cx="6534150" cy="3124200"/>
          </a:xfrm>
          <a:prstGeom xmlns:a="http://schemas.openxmlformats.org/drawingml/2006/main" prst="roundRect">
            <a:avLst>
              <a:gd name="adj" fmla="val 5488"/>
            </a:avLst>
          </a:prstGeom>
          <a:solidFill xmlns:a="http://schemas.openxmlformats.org/drawingml/2006/main">
            <a:srgbClr val="FBF6EC">
              <a:alpha val="95294"/>
            </a:srgbClr>
          </a:solidFill>
          <a:ln xmlns:a="http://schemas.openxmlformats.org/drawingml/2006/main" w="19050">
            <a:solidFill>
              <a:srgbClr val="B08D5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wrap="square" lIns="228600" tIns="228600" rIns="228600" bIns="1714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Монархия (преобладает):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87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Конституционная:</a:t>
            </a:r>
            <a:r>
              <a:rPr sz="187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 Монарх делит власть с парламентом (Германия, Австро-Венгрия).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87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Парламентская:</a:t>
            </a:r>
            <a:r>
              <a:rPr sz="187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 Власть у парламента, монарх «царствует, но не правит» (Англия, Италия).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E826C4-2D45-47B2-A0AF-66FC588E1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362200"/>
            <a:ext cx="4038600" cy="2114550"/>
          </a:xfrm>
          <a:prstGeom xmlns:a="http://schemas.openxmlformats.org/drawingml/2006/main" prst="roundRect">
            <a:avLst>
              <a:gd name="adj" fmla="val 8108"/>
            </a:avLst>
          </a:prstGeom>
          <a:solidFill xmlns:a="http://schemas.openxmlformats.org/drawingml/2006/main">
            <a:srgbClr val="102A43">
              <a:alpha val="95294"/>
            </a:srgbClr>
          </a:solidFill>
          <a:ln xmlns:a="http://schemas.openxmlformats.org/drawingml/2006/main" w="19050">
            <a:solidFill>
              <a:srgbClr val="B08D5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wrap="square" lIns="228600" tIns="228600" rIns="228600" bIns="1905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2025" b="0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7C09A"/>
                </a:solidFill>
                <a:latin typeface="Aptos"/>
                <a:ea typeface="Aptos"/>
                <a:cs typeface="Aptos"/>
              </a:rPr>
              <a:t>Республика (всего 4 страны):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2025" b="0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Франция, Швейцария, Португалия, Сан-Марино.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B712BD-61ED-4ACF-A172-38F817F6F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5181600"/>
            <a:ext cx="8534400" cy="819150"/>
          </a:xfrm>
          <a:prstGeom xmlns:a="http://schemas.openxmlformats.org/drawingml/2006/main" prst="roundRect">
            <a:avLst>
              <a:gd name="adj" fmla="val 13953"/>
            </a:avLst>
          </a:prstGeom>
          <a:solidFill xmlns:a="http://schemas.openxmlformats.org/drawingml/2006/main">
            <a:srgbClr val="7B2636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90500" tIns="114300" rIns="190500" bIns="1143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D7C09A"/>
                </a:solidFill>
                <a:latin typeface="Aptos"/>
                <a:ea typeface="Aptos"/>
                <a:cs typeface="Aptos"/>
              </a:rPr>
              <a:t>Вывод:</a:t>
            </a:r>
            <a:r>
              <a:rPr sz="2175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 Власть монархов стала ограниченной.</a:t>
            </a:r>
          </a:p>
        </p:txBody>
      </p:sp>
    </p:spTree>
    <p:extLst>
      <p:ext uri="{BB962C8B-B14F-4D97-AF65-F5344CB8AC3E}">
        <p14:creationId xmlns:p14="http://schemas.microsoft.com/office/powerpoint/2010/main" val="133286409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EB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C0C2AE4-DA3E-4EE3-89B6-1EE1B2179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90500"/>
            <a:ext cx="11734800" cy="647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7C998E-BA56-4C0C-9DB7-18B146617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7B2636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7D4CC80-EF50-4775-B2CE-4BA300895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Новая роль государства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7e72097cf0419b"/>
          <a:srcRect xmlns:a="http://schemas.openxmlformats.org/drawingml/2006/main" l="7708" t="0" r="770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2450" y="2647950"/>
            <a:ext cx="3867150" cy="3257550"/>
          </a:xfrm>
          <a:prstGeom xmlns:a="http://schemas.openxmlformats.org/drawingml/2006/main" prst="roundRect">
            <a:avLst>
              <a:gd name="adj" fmla="val 4678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C46733-4C78-4B22-B326-C38CDB8CB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47950"/>
            <a:ext cx="3867150" cy="3257550"/>
          </a:xfrm>
          <a:prstGeom xmlns:a="http://schemas.openxmlformats.org/drawingml/2006/main" prst="roundRect">
            <a:avLst>
              <a:gd name="adj" fmla="val 4678"/>
            </a:avLst>
          </a:prstGeom>
          <a:solidFill xmlns:a="http://schemas.openxmlformats.org/drawingml/2006/main">
            <a:srgbClr val="102A43">
              <a:alpha val="7059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991BBC3-AA1D-495A-BC15-EEED94B75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47950"/>
            <a:ext cx="3867150" cy="3257550"/>
          </a:xfrm>
          <a:prstGeom xmlns:a="http://schemas.openxmlformats.org/drawingml/2006/main" prst="roundRect">
            <a:avLst>
              <a:gd name="adj" fmla="val 4678"/>
            </a:avLst>
          </a:prstGeom>
          <a:noFill xmlns:a="http://schemas.openxmlformats.org/drawingml/2006/main"/>
          <a:ln xmlns:a="http://schemas.openxmlformats.org/drawingml/2006/main" w="19050">
            <a:solidFill>
              <a:srgbClr val="B08D57"/>
            </a:solidFill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78f3f3c85a45d4"/>
          <a:srcRect xmlns:a="http://schemas.openxmlformats.org/drawingml/2006/main" l="30555" t="0" r="3055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724900" y="1219200"/>
            <a:ext cx="2819400" cy="4686300"/>
          </a:xfrm>
          <a:prstGeom xmlns:a="http://schemas.openxmlformats.org/drawingml/2006/main" prst="roundRect">
            <a:avLst>
              <a:gd name="adj" fmla="val 6081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BF81BB2-718D-4FB7-8BAB-1D409646D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219200"/>
            <a:ext cx="2819400" cy="4686300"/>
          </a:xfrm>
          <a:prstGeom xmlns:a="http://schemas.openxmlformats.org/drawingml/2006/main" prst="roundRect">
            <a:avLst>
              <a:gd name="adj" fmla="val 6081"/>
            </a:avLst>
          </a:prstGeom>
          <a:solidFill xmlns:a="http://schemas.openxmlformats.org/drawingml/2006/main">
            <a:srgbClr val="7B2636">
              <a:alpha val="3922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9A4F2C-B4AE-4CAD-9479-A90C13224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219200"/>
            <a:ext cx="2819400" cy="4686300"/>
          </a:xfrm>
          <a:prstGeom xmlns:a="http://schemas.openxmlformats.org/drawingml/2006/main" prst="roundRect">
            <a:avLst>
              <a:gd name="adj" fmla="val 6081"/>
            </a:avLst>
          </a:prstGeom>
          <a:noFill xmlns:a="http://schemas.openxmlformats.org/drawingml/2006/main"/>
          <a:ln xmlns:a="http://schemas.openxmlformats.org/drawingml/2006/main" w="19050">
            <a:solidFill>
              <a:srgbClr val="B08D57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F54E3B-86E6-4A6E-A0D9-C05E27C42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57300"/>
            <a:ext cx="30099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BF6EC"/>
          </a:solidFill>
          <a:ln xmlns:a="http://schemas.openxmlformats.org/drawingml/2006/main" w="9525">
            <a:solidFill>
              <a:srgbClr val="DDD2C2"/>
            </a:solidFill>
            <a:prstDash val="solid"/>
          </a:ln>
        </p:spPr>
        <p:txBody>
          <a:bodyPr xmlns:a="http://schemas.openxmlformats.org/drawingml/2006/main" wrap="square" lIns="171450" tIns="152400" rIns="171450" bIns="1524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0" i="0">
                <a:solidFill>
                  <a:srgbClr val="6D655D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6D655D"/>
                </a:solidFill>
                <a:latin typeface="Aptos"/>
                <a:ea typeface="Aptos"/>
                <a:cs typeface="Aptos"/>
              </a:rPr>
              <a:t>Раньше: «Ночной сторож» (охрана порядка).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06D7EB4-BA79-488C-9810-74244874C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76375"/>
            <a:ext cx="971550" cy="59055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9525">
            <a:solidFill>
              <a:srgbClr val="B08D5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36022BF-3B6F-402A-A3F3-BD14B07F4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1257300"/>
            <a:ext cx="35052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7B2636"/>
          </a:solidFill>
          <a:ln xmlns:a="http://schemas.openxmlformats.org/drawingml/2006/main" w="9525">
            <a:solidFill>
              <a:srgbClr val="7B2636"/>
            </a:solidFill>
            <a:prstDash val="solid"/>
          </a:ln>
        </p:spPr>
        <p:txBody>
          <a:bodyPr xmlns:a="http://schemas.openxmlformats.org/drawingml/2006/main" wrap="square" lIns="171450" tIns="152400" rIns="171450" bIns="1524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Теперь: Активное вмешательство в жизнь общества.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4F5659F-F664-4D83-BC06-0A2E01267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724150"/>
            <a:ext cx="3657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1875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Направления деятельности: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B1949EA-571C-4490-9148-4C3B296F1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362325"/>
            <a:ext cx="2286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DB5694F-569E-45EF-B5E8-6E72236FF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276600"/>
            <a:ext cx="3257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Контроль за условиями труда (фабричное законодательство).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933404-E4D1-4DFA-8803-1D6937B5E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02907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0B2AE37-680A-4874-8DF0-3E1CB5BF9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943350"/>
            <a:ext cx="3257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Здравоохранение (вакцинации).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E749710-D2D1-470E-AA2D-06330D6D1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695825"/>
            <a:ext cx="2286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2DE2CED-4C44-4DAB-81DA-3ECE07B40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4610100"/>
            <a:ext cx="3257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Образование (вытеснение церкви).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C6498CD-41AE-4140-B0D3-22C19BE53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536257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263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50F3145-9DAF-4870-B478-BEDEF78CF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5276850"/>
            <a:ext cx="3257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Социальные реформы:</a:t>
            </a:r>
            <a:r>
              <a:rPr sz="1613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 пенсии, страхование (инициатор — О. фон Бисмарк в Германии).</a:t>
            </a:r>
          </a:p>
        </p:txBody>
      </p:sp>
    </p:spTree>
    <p:extLst>
      <p:ext uri="{BB962C8B-B14F-4D97-AF65-F5344CB8AC3E}">
        <p14:creationId xmlns:p14="http://schemas.microsoft.com/office/powerpoint/2010/main" val="135076513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3EBD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4F5787E-DA40-4E71-A229-9008D3397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90500"/>
            <a:ext cx="11734800" cy="647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C09A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CC83EE-A68B-4194-8051-9B69C9A6D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"/>
            <a:ext cx="723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7B2636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EE7570-571D-42EC-9147-43985D224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4800"/>
            <a:ext cx="110871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Возникновение политических партий</a:t>
            </a:r>
          </a:p>
        </p:txBody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0cdda002a0407d"/>
          <a:srcRect xmlns:a="http://schemas.openxmlformats.org/drawingml/2006/main" l="4444" t="0" r="444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2450" y="2152650"/>
            <a:ext cx="4895850" cy="3371850"/>
          </a:xfrm>
          <a:prstGeom xmlns:a="http://schemas.openxmlformats.org/drawingml/2006/main" prst="roundRect">
            <a:avLst>
              <a:gd name="adj" fmla="val 5085"/>
            </a:avLst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009A01-E9DA-4B75-BC29-307B1DBD1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152650"/>
            <a:ext cx="4895850" cy="3371850"/>
          </a:xfrm>
          <a:prstGeom xmlns:a="http://schemas.openxmlformats.org/drawingml/2006/main" prst="roundRect">
            <a:avLst>
              <a:gd name="adj" fmla="val 5085"/>
            </a:avLst>
          </a:prstGeom>
          <a:solidFill xmlns:a="http://schemas.openxmlformats.org/drawingml/2006/main">
            <a:srgbClr val="102A43">
              <a:alpha val="7059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98B25EE-3236-4830-91D3-1852E2BED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152650"/>
            <a:ext cx="4895850" cy="3371850"/>
          </a:xfrm>
          <a:prstGeom xmlns:a="http://schemas.openxmlformats.org/drawingml/2006/main" prst="roundRect">
            <a:avLst>
              <a:gd name="adj" fmla="val 5085"/>
            </a:avLst>
          </a:prstGeom>
          <a:noFill xmlns:a="http://schemas.openxmlformats.org/drawingml/2006/main"/>
          <a:ln xmlns:a="http://schemas.openxmlformats.org/drawingml/2006/main" w="19050">
            <a:solidFill>
              <a:srgbClr val="B08D5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B0B675-E4BD-4C8E-8E99-6D28A81DA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00150"/>
            <a:ext cx="48958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BF6EC"/>
          </a:solidFill>
          <a:ln xmlns:a="http://schemas.openxmlformats.org/drawingml/2006/main" w="9525">
            <a:solidFill>
              <a:srgbClr val="DDD2C2"/>
            </a:solidFill>
            <a:prstDash val="solid"/>
          </a:ln>
        </p:spPr>
        <p:txBody>
          <a:bodyPr xmlns:a="http://schemas.openxmlformats.org/drawingml/2006/main" wrap="square" lIns="152400" tIns="114300" rIns="15240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7B2636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02A43"/>
                </a:solidFill>
                <a:latin typeface="Aptos"/>
                <a:ea typeface="Aptos"/>
                <a:cs typeface="Aptos"/>
              </a:rPr>
              <a:t>Партия</a:t>
            </a:r>
            <a:r>
              <a:rPr sz="1800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 — организация, выражающая интересы определенной группы людей.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36E8E77-6489-4C13-9A5A-3383ABD7A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1257300"/>
            <a:ext cx="1143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4CB8FC-F6C1-48D3-BD60-160AE8B91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238250"/>
            <a:ext cx="5276850" cy="838200"/>
          </a:xfrm>
          <a:prstGeom xmlns:a="http://schemas.openxmlformats.org/drawingml/2006/main" prst="roundRect">
            <a:avLst>
              <a:gd name="adj" fmla="val 909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76200" rIns="76200" bIns="571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Зачем? Объединить разрозненные мнения в четкую программу.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880D0D5-6CA1-4706-BC7F-890E369A4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266950"/>
            <a:ext cx="1143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63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78D808-AB1E-4626-9D56-9F829F79C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247900"/>
            <a:ext cx="527685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7B2636">
              <a:alpha val="4706"/>
            </a:srgbClr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76200" rIns="76200" bIns="571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7B2636"/>
                </a:solidFill>
                <a:latin typeface="Aptos"/>
                <a:ea typeface="Aptos"/>
                <a:cs typeface="Aptos"/>
              </a:rPr>
              <a:t>Последствие всеобщего голоса:</a:t>
            </a: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 партии стали массовыми.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CF81C0B-14F7-455D-A7C7-16461C314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3276600"/>
            <a:ext cx="1143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13BA22A-6B1F-4E6D-889A-5CE3F7E7E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257550"/>
            <a:ext cx="5276850" cy="838200"/>
          </a:xfrm>
          <a:prstGeom xmlns:a="http://schemas.openxmlformats.org/drawingml/2006/main" prst="roundRect">
            <a:avLst>
              <a:gd name="adj" fmla="val 909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76200" tIns="76200" rIns="76200" bIns="5715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Нужно было агитировать тысячи избирателей.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941DA95-75D7-44D4-83CA-5692105BD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495800"/>
            <a:ext cx="2476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 i="0">
                <a:solidFill>
                  <a:srgbClr val="102A43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02A43"/>
                </a:solidFill>
                <a:latin typeface="Georgia"/>
                <a:ea typeface="Georgia"/>
                <a:cs typeface="Georgia"/>
              </a:rPr>
              <a:t>Типы партий: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8F12D49-7CB4-44C3-A196-2B85C4079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50863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263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BD96C3-29CA-4A03-B189-9B11AA7BA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010150"/>
            <a:ext cx="533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Социал-демократические (за рабочих).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ADBF096-97DD-45CE-8746-0B9EA1B89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55816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073C917-2542-4F21-B4EE-22AF0CFF1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505450"/>
            <a:ext cx="533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Религиозные (например, католические).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52ACA6F-FE51-4F78-828C-071438F27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607695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08D5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02CB3BE-8BD3-4D1D-B9EA-D38D4736F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6000750"/>
            <a:ext cx="533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13" b="0" i="0">
                <a:solidFill>
                  <a:srgbClr val="1E262C"/>
                </a:solidFill>
                <a:latin typeface="Aptos"/>
                <a:ea typeface="Aptos"/>
                <a:cs typeface="Aptos"/>
              </a:defRPr>
            </a:pPr>
            <a:r>
              <a:rPr sz="1613" b="0" i="0">
                <a:solidFill>
                  <a:srgbClr val="1E262C"/>
                </a:solidFill>
                <a:latin typeface="Aptos"/>
                <a:ea typeface="Aptos"/>
                <a:cs typeface="Aptos"/>
              </a:rPr>
              <a:t>Национальные.</a:t>
            </a:r>
          </a:p>
        </p:txBody>
      </p:sp>
    </p:spTree>
    <p:extLst>
      <p:ext uri="{BB962C8B-B14F-4D97-AF65-F5344CB8AC3E}">
        <p14:creationId xmlns:p14="http://schemas.microsoft.com/office/powerpoint/2010/main" val="1346004126"/>
      </p:ext>
    </p:extLst>
  </p:cSld>
</p:sld>
</file>

<file path=ppt/theme/theme1.xml><?xml version="1.0" encoding="utf-8"?>
<a:theme xmlns:a="http://schemas.openxmlformats.org/drawingml/2006/main" name="ChatGPT">
  <a:themeElements>
    <a:clrScheme name="Historical Editorial">
      <a:dk1>
        <a:srgbClr val="000000"/>
      </a:dk1>
      <a:lt1>
        <a:srgbClr val="FFFFFF"/>
      </a:lt1>
      <a:dk2>
        <a:srgbClr val="102A43"/>
      </a:dk2>
      <a:lt2>
        <a:srgbClr val="F3EBDD"/>
      </a:lt2>
      <a:accent1>
        <a:srgbClr val="102A43"/>
      </a:accent1>
      <a:accent2>
        <a:srgbClr val="7B2636"/>
      </a:accent2>
      <a:accent3>
        <a:srgbClr val="B08D57"/>
      </a:accent3>
      <a:accent4>
        <a:srgbClr val="183B56"/>
      </a:accent4>
      <a:accent5>
        <a:srgbClr val="D7C09A"/>
      </a:accent5>
      <a:accent6>
        <a:srgbClr val="6D655D"/>
      </a:accent6>
      <a:hlink>
        <a:srgbClr val="7B2636"/>
      </a:hlink>
      <a:folHlink>
        <a:srgbClr val="B08D57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Historical Editorial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2026-09-01T17:29:12.6180000Z</dcterms:created>
  <dcterms:modified xsi:type="dcterms:W3CDTF">2026-09-01T17:29:12.6180000Z</dcterms:modified>
</coreProperties>
</file>