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12192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Montserrat" panose="00000500000000000000" pitchFamily="2" charset="-52"/>
      <p:bold r:id="rId21"/>
      <p:italic r:id="rId22"/>
      <p:boldItalic r:id="rId23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7" d="100"/>
          <a:sy n="87" d="100"/>
        </p:scale>
        <p:origin x="49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0945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image" Target="../media/image14.jp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jpg"/><Relationship Id="rId9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62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11" Type="http://schemas.openxmlformats.org/officeDocument/2006/relationships/image" Target="../media/image61.png"/><Relationship Id="rId5" Type="http://schemas.openxmlformats.org/officeDocument/2006/relationships/image" Target="../media/image56.png"/><Relationship Id="rId10" Type="http://schemas.openxmlformats.org/officeDocument/2006/relationships/image" Target="../media/image60.png"/><Relationship Id="rId4" Type="http://schemas.openxmlformats.org/officeDocument/2006/relationships/image" Target="../media/image55.png"/><Relationship Id="rId9" Type="http://schemas.openxmlformats.org/officeDocument/2006/relationships/image" Target="../media/image59.png"/><Relationship Id="rId14" Type="http://schemas.openxmlformats.org/officeDocument/2006/relationships/image" Target="../media/image6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0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5" name="Image 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04" r="21703"/>
          <a:stretch/>
        </p:blipFill>
        <p:spPr>
          <a:xfrm>
            <a:off x="6748272" y="0"/>
            <a:ext cx="5443728" cy="6858000"/>
          </a:xfrm>
          <a:prstGeom prst="rect">
            <a:avLst/>
          </a:prstGeom>
        </p:spPr>
      </p:pic>
      <p:sp>
        <p:nvSpPr>
          <p:cNvPr id="7" name="Shape 3"/>
          <p:cNvSpPr/>
          <p:nvPr/>
        </p:nvSpPr>
        <p:spPr>
          <a:xfrm>
            <a:off x="666598" y="714146"/>
            <a:ext cx="3755934" cy="418795"/>
          </a:xfrm>
          <a:prstGeom prst="roundRect">
            <a:avLst>
              <a:gd name="adj" fmla="val 218341"/>
            </a:avLst>
          </a:prstGeom>
          <a:solidFill>
            <a:srgbClr val="FFFFFF">
              <a:alpha val="55000"/>
            </a:srgbClr>
          </a:solidFill>
          <a:ln w="25400">
            <a:solidFill>
              <a:srgbClr val="8B2E16"/>
            </a:solidFill>
            <a:prstDash val="solid"/>
          </a:ln>
        </p:spPr>
      </p:sp>
      <p:sp>
        <p:nvSpPr>
          <p:cNvPr id="8" name="Text 4"/>
          <p:cNvSpPr/>
          <p:nvPr/>
        </p:nvSpPr>
        <p:spPr>
          <a:xfrm>
            <a:off x="666598" y="714146"/>
            <a:ext cx="3755933" cy="41971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215900" tIns="76200" rIns="215900" bIns="76200" rtlCol="0" anchor="ctr"/>
          <a:lstStyle/>
          <a:p>
            <a:pPr marL="0" indent="0" algn="ctr">
              <a:buNone/>
            </a:pPr>
            <a:r>
              <a:rPr lang="en-US" sz="1200" b="1" dirty="0" err="1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Всеобщая</a:t>
            </a:r>
            <a:r>
              <a:rPr lang="en-US" sz="12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00" b="1" dirty="0" err="1" smtClean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история</a:t>
            </a:r>
            <a:r>
              <a:rPr lang="ru-RU" sz="1200" b="1" dirty="0" smtClean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, </a:t>
            </a:r>
            <a:r>
              <a:rPr lang="en-US" sz="1200" b="1" dirty="0" smtClean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7 </a:t>
            </a:r>
            <a:r>
              <a:rPr lang="en-US" sz="1200" b="1" dirty="0" err="1" smtClean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класс</a:t>
            </a:r>
            <a:r>
              <a:rPr lang="ru-RU" sz="1200" b="1" dirty="0" smtClean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</a:t>
            </a:r>
            <a:r>
              <a:rPr lang="ru-RU" sz="1200" b="1" dirty="0" err="1" smtClean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Мединский</a:t>
            </a:r>
            <a:endParaRPr lang="en-US" sz="1200" dirty="0"/>
          </a:p>
        </p:txBody>
      </p:sp>
      <p:sp>
        <p:nvSpPr>
          <p:cNvPr id="10" name="Text 6"/>
          <p:cNvSpPr txBox="1"/>
          <p:nvPr/>
        </p:nvSpPr>
        <p:spPr>
          <a:xfrm>
            <a:off x="666598" y="1643775"/>
            <a:ext cx="571500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4200" b="1" dirty="0" smtClean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§6</a:t>
            </a:r>
            <a:r>
              <a:rPr lang="ru-RU" sz="4200" b="1" dirty="0" smtClean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</a:t>
            </a:r>
            <a:r>
              <a:rPr lang="en-US" sz="4200" b="1" dirty="0" err="1" smtClean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Реформация</a:t>
            </a:r>
            <a:endParaRPr lang="en-US" sz="4200" dirty="0"/>
          </a:p>
          <a:p>
            <a:pPr marL="0" indent="0" algn="l">
              <a:buNone/>
            </a:pPr>
            <a:r>
              <a:rPr lang="en-US" sz="4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 </a:t>
            </a:r>
            <a:r>
              <a:rPr lang="en-US" sz="4200" b="1" dirty="0" err="1" smtClean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Контр</a:t>
            </a:r>
            <a:r>
              <a:rPr lang="ru-RU" sz="4200" b="1" dirty="0" smtClean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-</a:t>
            </a:r>
            <a:r>
              <a:rPr lang="en-US" sz="4200" b="1" dirty="0" err="1" smtClean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реформация</a:t>
            </a:r>
            <a:r>
              <a:rPr lang="en-US" sz="4200" b="1" dirty="0" smtClean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endParaRPr lang="en-US" sz="4200" dirty="0"/>
          </a:p>
        </p:txBody>
      </p:sp>
      <p:pic>
        <p:nvPicPr>
          <p:cNvPr id="11" name="Image 2" descr="gen-dedup-9198344cb4c7d980aff07b9bf60dacda.png"/>
          <p:cNvPicPr>
            <a:picLocks noChangeAspect="1"/>
          </p:cNvPicPr>
          <p:nvPr/>
        </p:nvPicPr>
        <p:blipFill>
          <a:blip r:embed="rId4"/>
          <a:srcRect l="-14" r="-14"/>
          <a:stretch/>
        </p:blipFill>
        <p:spPr>
          <a:xfrm>
            <a:off x="666598" y="3762756"/>
            <a:ext cx="5715000" cy="1041502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933602" y="3933749"/>
            <a:ext cx="5239512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kern="0" spc="150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Главный вопрос параграфа</a:t>
            </a:r>
            <a:endParaRPr lang="en-US" sz="900" dirty="0"/>
          </a:p>
        </p:txBody>
      </p:sp>
      <p:sp>
        <p:nvSpPr>
          <p:cNvPr id="13" name="Text 8"/>
          <p:cNvSpPr txBox="1"/>
          <p:nvPr/>
        </p:nvSpPr>
        <p:spPr>
          <a:xfrm>
            <a:off x="933602" y="4162349"/>
            <a:ext cx="5239512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A0341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Почему Реформация, начавшись в Германии, затем охватила многие страны Европы?</a:t>
            </a:r>
            <a:endParaRPr lang="en-US" sz="1400" dirty="0"/>
          </a:p>
        </p:txBody>
      </p:sp>
      <p:sp>
        <p:nvSpPr>
          <p:cNvPr id="14" name="Shape 9"/>
          <p:cNvSpPr/>
          <p:nvPr/>
        </p:nvSpPr>
        <p:spPr>
          <a:xfrm>
            <a:off x="666598" y="5232337"/>
            <a:ext cx="5715000" cy="952805"/>
          </a:xfrm>
          <a:prstGeom prst="roundRect">
            <a:avLst>
              <a:gd name="adj" fmla="val 23033"/>
            </a:avLst>
          </a:prstGeom>
          <a:solidFill>
            <a:srgbClr val="EADDCF"/>
          </a:solidFill>
          <a:ln w="12700">
            <a:solidFill>
              <a:srgbClr val="DCCBB8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5" name="Text 10"/>
          <p:cNvSpPr txBox="1"/>
          <p:nvPr/>
        </p:nvSpPr>
        <p:spPr>
          <a:xfrm>
            <a:off x="1057961" y="5394186"/>
            <a:ext cx="5105095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kern="0" spc="150" dirty="0">
                <a:solidFill>
                  <a:srgbClr val="5D403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Ключевые понятия </a:t>
            </a:r>
            <a:endParaRPr lang="en-US" sz="1100" dirty="0"/>
          </a:p>
        </p:txBody>
      </p:sp>
      <p:sp>
        <p:nvSpPr>
          <p:cNvPr id="16" name="Text 11"/>
          <p:cNvSpPr txBox="1"/>
          <p:nvPr/>
        </p:nvSpPr>
        <p:spPr>
          <a:xfrm>
            <a:off x="886054" y="5627358"/>
            <a:ext cx="5277002" cy="3913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ru-RU" sz="1000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</a:t>
            </a:r>
            <a:r>
              <a:rPr lang="en-US" sz="1000" dirty="0" err="1" smtClean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еформация</a:t>
            </a:r>
            <a:r>
              <a:rPr lang="en-US" sz="1000" dirty="0" smtClean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000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· индульгенция · лютеранство · кальвинизм · протестанты · контрреформация · иезуиты · секуляризация</a:t>
            </a:r>
            <a:endParaRPr lang="en-US" sz="1000" dirty="0"/>
          </a:p>
        </p:txBody>
      </p:sp>
      <p:pic>
        <p:nvPicPr>
          <p:cNvPr id="17" name="Image 3" descr="gen-dedup-24e89e49c539eeb3bbd256c3f72a813d.png"/>
          <p:cNvPicPr>
            <a:picLocks noChangeAspect="1"/>
          </p:cNvPicPr>
          <p:nvPr/>
        </p:nvPicPr>
        <p:blipFill>
          <a:blip r:embed="rId5"/>
          <a:srcRect l="-12112" r="-12112"/>
          <a:stretch/>
        </p:blipFill>
        <p:spPr>
          <a:xfrm>
            <a:off x="886054" y="5416132"/>
            <a:ext cx="114300" cy="105156"/>
          </a:xfrm>
          <a:prstGeom prst="rect">
            <a:avLst/>
          </a:prstGeom>
        </p:spPr>
      </p:pic>
      <p:sp>
        <p:nvSpPr>
          <p:cNvPr id="18" name="Shape 12"/>
          <p:cNvSpPr/>
          <p:nvPr/>
        </p:nvSpPr>
        <p:spPr>
          <a:xfrm>
            <a:off x="6748272" y="6096305"/>
            <a:ext cx="5143500" cy="371246"/>
          </a:xfrm>
          <a:prstGeom prst="rect">
            <a:avLst/>
          </a:prstGeom>
          <a:solidFill>
            <a:srgbClr val="2D2420">
              <a:alpha val="78000"/>
            </a:srgbClr>
          </a:solidFill>
          <a:ln/>
        </p:spPr>
      </p:sp>
      <p:sp>
        <p:nvSpPr>
          <p:cNvPr id="19" name="Shape 13"/>
          <p:cNvSpPr/>
          <p:nvPr/>
        </p:nvSpPr>
        <p:spPr>
          <a:xfrm>
            <a:off x="6748272" y="6096305"/>
            <a:ext cx="38405" cy="371246"/>
          </a:xfrm>
          <a:prstGeom prst="rect">
            <a:avLst/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20" name="Text 14"/>
          <p:cNvSpPr txBox="1"/>
          <p:nvPr/>
        </p:nvSpPr>
        <p:spPr>
          <a:xfrm>
            <a:off x="6958584" y="6096305"/>
            <a:ext cx="4933188" cy="372161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101600" rIns="177800" bIns="10160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«Мартин Лютер прибивает 95 тезисов».</a:t>
            </a:r>
            <a:r>
              <a:rPr lang="en-US" sz="9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Художник Ф. Паувельс, 1872 г. 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5" name="Image 0" descr="gen-dedup-5fdb3da3c2a6f90fd26e8015bf2bc010.png"/>
          <p:cNvPicPr>
            <a:picLocks noChangeAspect="1"/>
          </p:cNvPicPr>
          <p:nvPr/>
        </p:nvPicPr>
        <p:blipFill>
          <a:blip r:embed="rId3"/>
          <a:srcRect t="-4" b="-4"/>
          <a:stretch/>
        </p:blipFill>
        <p:spPr>
          <a:xfrm>
            <a:off x="609905" y="1714500"/>
            <a:ext cx="3619195" cy="2286000"/>
          </a:xfrm>
          <a:prstGeom prst="rect">
            <a:avLst/>
          </a:prstGeom>
        </p:spPr>
      </p:pic>
      <p:pic>
        <p:nvPicPr>
          <p:cNvPr id="6" name="Image 1" descr="gen-dedup-0288504fc1ca9bb878e3d51080dd5e36.png"/>
          <p:cNvPicPr>
            <a:picLocks noChangeAspect="1"/>
          </p:cNvPicPr>
          <p:nvPr/>
        </p:nvPicPr>
        <p:blipFill>
          <a:blip r:embed="rId4"/>
          <a:srcRect t="-4" b="-4"/>
          <a:stretch/>
        </p:blipFill>
        <p:spPr>
          <a:xfrm>
            <a:off x="4419295" y="1714500"/>
            <a:ext cx="3619195" cy="2286000"/>
          </a:xfrm>
          <a:prstGeom prst="rect">
            <a:avLst/>
          </a:prstGeom>
        </p:spPr>
      </p:pic>
      <p:pic>
        <p:nvPicPr>
          <p:cNvPr id="7" name="Image 2" descr="gen-dedup-a27b84cfa9f1f86eee7d6e71ed05ac9a.png"/>
          <p:cNvPicPr>
            <a:picLocks noChangeAspect="1"/>
          </p:cNvPicPr>
          <p:nvPr/>
        </p:nvPicPr>
        <p:blipFill>
          <a:blip r:embed="rId5"/>
          <a:srcRect l="-5" r="-5"/>
          <a:stretch/>
        </p:blipFill>
        <p:spPr>
          <a:xfrm>
            <a:off x="8229600" y="1714500"/>
            <a:ext cx="3353105" cy="2286000"/>
          </a:xfrm>
          <a:prstGeom prst="rect">
            <a:avLst/>
          </a:prstGeom>
        </p:spPr>
      </p:pic>
      <p:sp>
        <p:nvSpPr>
          <p:cNvPr id="8" name="Shape 3"/>
          <p:cNvSpPr/>
          <p:nvPr/>
        </p:nvSpPr>
        <p:spPr>
          <a:xfrm>
            <a:off x="609905" y="4224072"/>
            <a:ext cx="10972800" cy="1095451"/>
          </a:xfrm>
          <a:prstGeom prst="roundRect">
            <a:avLst>
              <a:gd name="adj" fmla="val 20324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Shape 4"/>
          <p:cNvSpPr/>
          <p:nvPr/>
        </p:nvSpPr>
        <p:spPr>
          <a:xfrm>
            <a:off x="609905" y="1353312"/>
            <a:ext cx="11239805" cy="28346"/>
          </a:xfrm>
          <a:prstGeom prst="rect">
            <a:avLst/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10" name="Text 5"/>
          <p:cNvSpPr txBox="1"/>
          <p:nvPr/>
        </p:nvSpPr>
        <p:spPr>
          <a:xfrm>
            <a:off x="609905" y="476402"/>
            <a:ext cx="11239805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Причины Реформации</a:t>
            </a:r>
            <a:endParaRPr lang="en-US" sz="3100" dirty="0"/>
          </a:p>
        </p:txBody>
      </p:sp>
      <p:sp>
        <p:nvSpPr>
          <p:cNvPr id="11" name="Text 6"/>
          <p:cNvSpPr txBox="1"/>
          <p:nvPr/>
        </p:nvSpPr>
        <p:spPr>
          <a:xfrm>
            <a:off x="857707" y="953719"/>
            <a:ext cx="10992002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Конец XV — начало XVI в. — мир меняется </a:t>
            </a:r>
            <a:endParaRPr lang="en-US" sz="1300" dirty="0"/>
          </a:p>
        </p:txBody>
      </p:sp>
      <p:pic>
        <p:nvPicPr>
          <p:cNvPr id="12" name="Image 3" descr="gen-dedup-0bbd7f092b6c509c5d1d84532370e8d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09905" y="983894"/>
            <a:ext cx="171907" cy="171907"/>
          </a:xfrm>
          <a:prstGeom prst="rect">
            <a:avLst/>
          </a:prstGeom>
        </p:spPr>
      </p:pic>
      <p:sp>
        <p:nvSpPr>
          <p:cNvPr id="13" name="Shape 7"/>
          <p:cNvSpPr/>
          <p:nvPr/>
        </p:nvSpPr>
        <p:spPr>
          <a:xfrm>
            <a:off x="800100" y="1904695"/>
            <a:ext cx="457200" cy="457200"/>
          </a:xfrm>
          <a:prstGeom prst="ellipse">
            <a:avLst/>
          </a:prstGeom>
          <a:solidFill>
            <a:srgbClr val="EFF6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4" name="Image 4" descr="gen-dedup-ffa5b29f7d6c85550c5aab125367361d.png"/>
          <p:cNvPicPr>
            <a:picLocks noChangeAspect="1"/>
          </p:cNvPicPr>
          <p:nvPr/>
        </p:nvPicPr>
        <p:blipFill>
          <a:blip r:embed="rId7"/>
          <a:srcRect l="-1282" r="-1282"/>
          <a:stretch/>
        </p:blipFill>
        <p:spPr>
          <a:xfrm>
            <a:off x="918972" y="2038198"/>
            <a:ext cx="219456" cy="190195"/>
          </a:xfrm>
          <a:prstGeom prst="rect">
            <a:avLst/>
          </a:prstGeom>
        </p:spPr>
      </p:pic>
      <p:sp>
        <p:nvSpPr>
          <p:cNvPr id="15" name="Text 8"/>
          <p:cNvSpPr txBox="1"/>
          <p:nvPr/>
        </p:nvSpPr>
        <p:spPr>
          <a:xfrm>
            <a:off x="1390802" y="2005279"/>
            <a:ext cx="1762963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Доступная Библия</a:t>
            </a:r>
            <a:endParaRPr lang="en-US" sz="1300" dirty="0"/>
          </a:p>
        </p:txBody>
      </p:sp>
      <p:sp>
        <p:nvSpPr>
          <p:cNvPr id="16" name="Text 9"/>
          <p:cNvSpPr txBox="1"/>
          <p:nvPr/>
        </p:nvSpPr>
        <p:spPr>
          <a:xfrm>
            <a:off x="800100" y="2457907"/>
            <a:ext cx="3238805" cy="800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 </a:t>
            </a:r>
            <a:r>
              <a:rPr lang="en-US" sz="13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изобретением </a:t>
            </a:r>
            <a:r>
              <a:rPr lang="en-US" sz="13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книгопечатания</a:t>
            </a:r>
            <a:r>
              <a:rPr lang="en-US" sz="13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Библия стала доступнее. Всё чаще её читали не только священники, но и образованные миряне. </a:t>
            </a:r>
            <a:endParaRPr lang="en-US" sz="1300" dirty="0"/>
          </a:p>
        </p:txBody>
      </p:sp>
      <p:sp>
        <p:nvSpPr>
          <p:cNvPr id="17" name="Shape 10"/>
          <p:cNvSpPr/>
          <p:nvPr/>
        </p:nvSpPr>
        <p:spPr>
          <a:xfrm>
            <a:off x="4610405" y="1904695"/>
            <a:ext cx="457200" cy="457200"/>
          </a:xfrm>
          <a:prstGeom prst="ellipse">
            <a:avLst/>
          </a:prstGeom>
          <a:solidFill>
            <a:srgbClr val="FEF2F2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8" name="Image 5" descr="gen-dedup-b145b53bb6ece3a7b3cfc4a421bff205.png"/>
          <p:cNvPicPr>
            <a:picLocks noChangeAspect="1"/>
          </p:cNvPicPr>
          <p:nvPr/>
        </p:nvPicPr>
        <p:blipFill>
          <a:blip r:embed="rId8"/>
          <a:srcRect l="-1648" r="-1648"/>
          <a:stretch/>
        </p:blipFill>
        <p:spPr>
          <a:xfrm>
            <a:off x="4753051" y="2038198"/>
            <a:ext cx="171907" cy="190195"/>
          </a:xfrm>
          <a:prstGeom prst="rect">
            <a:avLst/>
          </a:prstGeom>
        </p:spPr>
      </p:pic>
      <p:sp>
        <p:nvSpPr>
          <p:cNvPr id="19" name="Text 11"/>
          <p:cNvSpPr txBox="1"/>
          <p:nvPr/>
        </p:nvSpPr>
        <p:spPr>
          <a:xfrm>
            <a:off x="5201107" y="2005279"/>
            <a:ext cx="1436522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Тревога эпохи</a:t>
            </a:r>
            <a:endParaRPr lang="en-US" sz="1300" dirty="0"/>
          </a:p>
        </p:txBody>
      </p:sp>
      <p:sp>
        <p:nvSpPr>
          <p:cNvPr id="20" name="Text 12"/>
          <p:cNvSpPr txBox="1"/>
          <p:nvPr/>
        </p:nvSpPr>
        <p:spPr>
          <a:xfrm>
            <a:off x="4610405" y="2457907"/>
            <a:ext cx="3238805" cy="800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Люди</a:t>
            </a:r>
            <a:r>
              <a:rPr lang="en-US" sz="13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не успевали приспособиться к переменам: росло ощущение </a:t>
            </a:r>
            <a:r>
              <a:rPr lang="en-US" sz="13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близкого конца света</a:t>
            </a:r>
            <a:r>
              <a:rPr lang="en-US" sz="13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и Страшного суда. Отражением страхов стало начало «охоты на ведьм». </a:t>
            </a:r>
            <a:endParaRPr lang="en-US" sz="1300" dirty="0"/>
          </a:p>
        </p:txBody>
      </p:sp>
      <p:sp>
        <p:nvSpPr>
          <p:cNvPr id="21" name="Shape 13"/>
          <p:cNvSpPr/>
          <p:nvPr/>
        </p:nvSpPr>
        <p:spPr>
          <a:xfrm>
            <a:off x="8419795" y="1904695"/>
            <a:ext cx="457200" cy="457200"/>
          </a:xfrm>
          <a:prstGeom prst="ellipse">
            <a:avLst/>
          </a:prstGeom>
          <a:solidFill>
            <a:srgbClr val="FFFBE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22" name="Image 6" descr="gen-dedup-6912f326f60d6b8029b66176e8a16720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8553298" y="2038198"/>
            <a:ext cx="190195" cy="190195"/>
          </a:xfrm>
          <a:prstGeom prst="rect">
            <a:avLst/>
          </a:prstGeom>
        </p:spPr>
      </p:pic>
      <p:sp>
        <p:nvSpPr>
          <p:cNvPr id="23" name="Text 14"/>
          <p:cNvSpPr txBox="1"/>
          <p:nvPr/>
        </p:nvSpPr>
        <p:spPr>
          <a:xfrm>
            <a:off x="9010498" y="2005279"/>
            <a:ext cx="1362456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Роскошь Рима</a:t>
            </a:r>
            <a:endParaRPr lang="en-US" sz="1300" dirty="0"/>
          </a:p>
        </p:txBody>
      </p:sp>
      <p:sp>
        <p:nvSpPr>
          <p:cNvPr id="24" name="Text 15"/>
          <p:cNvSpPr txBox="1"/>
          <p:nvPr/>
        </p:nvSpPr>
        <p:spPr>
          <a:xfrm>
            <a:off x="8419795" y="2457907"/>
            <a:ext cx="2971800" cy="800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Папский</a:t>
            </a:r>
            <a:r>
              <a:rPr lang="en-US" sz="13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двор купался в роскоши, церковные должности продавались. Верующих возмущали </a:t>
            </a:r>
            <a:r>
              <a:rPr lang="en-US" sz="13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корыстолюбие и невежество</a:t>
            </a:r>
            <a:r>
              <a:rPr lang="en-US" sz="13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служителей церкви. </a:t>
            </a:r>
            <a:endParaRPr lang="en-US" sz="1300" dirty="0"/>
          </a:p>
        </p:txBody>
      </p:sp>
      <p:sp>
        <p:nvSpPr>
          <p:cNvPr id="25" name="Text 16"/>
          <p:cNvSpPr txBox="1"/>
          <p:nvPr/>
        </p:nvSpPr>
        <p:spPr>
          <a:xfrm>
            <a:off x="894739" y="4533596"/>
            <a:ext cx="271577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40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“</a:t>
            </a:r>
            <a:endParaRPr lang="en-US" sz="4400" dirty="0"/>
          </a:p>
        </p:txBody>
      </p:sp>
      <p:sp>
        <p:nvSpPr>
          <p:cNvPr id="26" name="Text 17"/>
          <p:cNvSpPr txBox="1"/>
          <p:nvPr/>
        </p:nvSpPr>
        <p:spPr>
          <a:xfrm>
            <a:off x="1310335" y="4533596"/>
            <a:ext cx="9992563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i="1" dirty="0" err="1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Так</a:t>
            </a:r>
            <a:r>
              <a:rPr lang="en-US" sz="1500" i="1" dirty="0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500" i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 Европе назрела </a:t>
            </a:r>
            <a:r>
              <a:rPr lang="en-US" sz="1500" b="1" i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Реформация</a:t>
            </a:r>
            <a:r>
              <a:rPr lang="en-US" sz="1500" i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— широкое движение за обновление, реформу католической церкви, охватившее в XVI в. многие страны. </a:t>
            </a:r>
            <a:endParaRPr lang="en-US" sz="1500" dirty="0"/>
          </a:p>
        </p:txBody>
      </p:sp>
      <p:pic>
        <p:nvPicPr>
          <p:cNvPr id="27" name="Image 7" descr="gen-dedup-f5a674881c86c09cb23df253f022f800.png"/>
          <p:cNvPicPr>
            <a:picLocks noChangeAspect="1"/>
          </p:cNvPicPr>
          <p:nvPr/>
        </p:nvPicPr>
        <p:blipFill>
          <a:blip r:embed="rId10"/>
          <a:srcRect l="-1" r="-1"/>
          <a:stretch/>
        </p:blipFill>
        <p:spPr>
          <a:xfrm>
            <a:off x="609905" y="5543958"/>
            <a:ext cx="5333695" cy="971142"/>
          </a:xfrm>
          <a:prstGeom prst="rect">
            <a:avLst/>
          </a:prstGeom>
        </p:spPr>
      </p:pic>
      <p:sp>
        <p:nvSpPr>
          <p:cNvPr id="28" name="Text 18"/>
          <p:cNvSpPr txBox="1"/>
          <p:nvPr/>
        </p:nvSpPr>
        <p:spPr>
          <a:xfrm>
            <a:off x="800100" y="5658258"/>
            <a:ext cx="4991710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kern="0" spc="7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Почему именно Германия</a:t>
            </a:r>
            <a:endParaRPr lang="en-US" sz="1100" dirty="0"/>
          </a:p>
        </p:txBody>
      </p:sp>
      <p:sp>
        <p:nvSpPr>
          <p:cNvPr id="29" name="Text 19"/>
          <p:cNvSpPr txBox="1"/>
          <p:nvPr/>
        </p:nvSpPr>
        <p:spPr>
          <a:xfrm>
            <a:off x="800100" y="5929200"/>
            <a:ext cx="499171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Раздроблённая Священная Римская империя со слабой императорской властью — церковь активно собирала там деньги, уходившие в Рим.</a:t>
            </a:r>
            <a:endParaRPr lang="en-US" sz="1100" dirty="0"/>
          </a:p>
        </p:txBody>
      </p:sp>
      <p:pic>
        <p:nvPicPr>
          <p:cNvPr id="30" name="Image 8" descr="gen-dedup-6fc307389c2e8b7a44c953cf978e0128.png"/>
          <p:cNvPicPr>
            <a:picLocks noChangeAspect="1"/>
          </p:cNvPicPr>
          <p:nvPr/>
        </p:nvPicPr>
        <p:blipFill>
          <a:blip r:embed="rId11"/>
          <a:srcRect l="-1" r="-1"/>
          <a:stretch/>
        </p:blipFill>
        <p:spPr>
          <a:xfrm>
            <a:off x="6133795" y="5543958"/>
            <a:ext cx="5447995" cy="971142"/>
          </a:xfrm>
          <a:prstGeom prst="rect">
            <a:avLst/>
          </a:prstGeom>
        </p:spPr>
      </p:pic>
      <p:sp>
        <p:nvSpPr>
          <p:cNvPr id="31" name="Text 20"/>
          <p:cNvSpPr txBox="1"/>
          <p:nvPr/>
        </p:nvSpPr>
        <p:spPr>
          <a:xfrm>
            <a:off x="6324905" y="5658258"/>
            <a:ext cx="5106010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kern="0" spc="75" dirty="0">
                <a:solidFill>
                  <a:srgbClr val="92400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Запомни</a:t>
            </a:r>
            <a:endParaRPr lang="en-US" sz="1100" dirty="0"/>
          </a:p>
        </p:txBody>
      </p:sp>
      <p:sp>
        <p:nvSpPr>
          <p:cNvPr id="32" name="Text 21"/>
          <p:cNvSpPr txBox="1"/>
          <p:nvPr/>
        </p:nvSpPr>
        <p:spPr>
          <a:xfrm>
            <a:off x="6324905" y="5929200"/>
            <a:ext cx="510601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 1516—1517 гг. в Германии резко активизировалась торговля индульгенциями — это и стало искрой для выступления Лютера.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5" name="Image 0" descr="gen-dedup-3db8975bb3268d5f7b7c4ead37499219.png"/>
          <p:cNvPicPr>
            <a:picLocks noChangeAspect="1"/>
          </p:cNvPicPr>
          <p:nvPr/>
        </p:nvPicPr>
        <p:blipFill>
          <a:blip r:embed="rId3"/>
          <a:srcRect l="-5" r="-5"/>
          <a:stretch/>
        </p:blipFill>
        <p:spPr>
          <a:xfrm>
            <a:off x="609905" y="2190902"/>
            <a:ext cx="5905195" cy="1904695"/>
          </a:xfrm>
          <a:prstGeom prst="rect">
            <a:avLst/>
          </a:prstGeom>
        </p:spPr>
      </p:pic>
      <p:pic>
        <p:nvPicPr>
          <p:cNvPr id="6" name="Imag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7" r="10732"/>
          <a:stretch/>
        </p:blipFill>
        <p:spPr>
          <a:xfrm>
            <a:off x="6782104" y="465212"/>
            <a:ext cx="4876495" cy="3203360"/>
          </a:xfrm>
          <a:prstGeom prst="rect">
            <a:avLst/>
          </a:prstGeom>
        </p:spPr>
      </p:pic>
      <p:pic>
        <p:nvPicPr>
          <p:cNvPr id="7" name="Imag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18"/>
          <a:stretch/>
        </p:blipFill>
        <p:spPr>
          <a:xfrm>
            <a:off x="6782105" y="4238244"/>
            <a:ext cx="2248509" cy="2286000"/>
          </a:xfrm>
          <a:prstGeom prst="rect">
            <a:avLst/>
          </a:prstGeom>
        </p:spPr>
      </p:pic>
      <p:sp>
        <p:nvSpPr>
          <p:cNvPr id="9" name="Text 4"/>
          <p:cNvSpPr txBox="1"/>
          <p:nvPr/>
        </p:nvSpPr>
        <p:spPr>
          <a:xfrm>
            <a:off x="609905" y="785470"/>
            <a:ext cx="5906110" cy="9244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4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Спасение души </a:t>
            </a:r>
            <a:r>
              <a:rPr lang="en-US" sz="34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 деньги</a:t>
            </a:r>
            <a:endParaRPr lang="en-US" sz="3400" dirty="0"/>
          </a:p>
        </p:txBody>
      </p:sp>
      <p:pic>
        <p:nvPicPr>
          <p:cNvPr id="10" name="Image 3" descr="gen-dedup-c2981b3163c2cbae50007661eaa274d6.png"/>
          <p:cNvPicPr>
            <a:picLocks noChangeAspect="1"/>
          </p:cNvPicPr>
          <p:nvPr/>
        </p:nvPicPr>
        <p:blipFill>
          <a:blip r:embed="rId6"/>
          <a:srcRect t="-375" b="-375"/>
          <a:stretch/>
        </p:blipFill>
        <p:spPr>
          <a:xfrm>
            <a:off x="637899" y="1916370"/>
            <a:ext cx="609905" cy="38405"/>
          </a:xfrm>
          <a:prstGeom prst="rect">
            <a:avLst/>
          </a:prstGeom>
        </p:spPr>
      </p:pic>
      <p:sp>
        <p:nvSpPr>
          <p:cNvPr id="11" name="Text 5"/>
          <p:cNvSpPr txBox="1"/>
          <p:nvPr/>
        </p:nvSpPr>
        <p:spPr>
          <a:xfrm>
            <a:off x="857707" y="2361895"/>
            <a:ext cx="476402" cy="5148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5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€</a:t>
            </a:r>
            <a:endParaRPr lang="en-US" sz="4500" dirty="0"/>
          </a:p>
        </p:txBody>
      </p:sp>
      <p:sp>
        <p:nvSpPr>
          <p:cNvPr id="12" name="Text 6"/>
          <p:cNvSpPr txBox="1"/>
          <p:nvPr/>
        </p:nvSpPr>
        <p:spPr>
          <a:xfrm>
            <a:off x="1502359" y="2361895"/>
            <a:ext cx="4886554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Индульгенция</a:t>
            </a:r>
            <a:endParaRPr lang="en-US" sz="1500" dirty="0"/>
          </a:p>
        </p:txBody>
      </p:sp>
      <p:sp>
        <p:nvSpPr>
          <p:cNvPr id="13" name="Text 7"/>
          <p:cNvSpPr txBox="1"/>
          <p:nvPr/>
        </p:nvSpPr>
        <p:spPr>
          <a:xfrm>
            <a:off x="1502359" y="2704795"/>
            <a:ext cx="4886554" cy="800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Письменный</a:t>
            </a:r>
            <a:r>
              <a:rPr lang="en-US" sz="13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документ об отпущении грехов от имени папы римского. Считалось, что церковь располагает </a:t>
            </a:r>
            <a:r>
              <a:rPr lang="en-US" sz="13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неиссякаемым запасом благодати</a:t>
            </a:r>
            <a:r>
              <a:rPr lang="en-US" sz="13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, накопленной страданиями Христа и святых, и папа может передавать её верующим в обмен на пожертвования. </a:t>
            </a:r>
            <a:endParaRPr lang="en-US" sz="1300" dirty="0"/>
          </a:p>
        </p:txBody>
      </p:sp>
      <p:pic>
        <p:nvPicPr>
          <p:cNvPr id="14" name="Image 4" descr="gen-dedup-0430c4785a5d62e439a96d6dd52f4c33.png"/>
          <p:cNvPicPr>
            <a:picLocks noChangeAspect="1"/>
          </p:cNvPicPr>
          <p:nvPr/>
        </p:nvPicPr>
        <p:blipFill>
          <a:blip r:embed="rId7"/>
          <a:srcRect l="-9" r="-9"/>
          <a:stretch/>
        </p:blipFill>
        <p:spPr>
          <a:xfrm>
            <a:off x="609905" y="4381805"/>
            <a:ext cx="5905195" cy="666598"/>
          </a:xfrm>
          <a:prstGeom prst="rect">
            <a:avLst/>
          </a:prstGeom>
        </p:spPr>
      </p:pic>
      <p:sp>
        <p:nvSpPr>
          <p:cNvPr id="15" name="Text 8"/>
          <p:cNvSpPr txBox="1"/>
          <p:nvPr/>
        </p:nvSpPr>
        <p:spPr>
          <a:xfrm>
            <a:off x="819302" y="4515307"/>
            <a:ext cx="5524805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i="1" dirty="0" smtClean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«</a:t>
            </a:r>
            <a:r>
              <a:rPr lang="en-US" sz="1100" i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Идея спасения души </a:t>
            </a:r>
            <a:r>
              <a:rPr lang="en-US" sz="1100" b="1" i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 деньги</a:t>
            </a:r>
            <a:r>
              <a:rPr lang="en-US" sz="1100" i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возмущала многих верующих. Они негодовали, видя огромные богатства церкви и пышность обрядов». </a:t>
            </a:r>
            <a:endParaRPr lang="en-US" sz="1100" dirty="0"/>
          </a:p>
        </p:txBody>
      </p:sp>
      <p:sp>
        <p:nvSpPr>
          <p:cNvPr id="16" name="Shape 9"/>
          <p:cNvSpPr/>
          <p:nvPr/>
        </p:nvSpPr>
        <p:spPr>
          <a:xfrm>
            <a:off x="609905" y="5333695"/>
            <a:ext cx="2885846" cy="961949"/>
          </a:xfrm>
          <a:prstGeom prst="roundRect">
            <a:avLst>
              <a:gd name="adj" fmla="val 1882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01600" dist="254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17" name="Text 10"/>
          <p:cNvSpPr txBox="1"/>
          <p:nvPr/>
        </p:nvSpPr>
        <p:spPr>
          <a:xfrm>
            <a:off x="743407" y="5829300"/>
            <a:ext cx="2619756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Деньги шли на строительство собора Святого Петра в Риме</a:t>
            </a:r>
            <a:endParaRPr lang="en-US" sz="1000" dirty="0"/>
          </a:p>
        </p:txBody>
      </p:sp>
      <p:sp>
        <p:nvSpPr>
          <p:cNvPr id="18" name="Shape 11"/>
          <p:cNvSpPr/>
          <p:nvPr/>
        </p:nvSpPr>
        <p:spPr>
          <a:xfrm>
            <a:off x="3629254" y="5333695"/>
            <a:ext cx="2885846" cy="961949"/>
          </a:xfrm>
          <a:prstGeom prst="roundRect">
            <a:avLst>
              <a:gd name="adj" fmla="val 1882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01600" dist="254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19" name="Text 12"/>
          <p:cNvSpPr txBox="1"/>
          <p:nvPr/>
        </p:nvSpPr>
        <p:spPr>
          <a:xfrm>
            <a:off x="3762756" y="5829300"/>
            <a:ext cx="2619756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Церковные должности в Риме продавались</a:t>
            </a:r>
            <a:endParaRPr lang="en-US" sz="1000" dirty="0"/>
          </a:p>
        </p:txBody>
      </p:sp>
      <p:pic>
        <p:nvPicPr>
          <p:cNvPr id="20" name="Image 5" descr="gen-dedup-01f26d09251bb753651b6e9e22c0b489.png"/>
          <p:cNvPicPr>
            <a:picLocks noChangeAspect="1"/>
          </p:cNvPicPr>
          <p:nvPr/>
        </p:nvPicPr>
        <p:blipFill>
          <a:blip r:embed="rId8"/>
          <a:srcRect l="-80" r="-80"/>
          <a:stretch/>
        </p:blipFill>
        <p:spPr>
          <a:xfrm>
            <a:off x="743407" y="5495544"/>
            <a:ext cx="286207" cy="228600"/>
          </a:xfrm>
          <a:prstGeom prst="rect">
            <a:avLst/>
          </a:prstGeom>
        </p:spPr>
      </p:pic>
      <p:pic>
        <p:nvPicPr>
          <p:cNvPr id="21" name="Image 6" descr="gen-dedup-6db49c9e1b592dae375bfd5028ce47d1.png"/>
          <p:cNvPicPr>
            <a:picLocks noChangeAspect="1"/>
          </p:cNvPicPr>
          <p:nvPr/>
        </p:nvPicPr>
        <p:blipFill>
          <a:blip r:embed="rId9"/>
          <a:srcRect l="-80" r="-80"/>
          <a:stretch/>
        </p:blipFill>
        <p:spPr>
          <a:xfrm>
            <a:off x="3762756" y="5495544"/>
            <a:ext cx="286207" cy="228600"/>
          </a:xfrm>
          <a:prstGeom prst="rect">
            <a:avLst/>
          </a:prstGeom>
        </p:spPr>
      </p:pic>
      <p:sp>
        <p:nvSpPr>
          <p:cNvPr id="22" name="Text 13"/>
          <p:cNvSpPr txBox="1"/>
          <p:nvPr/>
        </p:nvSpPr>
        <p:spPr>
          <a:xfrm>
            <a:off x="6782105" y="3791102"/>
            <a:ext cx="4877410" cy="3246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Собор Святого Петра в Риме — строительство велось в том числе и на средства от продажи индульгенций.</a:t>
            </a:r>
            <a:endParaRPr lang="en-US" sz="900" dirty="0"/>
          </a:p>
        </p:txBody>
      </p:sp>
      <p:sp>
        <p:nvSpPr>
          <p:cNvPr id="23" name="Shape 14"/>
          <p:cNvSpPr/>
          <p:nvPr/>
        </p:nvSpPr>
        <p:spPr>
          <a:xfrm>
            <a:off x="9163202" y="4238244"/>
            <a:ext cx="2495398" cy="2286000"/>
          </a:xfrm>
          <a:prstGeom prst="roundRect">
            <a:avLst>
              <a:gd name="adj" fmla="val 4437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4" name="Text 15"/>
          <p:cNvSpPr txBox="1"/>
          <p:nvPr/>
        </p:nvSpPr>
        <p:spPr>
          <a:xfrm>
            <a:off x="9315907" y="4390949"/>
            <a:ext cx="2190902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Гравюра XVI в.</a:t>
            </a:r>
            <a:endParaRPr lang="en-US" sz="800" dirty="0"/>
          </a:p>
        </p:txBody>
      </p:sp>
      <p:sp>
        <p:nvSpPr>
          <p:cNvPr id="25" name="Text 16"/>
          <p:cNvSpPr txBox="1"/>
          <p:nvPr/>
        </p:nvSpPr>
        <p:spPr>
          <a:xfrm>
            <a:off x="9315907" y="4624121"/>
            <a:ext cx="2190902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«Папа римский получает деньги за индульгенции»</a:t>
            </a:r>
            <a:endParaRPr lang="en-US" sz="1100" dirty="0"/>
          </a:p>
        </p:txBody>
      </p:sp>
      <p:sp>
        <p:nvSpPr>
          <p:cNvPr id="26" name="Text 17"/>
          <p:cNvSpPr txBox="1"/>
          <p:nvPr/>
        </p:nvSpPr>
        <p:spPr>
          <a:xfrm>
            <a:off x="9315907" y="5076749"/>
            <a:ext cx="2190902" cy="7525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E5DCC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 1516—1517 гг. практика резко активизировалась — именно она вызвала возмущение Лютера.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610405" y="2190902"/>
            <a:ext cx="3504895" cy="1047902"/>
          </a:xfrm>
          <a:prstGeom prst="roundRect">
            <a:avLst>
              <a:gd name="adj" fmla="val 19039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4610405" y="2190902"/>
            <a:ext cx="47549" cy="1047902"/>
          </a:xfrm>
          <a:prstGeom prst="roundRect">
            <a:avLst>
              <a:gd name="adj" fmla="val 419579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8268005" y="2190902"/>
            <a:ext cx="3581705" cy="1047902"/>
          </a:xfrm>
          <a:prstGeom prst="roundRect">
            <a:avLst>
              <a:gd name="adj" fmla="val 19039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8268005" y="2190902"/>
            <a:ext cx="47549" cy="1047902"/>
          </a:xfrm>
          <a:prstGeom prst="roundRect">
            <a:avLst>
              <a:gd name="adj" fmla="val 419579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4610405" y="3381451"/>
            <a:ext cx="3504895" cy="1047902"/>
          </a:xfrm>
          <a:prstGeom prst="roundRect">
            <a:avLst>
              <a:gd name="adj" fmla="val 19039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4610405" y="3381451"/>
            <a:ext cx="47549" cy="1047902"/>
          </a:xfrm>
          <a:prstGeom prst="roundRect">
            <a:avLst>
              <a:gd name="adj" fmla="val 419579"/>
            </a:avLst>
          </a:prstGeom>
          <a:solidFill>
            <a:srgbClr val="2563EB"/>
          </a:solidFill>
          <a:ln w="12700">
            <a:solidFill>
              <a:srgbClr val="2563EB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8268005" y="3381451"/>
            <a:ext cx="3581705" cy="1047902"/>
          </a:xfrm>
          <a:prstGeom prst="roundRect">
            <a:avLst>
              <a:gd name="adj" fmla="val 19039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8268005" y="3381451"/>
            <a:ext cx="47549" cy="1047902"/>
          </a:xfrm>
          <a:prstGeom prst="roundRect">
            <a:avLst>
              <a:gd name="adj" fmla="val 419579"/>
            </a:avLst>
          </a:prstGeom>
          <a:solidFill>
            <a:srgbClr val="059669"/>
          </a:solidFill>
          <a:ln w="12700">
            <a:solidFill>
              <a:srgbClr val="059669">
                <a:alpha val="0"/>
              </a:srgbClr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4610405" y="4619549"/>
            <a:ext cx="7239305" cy="1904695"/>
          </a:xfrm>
          <a:prstGeom prst="roundRect">
            <a:avLst>
              <a:gd name="adj" fmla="val 6721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4" name="Image 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4" r="16368"/>
          <a:stretch/>
        </p:blipFill>
        <p:spPr>
          <a:xfrm>
            <a:off x="210312" y="0"/>
            <a:ext cx="4096512" cy="6858000"/>
          </a:xfrm>
          <a:prstGeom prst="rect">
            <a:avLst/>
          </a:prstGeom>
        </p:spPr>
      </p:pic>
      <p:pic>
        <p:nvPicPr>
          <p:cNvPr id="15" name="Image 1" descr="gen-dedup-d3e0cb7cd24f4bbfd198603737ddaddc.png"/>
          <p:cNvPicPr>
            <a:picLocks noChangeAspect="1"/>
          </p:cNvPicPr>
          <p:nvPr/>
        </p:nvPicPr>
        <p:blipFill>
          <a:blip r:embed="rId4"/>
          <a:srcRect t="-12" b="-12"/>
          <a:stretch/>
        </p:blipFill>
        <p:spPr>
          <a:xfrm>
            <a:off x="228600" y="5333695"/>
            <a:ext cx="4095598" cy="1524305"/>
          </a:xfrm>
          <a:prstGeom prst="rect">
            <a:avLst/>
          </a:prstGeom>
        </p:spPr>
      </p:pic>
      <p:sp>
        <p:nvSpPr>
          <p:cNvPr id="16" name="Text 12"/>
          <p:cNvSpPr txBox="1"/>
          <p:nvPr/>
        </p:nvSpPr>
        <p:spPr>
          <a:xfrm>
            <a:off x="476402" y="5728716"/>
            <a:ext cx="3620110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225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Художник Л. Кранах Старший</a:t>
            </a:r>
            <a:endParaRPr lang="en-US" sz="800" dirty="0"/>
          </a:p>
        </p:txBody>
      </p:sp>
      <p:sp>
        <p:nvSpPr>
          <p:cNvPr id="17" name="Text 13"/>
          <p:cNvSpPr txBox="1"/>
          <p:nvPr/>
        </p:nvSpPr>
        <p:spPr>
          <a:xfrm>
            <a:off x="476402" y="6005779"/>
            <a:ext cx="3620110" cy="305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Мартин Лютер</a:t>
            </a:r>
            <a:endParaRPr lang="en-US" sz="2200" dirty="0"/>
          </a:p>
        </p:txBody>
      </p:sp>
      <p:sp>
        <p:nvSpPr>
          <p:cNvPr id="18" name="Text 14"/>
          <p:cNvSpPr txBox="1"/>
          <p:nvPr/>
        </p:nvSpPr>
        <p:spPr>
          <a:xfrm>
            <a:off x="476402" y="6305702"/>
            <a:ext cx="362011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E5DCC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1483 — 1546</a:t>
            </a:r>
            <a:endParaRPr lang="en-US" sz="1200" dirty="0"/>
          </a:p>
        </p:txBody>
      </p:sp>
      <p:sp>
        <p:nvSpPr>
          <p:cNvPr id="19" name="Text 15"/>
          <p:cNvSpPr txBox="1"/>
          <p:nvPr/>
        </p:nvSpPr>
        <p:spPr>
          <a:xfrm>
            <a:off x="4610405" y="523951"/>
            <a:ext cx="723930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kern="0" spc="225" dirty="0" err="1" smtClean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Учение</a:t>
            </a:r>
            <a:r>
              <a:rPr lang="en-US" sz="1500" b="1" kern="0" spc="225" dirty="0" smtClean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500" b="1" kern="0" spc="22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лютера</a:t>
            </a:r>
            <a:endParaRPr lang="en-US" sz="1500" dirty="0"/>
          </a:p>
        </p:txBody>
      </p:sp>
      <p:sp>
        <p:nvSpPr>
          <p:cNvPr id="20" name="Text 16"/>
          <p:cNvSpPr txBox="1"/>
          <p:nvPr/>
        </p:nvSpPr>
        <p:spPr>
          <a:xfrm>
            <a:off x="4610405" y="785470"/>
            <a:ext cx="7239305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«Оправдание </a:t>
            </a:r>
            <a:r>
              <a:rPr lang="en-US" sz="31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верой</a:t>
            </a:r>
            <a:r>
              <a:rPr lang="en-US" sz="3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»</a:t>
            </a:r>
            <a:endParaRPr lang="en-US" sz="3100" dirty="0"/>
          </a:p>
        </p:txBody>
      </p:sp>
      <p:sp>
        <p:nvSpPr>
          <p:cNvPr id="21" name="Text 17"/>
          <p:cNvSpPr txBox="1"/>
          <p:nvPr/>
        </p:nvSpPr>
        <p:spPr>
          <a:xfrm>
            <a:off x="4610405" y="1414577"/>
            <a:ext cx="7239305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Спасают</a:t>
            </a:r>
            <a:r>
              <a:rPr lang="en-US" sz="13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человека не обряды и индульгенции, а </a:t>
            </a:r>
            <a:r>
              <a:rPr lang="en-US" sz="13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искренняя вера</a:t>
            </a:r>
            <a:r>
              <a:rPr lang="en-US" sz="13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Священник Виттенбергского университета сформулировал идею, изменившую Европу. </a:t>
            </a:r>
            <a:endParaRPr lang="en-US" sz="1300" dirty="0"/>
          </a:p>
        </p:txBody>
      </p:sp>
      <p:sp>
        <p:nvSpPr>
          <p:cNvPr id="22" name="Text 18"/>
          <p:cNvSpPr txBox="1"/>
          <p:nvPr/>
        </p:nvSpPr>
        <p:spPr>
          <a:xfrm>
            <a:off x="4800600" y="2324405"/>
            <a:ext cx="85954" cy="7150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</a:t>
            </a:r>
            <a:endParaRPr lang="en-US" sz="1500" dirty="0"/>
          </a:p>
        </p:txBody>
      </p:sp>
      <p:sp>
        <p:nvSpPr>
          <p:cNvPr id="23" name="Text 19"/>
          <p:cNvSpPr txBox="1"/>
          <p:nvPr/>
        </p:nvSpPr>
        <p:spPr>
          <a:xfrm>
            <a:off x="4975250" y="2324405"/>
            <a:ext cx="3067812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Только Священное Писание</a:t>
            </a:r>
            <a:endParaRPr lang="en-US" sz="1500" dirty="0"/>
          </a:p>
        </p:txBody>
      </p:sp>
      <p:sp>
        <p:nvSpPr>
          <p:cNvPr id="24" name="Text 20"/>
          <p:cNvSpPr txBox="1"/>
          <p:nvPr/>
        </p:nvSpPr>
        <p:spPr>
          <a:xfrm>
            <a:off x="4975250" y="2623341"/>
            <a:ext cx="3067812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Решения пап и соборов не имеют обязательной силы. Лютер сам перевёл Библию на немецкий язык.</a:t>
            </a:r>
            <a:endParaRPr lang="en-US" sz="1100" dirty="0"/>
          </a:p>
        </p:txBody>
      </p:sp>
      <p:sp>
        <p:nvSpPr>
          <p:cNvPr id="25" name="Text 21"/>
          <p:cNvSpPr txBox="1"/>
          <p:nvPr/>
        </p:nvSpPr>
        <p:spPr>
          <a:xfrm>
            <a:off x="8458200" y="2324405"/>
            <a:ext cx="124358" cy="5532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</a:t>
            </a:r>
            <a:endParaRPr lang="en-US" sz="1500" dirty="0"/>
          </a:p>
        </p:txBody>
      </p:sp>
      <p:sp>
        <p:nvSpPr>
          <p:cNvPr id="26" name="Text 22"/>
          <p:cNvSpPr txBox="1"/>
          <p:nvPr/>
        </p:nvSpPr>
        <p:spPr>
          <a:xfrm>
            <a:off x="8669426" y="2324405"/>
            <a:ext cx="3105302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Без посредника-церкви</a:t>
            </a:r>
            <a:endParaRPr lang="en-US" sz="1500" dirty="0"/>
          </a:p>
        </p:txBody>
      </p:sp>
      <p:sp>
        <p:nvSpPr>
          <p:cNvPr id="27" name="Text 23"/>
          <p:cNvSpPr txBox="1"/>
          <p:nvPr/>
        </p:nvSpPr>
        <p:spPr>
          <a:xfrm>
            <a:off x="8669426" y="2623341"/>
            <a:ext cx="3105302" cy="3246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Если спасает только вера — не нужно посредничество церкви во главе с папой римским.</a:t>
            </a:r>
            <a:endParaRPr lang="en-US" sz="1100" dirty="0"/>
          </a:p>
        </p:txBody>
      </p:sp>
      <p:sp>
        <p:nvSpPr>
          <p:cNvPr id="28" name="Text 24"/>
          <p:cNvSpPr txBox="1"/>
          <p:nvPr/>
        </p:nvSpPr>
        <p:spPr>
          <a:xfrm>
            <a:off x="4800600" y="3514954"/>
            <a:ext cx="124358" cy="5532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2563E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</a:t>
            </a:r>
            <a:endParaRPr lang="en-US" sz="1500" dirty="0"/>
          </a:p>
        </p:txBody>
      </p:sp>
      <p:sp>
        <p:nvSpPr>
          <p:cNvPr id="29" name="Text 25"/>
          <p:cNvSpPr txBox="1"/>
          <p:nvPr/>
        </p:nvSpPr>
        <p:spPr>
          <a:xfrm>
            <a:off x="5012741" y="3514954"/>
            <a:ext cx="3029407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Секуляризация</a:t>
            </a:r>
            <a:endParaRPr lang="en-US" sz="1500" dirty="0"/>
          </a:p>
        </p:txBody>
      </p:sp>
      <p:sp>
        <p:nvSpPr>
          <p:cNvPr id="30" name="Text 26"/>
          <p:cNvSpPr txBox="1"/>
          <p:nvPr/>
        </p:nvSpPr>
        <p:spPr>
          <a:xfrm>
            <a:off x="5012741" y="3813890"/>
            <a:ext cx="3029407" cy="3246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Имущества у церкви быть не должно — его следует передать светским властям.</a:t>
            </a:r>
            <a:endParaRPr lang="en-US" sz="1100" dirty="0"/>
          </a:p>
        </p:txBody>
      </p:sp>
      <p:sp>
        <p:nvSpPr>
          <p:cNvPr id="31" name="Text 27"/>
          <p:cNvSpPr txBox="1"/>
          <p:nvPr/>
        </p:nvSpPr>
        <p:spPr>
          <a:xfrm>
            <a:off x="8458200" y="3514954"/>
            <a:ext cx="143561" cy="5532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59669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4</a:t>
            </a:r>
            <a:endParaRPr lang="en-US" sz="1500" dirty="0"/>
          </a:p>
        </p:txBody>
      </p:sp>
      <p:sp>
        <p:nvSpPr>
          <p:cNvPr id="32" name="Text 28"/>
          <p:cNvSpPr txBox="1"/>
          <p:nvPr/>
        </p:nvSpPr>
        <p:spPr>
          <a:xfrm>
            <a:off x="8689543" y="3514954"/>
            <a:ext cx="3086100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Только 2 таинства</a:t>
            </a:r>
            <a:endParaRPr lang="en-US" sz="1500" dirty="0"/>
          </a:p>
        </p:txBody>
      </p:sp>
      <p:sp>
        <p:nvSpPr>
          <p:cNvPr id="33" name="Text 29"/>
          <p:cNvSpPr txBox="1"/>
          <p:nvPr/>
        </p:nvSpPr>
        <p:spPr>
          <a:xfrm>
            <a:off x="8689543" y="3813890"/>
            <a:ext cx="3086100" cy="3246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Из семи — оставить только </a:t>
            </a:r>
            <a:r>
              <a:rPr lang="en-US" sz="11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крещение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и </a:t>
            </a:r>
            <a:r>
              <a:rPr lang="en-US" sz="11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причастие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: те, что есть в Новом Завете.</a:t>
            </a:r>
            <a:endParaRPr lang="en-US" sz="1100" dirty="0"/>
          </a:p>
        </p:txBody>
      </p:sp>
      <p:sp>
        <p:nvSpPr>
          <p:cNvPr id="34" name="Text 30"/>
          <p:cNvSpPr txBox="1"/>
          <p:nvPr/>
        </p:nvSpPr>
        <p:spPr>
          <a:xfrm>
            <a:off x="4895698" y="4924503"/>
            <a:ext cx="6667805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50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“</a:t>
            </a:r>
            <a:endParaRPr lang="en-US" sz="4500" dirty="0"/>
          </a:p>
        </p:txBody>
      </p:sp>
      <p:sp>
        <p:nvSpPr>
          <p:cNvPr id="35" name="Text 31"/>
          <p:cNvSpPr txBox="1"/>
          <p:nvPr/>
        </p:nvSpPr>
        <p:spPr>
          <a:xfrm>
            <a:off x="4895698" y="5196079"/>
            <a:ext cx="6667805" cy="5056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i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Священники, по Лютеру, ничем не отличаются от обычных людей, и в их безбрачии нет смысла. Монастыри не нужны.</a:t>
            </a:r>
            <a:endParaRPr lang="en-US" sz="1500" dirty="0"/>
          </a:p>
        </p:txBody>
      </p:sp>
      <p:sp>
        <p:nvSpPr>
          <p:cNvPr id="36" name="Text 32"/>
          <p:cNvSpPr txBox="1"/>
          <p:nvPr/>
        </p:nvSpPr>
        <p:spPr>
          <a:xfrm>
            <a:off x="4895698" y="5887822"/>
            <a:ext cx="666780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— Лютер, бывший монах, сам подал пример и женился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5753405" y="1619402"/>
            <a:ext cx="6096305" cy="1238098"/>
          </a:xfrm>
          <a:prstGeom prst="roundRect">
            <a:avLst>
              <a:gd name="adj" fmla="val 13635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5753405" y="1619402"/>
            <a:ext cx="57607" cy="1238098"/>
          </a:xfrm>
          <a:prstGeom prst="roundRect">
            <a:avLst>
              <a:gd name="adj" fmla="val 293041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753405" y="2971800"/>
            <a:ext cx="6096305" cy="1238098"/>
          </a:xfrm>
          <a:prstGeom prst="roundRect">
            <a:avLst>
              <a:gd name="adj" fmla="val 13635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5753405" y="2971800"/>
            <a:ext cx="57607" cy="1238098"/>
          </a:xfrm>
          <a:prstGeom prst="roundRect">
            <a:avLst>
              <a:gd name="adj" fmla="val 293041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5753405" y="4324198"/>
            <a:ext cx="6096305" cy="1238098"/>
          </a:xfrm>
          <a:prstGeom prst="roundRect">
            <a:avLst>
              <a:gd name="adj" fmla="val 13635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5753405" y="5676595"/>
            <a:ext cx="6096305" cy="666598"/>
          </a:xfrm>
          <a:prstGeom prst="roundRect">
            <a:avLst>
              <a:gd name="adj" fmla="val 47031"/>
            </a:avLst>
          </a:prstGeom>
          <a:solidFill>
            <a:srgbClr val="8B2E16">
              <a:alpha val="10000"/>
            </a:srgbClr>
          </a:solidFill>
          <a:ln w="25400">
            <a:solidFill>
              <a:srgbClr val="8B2E16"/>
            </a:solidFill>
            <a:prstDash val="solid"/>
          </a:ln>
        </p:spPr>
      </p:sp>
      <p:pic>
        <p:nvPicPr>
          <p:cNvPr id="11" name="Image 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0" r="34953"/>
          <a:stretch/>
        </p:blipFill>
        <p:spPr>
          <a:xfrm>
            <a:off x="615462" y="1628547"/>
            <a:ext cx="4941276" cy="4706416"/>
          </a:xfrm>
          <a:prstGeom prst="rect">
            <a:avLst/>
          </a:prstGeom>
        </p:spPr>
      </p:pic>
      <p:pic>
        <p:nvPicPr>
          <p:cNvPr id="12" name="Image 1" descr="gen-dedup-a2e3ef71b8f727cab1cbc24980807b08.png"/>
          <p:cNvPicPr>
            <a:picLocks noChangeAspect="1"/>
          </p:cNvPicPr>
          <p:nvPr/>
        </p:nvPicPr>
        <p:blipFill>
          <a:blip r:embed="rId4"/>
          <a:srcRect t="-18" b="-18"/>
          <a:stretch/>
        </p:blipFill>
        <p:spPr>
          <a:xfrm>
            <a:off x="609905" y="5429707"/>
            <a:ext cx="4953305" cy="905256"/>
          </a:xfrm>
          <a:prstGeom prst="rect">
            <a:avLst/>
          </a:prstGeom>
        </p:spPr>
      </p:pic>
      <p:sp>
        <p:nvSpPr>
          <p:cNvPr id="13" name="Shape 9"/>
          <p:cNvSpPr/>
          <p:nvPr/>
        </p:nvSpPr>
        <p:spPr>
          <a:xfrm>
            <a:off x="609905" y="1228954"/>
            <a:ext cx="11239805" cy="28346"/>
          </a:xfrm>
          <a:prstGeom prst="rect">
            <a:avLst/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14" name="Text 10"/>
          <p:cNvSpPr txBox="1"/>
          <p:nvPr/>
        </p:nvSpPr>
        <p:spPr>
          <a:xfrm>
            <a:off x="609905" y="476402"/>
            <a:ext cx="8942832" cy="3813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Начало Реформации: от тезисов к расколу</a:t>
            </a:r>
            <a:endParaRPr lang="en-US" sz="2800" dirty="0"/>
          </a:p>
        </p:txBody>
      </p:sp>
      <p:sp>
        <p:nvSpPr>
          <p:cNvPr id="15" name="Text 11"/>
          <p:cNvSpPr txBox="1"/>
          <p:nvPr/>
        </p:nvSpPr>
        <p:spPr>
          <a:xfrm>
            <a:off x="609905" y="894283"/>
            <a:ext cx="859170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Виттенберг → Вормс → отлучение от церкви</a:t>
            </a:r>
            <a:endParaRPr lang="en-US" sz="1100" dirty="0"/>
          </a:p>
        </p:txBody>
      </p:sp>
      <p:sp>
        <p:nvSpPr>
          <p:cNvPr id="16" name="Shape 12"/>
          <p:cNvSpPr/>
          <p:nvPr/>
        </p:nvSpPr>
        <p:spPr>
          <a:xfrm>
            <a:off x="10601554" y="765353"/>
            <a:ext cx="580644" cy="342900"/>
          </a:xfrm>
          <a:prstGeom prst="roundRect">
            <a:avLst>
              <a:gd name="adj" fmla="val 266667"/>
            </a:avLst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10557594" y="765353"/>
            <a:ext cx="673912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39700" tIns="63500" rIns="139700" bIns="6350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1517</a:t>
            </a:r>
            <a:endParaRPr lang="en-US" sz="1200" dirty="0"/>
          </a:p>
        </p:txBody>
      </p:sp>
      <p:sp>
        <p:nvSpPr>
          <p:cNvPr id="18" name="Shape 14"/>
          <p:cNvSpPr/>
          <p:nvPr/>
        </p:nvSpPr>
        <p:spPr>
          <a:xfrm>
            <a:off x="11275466" y="765353"/>
            <a:ext cx="580644" cy="342900"/>
          </a:xfrm>
          <a:prstGeom prst="roundRect">
            <a:avLst>
              <a:gd name="adj" fmla="val 266667"/>
            </a:avLst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11275466" y="765353"/>
            <a:ext cx="581558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39700" tIns="63500" rIns="139700" bIns="6350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1521</a:t>
            </a:r>
            <a:endParaRPr lang="en-US" sz="1200" dirty="0"/>
          </a:p>
        </p:txBody>
      </p:sp>
      <p:sp>
        <p:nvSpPr>
          <p:cNvPr id="20" name="Shape 16"/>
          <p:cNvSpPr/>
          <p:nvPr/>
        </p:nvSpPr>
        <p:spPr>
          <a:xfrm>
            <a:off x="5982005" y="1762049"/>
            <a:ext cx="629107" cy="409651"/>
          </a:xfrm>
          <a:prstGeom prst="roundRect">
            <a:avLst>
              <a:gd name="adj" fmla="val 83057"/>
            </a:avLst>
          </a:prstGeom>
          <a:solidFill>
            <a:srgbClr val="FFFBE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Text 17"/>
          <p:cNvSpPr txBox="1"/>
          <p:nvPr/>
        </p:nvSpPr>
        <p:spPr>
          <a:xfrm>
            <a:off x="5982005" y="1762049"/>
            <a:ext cx="629107" cy="409651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39700" tIns="76200" rIns="139700" bIns="7620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1517</a:t>
            </a:r>
            <a:endParaRPr lang="en-US" sz="1300" dirty="0"/>
          </a:p>
        </p:txBody>
      </p:sp>
      <p:sp>
        <p:nvSpPr>
          <p:cNvPr id="22" name="Text 18"/>
          <p:cNvSpPr txBox="1"/>
          <p:nvPr/>
        </p:nvSpPr>
        <p:spPr>
          <a:xfrm>
            <a:off x="6741871" y="1762049"/>
            <a:ext cx="4963363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95 тезисов против индульгенций</a:t>
            </a:r>
            <a:endParaRPr lang="en-US" sz="1300" dirty="0"/>
          </a:p>
        </p:txBody>
      </p:sp>
      <p:sp>
        <p:nvSpPr>
          <p:cNvPr id="23" name="Text 19"/>
          <p:cNvSpPr txBox="1"/>
          <p:nvPr/>
        </p:nvSpPr>
        <p:spPr>
          <a:xfrm>
            <a:off x="6741871" y="2042770"/>
            <a:ext cx="4963363" cy="5431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Священник</a:t>
            </a:r>
            <a:r>
              <a:rPr lang="en-US" sz="11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из Виттенберга </a:t>
            </a:r>
            <a:r>
              <a:rPr lang="en-US" sz="11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Мартин Лютер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выступает против продажи индульгенций. Взгляды быстро приобретают популярность среди бюргеров, дворян и князей. </a:t>
            </a:r>
            <a:endParaRPr lang="en-US" sz="1100" dirty="0"/>
          </a:p>
        </p:txBody>
      </p:sp>
      <p:sp>
        <p:nvSpPr>
          <p:cNvPr id="24" name="Shape 20"/>
          <p:cNvSpPr/>
          <p:nvPr/>
        </p:nvSpPr>
        <p:spPr>
          <a:xfrm>
            <a:off x="5982005" y="3114446"/>
            <a:ext cx="629107" cy="409651"/>
          </a:xfrm>
          <a:prstGeom prst="roundRect">
            <a:avLst>
              <a:gd name="adj" fmla="val 83057"/>
            </a:avLst>
          </a:prstGeom>
          <a:solidFill>
            <a:srgbClr val="8B2E16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5" name="Text 21"/>
          <p:cNvSpPr txBox="1"/>
          <p:nvPr/>
        </p:nvSpPr>
        <p:spPr>
          <a:xfrm>
            <a:off x="5982005" y="3114446"/>
            <a:ext cx="629107" cy="409651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39700" tIns="76200" rIns="139700" bIns="7620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1521</a:t>
            </a:r>
            <a:endParaRPr lang="en-US" sz="1300" dirty="0"/>
          </a:p>
        </p:txBody>
      </p:sp>
      <p:sp>
        <p:nvSpPr>
          <p:cNvPr id="26" name="Text 22"/>
          <p:cNvSpPr txBox="1"/>
          <p:nvPr/>
        </p:nvSpPr>
        <p:spPr>
          <a:xfrm>
            <a:off x="6734556" y="3114446"/>
            <a:ext cx="4963363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Вормсский рейхстаг</a:t>
            </a:r>
            <a:endParaRPr lang="en-US" sz="1300" dirty="0"/>
          </a:p>
        </p:txBody>
      </p:sp>
      <p:sp>
        <p:nvSpPr>
          <p:cNvPr id="27" name="Text 23"/>
          <p:cNvSpPr txBox="1"/>
          <p:nvPr/>
        </p:nvSpPr>
        <p:spPr>
          <a:xfrm>
            <a:off x="6734556" y="3396082"/>
            <a:ext cx="4963363" cy="5431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Дело</a:t>
            </a:r>
            <a:r>
              <a:rPr lang="en-US" sz="11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Лютера разбирается в присутствии императора </a:t>
            </a:r>
            <a:r>
              <a:rPr lang="en-US" sz="11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Карла V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Лютер отказывается отречься. Карл V приказывает преследовать новую ересь по всей империи. </a:t>
            </a:r>
            <a:endParaRPr lang="en-US" sz="1100" dirty="0"/>
          </a:p>
        </p:txBody>
      </p:sp>
      <p:sp>
        <p:nvSpPr>
          <p:cNvPr id="28" name="Text 24"/>
          <p:cNvSpPr txBox="1"/>
          <p:nvPr/>
        </p:nvSpPr>
        <p:spPr>
          <a:xfrm>
            <a:off x="5982005" y="4552339"/>
            <a:ext cx="5715000" cy="26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40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“</a:t>
            </a:r>
            <a:endParaRPr lang="en-US" sz="3400" dirty="0"/>
          </a:p>
        </p:txBody>
      </p:sp>
      <p:sp>
        <p:nvSpPr>
          <p:cNvPr id="29" name="Text 25"/>
          <p:cNvSpPr txBox="1"/>
          <p:nvPr/>
        </p:nvSpPr>
        <p:spPr>
          <a:xfrm>
            <a:off x="5982005" y="4785054"/>
            <a:ext cx="5715000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i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На том я стою и не могу иначе. Да поможет мне Бог!</a:t>
            </a:r>
            <a:endParaRPr lang="en-US" sz="1300" dirty="0"/>
          </a:p>
        </p:txBody>
      </p:sp>
      <p:sp>
        <p:nvSpPr>
          <p:cNvPr id="30" name="Text 26"/>
          <p:cNvSpPr txBox="1"/>
          <p:nvPr/>
        </p:nvSpPr>
        <p:spPr>
          <a:xfrm>
            <a:off x="5982005" y="5101437"/>
            <a:ext cx="5715000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— Мартин Лютер, Вормс, 1521 г.</a:t>
            </a:r>
            <a:endParaRPr lang="en-US" sz="800" dirty="0"/>
          </a:p>
        </p:txBody>
      </p:sp>
      <p:pic>
        <p:nvPicPr>
          <p:cNvPr id="31" name="Image 2" descr="gen-dedup-21b1360f876992f656f2000a0f3217b2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982005" y="5914339"/>
            <a:ext cx="209398" cy="209398"/>
          </a:xfrm>
          <a:prstGeom prst="rect">
            <a:avLst/>
          </a:prstGeom>
        </p:spPr>
      </p:pic>
      <p:sp>
        <p:nvSpPr>
          <p:cNvPr id="32" name="Text 27"/>
          <p:cNvSpPr txBox="1"/>
          <p:nvPr/>
        </p:nvSpPr>
        <p:spPr>
          <a:xfrm>
            <a:off x="6305702" y="5838444"/>
            <a:ext cx="5391302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 err="1" smtClean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Папа</a:t>
            </a:r>
            <a:r>
              <a:rPr lang="en-US" sz="1100" dirty="0" smtClean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100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римский </a:t>
            </a:r>
            <a:r>
              <a:rPr lang="en-US" sz="1100" b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отлучил Лютера от церкви</a:t>
            </a:r>
            <a:r>
              <a:rPr lang="en-US" sz="1100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Курфюрст Саксонии Фридрих Мудрый укрыл его в замке Вартбург. </a:t>
            </a:r>
            <a:endParaRPr lang="en-US" sz="1100" dirty="0"/>
          </a:p>
        </p:txBody>
      </p:sp>
      <p:sp>
        <p:nvSpPr>
          <p:cNvPr id="33" name="Text 28"/>
          <p:cNvSpPr txBox="1"/>
          <p:nvPr/>
        </p:nvSpPr>
        <p:spPr>
          <a:xfrm>
            <a:off x="857707" y="5596128"/>
            <a:ext cx="4476902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31 октября 1517 г.</a:t>
            </a:r>
            <a:endParaRPr lang="en-US" sz="800" dirty="0"/>
          </a:p>
        </p:txBody>
      </p:sp>
      <p:sp>
        <p:nvSpPr>
          <p:cNvPr id="34" name="Text 29"/>
          <p:cNvSpPr txBox="1"/>
          <p:nvPr/>
        </p:nvSpPr>
        <p:spPr>
          <a:xfrm>
            <a:off x="857707" y="5790895"/>
            <a:ext cx="4476902" cy="4096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Лютер прибивает 95 тезисов к двери Замковой церкви в Виттенберге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153705" y="1666951"/>
            <a:ext cx="3696005" cy="4572000"/>
          </a:xfrm>
          <a:prstGeom prst="roundRect">
            <a:avLst>
              <a:gd name="adj" fmla="val 1785"/>
            </a:avLst>
          </a:prstGeom>
          <a:solidFill>
            <a:srgbClr val="F5F1E8">
              <a:alpha val="6000"/>
            </a:srgbClr>
          </a:solidFill>
          <a:ln w="12700">
            <a:solidFill>
              <a:srgbClr val="F5F1E8">
                <a:alpha val="15000"/>
              </a:srgb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09905" y="6381598"/>
            <a:ext cx="11239805" cy="362102"/>
          </a:xfrm>
          <a:prstGeom prst="roundRect">
            <a:avLst>
              <a:gd name="adj" fmla="val 106327"/>
            </a:avLst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7" name="Image 0" descr="gen-dedup-d0b808f44a6004040b54f8ee850931bc.jpg"/>
          <p:cNvPicPr>
            <a:picLocks noChangeAspect="1"/>
          </p:cNvPicPr>
          <p:nvPr/>
        </p:nvPicPr>
        <p:blipFill>
          <a:blip r:embed="rId3"/>
          <a:srcRect l="1323" r="1323"/>
          <a:stretch/>
        </p:blipFill>
        <p:spPr>
          <a:xfrm>
            <a:off x="609905" y="1666951"/>
            <a:ext cx="2809951" cy="3619195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609905" y="476402"/>
            <a:ext cx="11239805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kern="0" spc="225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Народная Реформация</a:t>
            </a:r>
            <a:endParaRPr lang="en-US" sz="900" dirty="0"/>
          </a:p>
        </p:txBody>
      </p:sp>
      <p:sp>
        <p:nvSpPr>
          <p:cNvPr id="9" name="Text 6"/>
          <p:cNvSpPr txBox="1"/>
          <p:nvPr/>
        </p:nvSpPr>
        <p:spPr>
          <a:xfrm>
            <a:off x="609905" y="705002"/>
            <a:ext cx="11239805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Радикальное направление: </a:t>
            </a:r>
            <a:r>
              <a:rPr lang="en-US" sz="31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Томас Мюнцер</a:t>
            </a:r>
            <a:endParaRPr lang="en-US" sz="3100" dirty="0"/>
          </a:p>
        </p:txBody>
      </p:sp>
      <p:sp>
        <p:nvSpPr>
          <p:cNvPr id="10" name="Text 7"/>
          <p:cNvSpPr txBox="1"/>
          <p:nvPr/>
        </p:nvSpPr>
        <p:spPr>
          <a:xfrm>
            <a:off x="609905" y="1200607"/>
            <a:ext cx="11239805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BFB19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Учение Лютера каждый понимал по-своему — это породило разные направления Реформации.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609905" y="5381244"/>
            <a:ext cx="2809951" cy="857707"/>
          </a:xfrm>
          <a:prstGeom prst="roundRect">
            <a:avLst>
              <a:gd name="adj" fmla="val 23691"/>
            </a:avLst>
          </a:prstGeom>
          <a:solidFill>
            <a:srgbClr val="D97706">
              <a:alpha val="1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743407" y="5495544"/>
            <a:ext cx="2543861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Лидер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743407" y="5719572"/>
            <a:ext cx="2543861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Томас Мюнцер</a:t>
            </a:r>
            <a:endParaRPr lang="en-US" sz="1300" dirty="0"/>
          </a:p>
        </p:txBody>
      </p:sp>
      <p:sp>
        <p:nvSpPr>
          <p:cNvPr id="14" name="Text 11"/>
          <p:cNvSpPr txBox="1"/>
          <p:nvPr/>
        </p:nvSpPr>
        <p:spPr>
          <a:xfrm>
            <a:off x="743407" y="5946343"/>
            <a:ext cx="2543861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FB19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ок. 1489 — 1525, священник-радикал</a:t>
            </a:r>
            <a:endParaRPr lang="en-US" sz="900" dirty="0"/>
          </a:p>
        </p:txBody>
      </p:sp>
      <p:sp>
        <p:nvSpPr>
          <p:cNvPr id="15" name="Text 12"/>
          <p:cNvSpPr txBox="1"/>
          <p:nvPr/>
        </p:nvSpPr>
        <p:spPr>
          <a:xfrm>
            <a:off x="3733495" y="1666951"/>
            <a:ext cx="4096512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Взгляды Мюнцера</a:t>
            </a:r>
            <a:endParaRPr lang="en-US" sz="1000" dirty="0"/>
          </a:p>
        </p:txBody>
      </p:sp>
      <p:sp>
        <p:nvSpPr>
          <p:cNvPr id="16" name="Shape 13"/>
          <p:cNvSpPr/>
          <p:nvPr/>
        </p:nvSpPr>
        <p:spPr>
          <a:xfrm>
            <a:off x="3733495" y="2000707"/>
            <a:ext cx="304495" cy="304495"/>
          </a:xfrm>
          <a:prstGeom prst="ellipse">
            <a:avLst/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3733495" y="2000707"/>
            <a:ext cx="305410" cy="30541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</a:t>
            </a:r>
            <a:endParaRPr lang="en-US" sz="1200" dirty="0"/>
          </a:p>
        </p:txBody>
      </p:sp>
      <p:sp>
        <p:nvSpPr>
          <p:cNvPr id="18" name="Text 15"/>
          <p:cNvSpPr txBox="1"/>
          <p:nvPr/>
        </p:nvSpPr>
        <p:spPr>
          <a:xfrm>
            <a:off x="4153205" y="2000707"/>
            <a:ext cx="3676802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 err="1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Реформа</a:t>
            </a:r>
            <a:r>
              <a:rPr lang="en-US" sz="1000" dirty="0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0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церкви должна быть связана с </a:t>
            </a:r>
            <a:r>
              <a:rPr lang="en-US" sz="1000" b="1" dirty="0">
                <a:solidFill>
                  <a:srgbClr val="FBBF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переустройством общества</a:t>
            </a:r>
            <a:r>
              <a:rPr lang="en-US" sz="10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в целом </a:t>
            </a:r>
            <a:endParaRPr lang="en-US" sz="1000" dirty="0"/>
          </a:p>
        </p:txBody>
      </p:sp>
      <p:sp>
        <p:nvSpPr>
          <p:cNvPr id="19" name="Shape 16"/>
          <p:cNvSpPr/>
          <p:nvPr/>
        </p:nvSpPr>
        <p:spPr>
          <a:xfrm>
            <a:off x="3733495" y="2533802"/>
            <a:ext cx="304495" cy="304495"/>
          </a:xfrm>
          <a:prstGeom prst="ellipse">
            <a:avLst/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3733495" y="2533802"/>
            <a:ext cx="305410" cy="30541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</a:t>
            </a:r>
            <a:endParaRPr lang="en-US" sz="1200" dirty="0"/>
          </a:p>
        </p:txBody>
      </p:sp>
      <p:sp>
        <p:nvSpPr>
          <p:cNvPr id="21" name="Text 18"/>
          <p:cNvSpPr txBox="1"/>
          <p:nvPr/>
        </p:nvSpPr>
        <p:spPr>
          <a:xfrm>
            <a:off x="4153205" y="2533802"/>
            <a:ext cx="3676802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 err="1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Простые</a:t>
            </a:r>
            <a:r>
              <a:rPr lang="en-US" sz="1000" dirty="0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0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люди должны взять </a:t>
            </a:r>
            <a:r>
              <a:rPr lang="en-US" sz="1000" b="1" dirty="0">
                <a:solidFill>
                  <a:srgbClr val="FBBF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власть в свои руки</a:t>
            </a:r>
            <a:r>
              <a:rPr lang="en-US" sz="10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и установить царство справедливости </a:t>
            </a:r>
            <a:endParaRPr lang="en-US" sz="1000" dirty="0"/>
          </a:p>
        </p:txBody>
      </p:sp>
      <p:sp>
        <p:nvSpPr>
          <p:cNvPr id="22" name="Shape 19"/>
          <p:cNvSpPr/>
          <p:nvPr/>
        </p:nvSpPr>
        <p:spPr>
          <a:xfrm>
            <a:off x="3733495" y="3066898"/>
            <a:ext cx="304495" cy="304495"/>
          </a:xfrm>
          <a:prstGeom prst="ellipse">
            <a:avLst/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3733495" y="3066898"/>
            <a:ext cx="305410" cy="30541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</a:t>
            </a:r>
            <a:endParaRPr lang="en-US" sz="1200" dirty="0"/>
          </a:p>
        </p:txBody>
      </p:sp>
      <p:sp>
        <p:nvSpPr>
          <p:cNvPr id="24" name="Text 21"/>
          <p:cNvSpPr txBox="1"/>
          <p:nvPr/>
        </p:nvSpPr>
        <p:spPr>
          <a:xfrm>
            <a:off x="4153205" y="3066898"/>
            <a:ext cx="3676802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 err="1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Если</a:t>
            </a:r>
            <a:r>
              <a:rPr lang="en-US" sz="1000" dirty="0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0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мирным путём невозможно — следует </a:t>
            </a:r>
            <a:r>
              <a:rPr lang="en-US" sz="1000" b="1" dirty="0">
                <a:solidFill>
                  <a:srgbClr val="FBBF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применить силу</a:t>
            </a:r>
            <a:endParaRPr lang="en-US" sz="1000" dirty="0"/>
          </a:p>
        </p:txBody>
      </p:sp>
      <p:pic>
        <p:nvPicPr>
          <p:cNvPr id="25" name="Image 1" descr="gen-dedup-9dbd273973fb11ed9e2fea55bd7884cf.png"/>
          <p:cNvPicPr>
            <a:picLocks noChangeAspect="1"/>
          </p:cNvPicPr>
          <p:nvPr/>
        </p:nvPicPr>
        <p:blipFill>
          <a:blip r:embed="rId4"/>
          <a:srcRect l="-17" r="-17"/>
          <a:stretch/>
        </p:blipFill>
        <p:spPr>
          <a:xfrm>
            <a:off x="3733495" y="3638398"/>
            <a:ext cx="4095598" cy="599846"/>
          </a:xfrm>
          <a:prstGeom prst="rect">
            <a:avLst/>
          </a:prstGeom>
        </p:spPr>
      </p:pic>
      <p:sp>
        <p:nvSpPr>
          <p:cNvPr id="26" name="Text 22"/>
          <p:cNvSpPr txBox="1"/>
          <p:nvPr/>
        </p:nvSpPr>
        <p:spPr>
          <a:xfrm>
            <a:off x="3905402" y="3752698"/>
            <a:ext cx="3791102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FBBF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«Беритесь за дело Божие и выходите на борьбу. Время настало!»</a:t>
            </a:r>
            <a:endParaRPr lang="en-US" sz="900" dirty="0"/>
          </a:p>
        </p:txBody>
      </p:sp>
      <p:sp>
        <p:nvSpPr>
          <p:cNvPr id="27" name="Text 23"/>
          <p:cNvSpPr txBox="1"/>
          <p:nvPr/>
        </p:nvSpPr>
        <p:spPr>
          <a:xfrm>
            <a:off x="8382305" y="2300630"/>
            <a:ext cx="3238805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Крестьянская война в Германии</a:t>
            </a:r>
            <a:endParaRPr lang="en-US" sz="1600" dirty="0"/>
          </a:p>
        </p:txBody>
      </p:sp>
      <p:sp>
        <p:nvSpPr>
          <p:cNvPr id="28" name="Text 24"/>
          <p:cNvSpPr txBox="1"/>
          <p:nvPr/>
        </p:nvSpPr>
        <p:spPr>
          <a:xfrm>
            <a:off x="8382305" y="2915107"/>
            <a:ext cx="3238805" cy="5623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 err="1" smtClean="0">
                <a:solidFill>
                  <a:srgbClr val="E5DCC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Крестьяне</a:t>
            </a:r>
            <a:r>
              <a:rPr lang="en-US" sz="1100" dirty="0">
                <a:solidFill>
                  <a:srgbClr val="E5DCC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, восприняв идеи Реформации, соглашались признавать только такие порядки, </a:t>
            </a:r>
            <a:r>
              <a:rPr lang="en-US" sz="1100" b="1" dirty="0">
                <a:solidFill>
                  <a:srgbClr val="FBBF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которые можно обосновать Библией</a:t>
            </a:r>
            <a:r>
              <a:rPr lang="en-US" sz="1100" dirty="0">
                <a:solidFill>
                  <a:srgbClr val="E5DCC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</a:t>
            </a:r>
            <a:endParaRPr lang="en-US" sz="1100" dirty="0"/>
          </a:p>
        </p:txBody>
      </p:sp>
      <p:sp>
        <p:nvSpPr>
          <p:cNvPr id="29" name="Shape 25"/>
          <p:cNvSpPr/>
          <p:nvPr/>
        </p:nvSpPr>
        <p:spPr>
          <a:xfrm>
            <a:off x="8382305" y="3625596"/>
            <a:ext cx="3238805" cy="9144"/>
          </a:xfrm>
          <a:prstGeom prst="rect">
            <a:avLst/>
          </a:prstGeom>
          <a:solidFill>
            <a:srgbClr val="F5F1E8">
              <a:alpha val="15000"/>
            </a:srgbClr>
          </a:solidFill>
          <a:ln w="12700">
            <a:solidFill>
              <a:srgbClr val="F5F1E8">
                <a:alpha val="0"/>
              </a:srgbClr>
            </a:solidFill>
            <a:prstDash val="solid"/>
          </a:ln>
        </p:spPr>
      </p:sp>
      <p:sp>
        <p:nvSpPr>
          <p:cNvPr id="30" name="Text 26"/>
          <p:cNvSpPr txBox="1"/>
          <p:nvPr/>
        </p:nvSpPr>
        <p:spPr>
          <a:xfrm>
            <a:off x="8382305" y="3768242"/>
            <a:ext cx="3238805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Исход</a:t>
            </a:r>
            <a:endParaRPr lang="en-US" sz="800" dirty="0"/>
          </a:p>
        </p:txBody>
      </p:sp>
      <p:pic>
        <p:nvPicPr>
          <p:cNvPr id="31" name="Image 2" descr="gen-dedup-80f5db77951329cd11c3cc0faa0f6f88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382305" y="4001414"/>
            <a:ext cx="171907" cy="171907"/>
          </a:xfrm>
          <a:prstGeom prst="rect">
            <a:avLst/>
          </a:prstGeom>
        </p:spPr>
      </p:pic>
      <p:sp>
        <p:nvSpPr>
          <p:cNvPr id="32" name="Text 27"/>
          <p:cNvSpPr txBox="1"/>
          <p:nvPr/>
        </p:nvSpPr>
        <p:spPr>
          <a:xfrm>
            <a:off x="8648394" y="4001415"/>
            <a:ext cx="2851773" cy="15453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Поражение</a:t>
            </a:r>
            <a:r>
              <a:rPr lang="en-US" sz="11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в Крестьянской войне</a:t>
            </a:r>
            <a:endParaRPr lang="en-US" sz="1100" dirty="0"/>
          </a:p>
        </p:txBody>
      </p:sp>
      <p:pic>
        <p:nvPicPr>
          <p:cNvPr id="33" name="Image 3" descr="gen-dedup-ec994715adc598317b808aa4b234fe81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382305" y="4270248"/>
            <a:ext cx="171907" cy="171907"/>
          </a:xfrm>
          <a:prstGeom prst="rect">
            <a:avLst/>
          </a:prstGeom>
        </p:spPr>
      </p:pic>
      <p:sp>
        <p:nvSpPr>
          <p:cNvPr id="34" name="Text 28"/>
          <p:cNvSpPr txBox="1"/>
          <p:nvPr/>
        </p:nvSpPr>
        <p:spPr>
          <a:xfrm>
            <a:off x="8648395" y="4270249"/>
            <a:ext cx="2060636" cy="15453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Гибель </a:t>
            </a:r>
            <a:r>
              <a:rPr lang="en-US" sz="1100" b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Томаса Мюнцера</a:t>
            </a:r>
            <a:endParaRPr lang="en-US" sz="1100" dirty="0"/>
          </a:p>
        </p:txBody>
      </p:sp>
      <p:sp>
        <p:nvSpPr>
          <p:cNvPr id="36" name="Text 29"/>
          <p:cNvSpPr txBox="1"/>
          <p:nvPr/>
        </p:nvSpPr>
        <p:spPr>
          <a:xfrm>
            <a:off x="8382305" y="4539082"/>
            <a:ext cx="3124505" cy="5751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Лютер </a:t>
            </a:r>
            <a:r>
              <a:rPr lang="en-US" sz="1100" b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осудил повстанцев</a:t>
            </a:r>
            <a:r>
              <a:rPr lang="en-US" sz="11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— реформировать церковь должны власти, а не народ</a:t>
            </a:r>
            <a:endParaRPr lang="en-US" sz="1100" dirty="0"/>
          </a:p>
        </p:txBody>
      </p:sp>
      <p:sp>
        <p:nvSpPr>
          <p:cNvPr id="37" name="Shape 30"/>
          <p:cNvSpPr/>
          <p:nvPr/>
        </p:nvSpPr>
        <p:spPr>
          <a:xfrm>
            <a:off x="8382305" y="1886407"/>
            <a:ext cx="1228954" cy="286207"/>
          </a:xfrm>
          <a:prstGeom prst="roundRect">
            <a:avLst>
              <a:gd name="adj" fmla="val 319489"/>
            </a:avLst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8" name="Text 31"/>
          <p:cNvSpPr/>
          <p:nvPr/>
        </p:nvSpPr>
        <p:spPr>
          <a:xfrm>
            <a:off x="8382305" y="1886407"/>
            <a:ext cx="1228954" cy="286207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39700" tIns="50800" rIns="139700" bIns="5080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1524 — 1525 гг.</a:t>
            </a:r>
            <a:endParaRPr lang="en-US" sz="900" dirty="0"/>
          </a:p>
        </p:txBody>
      </p:sp>
      <p:sp>
        <p:nvSpPr>
          <p:cNvPr id="39" name="Text 32"/>
          <p:cNvSpPr txBox="1"/>
          <p:nvPr/>
        </p:nvSpPr>
        <p:spPr>
          <a:xfrm>
            <a:off x="972007" y="6491784"/>
            <a:ext cx="10686593" cy="1527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 1529 г. сторонники Реформации заявили протест против решения рейхстага — с тех пор их стали называть протестантами. </a:t>
            </a:r>
            <a:endParaRPr lang="en-US" sz="1200" dirty="0"/>
          </a:p>
        </p:txBody>
      </p:sp>
      <p:pic>
        <p:nvPicPr>
          <p:cNvPr id="40" name="Image 5" descr="gen-dedup-fdb5c8b8303f7be77c689b49778cd136.png"/>
          <p:cNvPicPr>
            <a:picLocks noChangeAspect="1"/>
          </p:cNvPicPr>
          <p:nvPr/>
        </p:nvPicPr>
        <p:blipFill>
          <a:blip r:embed="rId7"/>
          <a:srcRect l="-1358" r="-1358"/>
          <a:stretch/>
        </p:blipFill>
        <p:spPr>
          <a:xfrm>
            <a:off x="800100" y="6497271"/>
            <a:ext cx="95098" cy="12344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09905" y="2286000"/>
            <a:ext cx="11239805" cy="1095451"/>
          </a:xfrm>
          <a:prstGeom prst="roundRect">
            <a:avLst>
              <a:gd name="adj" fmla="val 20324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09905" y="3619195"/>
            <a:ext cx="2686507" cy="2667305"/>
          </a:xfrm>
          <a:prstGeom prst="roundRect">
            <a:avLst>
              <a:gd name="adj" fmla="val 293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3448202" y="3619195"/>
            <a:ext cx="2686507" cy="2667305"/>
          </a:xfrm>
          <a:prstGeom prst="roundRect">
            <a:avLst>
              <a:gd name="adj" fmla="val 293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6286500" y="3619195"/>
            <a:ext cx="2686507" cy="2667305"/>
          </a:xfrm>
          <a:prstGeom prst="roundRect">
            <a:avLst>
              <a:gd name="adj" fmla="val 2938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6286500" y="3619195"/>
            <a:ext cx="2686507" cy="47549"/>
          </a:xfrm>
          <a:prstGeom prst="roundRect">
            <a:avLst>
              <a:gd name="adj" fmla="val 164834"/>
            </a:avLst>
          </a:prstGeom>
          <a:solidFill>
            <a:srgbClr val="059669"/>
          </a:solidFill>
          <a:ln w="12700">
            <a:solidFill>
              <a:srgbClr val="059669">
                <a:alpha val="0"/>
              </a:srgb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9124798" y="3619195"/>
            <a:ext cx="2723998" cy="2667305"/>
          </a:xfrm>
          <a:prstGeom prst="roundRect">
            <a:avLst>
              <a:gd name="adj" fmla="val 2938"/>
            </a:avLst>
          </a:prstGeom>
          <a:solidFill>
            <a:srgbClr val="FFFAF0"/>
          </a:solidFill>
          <a:ln w="25400">
            <a:solidFill>
              <a:srgbClr val="D97706"/>
            </a:solidFill>
            <a:prstDash val="solid"/>
          </a:ln>
          <a:effectLst>
            <a:outerShdw blurRad="139700" dist="38100" dir="16200000" algn="bl" rotWithShape="0">
              <a:srgbClr val="000000">
                <a:alpha val="6000"/>
              </a:srgbClr>
            </a:outerShdw>
          </a:effectLst>
        </p:spPr>
      </p:sp>
      <p:pic>
        <p:nvPicPr>
          <p:cNvPr id="11" name="Image 0" descr="gen-dedup-f7e75556af8bf1f979dcababa30be26a.png"/>
          <p:cNvPicPr>
            <a:picLocks noChangeAspect="1"/>
          </p:cNvPicPr>
          <p:nvPr/>
        </p:nvPicPr>
        <p:blipFill>
          <a:blip r:embed="rId3"/>
          <a:srcRect l="-8" r="-8"/>
          <a:stretch/>
        </p:blipFill>
        <p:spPr>
          <a:xfrm>
            <a:off x="609905" y="3619195"/>
            <a:ext cx="2686507" cy="571500"/>
          </a:xfrm>
          <a:prstGeom prst="rect">
            <a:avLst/>
          </a:prstGeom>
        </p:spPr>
      </p:pic>
      <p:pic>
        <p:nvPicPr>
          <p:cNvPr id="12" name="Image 1" descr="gen-dedup-868a8c2285d4ea5876b62a041dcb053f.png"/>
          <p:cNvPicPr>
            <a:picLocks noChangeAspect="1"/>
          </p:cNvPicPr>
          <p:nvPr/>
        </p:nvPicPr>
        <p:blipFill>
          <a:blip r:embed="rId4"/>
          <a:srcRect l="-8" r="-8"/>
          <a:stretch/>
        </p:blipFill>
        <p:spPr>
          <a:xfrm>
            <a:off x="3448202" y="3619195"/>
            <a:ext cx="2686507" cy="571500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609905" y="392136"/>
            <a:ext cx="723930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kern="0" spc="22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Конец военного противостояния</a:t>
            </a:r>
            <a:endParaRPr lang="en-US" sz="1500" dirty="0"/>
          </a:p>
        </p:txBody>
      </p:sp>
      <p:sp>
        <p:nvSpPr>
          <p:cNvPr id="14" name="Text 10"/>
          <p:cNvSpPr txBox="1"/>
          <p:nvPr/>
        </p:nvSpPr>
        <p:spPr>
          <a:xfrm>
            <a:off x="609905" y="718718"/>
            <a:ext cx="7239305" cy="8769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4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Аугсбургский</a:t>
            </a:r>
            <a:endParaRPr lang="en-US" sz="3400" dirty="0"/>
          </a:p>
          <a:p>
            <a:pPr marL="0" indent="0" algn="l">
              <a:buNone/>
            </a:pPr>
            <a:r>
              <a:rPr lang="en-US" sz="34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религиозный мир</a:t>
            </a:r>
            <a:endParaRPr lang="en-US" sz="3400" dirty="0"/>
          </a:p>
        </p:txBody>
      </p:sp>
      <p:pic>
        <p:nvPicPr>
          <p:cNvPr id="15" name="Image 2" descr="gen-dedup-90d2eff7d525cc8352019b2ca9f3a4ff.png"/>
          <p:cNvPicPr>
            <a:picLocks noChangeAspect="1"/>
          </p:cNvPicPr>
          <p:nvPr/>
        </p:nvPicPr>
        <p:blipFill>
          <a:blip r:embed="rId5"/>
          <a:srcRect t="-420" b="-420"/>
          <a:stretch/>
        </p:blipFill>
        <p:spPr>
          <a:xfrm>
            <a:off x="609905" y="1889994"/>
            <a:ext cx="761695" cy="38405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8572500" y="476402"/>
            <a:ext cx="3277210" cy="8961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200" b="1" kern="0" spc="-22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1555</a:t>
            </a:r>
            <a:endParaRPr lang="en-US" sz="8200" dirty="0"/>
          </a:p>
        </p:txBody>
      </p:sp>
      <p:sp>
        <p:nvSpPr>
          <p:cNvPr id="17" name="Text 12"/>
          <p:cNvSpPr txBox="1"/>
          <p:nvPr/>
        </p:nvSpPr>
        <p:spPr>
          <a:xfrm>
            <a:off x="8572500" y="1404518"/>
            <a:ext cx="3277210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25 сентября</a:t>
            </a:r>
            <a:endParaRPr lang="en-US" sz="1000" dirty="0"/>
          </a:p>
        </p:txBody>
      </p:sp>
      <p:sp>
        <p:nvSpPr>
          <p:cNvPr id="18" name="Text 13"/>
          <p:cNvSpPr txBox="1"/>
          <p:nvPr/>
        </p:nvSpPr>
        <p:spPr>
          <a:xfrm>
            <a:off x="857707" y="2574036"/>
            <a:ext cx="76261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00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⚖</a:t>
            </a:r>
            <a:endParaRPr lang="en-US" sz="6000" dirty="0"/>
          </a:p>
        </p:txBody>
      </p:sp>
      <p:sp>
        <p:nvSpPr>
          <p:cNvPr id="19" name="Text 14"/>
          <p:cNvSpPr txBox="1"/>
          <p:nvPr/>
        </p:nvSpPr>
        <p:spPr>
          <a:xfrm>
            <a:off x="1902866" y="2428646"/>
            <a:ext cx="9820656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225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Главный принцип Аугсбургского мира</a:t>
            </a:r>
            <a:endParaRPr lang="en-US" sz="800" dirty="0"/>
          </a:p>
        </p:txBody>
      </p:sp>
      <p:sp>
        <p:nvSpPr>
          <p:cNvPr id="20" name="Text 15"/>
          <p:cNvSpPr txBox="1"/>
          <p:nvPr/>
        </p:nvSpPr>
        <p:spPr>
          <a:xfrm>
            <a:off x="1902866" y="2624328"/>
            <a:ext cx="9820656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i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«Чья власть — того и вера»</a:t>
            </a:r>
            <a:endParaRPr lang="en-US" sz="2200" dirty="0"/>
          </a:p>
        </p:txBody>
      </p:sp>
      <p:sp>
        <p:nvSpPr>
          <p:cNvPr id="21" name="Text 16"/>
          <p:cNvSpPr txBox="1"/>
          <p:nvPr/>
        </p:nvSpPr>
        <p:spPr>
          <a:xfrm>
            <a:off x="1902866" y="2976372"/>
            <a:ext cx="9820656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BFB19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Каждый князь определяет религию своих подданных. Признаётся равноправие католиков и лютеран.</a:t>
            </a:r>
            <a:endParaRPr lang="en-US" sz="1000" dirty="0"/>
          </a:p>
        </p:txBody>
      </p:sp>
      <p:sp>
        <p:nvSpPr>
          <p:cNvPr id="22" name="Text 17"/>
          <p:cNvSpPr txBox="1"/>
          <p:nvPr/>
        </p:nvSpPr>
        <p:spPr>
          <a:xfrm>
            <a:off x="800100" y="3724351"/>
            <a:ext cx="2286000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Юг и запад Германии</a:t>
            </a:r>
            <a:endParaRPr lang="en-US" sz="800" dirty="0"/>
          </a:p>
        </p:txBody>
      </p:sp>
      <p:sp>
        <p:nvSpPr>
          <p:cNvPr id="23" name="Text 18"/>
          <p:cNvSpPr txBox="1"/>
          <p:nvPr/>
        </p:nvSpPr>
        <p:spPr>
          <a:xfrm>
            <a:off x="800100" y="3881628"/>
            <a:ext cx="22860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Католики</a:t>
            </a:r>
            <a:endParaRPr lang="en-US" sz="1300" dirty="0"/>
          </a:p>
        </p:txBody>
      </p:sp>
      <p:sp>
        <p:nvSpPr>
          <p:cNvPr id="24" name="Text 19"/>
          <p:cNvSpPr txBox="1"/>
          <p:nvPr/>
        </p:nvSpPr>
        <p:spPr>
          <a:xfrm>
            <a:off x="800100" y="5143500"/>
            <a:ext cx="2286000" cy="5623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Преобладали в южных и западных княжествах империи. Сохраняли верность папе римскому.</a:t>
            </a:r>
            <a:endParaRPr lang="en-US" sz="1100" dirty="0"/>
          </a:p>
        </p:txBody>
      </p:sp>
      <p:pic>
        <p:nvPicPr>
          <p:cNvPr id="25" name="Image 3" descr="gen-dedup-0312a56d8208847a80869b253b1661fb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00100" y="4486046"/>
            <a:ext cx="342900" cy="457200"/>
          </a:xfrm>
          <a:prstGeom prst="rect">
            <a:avLst/>
          </a:prstGeom>
        </p:spPr>
      </p:pic>
      <p:sp>
        <p:nvSpPr>
          <p:cNvPr id="26" name="Text 20"/>
          <p:cNvSpPr txBox="1"/>
          <p:nvPr/>
        </p:nvSpPr>
        <p:spPr>
          <a:xfrm>
            <a:off x="3638398" y="3724351"/>
            <a:ext cx="2286000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Север и восток Германии</a:t>
            </a:r>
            <a:endParaRPr lang="en-US" sz="800" dirty="0"/>
          </a:p>
        </p:txBody>
      </p:sp>
      <p:sp>
        <p:nvSpPr>
          <p:cNvPr id="27" name="Text 21"/>
          <p:cNvSpPr txBox="1"/>
          <p:nvPr/>
        </p:nvSpPr>
        <p:spPr>
          <a:xfrm>
            <a:off x="3638398" y="3881628"/>
            <a:ext cx="22860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Лютеране</a:t>
            </a:r>
            <a:endParaRPr lang="en-US" sz="1300" dirty="0"/>
          </a:p>
        </p:txBody>
      </p:sp>
      <p:sp>
        <p:nvSpPr>
          <p:cNvPr id="28" name="Text 22"/>
          <p:cNvSpPr txBox="1"/>
          <p:nvPr/>
        </p:nvSpPr>
        <p:spPr>
          <a:xfrm>
            <a:off x="3638398" y="5143500"/>
            <a:ext cx="2286000" cy="9336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Князья возглавили церковь в своих княжествах и присвоили её владения. Великий магистр Тевтонского ордена принял титул герцога Прусского.</a:t>
            </a:r>
            <a:endParaRPr lang="en-US" sz="1100" dirty="0"/>
          </a:p>
        </p:txBody>
      </p:sp>
      <p:pic>
        <p:nvPicPr>
          <p:cNvPr id="29" name="Image 4" descr="gen-dedup-228580f21399ec7ed7a1a26c4123fc84.png"/>
          <p:cNvPicPr>
            <a:picLocks noChangeAspect="1"/>
          </p:cNvPicPr>
          <p:nvPr/>
        </p:nvPicPr>
        <p:blipFill>
          <a:blip r:embed="rId7"/>
          <a:srcRect l="-57" r="-57"/>
          <a:stretch/>
        </p:blipFill>
        <p:spPr>
          <a:xfrm>
            <a:off x="3638398" y="4486046"/>
            <a:ext cx="400507" cy="457200"/>
          </a:xfrm>
          <a:prstGeom prst="rect">
            <a:avLst/>
          </a:prstGeom>
        </p:spPr>
      </p:pic>
      <p:sp>
        <p:nvSpPr>
          <p:cNvPr id="30" name="Text 23"/>
          <p:cNvSpPr txBox="1"/>
          <p:nvPr/>
        </p:nvSpPr>
        <p:spPr>
          <a:xfrm>
            <a:off x="6476695" y="3762756"/>
            <a:ext cx="2305202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059669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 пределами империи</a:t>
            </a:r>
            <a:endParaRPr lang="en-US" sz="800" dirty="0"/>
          </a:p>
        </p:txBody>
      </p:sp>
      <p:sp>
        <p:nvSpPr>
          <p:cNvPr id="31" name="Text 24"/>
          <p:cNvSpPr txBox="1"/>
          <p:nvPr/>
        </p:nvSpPr>
        <p:spPr>
          <a:xfrm>
            <a:off x="6476694" y="3957523"/>
            <a:ext cx="2458821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Реформация в королевствах</a:t>
            </a:r>
            <a:endParaRPr lang="en-US" sz="1200" dirty="0"/>
          </a:p>
        </p:txBody>
      </p:sp>
      <p:sp>
        <p:nvSpPr>
          <p:cNvPr id="32" name="Text 25"/>
          <p:cNvSpPr txBox="1"/>
          <p:nvPr/>
        </p:nvSpPr>
        <p:spPr>
          <a:xfrm>
            <a:off x="6476695" y="4390034"/>
            <a:ext cx="2305202" cy="3246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 инициативе королевской власти реформированы церкви в:</a:t>
            </a:r>
            <a:endParaRPr lang="en-US" sz="1100" dirty="0"/>
          </a:p>
        </p:txBody>
      </p:sp>
      <p:sp>
        <p:nvSpPr>
          <p:cNvPr id="33" name="Text 26"/>
          <p:cNvSpPr txBox="1"/>
          <p:nvPr/>
        </p:nvSpPr>
        <p:spPr>
          <a:xfrm>
            <a:off x="6476695" y="4868422"/>
            <a:ext cx="2115007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Англии (с 1534 г.)</a:t>
            </a:r>
            <a:endParaRPr lang="en-US" sz="1200" b="1" dirty="0"/>
          </a:p>
        </p:txBody>
      </p:sp>
      <p:sp>
        <p:nvSpPr>
          <p:cNvPr id="34" name="Text 27"/>
          <p:cNvSpPr txBox="1"/>
          <p:nvPr/>
        </p:nvSpPr>
        <p:spPr>
          <a:xfrm>
            <a:off x="6476695" y="5054045"/>
            <a:ext cx="2115007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Дании</a:t>
            </a:r>
            <a:endParaRPr lang="en-US" sz="1200" b="1" dirty="0"/>
          </a:p>
        </p:txBody>
      </p:sp>
      <p:sp>
        <p:nvSpPr>
          <p:cNvPr id="35" name="Text 28"/>
          <p:cNvSpPr txBox="1"/>
          <p:nvPr/>
        </p:nvSpPr>
        <p:spPr>
          <a:xfrm>
            <a:off x="6476695" y="5239669"/>
            <a:ext cx="2115007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Швеции</a:t>
            </a:r>
            <a:endParaRPr lang="en-US" sz="1200" b="1" dirty="0"/>
          </a:p>
        </p:txBody>
      </p:sp>
      <p:sp>
        <p:nvSpPr>
          <p:cNvPr id="36" name="Text 29"/>
          <p:cNvSpPr txBox="1"/>
          <p:nvPr/>
        </p:nvSpPr>
        <p:spPr>
          <a:xfrm>
            <a:off x="6476695" y="5572264"/>
            <a:ext cx="2305202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i="1" dirty="0">
                <a:solidFill>
                  <a:srgbClr val="059669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 каждой стране церковь возглавил монарх.</a:t>
            </a:r>
            <a:endParaRPr lang="en-US" sz="1200" dirty="0"/>
          </a:p>
        </p:txBody>
      </p:sp>
      <p:sp>
        <p:nvSpPr>
          <p:cNvPr id="37" name="Text 30"/>
          <p:cNvSpPr txBox="1"/>
          <p:nvPr/>
        </p:nvSpPr>
        <p:spPr>
          <a:xfrm>
            <a:off x="9315907" y="3810305"/>
            <a:ext cx="2343607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Важно понимать</a:t>
            </a:r>
            <a:endParaRPr lang="en-US" sz="800" dirty="0"/>
          </a:p>
        </p:txBody>
      </p:sp>
      <p:sp>
        <p:nvSpPr>
          <p:cNvPr id="38" name="Text 31"/>
          <p:cNvSpPr txBox="1"/>
          <p:nvPr/>
        </p:nvSpPr>
        <p:spPr>
          <a:xfrm>
            <a:off x="9315907" y="4024274"/>
            <a:ext cx="2343607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92400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Раскол христианства</a:t>
            </a:r>
            <a:endParaRPr lang="en-US" sz="1300" dirty="0"/>
          </a:p>
        </p:txBody>
      </p:sp>
      <p:sp>
        <p:nvSpPr>
          <p:cNvPr id="39" name="Text 32"/>
          <p:cNvSpPr txBox="1"/>
          <p:nvPr/>
        </p:nvSpPr>
        <p:spPr>
          <a:xfrm>
            <a:off x="9315907" y="4354373"/>
            <a:ext cx="2343607" cy="7717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 err="1" smtClean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Равноправие</a:t>
            </a:r>
            <a:r>
              <a:rPr lang="en-US" sz="1100" dirty="0" smtClean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100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касалось </a:t>
            </a:r>
            <a:r>
              <a:rPr lang="en-US" sz="1100" b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только лютеран и католиков</a:t>
            </a:r>
            <a:r>
              <a:rPr lang="en-US" sz="1100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Другие направления Реформации (кальвинисты) остались </a:t>
            </a:r>
            <a:r>
              <a:rPr lang="en-US" sz="1100" b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вне закона</a:t>
            </a:r>
            <a:r>
              <a:rPr lang="en-US" sz="1100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</a:t>
            </a:r>
            <a:endParaRPr lang="en-US" sz="1100" dirty="0"/>
          </a:p>
        </p:txBody>
      </p:sp>
      <p:sp>
        <p:nvSpPr>
          <p:cNvPr id="40" name="Shape 33"/>
          <p:cNvSpPr/>
          <p:nvPr/>
        </p:nvSpPr>
        <p:spPr>
          <a:xfrm>
            <a:off x="9315907" y="5236769"/>
            <a:ext cx="2343607" cy="9144"/>
          </a:xfrm>
          <a:prstGeom prst="rect">
            <a:avLst/>
          </a:prstGeom>
          <a:solidFill>
            <a:srgbClr val="D97706">
              <a:alpha val="30000"/>
            </a:srgbClr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41" name="Text 34"/>
          <p:cNvSpPr txBox="1"/>
          <p:nvPr/>
        </p:nvSpPr>
        <p:spPr>
          <a:xfrm>
            <a:off x="9315907" y="5341925"/>
            <a:ext cx="2343607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92400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Религиозные противоречия и войны в Европе впереди.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09905" y="5429707"/>
            <a:ext cx="2857500" cy="1000354"/>
          </a:xfrm>
          <a:prstGeom prst="roundRect">
            <a:avLst>
              <a:gd name="adj" fmla="val 20893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gen-dedup-80bbb366593c0acace2ca411e8f95b0b.png"/>
          <p:cNvPicPr>
            <a:picLocks noChangeAspect="1"/>
          </p:cNvPicPr>
          <p:nvPr/>
        </p:nvPicPr>
        <p:blipFill>
          <a:blip r:embed="rId3"/>
          <a:srcRect l="-8" r="-8"/>
          <a:stretch/>
        </p:blipFill>
        <p:spPr>
          <a:xfrm>
            <a:off x="3696005" y="1695298"/>
            <a:ext cx="5143500" cy="1904695"/>
          </a:xfrm>
          <a:prstGeom prst="rect">
            <a:avLst/>
          </a:prstGeom>
        </p:spPr>
      </p:pic>
      <p:pic>
        <p:nvPicPr>
          <p:cNvPr id="7" name="Image 1" descr="gen-dedup-b2b5b4b6a2896b23acead6d9f93e76f0.png"/>
          <p:cNvPicPr>
            <a:picLocks noChangeAspect="1"/>
          </p:cNvPicPr>
          <p:nvPr/>
        </p:nvPicPr>
        <p:blipFill>
          <a:blip r:embed="rId4"/>
          <a:srcRect t="-12" b="-12"/>
          <a:stretch/>
        </p:blipFill>
        <p:spPr>
          <a:xfrm>
            <a:off x="3696005" y="3762756"/>
            <a:ext cx="2476195" cy="2667305"/>
          </a:xfrm>
          <a:prstGeom prst="rect">
            <a:avLst/>
          </a:prstGeom>
        </p:spPr>
      </p:pic>
      <p:pic>
        <p:nvPicPr>
          <p:cNvPr id="8" name="Image 2" descr="gen-dedup-11d8ac9ef547d32b40ee2dbb5c0b0d20.png"/>
          <p:cNvPicPr>
            <a:picLocks noChangeAspect="1"/>
          </p:cNvPicPr>
          <p:nvPr/>
        </p:nvPicPr>
        <p:blipFill>
          <a:blip r:embed="rId5"/>
          <a:srcRect t="-12" b="-12"/>
          <a:stretch/>
        </p:blipFill>
        <p:spPr>
          <a:xfrm>
            <a:off x="6362395" y="3762756"/>
            <a:ext cx="2476195" cy="2667305"/>
          </a:xfrm>
          <a:prstGeom prst="rect">
            <a:avLst/>
          </a:prstGeom>
        </p:spPr>
      </p:pic>
      <p:sp>
        <p:nvSpPr>
          <p:cNvPr id="9" name="Shape 4"/>
          <p:cNvSpPr/>
          <p:nvPr/>
        </p:nvSpPr>
        <p:spPr>
          <a:xfrm>
            <a:off x="9029700" y="1695298"/>
            <a:ext cx="2819095" cy="4733849"/>
          </a:xfrm>
          <a:prstGeom prst="roundRect">
            <a:avLst>
              <a:gd name="adj" fmla="val 3068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0" name="Image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85"/>
          <a:stretch/>
        </p:blipFill>
        <p:spPr>
          <a:xfrm>
            <a:off x="608990" y="1695298"/>
            <a:ext cx="2857717" cy="3536125"/>
          </a:xfrm>
          <a:prstGeom prst="rect">
            <a:avLst/>
          </a:prstGeom>
        </p:spPr>
      </p:pic>
      <p:sp>
        <p:nvSpPr>
          <p:cNvPr id="11" name="Shape 5"/>
          <p:cNvSpPr/>
          <p:nvPr/>
        </p:nvSpPr>
        <p:spPr>
          <a:xfrm>
            <a:off x="609905" y="1438351"/>
            <a:ext cx="11239805" cy="28346"/>
          </a:xfrm>
          <a:prstGeom prst="rect">
            <a:avLst/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12" name="Text 6"/>
          <p:cNvSpPr txBox="1"/>
          <p:nvPr/>
        </p:nvSpPr>
        <p:spPr>
          <a:xfrm>
            <a:off x="609905" y="476402"/>
            <a:ext cx="6172200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kern="0" spc="22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Новое направление Реформации</a:t>
            </a:r>
            <a:endParaRPr lang="en-US" sz="1500" dirty="0"/>
          </a:p>
        </p:txBody>
      </p:sp>
      <p:sp>
        <p:nvSpPr>
          <p:cNvPr id="13" name="Text 7"/>
          <p:cNvSpPr txBox="1"/>
          <p:nvPr/>
        </p:nvSpPr>
        <p:spPr>
          <a:xfrm>
            <a:off x="609905" y="700430"/>
            <a:ext cx="6172200" cy="6007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Жан Кальвин и кальвинизм</a:t>
            </a:r>
            <a:endParaRPr lang="en-US" sz="3100" dirty="0"/>
          </a:p>
        </p:txBody>
      </p:sp>
      <p:sp>
        <p:nvSpPr>
          <p:cNvPr id="14" name="Text 8"/>
          <p:cNvSpPr txBox="1"/>
          <p:nvPr/>
        </p:nvSpPr>
        <p:spPr>
          <a:xfrm>
            <a:off x="10054742" y="914400"/>
            <a:ext cx="1800454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30-е гг. XVI в.</a:t>
            </a:r>
            <a:endParaRPr lang="en-US" sz="1000" dirty="0"/>
          </a:p>
        </p:txBody>
      </p:sp>
      <p:sp>
        <p:nvSpPr>
          <p:cNvPr id="15" name="Text 9"/>
          <p:cNvSpPr txBox="1"/>
          <p:nvPr/>
        </p:nvSpPr>
        <p:spPr>
          <a:xfrm>
            <a:off x="10054742" y="1114654"/>
            <a:ext cx="1800454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город Женева, Швейцария</a:t>
            </a:r>
            <a:endParaRPr lang="en-US" sz="900" dirty="0"/>
          </a:p>
        </p:txBody>
      </p:sp>
      <p:sp>
        <p:nvSpPr>
          <p:cNvPr id="16" name="Text 10"/>
          <p:cNvSpPr txBox="1"/>
          <p:nvPr/>
        </p:nvSpPr>
        <p:spPr>
          <a:xfrm>
            <a:off x="800100" y="5581498"/>
            <a:ext cx="2477110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Основатель кальвинизма</a:t>
            </a:r>
            <a:endParaRPr lang="en-US" sz="800" dirty="0"/>
          </a:p>
        </p:txBody>
      </p:sp>
      <p:sp>
        <p:nvSpPr>
          <p:cNvPr id="17" name="Text 11"/>
          <p:cNvSpPr txBox="1"/>
          <p:nvPr/>
        </p:nvSpPr>
        <p:spPr>
          <a:xfrm>
            <a:off x="800100" y="5757977"/>
            <a:ext cx="2477110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Жан Кальвин</a:t>
            </a:r>
            <a:endParaRPr lang="en-US" sz="1600" dirty="0"/>
          </a:p>
        </p:txBody>
      </p:sp>
      <p:sp>
        <p:nvSpPr>
          <p:cNvPr id="18" name="Text 12"/>
          <p:cNvSpPr txBox="1"/>
          <p:nvPr/>
        </p:nvSpPr>
        <p:spPr>
          <a:xfrm>
            <a:off x="800100" y="6090818"/>
            <a:ext cx="2477110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FB19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1509 — 1564 · француз</a:t>
            </a:r>
            <a:endParaRPr lang="en-US" sz="900" dirty="0"/>
          </a:p>
        </p:txBody>
      </p:sp>
      <p:sp>
        <p:nvSpPr>
          <p:cNvPr id="19" name="Text 13"/>
          <p:cNvSpPr txBox="1"/>
          <p:nvPr/>
        </p:nvSpPr>
        <p:spPr>
          <a:xfrm>
            <a:off x="3924605" y="1867205"/>
            <a:ext cx="4686300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Главная идея</a:t>
            </a:r>
            <a:endParaRPr lang="en-US" sz="900" dirty="0"/>
          </a:p>
        </p:txBody>
      </p:sp>
      <p:sp>
        <p:nvSpPr>
          <p:cNvPr id="20" name="Text 14"/>
          <p:cNvSpPr txBox="1"/>
          <p:nvPr/>
        </p:nvSpPr>
        <p:spPr>
          <a:xfrm>
            <a:off x="3924605" y="2109521"/>
            <a:ext cx="4686300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Учение о предопределении</a:t>
            </a:r>
            <a:endParaRPr lang="en-US" sz="1600" dirty="0"/>
          </a:p>
        </p:txBody>
      </p:sp>
      <p:sp>
        <p:nvSpPr>
          <p:cNvPr id="21" name="Text 15"/>
          <p:cNvSpPr txBox="1"/>
          <p:nvPr/>
        </p:nvSpPr>
        <p:spPr>
          <a:xfrm>
            <a:off x="3924605" y="2446020"/>
            <a:ext cx="4686300" cy="8293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Бог</a:t>
            </a:r>
            <a:r>
              <a:rPr lang="en-US" sz="12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заранее</a:t>
            </a:r>
            <a:r>
              <a:rPr lang="en-US" sz="12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предопределил одних людей к спасению души, а других — к адским мукам. Человек не может изменить выбор Бога, но </a:t>
            </a:r>
            <a:r>
              <a:rPr lang="en-US" sz="12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судить о том, кто избран</a:t>
            </a:r>
            <a:r>
              <a:rPr lang="en-US" sz="12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, позволяют праведность жизни и </a:t>
            </a:r>
            <a:r>
              <a:rPr lang="en-US" sz="12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успех в делах</a:t>
            </a:r>
            <a:r>
              <a:rPr lang="en-US" sz="12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</a:t>
            </a:r>
            <a:endParaRPr lang="en-US" sz="1200" dirty="0"/>
          </a:p>
        </p:txBody>
      </p:sp>
      <p:sp>
        <p:nvSpPr>
          <p:cNvPr id="22" name="Text 16"/>
          <p:cNvSpPr txBox="1"/>
          <p:nvPr/>
        </p:nvSpPr>
        <p:spPr>
          <a:xfrm>
            <a:off x="3886200" y="4390949"/>
            <a:ext cx="21534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Труд как призвание</a:t>
            </a:r>
            <a:endParaRPr lang="en-US" sz="1100" dirty="0"/>
          </a:p>
        </p:txBody>
      </p:sp>
      <p:sp>
        <p:nvSpPr>
          <p:cNvPr id="23" name="Text 17"/>
          <p:cNvSpPr txBox="1"/>
          <p:nvPr/>
        </p:nvSpPr>
        <p:spPr>
          <a:xfrm>
            <a:off x="3886200" y="4671318"/>
            <a:ext cx="2153412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Христианину</a:t>
            </a:r>
            <a:r>
              <a:rPr lang="en-US" sz="11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подобает </a:t>
            </a:r>
            <a:r>
              <a:rPr lang="en-US" sz="11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строить Царство Божие на земле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, находя призвание в труде. Купец должен стремиться к успеху в делах. </a:t>
            </a:r>
            <a:endParaRPr lang="en-US" sz="1100" dirty="0"/>
          </a:p>
        </p:txBody>
      </p:sp>
      <p:sp>
        <p:nvSpPr>
          <p:cNvPr id="24" name="Shape 18"/>
          <p:cNvSpPr/>
          <p:nvPr/>
        </p:nvSpPr>
        <p:spPr>
          <a:xfrm>
            <a:off x="3886200" y="5744261"/>
            <a:ext cx="2152498" cy="418795"/>
          </a:xfrm>
          <a:prstGeom prst="roundRect">
            <a:avLst>
              <a:gd name="adj" fmla="val 59547"/>
            </a:avLst>
          </a:prstGeom>
          <a:solidFill>
            <a:srgbClr val="ECFDF5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5" name="Text 19"/>
          <p:cNvSpPr txBox="1"/>
          <p:nvPr/>
        </p:nvSpPr>
        <p:spPr>
          <a:xfrm>
            <a:off x="3886199" y="5744261"/>
            <a:ext cx="2247595" cy="41971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88900" tIns="63500" rIns="88900" bIns="6350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065F4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💡 Идеи Кальвина оправдывали накопление богатства</a:t>
            </a:r>
            <a:endParaRPr lang="en-US" sz="900" dirty="0"/>
          </a:p>
        </p:txBody>
      </p:sp>
      <p:pic>
        <p:nvPicPr>
          <p:cNvPr id="26" name="Image 4" descr="gen-dedup-8a3ab4aa59e77893fe264a949585ce58.png"/>
          <p:cNvPicPr>
            <a:picLocks noChangeAspect="1"/>
          </p:cNvPicPr>
          <p:nvPr/>
        </p:nvPicPr>
        <p:blipFill>
          <a:blip r:embed="rId7"/>
          <a:srcRect l="-685" r="-685"/>
          <a:stretch/>
        </p:blipFill>
        <p:spPr>
          <a:xfrm>
            <a:off x="3886200" y="3995928"/>
            <a:ext cx="304495" cy="267005"/>
          </a:xfrm>
          <a:prstGeom prst="rect">
            <a:avLst/>
          </a:prstGeom>
        </p:spPr>
      </p:pic>
      <p:sp>
        <p:nvSpPr>
          <p:cNvPr id="27" name="Text 20"/>
          <p:cNvSpPr txBox="1"/>
          <p:nvPr/>
        </p:nvSpPr>
        <p:spPr>
          <a:xfrm>
            <a:off x="6553505" y="4390949"/>
            <a:ext cx="21534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Устройство общин</a:t>
            </a:r>
            <a:endParaRPr lang="en-US" sz="1100" dirty="0"/>
          </a:p>
        </p:txBody>
      </p:sp>
      <p:sp>
        <p:nvSpPr>
          <p:cNvPr id="28" name="Text 21"/>
          <p:cNvSpPr txBox="1"/>
          <p:nvPr/>
        </p:nvSpPr>
        <p:spPr>
          <a:xfrm>
            <a:off x="6553505" y="4671318"/>
            <a:ext cx="2153412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Каждая</a:t>
            </a:r>
            <a:r>
              <a:rPr lang="en-US" sz="11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община избирала </a:t>
            </a:r>
            <a:r>
              <a:rPr lang="en-US" sz="11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пресвитера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— главу, следившего за нравственностью. Общины действовали независимо. </a:t>
            </a:r>
            <a:endParaRPr lang="en-US" sz="1100" dirty="0"/>
          </a:p>
        </p:txBody>
      </p:sp>
      <p:sp>
        <p:nvSpPr>
          <p:cNvPr id="29" name="Shape 22"/>
          <p:cNvSpPr/>
          <p:nvPr/>
        </p:nvSpPr>
        <p:spPr>
          <a:xfrm>
            <a:off x="6553505" y="5744261"/>
            <a:ext cx="2152498" cy="562356"/>
          </a:xfrm>
          <a:prstGeom prst="roundRect">
            <a:avLst>
              <a:gd name="adj" fmla="val 33072"/>
            </a:avLst>
          </a:prstGeom>
          <a:solidFill>
            <a:srgbClr val="EFF6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0" name="Text 23"/>
          <p:cNvSpPr txBox="1"/>
          <p:nvPr/>
        </p:nvSpPr>
        <p:spPr>
          <a:xfrm>
            <a:off x="6553505" y="5744261"/>
            <a:ext cx="2153412" cy="562356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88900" tIns="63500" rIns="88900" bIns="6350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1E3A8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📜 Сам Кальвин имел непререкаемый авторитет в Женеве</a:t>
            </a:r>
            <a:endParaRPr lang="en-US" sz="900" b="1" dirty="0"/>
          </a:p>
        </p:txBody>
      </p:sp>
      <p:pic>
        <p:nvPicPr>
          <p:cNvPr id="31" name="Image 5" descr="gen-dedup-b025c5dc10e013050a8b46386973d36a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6553505" y="3995928"/>
            <a:ext cx="333756" cy="267005"/>
          </a:xfrm>
          <a:prstGeom prst="rect">
            <a:avLst/>
          </a:prstGeom>
        </p:spPr>
      </p:pic>
      <p:sp>
        <p:nvSpPr>
          <p:cNvPr id="32" name="Text 24"/>
          <p:cNvSpPr txBox="1"/>
          <p:nvPr/>
        </p:nvSpPr>
        <p:spPr>
          <a:xfrm>
            <a:off x="9258300" y="1904695"/>
            <a:ext cx="2362810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Распространение</a:t>
            </a:r>
            <a:endParaRPr lang="en-US" sz="800" dirty="0"/>
          </a:p>
        </p:txBody>
      </p:sp>
      <p:sp>
        <p:nvSpPr>
          <p:cNvPr id="33" name="Text 25"/>
          <p:cNvSpPr txBox="1"/>
          <p:nvPr/>
        </p:nvSpPr>
        <p:spPr>
          <a:xfrm>
            <a:off x="9258300" y="2119579"/>
            <a:ext cx="236281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Где появились сторонники Кальвина</a:t>
            </a:r>
            <a:endParaRPr lang="en-US" sz="1500" dirty="0"/>
          </a:p>
        </p:txBody>
      </p:sp>
      <p:sp>
        <p:nvSpPr>
          <p:cNvPr id="34" name="Shape 26"/>
          <p:cNvSpPr/>
          <p:nvPr/>
        </p:nvSpPr>
        <p:spPr>
          <a:xfrm>
            <a:off x="9258300" y="3348533"/>
            <a:ext cx="2361895" cy="9144"/>
          </a:xfrm>
          <a:prstGeom prst="rect">
            <a:avLst/>
          </a:prstGeom>
          <a:solidFill>
            <a:srgbClr val="F5F1E8">
              <a:alpha val="15000"/>
            </a:srgbClr>
          </a:solidFill>
          <a:ln w="12700">
            <a:solidFill>
              <a:srgbClr val="F5F1E8">
                <a:alpha val="0"/>
              </a:srgbClr>
            </a:solidFill>
            <a:prstDash val="solid"/>
          </a:ln>
        </p:spPr>
      </p:sp>
      <p:sp>
        <p:nvSpPr>
          <p:cNvPr id="35" name="Shape 27"/>
          <p:cNvSpPr/>
          <p:nvPr/>
        </p:nvSpPr>
        <p:spPr>
          <a:xfrm>
            <a:off x="9258300" y="2728570"/>
            <a:ext cx="771754" cy="247802"/>
          </a:xfrm>
          <a:prstGeom prst="roundRect">
            <a:avLst>
              <a:gd name="adj" fmla="val 170310"/>
            </a:avLst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6" name="Text 28"/>
          <p:cNvSpPr txBox="1"/>
          <p:nvPr/>
        </p:nvSpPr>
        <p:spPr>
          <a:xfrm>
            <a:off x="9258300" y="2728570"/>
            <a:ext cx="771754" cy="24780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Франция</a:t>
            </a:r>
            <a:endParaRPr lang="en-US" sz="900" dirty="0"/>
          </a:p>
        </p:txBody>
      </p:sp>
      <p:sp>
        <p:nvSpPr>
          <p:cNvPr id="37" name="Text 29"/>
          <p:cNvSpPr txBox="1"/>
          <p:nvPr/>
        </p:nvSpPr>
        <p:spPr>
          <a:xfrm>
            <a:off x="9258300" y="3033979"/>
            <a:ext cx="236281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FB19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называли </a:t>
            </a:r>
            <a:r>
              <a:rPr lang="en-US" sz="9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гугенотами</a:t>
            </a:r>
            <a:endParaRPr lang="en-US" sz="900" dirty="0"/>
          </a:p>
        </p:txBody>
      </p:sp>
      <p:sp>
        <p:nvSpPr>
          <p:cNvPr id="38" name="Shape 30"/>
          <p:cNvSpPr/>
          <p:nvPr/>
        </p:nvSpPr>
        <p:spPr>
          <a:xfrm>
            <a:off x="9258300" y="4102913"/>
            <a:ext cx="2361895" cy="9144"/>
          </a:xfrm>
          <a:prstGeom prst="rect">
            <a:avLst/>
          </a:prstGeom>
          <a:solidFill>
            <a:srgbClr val="F5F1E8">
              <a:alpha val="15000"/>
            </a:srgbClr>
          </a:solidFill>
          <a:ln w="12700">
            <a:solidFill>
              <a:srgbClr val="F5F1E8">
                <a:alpha val="0"/>
              </a:srgbClr>
            </a:solidFill>
            <a:prstDash val="solid"/>
          </a:ln>
        </p:spPr>
      </p:sp>
      <p:sp>
        <p:nvSpPr>
          <p:cNvPr id="39" name="Shape 31"/>
          <p:cNvSpPr/>
          <p:nvPr/>
        </p:nvSpPr>
        <p:spPr>
          <a:xfrm>
            <a:off x="9258300" y="3482950"/>
            <a:ext cx="1447495" cy="247802"/>
          </a:xfrm>
          <a:prstGeom prst="roundRect">
            <a:avLst>
              <a:gd name="adj" fmla="val 170310"/>
            </a:avLst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0" name="Text 32"/>
          <p:cNvSpPr txBox="1"/>
          <p:nvPr/>
        </p:nvSpPr>
        <p:spPr>
          <a:xfrm>
            <a:off x="9258300" y="3482950"/>
            <a:ext cx="1448410" cy="24780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Англия, Шотландия</a:t>
            </a:r>
            <a:endParaRPr lang="en-US" sz="900" dirty="0"/>
          </a:p>
        </p:txBody>
      </p:sp>
      <p:sp>
        <p:nvSpPr>
          <p:cNvPr id="41" name="Text 33"/>
          <p:cNvSpPr txBox="1"/>
          <p:nvPr/>
        </p:nvSpPr>
        <p:spPr>
          <a:xfrm>
            <a:off x="9258300" y="3788359"/>
            <a:ext cx="2362810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FB19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сходные идеи развивали </a:t>
            </a:r>
            <a:r>
              <a:rPr lang="en-US" sz="9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пуритане</a:t>
            </a:r>
            <a:endParaRPr lang="en-US" sz="900" dirty="0"/>
          </a:p>
        </p:txBody>
      </p:sp>
      <p:sp>
        <p:nvSpPr>
          <p:cNvPr id="42" name="Shape 34"/>
          <p:cNvSpPr/>
          <p:nvPr/>
        </p:nvSpPr>
        <p:spPr>
          <a:xfrm>
            <a:off x="9258300" y="4237330"/>
            <a:ext cx="1057046" cy="247802"/>
          </a:xfrm>
          <a:prstGeom prst="roundRect">
            <a:avLst>
              <a:gd name="adj" fmla="val 170310"/>
            </a:avLst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3" name="Text 35"/>
          <p:cNvSpPr txBox="1"/>
          <p:nvPr/>
        </p:nvSpPr>
        <p:spPr>
          <a:xfrm>
            <a:off x="9258300" y="4237330"/>
            <a:ext cx="1057961" cy="24780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Сев. Америка</a:t>
            </a:r>
            <a:endParaRPr lang="en-US" sz="900" dirty="0"/>
          </a:p>
        </p:txBody>
      </p:sp>
      <p:sp>
        <p:nvSpPr>
          <p:cNvPr id="44" name="Text 36"/>
          <p:cNvSpPr txBox="1"/>
          <p:nvPr/>
        </p:nvSpPr>
        <p:spPr>
          <a:xfrm>
            <a:off x="9258300" y="4542739"/>
            <a:ext cx="236281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FB19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эмигранты переносили идеи в </a:t>
            </a:r>
            <a:r>
              <a:rPr lang="en-US" sz="9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Новый Свет</a:t>
            </a:r>
            <a:endParaRPr lang="en-US" sz="900" dirty="0"/>
          </a:p>
        </p:txBody>
      </p:sp>
      <p:pic>
        <p:nvPicPr>
          <p:cNvPr id="45" name="Image 6" descr="gen-dedup-af41435bce8c19b989410f2d90e917be.png"/>
          <p:cNvPicPr>
            <a:picLocks noChangeAspect="1"/>
          </p:cNvPicPr>
          <p:nvPr/>
        </p:nvPicPr>
        <p:blipFill>
          <a:blip r:embed="rId9"/>
          <a:srcRect t="-18" b="-18"/>
          <a:stretch/>
        </p:blipFill>
        <p:spPr>
          <a:xfrm>
            <a:off x="9258300" y="5060290"/>
            <a:ext cx="2361895" cy="1025957"/>
          </a:xfrm>
          <a:prstGeom prst="rect">
            <a:avLst/>
          </a:prstGeom>
        </p:spPr>
      </p:pic>
      <p:sp>
        <p:nvSpPr>
          <p:cNvPr id="46" name="Text 37"/>
          <p:cNvSpPr txBox="1"/>
          <p:nvPr/>
        </p:nvSpPr>
        <p:spPr>
          <a:xfrm>
            <a:off x="9381744" y="5156302"/>
            <a:ext cx="2143354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75" dirty="0">
                <a:solidFill>
                  <a:srgbClr val="FCA5A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⚠ 1553 г.</a:t>
            </a:r>
            <a:endParaRPr lang="en-US" sz="800" dirty="0"/>
          </a:p>
        </p:txBody>
      </p:sp>
      <p:sp>
        <p:nvSpPr>
          <p:cNvPr id="47" name="Text 38"/>
          <p:cNvSpPr txBox="1"/>
          <p:nvPr/>
        </p:nvSpPr>
        <p:spPr>
          <a:xfrm>
            <a:off x="9381744" y="5351069"/>
            <a:ext cx="2143354" cy="6483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 </a:t>
            </a:r>
            <a:r>
              <a:rPr lang="en-US" sz="9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Женеве по приказу Кальвина сожжён </a:t>
            </a:r>
            <a:r>
              <a:rPr lang="en-US" sz="900" b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Мигель Сервет</a:t>
            </a:r>
            <a:r>
              <a:rPr lang="en-US" sz="900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— жертва уже не католического, а протестантского фанатизма. 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5" name="Image 0" descr="gen-dedup-3e8bce9bc824092a954811f8321dd55f.jpg"/>
          <p:cNvPicPr>
            <a:picLocks noChangeAspect="1"/>
          </p:cNvPicPr>
          <p:nvPr/>
        </p:nvPicPr>
        <p:blipFill>
          <a:blip r:embed="rId3"/>
          <a:srcRect l="22644" r="22644"/>
          <a:stretch/>
        </p:blipFill>
        <p:spPr>
          <a:xfrm>
            <a:off x="7239305" y="0"/>
            <a:ext cx="4953305" cy="6858000"/>
          </a:xfrm>
          <a:prstGeom prst="rect">
            <a:avLst/>
          </a:prstGeom>
        </p:spPr>
      </p:pic>
      <p:pic>
        <p:nvPicPr>
          <p:cNvPr id="6" name="Image 1" descr="gen-dedup-c0f44a9638feea516f0c0de35cf671d2.png"/>
          <p:cNvPicPr>
            <a:picLocks noChangeAspect="1"/>
          </p:cNvPicPr>
          <p:nvPr/>
        </p:nvPicPr>
        <p:blipFill>
          <a:blip r:embed="rId4"/>
          <a:srcRect l="-3" r="-3"/>
          <a:stretch/>
        </p:blipFill>
        <p:spPr>
          <a:xfrm>
            <a:off x="7239305" y="0"/>
            <a:ext cx="4953305" cy="6858000"/>
          </a:xfrm>
          <a:prstGeom prst="rect">
            <a:avLst/>
          </a:prstGeom>
        </p:spPr>
      </p:pic>
      <p:sp>
        <p:nvSpPr>
          <p:cNvPr id="7" name="Shape 3"/>
          <p:cNvSpPr/>
          <p:nvPr/>
        </p:nvSpPr>
        <p:spPr>
          <a:xfrm>
            <a:off x="609905" y="2286000"/>
            <a:ext cx="6476695" cy="1238098"/>
          </a:xfrm>
          <a:prstGeom prst="roundRect">
            <a:avLst>
              <a:gd name="adj" fmla="val 13635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8000"/>
              </a:srgbClr>
            </a:outerShdw>
          </a:effectLst>
        </p:spPr>
      </p:sp>
      <p:sp>
        <p:nvSpPr>
          <p:cNvPr id="8" name="Shape 4"/>
          <p:cNvSpPr/>
          <p:nvPr/>
        </p:nvSpPr>
        <p:spPr>
          <a:xfrm>
            <a:off x="609905" y="2286000"/>
            <a:ext cx="57607" cy="1238098"/>
          </a:xfrm>
          <a:prstGeom prst="roundRect">
            <a:avLst>
              <a:gd name="adj" fmla="val 293041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9" name="Shape 5"/>
          <p:cNvSpPr/>
          <p:nvPr/>
        </p:nvSpPr>
        <p:spPr>
          <a:xfrm>
            <a:off x="609905" y="3666744"/>
            <a:ext cx="6476695" cy="1238098"/>
          </a:xfrm>
          <a:prstGeom prst="roundRect">
            <a:avLst>
              <a:gd name="adj" fmla="val 13635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6"/>
          <p:cNvSpPr/>
          <p:nvPr/>
        </p:nvSpPr>
        <p:spPr>
          <a:xfrm>
            <a:off x="609905" y="3666744"/>
            <a:ext cx="57607" cy="1238098"/>
          </a:xfrm>
          <a:prstGeom prst="roundRect">
            <a:avLst>
              <a:gd name="adj" fmla="val 293041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11" name="Shape 7"/>
          <p:cNvSpPr/>
          <p:nvPr/>
        </p:nvSpPr>
        <p:spPr>
          <a:xfrm>
            <a:off x="609905" y="5048402"/>
            <a:ext cx="6476695" cy="1238098"/>
          </a:xfrm>
          <a:prstGeom prst="roundRect">
            <a:avLst>
              <a:gd name="adj" fmla="val 13635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Shape 8"/>
          <p:cNvSpPr/>
          <p:nvPr/>
        </p:nvSpPr>
        <p:spPr>
          <a:xfrm>
            <a:off x="609905" y="5048402"/>
            <a:ext cx="57607" cy="1238098"/>
          </a:xfrm>
          <a:prstGeom prst="roundRect">
            <a:avLst>
              <a:gd name="adj" fmla="val 293041"/>
            </a:avLst>
          </a:prstGeom>
          <a:solidFill>
            <a:srgbClr val="059669"/>
          </a:solidFill>
          <a:ln w="12700">
            <a:solidFill>
              <a:srgbClr val="059669">
                <a:alpha val="0"/>
              </a:srgbClr>
            </a:solidFill>
            <a:prstDash val="solid"/>
          </a:ln>
        </p:spPr>
      </p:sp>
      <p:sp>
        <p:nvSpPr>
          <p:cNvPr id="13" name="Text 9"/>
          <p:cNvSpPr txBox="1"/>
          <p:nvPr/>
        </p:nvSpPr>
        <p:spPr>
          <a:xfrm>
            <a:off x="609905" y="476402"/>
            <a:ext cx="7429500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kern="0" spc="22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Ответ католической церкви</a:t>
            </a:r>
            <a:endParaRPr lang="en-US" sz="1500" dirty="0"/>
          </a:p>
        </p:txBody>
      </p:sp>
      <p:sp>
        <p:nvSpPr>
          <p:cNvPr id="14" name="Text 10"/>
          <p:cNvSpPr txBox="1"/>
          <p:nvPr/>
        </p:nvSpPr>
        <p:spPr>
          <a:xfrm>
            <a:off x="609905" y="718718"/>
            <a:ext cx="7429500" cy="5148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Контрреформация</a:t>
            </a:r>
            <a:endParaRPr lang="en-US" sz="4000" dirty="0"/>
          </a:p>
        </p:txBody>
      </p:sp>
      <p:sp>
        <p:nvSpPr>
          <p:cNvPr id="15" name="Text 11"/>
          <p:cNvSpPr txBox="1"/>
          <p:nvPr/>
        </p:nvSpPr>
        <p:spPr>
          <a:xfrm>
            <a:off x="609905" y="1386620"/>
            <a:ext cx="6406357" cy="68221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 середине XVI в. папы, отказавшись от уступок протестантам, в союзе с королями Испании и императорами Габсбургами начали борьбу с Реформацией.</a:t>
            </a:r>
            <a:endParaRPr lang="en-US" sz="1500" dirty="0"/>
          </a:p>
        </p:txBody>
      </p:sp>
      <p:sp>
        <p:nvSpPr>
          <p:cNvPr id="16" name="Shape 12"/>
          <p:cNvSpPr/>
          <p:nvPr/>
        </p:nvSpPr>
        <p:spPr>
          <a:xfrm>
            <a:off x="800100" y="2428646"/>
            <a:ext cx="457200" cy="457200"/>
          </a:xfrm>
          <a:prstGeom prst="ellipse">
            <a:avLst/>
          </a:prstGeom>
          <a:solidFill>
            <a:srgbClr val="8B2E16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7" name="Image 2" descr="gen-dedup-e19f70079ee86fd19ff2119842b298d2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23544" y="2553005"/>
            <a:ext cx="209398" cy="209398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1410005" y="2452421"/>
            <a:ext cx="942746" cy="200254"/>
          </a:xfrm>
          <a:prstGeom prst="roundRect">
            <a:avLst>
              <a:gd name="adj" fmla="val 456620"/>
            </a:avLst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9" name="Text 14"/>
          <p:cNvSpPr/>
          <p:nvPr/>
        </p:nvSpPr>
        <p:spPr>
          <a:xfrm>
            <a:off x="1410005" y="2452421"/>
            <a:ext cx="943661" cy="200254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25400" rIns="101600" bIns="25400" rtlCol="0" anchor="ctr"/>
          <a:lstStyle/>
          <a:p>
            <a:pPr marL="0" indent="0" algn="ctr">
              <a:buNone/>
            </a:pPr>
            <a:r>
              <a:rPr lang="en-US" sz="800" b="1" kern="0" spc="7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1545 — 1563</a:t>
            </a:r>
            <a:endParaRPr lang="en-US" sz="800" dirty="0"/>
          </a:p>
        </p:txBody>
      </p:sp>
      <p:sp>
        <p:nvSpPr>
          <p:cNvPr id="20" name="Text 15"/>
          <p:cNvSpPr txBox="1"/>
          <p:nvPr/>
        </p:nvSpPr>
        <p:spPr>
          <a:xfrm>
            <a:off x="2446020" y="2428646"/>
            <a:ext cx="1781251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Тридентский собор</a:t>
            </a:r>
            <a:endParaRPr lang="en-US" sz="1200" dirty="0"/>
          </a:p>
        </p:txBody>
      </p:sp>
      <p:sp>
        <p:nvSpPr>
          <p:cNvPr id="21" name="Text 16"/>
          <p:cNvSpPr txBox="1"/>
          <p:nvPr/>
        </p:nvSpPr>
        <p:spPr>
          <a:xfrm>
            <a:off x="1410005" y="2754242"/>
            <a:ext cx="5486400" cy="5623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XIX </a:t>
            </a:r>
            <a:r>
              <a:rPr lang="en-US" sz="12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Вселенский собор католической церкви. Подтвердил все догматы католицизма, осудил протестантизм, утвердил </a:t>
            </a:r>
            <a:r>
              <a:rPr lang="en-US" sz="12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исключительное право церкви толковать Писание</a:t>
            </a:r>
            <a:r>
              <a:rPr lang="en-US" sz="12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</a:t>
            </a:r>
            <a:endParaRPr lang="en-US" sz="1200" dirty="0"/>
          </a:p>
        </p:txBody>
      </p:sp>
      <p:sp>
        <p:nvSpPr>
          <p:cNvPr id="22" name="Shape 17"/>
          <p:cNvSpPr/>
          <p:nvPr/>
        </p:nvSpPr>
        <p:spPr>
          <a:xfrm>
            <a:off x="800100" y="3810305"/>
            <a:ext cx="457200" cy="457200"/>
          </a:xfrm>
          <a:prstGeom prst="ellipse">
            <a:avLst/>
          </a:prstGeom>
          <a:solidFill>
            <a:srgbClr val="FFFBE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23" name="Image 3" descr="gen-dedup-1fcde6a442958601468f077bba40a0c9.png"/>
          <p:cNvPicPr>
            <a:picLocks noChangeAspect="1"/>
          </p:cNvPicPr>
          <p:nvPr/>
        </p:nvPicPr>
        <p:blipFill>
          <a:blip r:embed="rId6"/>
          <a:srcRect t="-600" b="-600"/>
          <a:stretch/>
        </p:blipFill>
        <p:spPr>
          <a:xfrm>
            <a:off x="938174" y="3933749"/>
            <a:ext cx="181051" cy="209398"/>
          </a:xfrm>
          <a:prstGeom prst="rect">
            <a:avLst/>
          </a:prstGeom>
        </p:spPr>
      </p:pic>
      <p:sp>
        <p:nvSpPr>
          <p:cNvPr id="24" name="Shape 18"/>
          <p:cNvSpPr/>
          <p:nvPr/>
        </p:nvSpPr>
        <p:spPr>
          <a:xfrm>
            <a:off x="1410005" y="3834079"/>
            <a:ext cx="466344" cy="200254"/>
          </a:xfrm>
          <a:prstGeom prst="roundRect">
            <a:avLst>
              <a:gd name="adj" fmla="val 456620"/>
            </a:avLst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5" name="Text 19"/>
          <p:cNvSpPr/>
          <p:nvPr/>
        </p:nvSpPr>
        <p:spPr>
          <a:xfrm>
            <a:off x="1410005" y="3834079"/>
            <a:ext cx="467258" cy="200254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25400" rIns="101600" bIns="25400" rtlCol="0" anchor="ctr"/>
          <a:lstStyle/>
          <a:p>
            <a:pPr marL="0" indent="0" algn="ctr">
              <a:buNone/>
            </a:pPr>
            <a:r>
              <a:rPr lang="en-US" sz="800" b="1" kern="0" spc="7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1559</a:t>
            </a:r>
            <a:endParaRPr lang="en-US" sz="800" dirty="0"/>
          </a:p>
        </p:txBody>
      </p:sp>
      <p:sp>
        <p:nvSpPr>
          <p:cNvPr id="26" name="Text 20"/>
          <p:cNvSpPr txBox="1"/>
          <p:nvPr/>
        </p:nvSpPr>
        <p:spPr>
          <a:xfrm>
            <a:off x="1970532" y="3810305"/>
            <a:ext cx="3762756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Индекс запрещённых книг + Инквизиция</a:t>
            </a:r>
            <a:endParaRPr lang="en-US" sz="1200" dirty="0"/>
          </a:p>
        </p:txBody>
      </p:sp>
      <p:sp>
        <p:nvSpPr>
          <p:cNvPr id="27" name="Text 21"/>
          <p:cNvSpPr txBox="1"/>
          <p:nvPr/>
        </p:nvSpPr>
        <p:spPr>
          <a:xfrm>
            <a:off x="1410005" y="4134986"/>
            <a:ext cx="5486400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Папский</a:t>
            </a:r>
            <a:r>
              <a:rPr lang="en-US" sz="12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«Индекс»</a:t>
            </a:r>
            <a:r>
              <a:rPr lang="en-US" sz="12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запрещал католикам читать книги, противоречащие учению церкви. Реорганизация инквизиции усилила преследование еретиков. </a:t>
            </a:r>
            <a:endParaRPr lang="en-US" sz="1200" dirty="0"/>
          </a:p>
        </p:txBody>
      </p:sp>
      <p:sp>
        <p:nvSpPr>
          <p:cNvPr id="28" name="Shape 22"/>
          <p:cNvSpPr/>
          <p:nvPr/>
        </p:nvSpPr>
        <p:spPr>
          <a:xfrm>
            <a:off x="800100" y="5191049"/>
            <a:ext cx="457200" cy="457200"/>
          </a:xfrm>
          <a:prstGeom prst="ellipse">
            <a:avLst/>
          </a:prstGeom>
          <a:solidFill>
            <a:srgbClr val="ECFDF5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29" name="Image 4" descr="gen-dedup-c94260ea2e21da8aa3b1df9e3b42857d.png"/>
          <p:cNvPicPr>
            <a:picLocks noChangeAspect="1"/>
          </p:cNvPicPr>
          <p:nvPr/>
        </p:nvPicPr>
        <p:blipFill>
          <a:blip r:embed="rId7"/>
          <a:srcRect l="-1004" r="-1004"/>
          <a:stretch/>
        </p:blipFill>
        <p:spPr>
          <a:xfrm>
            <a:off x="895198" y="5315407"/>
            <a:ext cx="267005" cy="209398"/>
          </a:xfrm>
          <a:prstGeom prst="rect">
            <a:avLst/>
          </a:prstGeom>
        </p:spPr>
      </p:pic>
      <p:sp>
        <p:nvSpPr>
          <p:cNvPr id="30" name="Shape 23"/>
          <p:cNvSpPr/>
          <p:nvPr/>
        </p:nvSpPr>
        <p:spPr>
          <a:xfrm>
            <a:off x="1410005" y="5214823"/>
            <a:ext cx="485546" cy="200254"/>
          </a:xfrm>
          <a:prstGeom prst="roundRect">
            <a:avLst>
              <a:gd name="adj" fmla="val 456620"/>
            </a:avLst>
          </a:prstGeom>
          <a:solidFill>
            <a:srgbClr val="05966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1" name="Text 24"/>
          <p:cNvSpPr/>
          <p:nvPr/>
        </p:nvSpPr>
        <p:spPr>
          <a:xfrm>
            <a:off x="1410005" y="5214823"/>
            <a:ext cx="486461" cy="200254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25400" rIns="101600" bIns="25400" rtlCol="0" anchor="ctr"/>
          <a:lstStyle/>
          <a:p>
            <a:pPr marL="0" indent="0" algn="ctr">
              <a:buNone/>
            </a:pPr>
            <a:r>
              <a:rPr lang="en-US" sz="800" b="1" kern="0" spc="7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1540</a:t>
            </a:r>
            <a:endParaRPr lang="en-US" sz="800" dirty="0"/>
          </a:p>
        </p:txBody>
      </p:sp>
      <p:sp>
        <p:nvSpPr>
          <p:cNvPr id="32" name="Text 25"/>
          <p:cNvSpPr txBox="1"/>
          <p:nvPr/>
        </p:nvSpPr>
        <p:spPr>
          <a:xfrm>
            <a:off x="1985162" y="5191049"/>
            <a:ext cx="1467612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Орден иезуитов</a:t>
            </a:r>
            <a:endParaRPr lang="en-US" sz="1200" dirty="0"/>
          </a:p>
        </p:txBody>
      </p:sp>
      <p:sp>
        <p:nvSpPr>
          <p:cNvPr id="33" name="Text 26"/>
          <p:cNvSpPr txBox="1"/>
          <p:nvPr/>
        </p:nvSpPr>
        <p:spPr>
          <a:xfrm>
            <a:off x="1410005" y="5515730"/>
            <a:ext cx="5486400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Папа</a:t>
            </a:r>
            <a:r>
              <a:rPr lang="en-US" sz="12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утвердил </a:t>
            </a:r>
            <a:r>
              <a:rPr lang="en-US" sz="12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«Общество Иисуса»</a:t>
            </a:r>
            <a:r>
              <a:rPr lang="en-US" sz="12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Игнатия Лойолы. Иезуиты стали главной силой Контрреформации: миссионеры, наставники, дипломаты </a:t>
            </a:r>
            <a:r>
              <a:rPr lang="en-US" sz="1200" i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(см. следующий слайд →)</a:t>
            </a:r>
            <a:r>
              <a:rPr lang="en-US" sz="12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</a:t>
            </a:r>
            <a:endParaRPr lang="en-US" sz="1200" dirty="0"/>
          </a:p>
        </p:txBody>
      </p:sp>
      <p:sp>
        <p:nvSpPr>
          <p:cNvPr id="34" name="Shape 27"/>
          <p:cNvSpPr/>
          <p:nvPr/>
        </p:nvSpPr>
        <p:spPr>
          <a:xfrm>
            <a:off x="7429500" y="6381598"/>
            <a:ext cx="4572000" cy="267005"/>
          </a:xfrm>
          <a:prstGeom prst="roundRect">
            <a:avLst>
              <a:gd name="adj" fmla="val 146771"/>
            </a:avLst>
          </a:prstGeom>
          <a:solidFill>
            <a:srgbClr val="2D2420">
              <a:alpha val="7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5" name="Text 28"/>
          <p:cNvSpPr txBox="1"/>
          <p:nvPr/>
        </p:nvSpPr>
        <p:spPr>
          <a:xfrm>
            <a:off x="7429500" y="6381598"/>
            <a:ext cx="4572000" cy="2670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63500" rIns="114300" bIns="63500" rtlCol="0" anchor="ctr"/>
          <a:lstStyle/>
          <a:p>
            <a:pPr marL="0" indent="0" algn="l">
              <a:buNone/>
            </a:pPr>
            <a:r>
              <a:rPr lang="en-US" sz="800" i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«Тридентский собор».</a:t>
            </a:r>
            <a:r>
              <a:rPr lang="en-US" sz="8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Художник Паскуале Кати, 1588 г. 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09905" y="5447995"/>
            <a:ext cx="2743200" cy="1095451"/>
          </a:xfrm>
          <a:prstGeom prst="roundRect">
            <a:avLst>
              <a:gd name="adj" fmla="val 17420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3619195" y="1714500"/>
            <a:ext cx="8229600" cy="1238098"/>
          </a:xfrm>
          <a:prstGeom prst="roundRect">
            <a:avLst>
              <a:gd name="adj" fmla="val 15907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3619195" y="3562502"/>
            <a:ext cx="1962302" cy="1762049"/>
          </a:xfrm>
          <a:prstGeom prst="roundRect">
            <a:avLst>
              <a:gd name="adj" fmla="val 6732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3619195" y="3562502"/>
            <a:ext cx="1962302" cy="47549"/>
          </a:xfrm>
          <a:prstGeom prst="roundRect">
            <a:avLst>
              <a:gd name="adj" fmla="val 249479"/>
            </a:avLst>
          </a:prstGeom>
          <a:solidFill>
            <a:srgbClr val="2563EB"/>
          </a:solidFill>
          <a:ln w="12700">
            <a:solidFill>
              <a:srgbClr val="2563EB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5715000" y="3562502"/>
            <a:ext cx="1962302" cy="1762049"/>
          </a:xfrm>
          <a:prstGeom prst="roundRect">
            <a:avLst>
              <a:gd name="adj" fmla="val 6732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5715000" y="3562502"/>
            <a:ext cx="1962302" cy="47549"/>
          </a:xfrm>
          <a:prstGeom prst="roundRect">
            <a:avLst>
              <a:gd name="adj" fmla="val 249479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7810805" y="3562502"/>
            <a:ext cx="1962302" cy="1762049"/>
          </a:xfrm>
          <a:prstGeom prst="roundRect">
            <a:avLst>
              <a:gd name="adj" fmla="val 6732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7810805" y="3562502"/>
            <a:ext cx="1962302" cy="47549"/>
          </a:xfrm>
          <a:prstGeom prst="roundRect">
            <a:avLst>
              <a:gd name="adj" fmla="val 249479"/>
            </a:avLst>
          </a:prstGeom>
          <a:solidFill>
            <a:srgbClr val="059669"/>
          </a:solidFill>
          <a:ln w="12700">
            <a:solidFill>
              <a:srgbClr val="059669">
                <a:alpha val="0"/>
              </a:srgbClr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9905695" y="3562502"/>
            <a:ext cx="1943100" cy="1762049"/>
          </a:xfrm>
          <a:prstGeom prst="roundRect">
            <a:avLst>
              <a:gd name="adj" fmla="val 6732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6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9905695" y="3562502"/>
            <a:ext cx="1943100" cy="47549"/>
          </a:xfrm>
          <a:prstGeom prst="roundRect">
            <a:avLst>
              <a:gd name="adj" fmla="val 249479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pic>
        <p:nvPicPr>
          <p:cNvPr id="15" name="Image 0" descr="gen-dedup-0660065f07c549bad71432e6fd1bf669.png"/>
          <p:cNvPicPr>
            <a:picLocks noChangeAspect="1"/>
          </p:cNvPicPr>
          <p:nvPr/>
        </p:nvPicPr>
        <p:blipFill>
          <a:blip r:embed="rId3"/>
          <a:srcRect t="-11" b="-11"/>
          <a:stretch/>
        </p:blipFill>
        <p:spPr>
          <a:xfrm>
            <a:off x="3619195" y="5505602"/>
            <a:ext cx="8229600" cy="1000354"/>
          </a:xfrm>
          <a:prstGeom prst="rect">
            <a:avLst/>
          </a:prstGeom>
        </p:spPr>
      </p:pic>
      <p:pic>
        <p:nvPicPr>
          <p:cNvPr id="16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9" y="1714500"/>
            <a:ext cx="2652352" cy="3619195"/>
          </a:xfrm>
          <a:prstGeom prst="rect">
            <a:avLst/>
          </a:prstGeom>
        </p:spPr>
      </p:pic>
      <p:sp>
        <p:nvSpPr>
          <p:cNvPr id="17" name="Shape 13"/>
          <p:cNvSpPr/>
          <p:nvPr/>
        </p:nvSpPr>
        <p:spPr>
          <a:xfrm>
            <a:off x="609905" y="1200607"/>
            <a:ext cx="11239805" cy="28346"/>
          </a:xfrm>
          <a:prstGeom prst="rect">
            <a:avLst/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18" name="Text 14"/>
          <p:cNvSpPr txBox="1"/>
          <p:nvPr/>
        </p:nvSpPr>
        <p:spPr>
          <a:xfrm>
            <a:off x="609905" y="344412"/>
            <a:ext cx="861090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kern="0" spc="22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Главная сила Контрреформации</a:t>
            </a:r>
            <a:endParaRPr lang="en-US" sz="1500" dirty="0"/>
          </a:p>
        </p:txBody>
      </p:sp>
      <p:sp>
        <p:nvSpPr>
          <p:cNvPr id="19" name="Text 15"/>
          <p:cNvSpPr txBox="1"/>
          <p:nvPr/>
        </p:nvSpPr>
        <p:spPr>
          <a:xfrm>
            <a:off x="609905" y="662026"/>
            <a:ext cx="8610905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«Общество Иисуса» — орден иезуитов</a:t>
            </a:r>
            <a:endParaRPr lang="en-US" sz="3100" dirty="0"/>
          </a:p>
        </p:txBody>
      </p:sp>
      <p:sp>
        <p:nvSpPr>
          <p:cNvPr id="20" name="Shape 16"/>
          <p:cNvSpPr/>
          <p:nvPr/>
        </p:nvSpPr>
        <p:spPr>
          <a:xfrm>
            <a:off x="10906049" y="672084"/>
            <a:ext cx="942746" cy="409651"/>
          </a:xfrm>
          <a:prstGeom prst="roundRect">
            <a:avLst>
              <a:gd name="adj" fmla="val 223214"/>
            </a:avLst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10906049" y="672084"/>
            <a:ext cx="943661" cy="409651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77800" tIns="76200" rIns="177800" bIns="7620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1540 г.</a:t>
            </a:r>
            <a:endParaRPr lang="en-US" sz="1300" dirty="0"/>
          </a:p>
        </p:txBody>
      </p:sp>
      <p:sp>
        <p:nvSpPr>
          <p:cNvPr id="22" name="Text 18"/>
          <p:cNvSpPr txBox="1"/>
          <p:nvPr/>
        </p:nvSpPr>
        <p:spPr>
          <a:xfrm>
            <a:off x="800100" y="5581498"/>
            <a:ext cx="2362810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Основатель</a:t>
            </a:r>
            <a:endParaRPr lang="en-US" sz="800" dirty="0"/>
          </a:p>
        </p:txBody>
      </p:sp>
      <p:sp>
        <p:nvSpPr>
          <p:cNvPr id="23" name="Text 19"/>
          <p:cNvSpPr txBox="1"/>
          <p:nvPr/>
        </p:nvSpPr>
        <p:spPr>
          <a:xfrm>
            <a:off x="800100" y="5757977"/>
            <a:ext cx="236281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Игнатий Лойола</a:t>
            </a:r>
            <a:endParaRPr lang="en-US" sz="1500" dirty="0"/>
          </a:p>
        </p:txBody>
      </p:sp>
      <p:sp>
        <p:nvSpPr>
          <p:cNvPr id="24" name="Text 20"/>
          <p:cNvSpPr txBox="1"/>
          <p:nvPr/>
        </p:nvSpPr>
        <p:spPr>
          <a:xfrm>
            <a:off x="800100" y="6024982"/>
            <a:ext cx="2362810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BFB19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испанский дворянин, бывший воин</a:t>
            </a:r>
            <a:endParaRPr lang="en-US" sz="900" dirty="0"/>
          </a:p>
          <a:p>
            <a:pPr marL="0" indent="0" algn="l">
              <a:buNone/>
            </a:pPr>
            <a:r>
              <a:rPr lang="en-US" sz="900" dirty="0">
                <a:solidFill>
                  <a:srgbClr val="BFB19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~1491 — 1556</a:t>
            </a:r>
            <a:endParaRPr lang="en-US" sz="900" dirty="0"/>
          </a:p>
        </p:txBody>
      </p:sp>
      <p:sp>
        <p:nvSpPr>
          <p:cNvPr id="25" name="Text 21"/>
          <p:cNvSpPr txBox="1"/>
          <p:nvPr/>
        </p:nvSpPr>
        <p:spPr>
          <a:xfrm>
            <a:off x="3886200" y="2190902"/>
            <a:ext cx="600761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50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⚔</a:t>
            </a:r>
            <a:endParaRPr lang="en-US" sz="4500" dirty="0"/>
          </a:p>
        </p:txBody>
      </p:sp>
      <p:sp>
        <p:nvSpPr>
          <p:cNvPr id="26" name="Text 22"/>
          <p:cNvSpPr txBox="1"/>
          <p:nvPr/>
        </p:nvSpPr>
        <p:spPr>
          <a:xfrm>
            <a:off x="4650638" y="1904695"/>
            <a:ext cx="7029907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Главный принцип</a:t>
            </a:r>
            <a:endParaRPr lang="en-US" sz="800" dirty="0"/>
          </a:p>
        </p:txBody>
      </p:sp>
      <p:sp>
        <p:nvSpPr>
          <p:cNvPr id="27" name="Text 23"/>
          <p:cNvSpPr txBox="1"/>
          <p:nvPr/>
        </p:nvSpPr>
        <p:spPr>
          <a:xfrm>
            <a:off x="4650638" y="2100377"/>
            <a:ext cx="7029907" cy="7242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i="1" dirty="0" err="1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Лойола</a:t>
            </a:r>
            <a:r>
              <a:rPr lang="en-US" sz="1300" b="1" i="1" dirty="0" smtClean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300" b="1" i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построил орден </a:t>
            </a:r>
            <a:r>
              <a:rPr lang="en-US" sz="1300" b="1" i="1" dirty="0">
                <a:solidFill>
                  <a:srgbClr val="FBBF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как армию</a:t>
            </a:r>
            <a:r>
              <a:rPr lang="en-US" sz="1300" b="1" i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— с железной дисциплиной и беспрекословным подчинением папе римскому. Особый, четвёртый обет — </a:t>
            </a:r>
            <a:r>
              <a:rPr lang="en-US" sz="1300" b="1" i="1" dirty="0">
                <a:solidFill>
                  <a:srgbClr val="FBBF2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личное послушание папе</a:t>
            </a:r>
            <a:r>
              <a:rPr lang="en-US" sz="1300" b="1" i="1" dirty="0">
                <a:solidFill>
                  <a:srgbClr val="F5F1E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</a:t>
            </a:r>
            <a:endParaRPr lang="en-US" sz="1300" dirty="0"/>
          </a:p>
        </p:txBody>
      </p:sp>
      <p:sp>
        <p:nvSpPr>
          <p:cNvPr id="28" name="Text 24"/>
          <p:cNvSpPr txBox="1"/>
          <p:nvPr/>
        </p:nvSpPr>
        <p:spPr>
          <a:xfrm>
            <a:off x="3619195" y="3161995"/>
            <a:ext cx="8229600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kern="0" spc="150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Направления деятельности</a:t>
            </a:r>
            <a:endParaRPr lang="en-US" sz="900" dirty="0"/>
          </a:p>
        </p:txBody>
      </p:sp>
      <p:sp>
        <p:nvSpPr>
          <p:cNvPr id="29" name="Text 25"/>
          <p:cNvSpPr txBox="1"/>
          <p:nvPr/>
        </p:nvSpPr>
        <p:spPr>
          <a:xfrm>
            <a:off x="3771900" y="4190695"/>
            <a:ext cx="1677010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Образование</a:t>
            </a:r>
            <a:endParaRPr lang="en-US" sz="1300" dirty="0"/>
          </a:p>
        </p:txBody>
      </p:sp>
      <p:sp>
        <p:nvSpPr>
          <p:cNvPr id="30" name="Text 26"/>
          <p:cNvSpPr txBox="1"/>
          <p:nvPr/>
        </p:nvSpPr>
        <p:spPr>
          <a:xfrm>
            <a:off x="3771900" y="4448556"/>
            <a:ext cx="167701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0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Создание </a:t>
            </a:r>
            <a:r>
              <a:rPr lang="en-US" sz="10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школ и коллегий</a:t>
            </a:r>
            <a:r>
              <a:rPr lang="en-US" sz="10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высокого уровня — воспитание молодёжи в духе католицизма.</a:t>
            </a:r>
            <a:endParaRPr lang="en-US" sz="1000" dirty="0"/>
          </a:p>
        </p:txBody>
      </p:sp>
      <p:pic>
        <p:nvPicPr>
          <p:cNvPr id="31" name="Image 2" descr="gen-dedup-62517e5079680e2a21fffc323339f487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71900" y="3795674"/>
            <a:ext cx="333756" cy="267005"/>
          </a:xfrm>
          <a:prstGeom prst="rect">
            <a:avLst/>
          </a:prstGeom>
        </p:spPr>
      </p:pic>
      <p:sp>
        <p:nvSpPr>
          <p:cNvPr id="32" name="Text 27"/>
          <p:cNvSpPr txBox="1"/>
          <p:nvPr/>
        </p:nvSpPr>
        <p:spPr>
          <a:xfrm>
            <a:off x="5867705" y="4190695"/>
            <a:ext cx="1677010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Миссионерство</a:t>
            </a:r>
            <a:endParaRPr lang="en-US" sz="1300" dirty="0"/>
          </a:p>
        </p:txBody>
      </p:sp>
      <p:sp>
        <p:nvSpPr>
          <p:cNvPr id="33" name="Text 28"/>
          <p:cNvSpPr txBox="1"/>
          <p:nvPr/>
        </p:nvSpPr>
        <p:spPr>
          <a:xfrm>
            <a:off x="5867705" y="4448556"/>
            <a:ext cx="167701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Франциск Ксаверий</a:t>
            </a:r>
            <a:r>
              <a:rPr lang="en-US" sz="10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— Индия, Япония. Иезуиты изучали языки и составляли словари.</a:t>
            </a:r>
            <a:endParaRPr lang="en-US" sz="1000" dirty="0"/>
          </a:p>
        </p:txBody>
      </p:sp>
      <p:pic>
        <p:nvPicPr>
          <p:cNvPr id="34" name="Image 3" descr="gen-dedup-5b946abd0b4085d4b959a83e9cdc876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867705" y="3795674"/>
            <a:ext cx="267005" cy="267005"/>
          </a:xfrm>
          <a:prstGeom prst="rect">
            <a:avLst/>
          </a:prstGeom>
        </p:spPr>
      </p:pic>
      <p:sp>
        <p:nvSpPr>
          <p:cNvPr id="35" name="Text 29"/>
          <p:cNvSpPr txBox="1"/>
          <p:nvPr/>
        </p:nvSpPr>
        <p:spPr>
          <a:xfrm>
            <a:off x="7962595" y="4190695"/>
            <a:ext cx="1677010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Дипломатия</a:t>
            </a:r>
            <a:endParaRPr lang="en-US" sz="1300" dirty="0"/>
          </a:p>
        </p:txBody>
      </p:sp>
      <p:sp>
        <p:nvSpPr>
          <p:cNvPr id="36" name="Text 30"/>
          <p:cNvSpPr txBox="1"/>
          <p:nvPr/>
        </p:nvSpPr>
        <p:spPr>
          <a:xfrm>
            <a:off x="7962595" y="4448556"/>
            <a:ext cx="167701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0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Влияние на королей и знать в качестве </a:t>
            </a:r>
            <a:r>
              <a:rPr lang="en-US" sz="10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духовников</a:t>
            </a:r>
            <a:r>
              <a:rPr lang="en-US" sz="10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и придворных советников.</a:t>
            </a:r>
            <a:endParaRPr lang="en-US" sz="1000" dirty="0"/>
          </a:p>
        </p:txBody>
      </p:sp>
      <p:pic>
        <p:nvPicPr>
          <p:cNvPr id="37" name="Image 4" descr="gen-dedup-b7b3dcef46a0d7ebab68fbe2a6c616af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7962595" y="3795674"/>
            <a:ext cx="333756" cy="267005"/>
          </a:xfrm>
          <a:prstGeom prst="rect">
            <a:avLst/>
          </a:prstGeom>
        </p:spPr>
      </p:pic>
      <p:sp>
        <p:nvSpPr>
          <p:cNvPr id="38" name="Text 31"/>
          <p:cNvSpPr txBox="1"/>
          <p:nvPr/>
        </p:nvSpPr>
        <p:spPr>
          <a:xfrm>
            <a:off x="10058400" y="4190695"/>
            <a:ext cx="1657807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Борьба с ересью</a:t>
            </a:r>
            <a:endParaRPr lang="en-US" sz="1300" dirty="0"/>
          </a:p>
        </p:txBody>
      </p:sp>
      <p:sp>
        <p:nvSpPr>
          <p:cNvPr id="39" name="Text 32"/>
          <p:cNvSpPr txBox="1"/>
          <p:nvPr/>
        </p:nvSpPr>
        <p:spPr>
          <a:xfrm>
            <a:off x="10058400" y="4448556"/>
            <a:ext cx="1657807" cy="5907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0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Идейная борьба с </a:t>
            </a:r>
            <a:r>
              <a:rPr lang="en-US" sz="10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протестантизмом</a:t>
            </a:r>
            <a:r>
              <a:rPr lang="en-US" sz="10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: возврат в католичество земель в Польше, Венгрии, Германии.</a:t>
            </a:r>
            <a:endParaRPr lang="en-US" sz="1000" dirty="0"/>
          </a:p>
        </p:txBody>
      </p:sp>
      <p:pic>
        <p:nvPicPr>
          <p:cNvPr id="40" name="Image 5" descr="gen-dedup-d97b51209399ed8e7308f15e751181b9.png"/>
          <p:cNvPicPr>
            <a:picLocks noChangeAspect="1"/>
          </p:cNvPicPr>
          <p:nvPr/>
        </p:nvPicPr>
        <p:blipFill>
          <a:blip r:embed="rId8"/>
          <a:srcRect l="-133" r="-133"/>
          <a:stretch/>
        </p:blipFill>
        <p:spPr>
          <a:xfrm>
            <a:off x="10058400" y="3743554"/>
            <a:ext cx="171907" cy="228600"/>
          </a:xfrm>
          <a:prstGeom prst="rect">
            <a:avLst/>
          </a:prstGeom>
        </p:spPr>
      </p:pic>
      <p:pic>
        <p:nvPicPr>
          <p:cNvPr id="41" name="Image 6" descr="gen-dedup-3f101ef9e5fb8489c41f21038a627785.png"/>
          <p:cNvPicPr>
            <a:picLocks noChangeAspect="1"/>
          </p:cNvPicPr>
          <p:nvPr/>
        </p:nvPicPr>
        <p:blipFill>
          <a:blip r:embed="rId9"/>
          <a:srcRect l="-606" r="-606"/>
          <a:stretch/>
        </p:blipFill>
        <p:spPr>
          <a:xfrm>
            <a:off x="3847795" y="5676595"/>
            <a:ext cx="219456" cy="247802"/>
          </a:xfrm>
          <a:prstGeom prst="rect">
            <a:avLst/>
          </a:prstGeom>
        </p:spPr>
      </p:pic>
      <p:sp>
        <p:nvSpPr>
          <p:cNvPr id="42" name="Text 33"/>
          <p:cNvSpPr txBox="1"/>
          <p:nvPr/>
        </p:nvSpPr>
        <p:spPr>
          <a:xfrm>
            <a:off x="4238244" y="5658307"/>
            <a:ext cx="7458761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92400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Уникальный эксперимент: иезуитское «государство» в Парагвае</a:t>
            </a:r>
            <a:endParaRPr lang="en-US" sz="1500" dirty="0"/>
          </a:p>
        </p:txBody>
      </p:sp>
      <p:sp>
        <p:nvSpPr>
          <p:cNvPr id="43" name="Text 34"/>
          <p:cNvSpPr txBox="1"/>
          <p:nvPr/>
        </p:nvSpPr>
        <p:spPr>
          <a:xfrm>
            <a:off x="4238244" y="5943600"/>
            <a:ext cx="7458761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 err="1" smtClean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Поселения</a:t>
            </a:r>
            <a:r>
              <a:rPr lang="en-US" sz="1100" dirty="0" smtClean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100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индейцев, где не знали частной собственности и трудились сообща. Питание, одежда и жильё одинаковы для всех. Процветали вплоть до второй половины </a:t>
            </a:r>
            <a:r>
              <a:rPr lang="en-US" sz="1100" b="1" dirty="0">
                <a:solidFill>
                  <a:srgbClr val="3A2C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XVIII в.</a:t>
            </a:r>
            <a:endParaRPr lang="en-US" sz="1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5" name="Image 0" descr="gen-dedup-5d3646ce1dfcbb6db6b1fcabae45848c.png"/>
          <p:cNvPicPr>
            <a:picLocks noChangeAspect="1"/>
          </p:cNvPicPr>
          <p:nvPr/>
        </p:nvPicPr>
        <p:blipFill>
          <a:blip r:embed="rId3"/>
          <a:srcRect t="-2" b="-2"/>
          <a:stretch/>
        </p:blipFill>
        <p:spPr>
          <a:xfrm>
            <a:off x="609905" y="2820924"/>
            <a:ext cx="5524805" cy="1619402"/>
          </a:xfrm>
          <a:prstGeom prst="rect">
            <a:avLst/>
          </a:prstGeom>
        </p:spPr>
      </p:pic>
      <p:pic>
        <p:nvPicPr>
          <p:cNvPr id="6" name="Image 1" descr="gen-dedup-7a934a812e5879f71c80592a33eab1be.png"/>
          <p:cNvPicPr>
            <a:picLocks noChangeAspect="1"/>
          </p:cNvPicPr>
          <p:nvPr/>
        </p:nvPicPr>
        <p:blipFill>
          <a:blip r:embed="rId4"/>
          <a:srcRect t="-7" b="-7"/>
          <a:stretch/>
        </p:blipFill>
        <p:spPr>
          <a:xfrm>
            <a:off x="6286500" y="2820924"/>
            <a:ext cx="5562295" cy="1619402"/>
          </a:xfrm>
          <a:prstGeom prst="rect">
            <a:avLst/>
          </a:prstGeom>
        </p:spPr>
      </p:pic>
      <p:sp>
        <p:nvSpPr>
          <p:cNvPr id="7" name="Shape 3"/>
          <p:cNvSpPr/>
          <p:nvPr/>
        </p:nvSpPr>
        <p:spPr>
          <a:xfrm>
            <a:off x="609905" y="4795113"/>
            <a:ext cx="2714854" cy="1526556"/>
          </a:xfrm>
          <a:prstGeom prst="roundRect">
            <a:avLst>
              <a:gd name="adj" fmla="val 13635"/>
            </a:avLst>
          </a:prstGeom>
          <a:solidFill>
            <a:srgbClr val="8B2E16">
              <a:alpha val="8000"/>
            </a:srgbClr>
          </a:solidFill>
          <a:ln/>
        </p:spPr>
      </p:sp>
      <p:sp>
        <p:nvSpPr>
          <p:cNvPr id="8" name="Shape 4"/>
          <p:cNvSpPr/>
          <p:nvPr/>
        </p:nvSpPr>
        <p:spPr>
          <a:xfrm>
            <a:off x="609905" y="4795113"/>
            <a:ext cx="38405" cy="1526556"/>
          </a:xfrm>
          <a:prstGeom prst="roundRect">
            <a:avLst>
              <a:gd name="adj" fmla="val 439558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9" name="Shape 5"/>
          <p:cNvSpPr/>
          <p:nvPr/>
        </p:nvSpPr>
        <p:spPr>
          <a:xfrm>
            <a:off x="3476549" y="4795113"/>
            <a:ext cx="2714854" cy="1526556"/>
          </a:xfrm>
          <a:prstGeom prst="roundRect">
            <a:avLst>
              <a:gd name="adj" fmla="val 13635"/>
            </a:avLst>
          </a:prstGeom>
          <a:solidFill>
            <a:srgbClr val="D97706">
              <a:alpha val="1000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3476549" y="4795113"/>
            <a:ext cx="38405" cy="1526556"/>
          </a:xfrm>
          <a:prstGeom prst="roundRect">
            <a:avLst>
              <a:gd name="adj" fmla="val 439558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11" name="Shape 7"/>
          <p:cNvSpPr/>
          <p:nvPr/>
        </p:nvSpPr>
        <p:spPr>
          <a:xfrm>
            <a:off x="6344107" y="4795113"/>
            <a:ext cx="2714854" cy="1526556"/>
          </a:xfrm>
          <a:prstGeom prst="roundRect">
            <a:avLst>
              <a:gd name="adj" fmla="val 13635"/>
            </a:avLst>
          </a:prstGeom>
          <a:solidFill>
            <a:srgbClr val="2563EB">
              <a:alpha val="8000"/>
            </a:srgbClr>
          </a:solidFill>
          <a:ln/>
        </p:spPr>
      </p:sp>
      <p:sp>
        <p:nvSpPr>
          <p:cNvPr id="12" name="Shape 8"/>
          <p:cNvSpPr/>
          <p:nvPr/>
        </p:nvSpPr>
        <p:spPr>
          <a:xfrm>
            <a:off x="6344107" y="4795113"/>
            <a:ext cx="38405" cy="1526556"/>
          </a:xfrm>
          <a:prstGeom prst="roundRect">
            <a:avLst>
              <a:gd name="adj" fmla="val 439558"/>
            </a:avLst>
          </a:prstGeom>
          <a:solidFill>
            <a:srgbClr val="2563EB"/>
          </a:solidFill>
          <a:ln w="12700">
            <a:solidFill>
              <a:srgbClr val="2563EB">
                <a:alpha val="0"/>
              </a:srgbClr>
            </a:solidFill>
            <a:prstDash val="solid"/>
          </a:ln>
        </p:spPr>
      </p:sp>
      <p:sp>
        <p:nvSpPr>
          <p:cNvPr id="13" name="Shape 9"/>
          <p:cNvSpPr/>
          <p:nvPr/>
        </p:nvSpPr>
        <p:spPr>
          <a:xfrm>
            <a:off x="9210751" y="4795113"/>
            <a:ext cx="2638044" cy="1526556"/>
          </a:xfrm>
          <a:prstGeom prst="roundRect">
            <a:avLst>
              <a:gd name="adj" fmla="val 13635"/>
            </a:avLst>
          </a:prstGeom>
          <a:solidFill>
            <a:srgbClr val="059669">
              <a:alpha val="8000"/>
            </a:srgbClr>
          </a:solidFill>
          <a:ln/>
        </p:spPr>
      </p:sp>
      <p:sp>
        <p:nvSpPr>
          <p:cNvPr id="14" name="Shape 10"/>
          <p:cNvSpPr/>
          <p:nvPr/>
        </p:nvSpPr>
        <p:spPr>
          <a:xfrm>
            <a:off x="9210751" y="4795113"/>
            <a:ext cx="38405" cy="1526556"/>
          </a:xfrm>
          <a:prstGeom prst="roundRect">
            <a:avLst>
              <a:gd name="adj" fmla="val 439558"/>
            </a:avLst>
          </a:prstGeom>
          <a:solidFill>
            <a:srgbClr val="059669"/>
          </a:solidFill>
          <a:ln w="12700">
            <a:solidFill>
              <a:srgbClr val="059669">
                <a:alpha val="0"/>
              </a:srgbClr>
            </a:solidFill>
            <a:prstDash val="solid"/>
          </a:ln>
        </p:spPr>
      </p:sp>
      <p:pic>
        <p:nvPicPr>
          <p:cNvPr id="15" name="Image 2" descr="gen-dedup-6f0ca652f7e454110a44b306c23f3ab8.png"/>
          <p:cNvPicPr>
            <a:picLocks noChangeAspect="1"/>
          </p:cNvPicPr>
          <p:nvPr/>
        </p:nvPicPr>
        <p:blipFill>
          <a:blip r:embed="rId5"/>
          <a:srcRect l="-198" r="-198"/>
          <a:stretch/>
        </p:blipFill>
        <p:spPr>
          <a:xfrm>
            <a:off x="3372307" y="2653803"/>
            <a:ext cx="2723998" cy="75895"/>
          </a:xfrm>
          <a:prstGeom prst="rect">
            <a:avLst/>
          </a:prstGeom>
        </p:spPr>
      </p:pic>
      <p:sp>
        <p:nvSpPr>
          <p:cNvPr id="16" name="Shape 11"/>
          <p:cNvSpPr/>
          <p:nvPr/>
        </p:nvSpPr>
        <p:spPr>
          <a:xfrm>
            <a:off x="3372307" y="2659214"/>
            <a:ext cx="75895" cy="171907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" name="Shape 12"/>
          <p:cNvSpPr/>
          <p:nvPr/>
        </p:nvSpPr>
        <p:spPr>
          <a:xfrm>
            <a:off x="8744408" y="2662305"/>
            <a:ext cx="75895" cy="171907"/>
          </a:xfrm>
          <a:prstGeom prst="rect">
            <a:avLst/>
          </a:prstGeom>
          <a:solidFill>
            <a:srgbClr val="2563E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8" name="Image 3" descr="gen-dedup-52c4a5d18d205d91cb6d48f870c5119c.png"/>
          <p:cNvPicPr>
            <a:picLocks noChangeAspect="1"/>
          </p:cNvPicPr>
          <p:nvPr/>
        </p:nvPicPr>
        <p:blipFill>
          <a:blip r:embed="rId6"/>
          <a:srcRect l="-198" r="-198"/>
          <a:stretch/>
        </p:blipFill>
        <p:spPr>
          <a:xfrm>
            <a:off x="6096305" y="2653803"/>
            <a:ext cx="2723998" cy="75895"/>
          </a:xfrm>
          <a:prstGeom prst="rect">
            <a:avLst/>
          </a:prstGeom>
        </p:spPr>
      </p:pic>
      <p:pic>
        <p:nvPicPr>
          <p:cNvPr id="19" name="Image 4" descr="gen-dedup-20dea678df93e8c1e63ebe421a5bca0f.png"/>
          <p:cNvPicPr>
            <a:picLocks noChangeAspect="1"/>
          </p:cNvPicPr>
          <p:nvPr/>
        </p:nvPicPr>
        <p:blipFill>
          <a:blip r:embed="rId7"/>
          <a:srcRect t="-208" b="-208"/>
          <a:stretch/>
        </p:blipFill>
        <p:spPr>
          <a:xfrm>
            <a:off x="6096305" y="2203633"/>
            <a:ext cx="75895" cy="523951"/>
          </a:xfrm>
          <a:prstGeom prst="rect">
            <a:avLst/>
          </a:prstGeom>
        </p:spPr>
      </p:pic>
      <p:sp>
        <p:nvSpPr>
          <p:cNvPr id="21" name="Shape 13"/>
          <p:cNvSpPr/>
          <p:nvPr/>
        </p:nvSpPr>
        <p:spPr>
          <a:xfrm>
            <a:off x="4190695" y="1350569"/>
            <a:ext cx="3810305" cy="857707"/>
          </a:xfrm>
          <a:prstGeom prst="roundRect">
            <a:avLst>
              <a:gd name="adj" fmla="val 106610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2" name="Text 14"/>
          <p:cNvSpPr txBox="1"/>
          <p:nvPr/>
        </p:nvSpPr>
        <p:spPr>
          <a:xfrm>
            <a:off x="609905" y="476402"/>
            <a:ext cx="1123980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kern="0" spc="22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ПОДВЕДЁМ ИТОГИ</a:t>
            </a:r>
            <a:endParaRPr lang="en-US" sz="900" dirty="0"/>
          </a:p>
        </p:txBody>
      </p:sp>
      <p:sp>
        <p:nvSpPr>
          <p:cNvPr id="23" name="Text 15"/>
          <p:cNvSpPr txBox="1"/>
          <p:nvPr/>
        </p:nvSpPr>
        <p:spPr>
          <a:xfrm>
            <a:off x="609905" y="700430"/>
            <a:ext cx="11239805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4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Раскол христианского мира</a:t>
            </a:r>
            <a:endParaRPr lang="en-US" sz="3400" dirty="0"/>
          </a:p>
        </p:txBody>
      </p:sp>
      <p:pic>
        <p:nvPicPr>
          <p:cNvPr id="24" name="Image 6" descr="gen-dedup-90d2eff7d525cc8352019b2ca9f3a4ff.png"/>
          <p:cNvPicPr>
            <a:picLocks noChangeAspect="1"/>
          </p:cNvPicPr>
          <p:nvPr/>
        </p:nvPicPr>
        <p:blipFill>
          <a:blip r:embed="rId8"/>
          <a:srcRect t="-420" b="-420"/>
          <a:stretch/>
        </p:blipFill>
        <p:spPr>
          <a:xfrm>
            <a:off x="609905" y="1271930"/>
            <a:ext cx="761695" cy="38405"/>
          </a:xfrm>
          <a:prstGeom prst="rect">
            <a:avLst/>
          </a:prstGeom>
        </p:spPr>
      </p:pic>
      <p:sp>
        <p:nvSpPr>
          <p:cNvPr id="25" name="Text 16"/>
          <p:cNvSpPr txBox="1"/>
          <p:nvPr/>
        </p:nvSpPr>
        <p:spPr>
          <a:xfrm>
            <a:off x="4381805" y="1464869"/>
            <a:ext cx="3429000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225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ДО XVI в.</a:t>
            </a:r>
            <a:endParaRPr lang="en-US" sz="800" dirty="0"/>
          </a:p>
        </p:txBody>
      </p:sp>
      <p:sp>
        <p:nvSpPr>
          <p:cNvPr id="26" name="Text 17"/>
          <p:cNvSpPr txBox="1"/>
          <p:nvPr/>
        </p:nvSpPr>
        <p:spPr>
          <a:xfrm>
            <a:off x="4381805" y="1650492"/>
            <a:ext cx="3429000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Единое западное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христианство</a:t>
            </a:r>
            <a:endParaRPr lang="en-US" sz="1500" dirty="0"/>
          </a:p>
        </p:txBody>
      </p:sp>
      <p:sp>
        <p:nvSpPr>
          <p:cNvPr id="27" name="Text 18"/>
          <p:cNvSpPr txBox="1"/>
          <p:nvPr/>
        </p:nvSpPr>
        <p:spPr>
          <a:xfrm>
            <a:off x="6286500" y="2397557"/>
            <a:ext cx="1143000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XVI в.</a:t>
            </a:r>
            <a:endParaRPr lang="en-US" sz="800" dirty="0"/>
          </a:p>
        </p:txBody>
      </p:sp>
      <p:sp>
        <p:nvSpPr>
          <p:cNvPr id="28" name="Text 19"/>
          <p:cNvSpPr txBox="1"/>
          <p:nvPr/>
        </p:nvSpPr>
        <p:spPr>
          <a:xfrm>
            <a:off x="1200607" y="3032151"/>
            <a:ext cx="2181758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Сохранили верность Риму</a:t>
            </a:r>
            <a:endParaRPr lang="en-US" sz="800" dirty="0"/>
          </a:p>
        </p:txBody>
      </p:sp>
      <p:sp>
        <p:nvSpPr>
          <p:cNvPr id="29" name="Text 20"/>
          <p:cNvSpPr txBox="1"/>
          <p:nvPr/>
        </p:nvSpPr>
        <p:spPr>
          <a:xfrm>
            <a:off x="1200607" y="3189427"/>
            <a:ext cx="218175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Католики</a:t>
            </a:r>
            <a:endParaRPr lang="en-US" sz="1600" dirty="0"/>
          </a:p>
        </p:txBody>
      </p:sp>
      <p:sp>
        <p:nvSpPr>
          <p:cNvPr id="30" name="Text 21"/>
          <p:cNvSpPr txBox="1"/>
          <p:nvPr/>
        </p:nvSpPr>
        <p:spPr>
          <a:xfrm>
            <a:off x="838505" y="3545129"/>
            <a:ext cx="5143500" cy="5623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Италия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, Испания, Португалия, Франция (преимущественно), юг Германии, Польша. После Тридентского собора церковь обновилась изнутри: </a:t>
            </a:r>
            <a:r>
              <a:rPr lang="en-US" sz="11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Контрреформация, иезуиты, миссионеры в Новом Свете и Азии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</a:t>
            </a:r>
            <a:endParaRPr lang="en-US" sz="1100" dirty="0"/>
          </a:p>
        </p:txBody>
      </p:sp>
      <p:pic>
        <p:nvPicPr>
          <p:cNvPr id="31" name="Image 7" descr="gen-dedup-de2d4dba50253910aa4737ec398c8380.png"/>
          <p:cNvPicPr>
            <a:picLocks noChangeAspect="1"/>
          </p:cNvPicPr>
          <p:nvPr/>
        </p:nvPicPr>
        <p:blipFill>
          <a:blip r:embed="rId9"/>
          <a:srcRect l="-50" r="-50"/>
          <a:stretch/>
        </p:blipFill>
        <p:spPr>
          <a:xfrm>
            <a:off x="838505" y="3058668"/>
            <a:ext cx="228600" cy="304495"/>
          </a:xfrm>
          <a:prstGeom prst="rect">
            <a:avLst/>
          </a:prstGeom>
        </p:spPr>
      </p:pic>
      <p:sp>
        <p:nvSpPr>
          <p:cNvPr id="32" name="Text 22"/>
          <p:cNvSpPr txBox="1"/>
          <p:nvPr/>
        </p:nvSpPr>
        <p:spPr>
          <a:xfrm>
            <a:off x="6915607" y="3032151"/>
            <a:ext cx="1524305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2563E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Реформа церкви</a:t>
            </a:r>
            <a:endParaRPr lang="en-US" sz="800" dirty="0"/>
          </a:p>
        </p:txBody>
      </p:sp>
      <p:sp>
        <p:nvSpPr>
          <p:cNvPr id="33" name="Text 23"/>
          <p:cNvSpPr txBox="1"/>
          <p:nvPr/>
        </p:nvSpPr>
        <p:spPr>
          <a:xfrm>
            <a:off x="6915607" y="3189427"/>
            <a:ext cx="152430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Протестанты</a:t>
            </a:r>
            <a:endParaRPr lang="en-US" sz="1600" dirty="0"/>
          </a:p>
        </p:txBody>
      </p:sp>
      <p:sp>
        <p:nvSpPr>
          <p:cNvPr id="34" name="Text 24"/>
          <p:cNvSpPr txBox="1"/>
          <p:nvPr/>
        </p:nvSpPr>
        <p:spPr>
          <a:xfrm>
            <a:off x="6515100" y="3545129"/>
            <a:ext cx="5143500" cy="5623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 err="1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Север</a:t>
            </a:r>
            <a:r>
              <a:rPr lang="en-US" sz="1100" dirty="0" smtClean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Германии, Скандинавия, Англия, Шотландия, Нидерланды, часть Швейцарии и Франции. Направления: </a:t>
            </a:r>
            <a:r>
              <a:rPr lang="en-US" sz="11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лютеране, кальвинисты, гугеноты, пуритане, англикане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</a:t>
            </a:r>
            <a:endParaRPr lang="en-US" sz="1100" dirty="0"/>
          </a:p>
        </p:txBody>
      </p:sp>
      <p:pic>
        <p:nvPicPr>
          <p:cNvPr id="35" name="Image 8" descr="gen-dedup-003c7a9181bbe84f1fbaa21e190c931e.png"/>
          <p:cNvPicPr>
            <a:picLocks noChangeAspect="1"/>
          </p:cNvPicPr>
          <p:nvPr/>
        </p:nvPicPr>
        <p:blipFill>
          <a:blip r:embed="rId10"/>
          <a:srcRect l="-107" r="-107"/>
          <a:stretch/>
        </p:blipFill>
        <p:spPr>
          <a:xfrm>
            <a:off x="6515100" y="3058668"/>
            <a:ext cx="267005" cy="304495"/>
          </a:xfrm>
          <a:prstGeom prst="rect">
            <a:avLst/>
          </a:prstGeom>
        </p:spPr>
      </p:pic>
      <p:sp>
        <p:nvSpPr>
          <p:cNvPr id="36" name="Text 25"/>
          <p:cNvSpPr txBox="1"/>
          <p:nvPr/>
        </p:nvSpPr>
        <p:spPr>
          <a:xfrm>
            <a:off x="800100" y="5214823"/>
            <a:ext cx="238201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Библия — на родных языках</a:t>
            </a:r>
            <a:endParaRPr lang="en-US" sz="1100" dirty="0"/>
          </a:p>
        </p:txBody>
      </p:sp>
      <p:sp>
        <p:nvSpPr>
          <p:cNvPr id="37" name="Text 26"/>
          <p:cNvSpPr txBox="1"/>
          <p:nvPr/>
        </p:nvSpPr>
        <p:spPr>
          <a:xfrm>
            <a:off x="800100" y="5472753"/>
            <a:ext cx="2382012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Перевод Священного Писания на немецкий, английский и др. сделал его доступным мирянам.</a:t>
            </a:r>
            <a:endParaRPr lang="en-US" sz="1100" dirty="0"/>
          </a:p>
        </p:txBody>
      </p:sp>
      <p:pic>
        <p:nvPicPr>
          <p:cNvPr id="38" name="Image 9" descr="gen-dedup-e0b914769a62f57d4d26a7d6bd752fc2.png"/>
          <p:cNvPicPr>
            <a:picLocks noChangeAspect="1"/>
          </p:cNvPicPr>
          <p:nvPr/>
        </p:nvPicPr>
        <p:blipFill>
          <a:blip r:embed="rId11"/>
          <a:srcRect l="-1282" r="-1282"/>
          <a:stretch/>
        </p:blipFill>
        <p:spPr>
          <a:xfrm>
            <a:off x="800100" y="4952390"/>
            <a:ext cx="219456" cy="190195"/>
          </a:xfrm>
          <a:prstGeom prst="rect">
            <a:avLst/>
          </a:prstGeom>
        </p:spPr>
      </p:pic>
      <p:sp>
        <p:nvSpPr>
          <p:cNvPr id="39" name="Text 27"/>
          <p:cNvSpPr txBox="1"/>
          <p:nvPr/>
        </p:nvSpPr>
        <p:spPr>
          <a:xfrm>
            <a:off x="3666744" y="5214823"/>
            <a:ext cx="238201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Развитие капитализма</a:t>
            </a:r>
            <a:endParaRPr lang="en-US" sz="1100" dirty="0"/>
          </a:p>
        </p:txBody>
      </p:sp>
      <p:sp>
        <p:nvSpPr>
          <p:cNvPr id="40" name="Text 28"/>
          <p:cNvSpPr txBox="1"/>
          <p:nvPr/>
        </p:nvSpPr>
        <p:spPr>
          <a:xfrm>
            <a:off x="3666744" y="5472753"/>
            <a:ext cx="2382012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Идеи Кальвина оправдали труд и накопление богатства — это ускорило развитие предпринимательства.</a:t>
            </a:r>
            <a:endParaRPr lang="en-US" sz="1100" dirty="0"/>
          </a:p>
        </p:txBody>
      </p:sp>
      <p:pic>
        <p:nvPicPr>
          <p:cNvPr id="41" name="Image 10" descr="gen-dedup-6912f326f60d6b8029b66176e8a16720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3666744" y="4952390"/>
            <a:ext cx="190195" cy="190195"/>
          </a:xfrm>
          <a:prstGeom prst="rect">
            <a:avLst/>
          </a:prstGeom>
        </p:spPr>
      </p:pic>
      <p:sp>
        <p:nvSpPr>
          <p:cNvPr id="42" name="Text 29"/>
          <p:cNvSpPr txBox="1"/>
          <p:nvPr/>
        </p:nvSpPr>
        <p:spPr>
          <a:xfrm>
            <a:off x="6534302" y="5214823"/>
            <a:ext cx="238201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Усиление светской власти</a:t>
            </a:r>
            <a:endParaRPr lang="en-US" sz="1100" dirty="0"/>
          </a:p>
        </p:txBody>
      </p:sp>
      <p:sp>
        <p:nvSpPr>
          <p:cNvPr id="43" name="Text 30"/>
          <p:cNvSpPr txBox="1"/>
          <p:nvPr/>
        </p:nvSpPr>
        <p:spPr>
          <a:xfrm>
            <a:off x="6534302" y="5472753"/>
            <a:ext cx="238201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Секуляризация земель церкви укрепила положение монархов и князей в Европе.</a:t>
            </a:r>
            <a:endParaRPr lang="en-US" sz="1100" dirty="0"/>
          </a:p>
        </p:txBody>
      </p:sp>
      <p:pic>
        <p:nvPicPr>
          <p:cNvPr id="44" name="Image 11" descr="gen-dedup-7b917fafd4b95368b2db303a6d98a440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6534302" y="4952390"/>
            <a:ext cx="190195" cy="190195"/>
          </a:xfrm>
          <a:prstGeom prst="rect">
            <a:avLst/>
          </a:prstGeom>
        </p:spPr>
      </p:pic>
      <p:sp>
        <p:nvSpPr>
          <p:cNvPr id="45" name="Text 31"/>
          <p:cNvSpPr txBox="1"/>
          <p:nvPr/>
        </p:nvSpPr>
        <p:spPr>
          <a:xfrm>
            <a:off x="9400946" y="5214823"/>
            <a:ext cx="23052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Религиозные войны</a:t>
            </a:r>
            <a:endParaRPr lang="en-US" sz="1100" dirty="0"/>
          </a:p>
        </p:txBody>
      </p:sp>
      <p:sp>
        <p:nvSpPr>
          <p:cNvPr id="46" name="Text 32"/>
          <p:cNvSpPr txBox="1"/>
          <p:nvPr/>
        </p:nvSpPr>
        <p:spPr>
          <a:xfrm>
            <a:off x="9400946" y="5472753"/>
            <a:ext cx="2305202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Раскол христианства повлёк череду религиозных конфликтов в Европе XVI—XVII вв.</a:t>
            </a:r>
            <a:endParaRPr lang="en-US" sz="1100" dirty="0"/>
          </a:p>
        </p:txBody>
      </p:sp>
      <p:pic>
        <p:nvPicPr>
          <p:cNvPr id="47" name="Image 12" descr="gen-dedup-9c8c0e8d71fd3241eb80f6638bcd9a82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9400946" y="4952390"/>
            <a:ext cx="142646" cy="19019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5" name="Image 0" descr="gen-dedup-710444a1ca53388296535cd2c3e2ef35.png"/>
          <p:cNvPicPr>
            <a:picLocks noChangeAspect="1"/>
          </p:cNvPicPr>
          <p:nvPr/>
        </p:nvPicPr>
        <p:blipFill>
          <a:blip r:embed="rId3"/>
          <a:srcRect t="-401" b="-401"/>
          <a:stretch/>
        </p:blipFill>
        <p:spPr>
          <a:xfrm>
            <a:off x="761695" y="3619195"/>
            <a:ext cx="11048695" cy="57607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1057046" y="3495751"/>
            <a:ext cx="304495" cy="304495"/>
          </a:xfrm>
          <a:prstGeom prst="ellipse">
            <a:avLst/>
          </a:prstGeom>
          <a:solidFill>
            <a:srgbClr val="D97706"/>
          </a:solidFill>
          <a:ln w="50800">
            <a:solidFill>
              <a:srgbClr val="F5F1E8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2428646" y="3495751"/>
            <a:ext cx="304495" cy="304495"/>
          </a:xfrm>
          <a:prstGeom prst="ellipse">
            <a:avLst/>
          </a:prstGeom>
          <a:solidFill>
            <a:srgbClr val="D97706"/>
          </a:solidFill>
          <a:ln w="50800">
            <a:solidFill>
              <a:srgbClr val="F5F1E8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3810305" y="3495751"/>
            <a:ext cx="304495" cy="304495"/>
          </a:xfrm>
          <a:prstGeom prst="ellipse">
            <a:avLst/>
          </a:prstGeom>
          <a:solidFill>
            <a:srgbClr val="D97706"/>
          </a:solidFill>
          <a:ln w="50800">
            <a:solidFill>
              <a:srgbClr val="F5F1E8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5181905" y="3495751"/>
            <a:ext cx="304495" cy="304495"/>
          </a:xfrm>
          <a:prstGeom prst="ellipse">
            <a:avLst/>
          </a:prstGeom>
          <a:solidFill>
            <a:srgbClr val="D97706"/>
          </a:solidFill>
          <a:ln w="50800">
            <a:solidFill>
              <a:srgbClr val="F5F1E8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6553505" y="3495751"/>
            <a:ext cx="304495" cy="304495"/>
          </a:xfrm>
          <a:prstGeom prst="ellipse">
            <a:avLst/>
          </a:prstGeom>
          <a:solidFill>
            <a:srgbClr val="8B2E16"/>
          </a:solidFill>
          <a:ln w="50800">
            <a:solidFill>
              <a:srgbClr val="F5F1E8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7925105" y="3495751"/>
            <a:ext cx="304495" cy="304495"/>
          </a:xfrm>
          <a:prstGeom prst="ellipse">
            <a:avLst/>
          </a:prstGeom>
          <a:solidFill>
            <a:srgbClr val="8B2E16"/>
          </a:solidFill>
          <a:ln w="50800">
            <a:solidFill>
              <a:srgbClr val="F5F1E8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9296705" y="3495751"/>
            <a:ext cx="304495" cy="304495"/>
          </a:xfrm>
          <a:prstGeom prst="ellipse">
            <a:avLst/>
          </a:prstGeom>
          <a:solidFill>
            <a:srgbClr val="8B2E16"/>
          </a:solidFill>
          <a:ln w="50800">
            <a:solidFill>
              <a:srgbClr val="F5F1E8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10668305" y="3495751"/>
            <a:ext cx="304495" cy="304495"/>
          </a:xfrm>
          <a:prstGeom prst="ellipse">
            <a:avLst/>
          </a:prstGeom>
          <a:solidFill>
            <a:srgbClr val="8B2E16"/>
          </a:solidFill>
          <a:ln w="50800">
            <a:solidFill>
              <a:srgbClr val="F5F1E8"/>
            </a:solidFill>
            <a:prstDash val="solid"/>
          </a:ln>
        </p:spPr>
      </p:sp>
      <p:pic>
        <p:nvPicPr>
          <p:cNvPr id="14" name="Image 1" descr="gen-dedup-389d5ff91a94b63753d305356b4f0c86.png"/>
          <p:cNvPicPr>
            <a:picLocks noChangeAspect="1"/>
          </p:cNvPicPr>
          <p:nvPr/>
        </p:nvPicPr>
        <p:blipFill>
          <a:blip r:embed="rId4"/>
          <a:srcRect l="-400" r="-400"/>
          <a:stretch/>
        </p:blipFill>
        <p:spPr>
          <a:xfrm>
            <a:off x="1190549" y="3267151"/>
            <a:ext cx="38405" cy="228600"/>
          </a:xfrm>
          <a:prstGeom prst="rect">
            <a:avLst/>
          </a:prstGeom>
        </p:spPr>
      </p:pic>
      <p:pic>
        <p:nvPicPr>
          <p:cNvPr id="15" name="Image 2" descr="gen-dedup-389d5ff91a94b63753d305356b4f0c86.png"/>
          <p:cNvPicPr>
            <a:picLocks noChangeAspect="1"/>
          </p:cNvPicPr>
          <p:nvPr/>
        </p:nvPicPr>
        <p:blipFill>
          <a:blip r:embed="rId4"/>
          <a:srcRect l="-400" r="-400"/>
          <a:stretch/>
        </p:blipFill>
        <p:spPr>
          <a:xfrm>
            <a:off x="3943807" y="3267151"/>
            <a:ext cx="38405" cy="228600"/>
          </a:xfrm>
          <a:prstGeom prst="rect">
            <a:avLst/>
          </a:prstGeom>
        </p:spPr>
      </p:pic>
      <p:pic>
        <p:nvPicPr>
          <p:cNvPr id="16" name="Image 3" descr="gen-dedup-ccf6664d4eceeb23b8edc56de44cf541.png"/>
          <p:cNvPicPr>
            <a:picLocks noChangeAspect="1"/>
          </p:cNvPicPr>
          <p:nvPr/>
        </p:nvPicPr>
        <p:blipFill>
          <a:blip r:embed="rId5"/>
          <a:srcRect l="-400" r="-400"/>
          <a:stretch/>
        </p:blipFill>
        <p:spPr>
          <a:xfrm>
            <a:off x="6687007" y="3267151"/>
            <a:ext cx="38405" cy="228600"/>
          </a:xfrm>
          <a:prstGeom prst="rect">
            <a:avLst/>
          </a:prstGeom>
        </p:spPr>
      </p:pic>
      <p:pic>
        <p:nvPicPr>
          <p:cNvPr id="17" name="Image 4" descr="gen-dedup-ccf6664d4eceeb23b8edc56de44cf541.png"/>
          <p:cNvPicPr>
            <a:picLocks noChangeAspect="1"/>
          </p:cNvPicPr>
          <p:nvPr/>
        </p:nvPicPr>
        <p:blipFill>
          <a:blip r:embed="rId5"/>
          <a:srcRect l="-400" r="-400"/>
          <a:stretch/>
        </p:blipFill>
        <p:spPr>
          <a:xfrm>
            <a:off x="9430207" y="3267151"/>
            <a:ext cx="38405" cy="228600"/>
          </a:xfrm>
          <a:prstGeom prst="rect">
            <a:avLst/>
          </a:prstGeom>
        </p:spPr>
      </p:pic>
      <p:pic>
        <p:nvPicPr>
          <p:cNvPr id="18" name="Image 5" descr="gen-dedup-389d5ff91a94b63753d305356b4f0c86.png"/>
          <p:cNvPicPr>
            <a:picLocks noChangeAspect="1"/>
          </p:cNvPicPr>
          <p:nvPr/>
        </p:nvPicPr>
        <p:blipFill>
          <a:blip r:embed="rId4"/>
          <a:srcRect l="-400" r="-400"/>
          <a:stretch/>
        </p:blipFill>
        <p:spPr>
          <a:xfrm>
            <a:off x="2562149" y="3800246"/>
            <a:ext cx="38405" cy="228600"/>
          </a:xfrm>
          <a:prstGeom prst="rect">
            <a:avLst/>
          </a:prstGeom>
        </p:spPr>
      </p:pic>
      <p:pic>
        <p:nvPicPr>
          <p:cNvPr id="19" name="Image 6" descr="gen-dedup-389d5ff91a94b63753d305356b4f0c86.png"/>
          <p:cNvPicPr>
            <a:picLocks noChangeAspect="1"/>
          </p:cNvPicPr>
          <p:nvPr/>
        </p:nvPicPr>
        <p:blipFill>
          <a:blip r:embed="rId4"/>
          <a:srcRect l="-400" r="-400"/>
          <a:stretch/>
        </p:blipFill>
        <p:spPr>
          <a:xfrm>
            <a:off x="5315407" y="3800246"/>
            <a:ext cx="38405" cy="228600"/>
          </a:xfrm>
          <a:prstGeom prst="rect">
            <a:avLst/>
          </a:prstGeom>
        </p:spPr>
      </p:pic>
      <p:pic>
        <p:nvPicPr>
          <p:cNvPr id="20" name="Image 7" descr="gen-dedup-ccf6664d4eceeb23b8edc56de44cf541.png"/>
          <p:cNvPicPr>
            <a:picLocks noChangeAspect="1"/>
          </p:cNvPicPr>
          <p:nvPr/>
        </p:nvPicPr>
        <p:blipFill>
          <a:blip r:embed="rId5"/>
          <a:srcRect l="-400" r="-400"/>
          <a:stretch/>
        </p:blipFill>
        <p:spPr>
          <a:xfrm>
            <a:off x="8058607" y="3800246"/>
            <a:ext cx="38405" cy="228600"/>
          </a:xfrm>
          <a:prstGeom prst="rect">
            <a:avLst/>
          </a:prstGeom>
        </p:spPr>
      </p:pic>
      <p:pic>
        <p:nvPicPr>
          <p:cNvPr id="21" name="Image 8" descr="gen-dedup-ccf6664d4eceeb23b8edc56de44cf541.png"/>
          <p:cNvPicPr>
            <a:picLocks noChangeAspect="1"/>
          </p:cNvPicPr>
          <p:nvPr/>
        </p:nvPicPr>
        <p:blipFill>
          <a:blip r:embed="rId5"/>
          <a:srcRect l="-400" r="-400"/>
          <a:stretch/>
        </p:blipFill>
        <p:spPr>
          <a:xfrm>
            <a:off x="10801807" y="3800246"/>
            <a:ext cx="38405" cy="228600"/>
          </a:xfrm>
          <a:prstGeom prst="rect">
            <a:avLst/>
          </a:prstGeom>
        </p:spPr>
      </p:pic>
      <p:sp>
        <p:nvSpPr>
          <p:cNvPr id="22" name="Shape 11"/>
          <p:cNvSpPr/>
          <p:nvPr/>
        </p:nvSpPr>
        <p:spPr>
          <a:xfrm>
            <a:off x="333756" y="1695298"/>
            <a:ext cx="1790395" cy="1571854"/>
          </a:xfrm>
          <a:prstGeom prst="roundRect">
            <a:avLst>
              <a:gd name="adj" fmla="val 7051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23" name="Shape 12"/>
          <p:cNvSpPr/>
          <p:nvPr/>
        </p:nvSpPr>
        <p:spPr>
          <a:xfrm>
            <a:off x="333756" y="1695298"/>
            <a:ext cx="1790395" cy="38405"/>
          </a:xfrm>
          <a:prstGeom prst="roundRect">
            <a:avLst>
              <a:gd name="adj" fmla="val 288599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24" name="Shape 13"/>
          <p:cNvSpPr/>
          <p:nvPr/>
        </p:nvSpPr>
        <p:spPr>
          <a:xfrm>
            <a:off x="3076956" y="1695298"/>
            <a:ext cx="1790395" cy="1571854"/>
          </a:xfrm>
          <a:prstGeom prst="roundRect">
            <a:avLst>
              <a:gd name="adj" fmla="val 7051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25" name="Shape 14"/>
          <p:cNvSpPr/>
          <p:nvPr/>
        </p:nvSpPr>
        <p:spPr>
          <a:xfrm>
            <a:off x="3076956" y="1695298"/>
            <a:ext cx="1790395" cy="38405"/>
          </a:xfrm>
          <a:prstGeom prst="roundRect">
            <a:avLst>
              <a:gd name="adj" fmla="val 288599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26" name="Shape 15"/>
          <p:cNvSpPr/>
          <p:nvPr/>
        </p:nvSpPr>
        <p:spPr>
          <a:xfrm>
            <a:off x="5820156" y="1695298"/>
            <a:ext cx="1790395" cy="1571854"/>
          </a:xfrm>
          <a:prstGeom prst="roundRect">
            <a:avLst>
              <a:gd name="adj" fmla="val 7051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27" name="Shape 16"/>
          <p:cNvSpPr/>
          <p:nvPr/>
        </p:nvSpPr>
        <p:spPr>
          <a:xfrm>
            <a:off x="5820156" y="1695298"/>
            <a:ext cx="1790395" cy="38405"/>
          </a:xfrm>
          <a:prstGeom prst="roundRect">
            <a:avLst>
              <a:gd name="adj" fmla="val 288599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28" name="Shape 17"/>
          <p:cNvSpPr/>
          <p:nvPr/>
        </p:nvSpPr>
        <p:spPr>
          <a:xfrm>
            <a:off x="8563356" y="1695298"/>
            <a:ext cx="1790395" cy="1571854"/>
          </a:xfrm>
          <a:prstGeom prst="roundRect">
            <a:avLst>
              <a:gd name="adj" fmla="val 7051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29" name="Shape 18"/>
          <p:cNvSpPr/>
          <p:nvPr/>
        </p:nvSpPr>
        <p:spPr>
          <a:xfrm>
            <a:off x="8563356" y="1695298"/>
            <a:ext cx="1790395" cy="38405"/>
          </a:xfrm>
          <a:prstGeom prst="roundRect">
            <a:avLst>
              <a:gd name="adj" fmla="val 288599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30" name="Shape 19"/>
          <p:cNvSpPr/>
          <p:nvPr/>
        </p:nvSpPr>
        <p:spPr>
          <a:xfrm>
            <a:off x="1705356" y="4000500"/>
            <a:ext cx="1790395" cy="1571854"/>
          </a:xfrm>
          <a:prstGeom prst="roundRect">
            <a:avLst>
              <a:gd name="adj" fmla="val 7051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31" name="Shape 20"/>
          <p:cNvSpPr/>
          <p:nvPr/>
        </p:nvSpPr>
        <p:spPr>
          <a:xfrm>
            <a:off x="1705356" y="5533949"/>
            <a:ext cx="1790395" cy="38405"/>
          </a:xfrm>
          <a:prstGeom prst="roundRect">
            <a:avLst>
              <a:gd name="adj" fmla="val 288599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32" name="Shape 21"/>
          <p:cNvSpPr/>
          <p:nvPr/>
        </p:nvSpPr>
        <p:spPr>
          <a:xfrm>
            <a:off x="4448556" y="4000500"/>
            <a:ext cx="1790395" cy="1571854"/>
          </a:xfrm>
          <a:prstGeom prst="roundRect">
            <a:avLst>
              <a:gd name="adj" fmla="val 7051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33" name="Shape 22"/>
          <p:cNvSpPr/>
          <p:nvPr/>
        </p:nvSpPr>
        <p:spPr>
          <a:xfrm>
            <a:off x="4448556" y="5533949"/>
            <a:ext cx="1790395" cy="38405"/>
          </a:xfrm>
          <a:prstGeom prst="roundRect">
            <a:avLst>
              <a:gd name="adj" fmla="val 288599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34" name="Shape 23"/>
          <p:cNvSpPr/>
          <p:nvPr/>
        </p:nvSpPr>
        <p:spPr>
          <a:xfrm>
            <a:off x="7191756" y="4000500"/>
            <a:ext cx="1790395" cy="1571854"/>
          </a:xfrm>
          <a:prstGeom prst="roundRect">
            <a:avLst>
              <a:gd name="adj" fmla="val 7051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35" name="Shape 24"/>
          <p:cNvSpPr/>
          <p:nvPr/>
        </p:nvSpPr>
        <p:spPr>
          <a:xfrm>
            <a:off x="7191756" y="5533949"/>
            <a:ext cx="1790395" cy="38405"/>
          </a:xfrm>
          <a:prstGeom prst="roundRect">
            <a:avLst>
              <a:gd name="adj" fmla="val 288599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36" name="Shape 25"/>
          <p:cNvSpPr/>
          <p:nvPr/>
        </p:nvSpPr>
        <p:spPr>
          <a:xfrm>
            <a:off x="9934956" y="4000500"/>
            <a:ext cx="1790395" cy="1571854"/>
          </a:xfrm>
          <a:prstGeom prst="roundRect">
            <a:avLst>
              <a:gd name="adj" fmla="val 7051"/>
            </a:avLst>
          </a:prstGeom>
          <a:solidFill>
            <a:srgbClr val="FFFFFF"/>
          </a:solidFill>
          <a:ln/>
          <a:effectLst>
            <a:outerShdw blurRad="1143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37" name="Shape 26"/>
          <p:cNvSpPr/>
          <p:nvPr/>
        </p:nvSpPr>
        <p:spPr>
          <a:xfrm>
            <a:off x="9934956" y="5533949"/>
            <a:ext cx="1790395" cy="38405"/>
          </a:xfrm>
          <a:prstGeom prst="roundRect">
            <a:avLst>
              <a:gd name="adj" fmla="val 288599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38" name="Text 27"/>
          <p:cNvSpPr txBox="1"/>
          <p:nvPr/>
        </p:nvSpPr>
        <p:spPr>
          <a:xfrm>
            <a:off x="838505" y="437998"/>
            <a:ext cx="1101120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kern="0" spc="22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Хронологическая лента</a:t>
            </a:r>
            <a:endParaRPr lang="en-US" sz="900" dirty="0"/>
          </a:p>
        </p:txBody>
      </p:sp>
      <p:sp>
        <p:nvSpPr>
          <p:cNvPr id="39" name="Text 28"/>
          <p:cNvSpPr txBox="1"/>
          <p:nvPr/>
        </p:nvSpPr>
        <p:spPr>
          <a:xfrm>
            <a:off x="609905" y="662026"/>
            <a:ext cx="11239805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Реформация и Контрреформация в датах</a:t>
            </a:r>
            <a:endParaRPr lang="en-US" sz="2800" dirty="0"/>
          </a:p>
        </p:txBody>
      </p:sp>
      <p:pic>
        <p:nvPicPr>
          <p:cNvPr id="40" name="Image 9" descr="gen-dedup-61aba4715d43d55588db9df8d2d90f2c.png"/>
          <p:cNvPicPr>
            <a:picLocks noChangeAspect="1"/>
          </p:cNvPicPr>
          <p:nvPr/>
        </p:nvPicPr>
        <p:blipFill>
          <a:blip r:embed="rId6"/>
          <a:srcRect l="-11852" r="-11852"/>
          <a:stretch/>
        </p:blipFill>
        <p:spPr>
          <a:xfrm>
            <a:off x="609905" y="463601"/>
            <a:ext cx="152705" cy="123444"/>
          </a:xfrm>
          <a:prstGeom prst="rect">
            <a:avLst/>
          </a:prstGeom>
        </p:spPr>
      </p:pic>
      <p:sp>
        <p:nvSpPr>
          <p:cNvPr id="41" name="Text 29"/>
          <p:cNvSpPr txBox="1"/>
          <p:nvPr/>
        </p:nvSpPr>
        <p:spPr>
          <a:xfrm>
            <a:off x="476402" y="1809598"/>
            <a:ext cx="15051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1517</a:t>
            </a:r>
            <a:endParaRPr lang="en-US" sz="1800" dirty="0"/>
          </a:p>
        </p:txBody>
      </p:sp>
      <p:sp>
        <p:nvSpPr>
          <p:cNvPr id="42" name="Text 30"/>
          <p:cNvSpPr txBox="1"/>
          <p:nvPr/>
        </p:nvSpPr>
        <p:spPr>
          <a:xfrm>
            <a:off x="476402" y="2115007"/>
            <a:ext cx="1505102" cy="5907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Выступление Лютера против индульгенций. Начало Реформации в Германии.</a:t>
            </a:r>
            <a:endParaRPr lang="en-US" sz="1100" dirty="0"/>
          </a:p>
        </p:txBody>
      </p:sp>
      <p:sp>
        <p:nvSpPr>
          <p:cNvPr id="43" name="Text 31"/>
          <p:cNvSpPr txBox="1"/>
          <p:nvPr/>
        </p:nvSpPr>
        <p:spPr>
          <a:xfrm>
            <a:off x="3219602" y="1809598"/>
            <a:ext cx="15051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1521</a:t>
            </a:r>
            <a:endParaRPr lang="en-US" sz="1800" dirty="0"/>
          </a:p>
        </p:txBody>
      </p:sp>
      <p:sp>
        <p:nvSpPr>
          <p:cNvPr id="44" name="Text 32"/>
          <p:cNvSpPr txBox="1"/>
          <p:nvPr/>
        </p:nvSpPr>
        <p:spPr>
          <a:xfrm>
            <a:off x="3219602" y="2115007"/>
            <a:ext cx="150510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Вормсский рейхстаг. Карл V преследует «ересь» Лютера.</a:t>
            </a:r>
            <a:endParaRPr lang="en-US" sz="1100" dirty="0"/>
          </a:p>
        </p:txBody>
      </p:sp>
      <p:sp>
        <p:nvSpPr>
          <p:cNvPr id="45" name="Text 33"/>
          <p:cNvSpPr txBox="1"/>
          <p:nvPr/>
        </p:nvSpPr>
        <p:spPr>
          <a:xfrm>
            <a:off x="5962802" y="1809598"/>
            <a:ext cx="15051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1534</a:t>
            </a:r>
            <a:endParaRPr lang="en-US" sz="1800" dirty="0"/>
          </a:p>
        </p:txBody>
      </p:sp>
      <p:sp>
        <p:nvSpPr>
          <p:cNvPr id="46" name="Text 34"/>
          <p:cNvSpPr txBox="1"/>
          <p:nvPr/>
        </p:nvSpPr>
        <p:spPr>
          <a:xfrm>
            <a:off x="5962802" y="2115007"/>
            <a:ext cx="150510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Начало Реформации в Англии. Король глава церкви.</a:t>
            </a:r>
            <a:endParaRPr lang="en-US" sz="1100" dirty="0"/>
          </a:p>
        </p:txBody>
      </p:sp>
      <p:sp>
        <p:nvSpPr>
          <p:cNvPr id="47" name="Text 35"/>
          <p:cNvSpPr txBox="1"/>
          <p:nvPr/>
        </p:nvSpPr>
        <p:spPr>
          <a:xfrm>
            <a:off x="8706002" y="1809598"/>
            <a:ext cx="15051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1545</a:t>
            </a:r>
            <a:endParaRPr lang="en-US" sz="1800" dirty="0"/>
          </a:p>
        </p:txBody>
      </p:sp>
      <p:sp>
        <p:nvSpPr>
          <p:cNvPr id="48" name="Text 36"/>
          <p:cNvSpPr txBox="1"/>
          <p:nvPr/>
        </p:nvSpPr>
        <p:spPr>
          <a:xfrm>
            <a:off x="8706002" y="2115007"/>
            <a:ext cx="150510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Открытие Тридентского собора. Начало активной Контрреформации.</a:t>
            </a:r>
            <a:endParaRPr lang="en-US" sz="1100" dirty="0"/>
          </a:p>
        </p:txBody>
      </p:sp>
      <p:sp>
        <p:nvSpPr>
          <p:cNvPr id="49" name="Text 37"/>
          <p:cNvSpPr txBox="1"/>
          <p:nvPr/>
        </p:nvSpPr>
        <p:spPr>
          <a:xfrm>
            <a:off x="1848002" y="4114800"/>
            <a:ext cx="15051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1524—1525</a:t>
            </a:r>
            <a:endParaRPr lang="en-US" sz="1500" dirty="0"/>
          </a:p>
        </p:txBody>
      </p:sp>
      <p:sp>
        <p:nvSpPr>
          <p:cNvPr id="50" name="Text 38"/>
          <p:cNvSpPr txBox="1"/>
          <p:nvPr/>
        </p:nvSpPr>
        <p:spPr>
          <a:xfrm>
            <a:off x="1848002" y="4381805"/>
            <a:ext cx="150510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Крестьянская война в Германии. Гибель Томаса Мюнцера.</a:t>
            </a:r>
            <a:endParaRPr lang="en-US" sz="1100" dirty="0"/>
          </a:p>
        </p:txBody>
      </p:sp>
      <p:sp>
        <p:nvSpPr>
          <p:cNvPr id="51" name="Text 39"/>
          <p:cNvSpPr txBox="1"/>
          <p:nvPr/>
        </p:nvSpPr>
        <p:spPr>
          <a:xfrm>
            <a:off x="4591202" y="4114800"/>
            <a:ext cx="15051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1536</a:t>
            </a:r>
            <a:endParaRPr lang="en-US" sz="1800" dirty="0"/>
          </a:p>
        </p:txBody>
      </p:sp>
      <p:sp>
        <p:nvSpPr>
          <p:cNvPr id="52" name="Text 40"/>
          <p:cNvSpPr txBox="1"/>
          <p:nvPr/>
        </p:nvSpPr>
        <p:spPr>
          <a:xfrm>
            <a:off x="4591202" y="4419295"/>
            <a:ext cx="1505102" cy="5907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Кальвин издаёт «Наставление в христианской вере». Начало кальвинизма.</a:t>
            </a:r>
            <a:endParaRPr lang="en-US" sz="1100" dirty="0"/>
          </a:p>
        </p:txBody>
      </p:sp>
      <p:sp>
        <p:nvSpPr>
          <p:cNvPr id="53" name="Text 41"/>
          <p:cNvSpPr txBox="1"/>
          <p:nvPr/>
        </p:nvSpPr>
        <p:spPr>
          <a:xfrm>
            <a:off x="7334402" y="4114800"/>
            <a:ext cx="15051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1540</a:t>
            </a:r>
            <a:endParaRPr lang="en-US" sz="1800" dirty="0"/>
          </a:p>
        </p:txBody>
      </p:sp>
      <p:sp>
        <p:nvSpPr>
          <p:cNvPr id="54" name="Text 42"/>
          <p:cNvSpPr txBox="1"/>
          <p:nvPr/>
        </p:nvSpPr>
        <p:spPr>
          <a:xfrm>
            <a:off x="7334402" y="4419295"/>
            <a:ext cx="150510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Папа утвердил орден иезуитов Игнатия Лойолы.</a:t>
            </a:r>
            <a:endParaRPr lang="en-US" sz="1100" dirty="0"/>
          </a:p>
        </p:txBody>
      </p:sp>
      <p:sp>
        <p:nvSpPr>
          <p:cNvPr id="55" name="Text 43"/>
          <p:cNvSpPr txBox="1"/>
          <p:nvPr/>
        </p:nvSpPr>
        <p:spPr>
          <a:xfrm>
            <a:off x="10077602" y="4114800"/>
            <a:ext cx="15051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1555</a:t>
            </a:r>
            <a:endParaRPr lang="en-US" sz="1800" dirty="0"/>
          </a:p>
        </p:txBody>
      </p:sp>
      <p:sp>
        <p:nvSpPr>
          <p:cNvPr id="56" name="Text 44"/>
          <p:cNvSpPr txBox="1"/>
          <p:nvPr/>
        </p:nvSpPr>
        <p:spPr>
          <a:xfrm>
            <a:off x="10077602" y="4419295"/>
            <a:ext cx="150510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Аугсбургский религиозный мир. «Чья власть — того и вера».</a:t>
            </a:r>
            <a:endParaRPr lang="en-US" sz="1100" dirty="0"/>
          </a:p>
        </p:txBody>
      </p:sp>
      <p:sp>
        <p:nvSpPr>
          <p:cNvPr id="57" name="Shape 45"/>
          <p:cNvSpPr/>
          <p:nvPr/>
        </p:nvSpPr>
        <p:spPr>
          <a:xfrm>
            <a:off x="609905" y="5952744"/>
            <a:ext cx="11239805" cy="9144"/>
          </a:xfrm>
          <a:prstGeom prst="rect">
            <a:avLst/>
          </a:prstGeom>
          <a:solidFill>
            <a:srgbClr val="8B2E16">
              <a:alpha val="20000"/>
            </a:srgbClr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58" name="Shape 46"/>
          <p:cNvSpPr/>
          <p:nvPr/>
        </p:nvSpPr>
        <p:spPr>
          <a:xfrm>
            <a:off x="3406140" y="6112764"/>
            <a:ext cx="152705" cy="152705"/>
          </a:xfrm>
          <a:prstGeom prst="ellipse">
            <a:avLst/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9" name="Text 47"/>
          <p:cNvSpPr txBox="1"/>
          <p:nvPr/>
        </p:nvSpPr>
        <p:spPr>
          <a:xfrm>
            <a:off x="3653942" y="6096305"/>
            <a:ext cx="1485900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События Реформации</a:t>
            </a:r>
            <a:endParaRPr lang="en-US" sz="900" dirty="0"/>
          </a:p>
        </p:txBody>
      </p:sp>
      <p:sp>
        <p:nvSpPr>
          <p:cNvPr id="60" name="Shape 48"/>
          <p:cNvSpPr/>
          <p:nvPr/>
        </p:nvSpPr>
        <p:spPr>
          <a:xfrm>
            <a:off x="5364785" y="6112764"/>
            <a:ext cx="152705" cy="152705"/>
          </a:xfrm>
          <a:prstGeom prst="ellipse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1" name="Text 49"/>
          <p:cNvSpPr txBox="1"/>
          <p:nvPr/>
        </p:nvSpPr>
        <p:spPr>
          <a:xfrm>
            <a:off x="5612587" y="6096305"/>
            <a:ext cx="3448202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События Контрреформации и завершение раскола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09905" y="1558140"/>
            <a:ext cx="5572354" cy="1524305"/>
          </a:xfrm>
          <a:prstGeom prst="roundRect">
            <a:avLst>
              <a:gd name="adj" fmla="val 8998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609905" y="1558140"/>
            <a:ext cx="57607" cy="1524305"/>
          </a:xfrm>
          <a:prstGeom prst="roundRect">
            <a:avLst>
              <a:gd name="adj" fmla="val 238096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381598" y="1558140"/>
            <a:ext cx="5467198" cy="1524305"/>
          </a:xfrm>
          <a:prstGeom prst="roundRect">
            <a:avLst>
              <a:gd name="adj" fmla="val 8998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6381598" y="1558140"/>
            <a:ext cx="57607" cy="1524305"/>
          </a:xfrm>
          <a:prstGeom prst="roundRect">
            <a:avLst>
              <a:gd name="adj" fmla="val 238096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09905" y="3272640"/>
            <a:ext cx="5572354" cy="1524305"/>
          </a:xfrm>
          <a:prstGeom prst="roundRect">
            <a:avLst>
              <a:gd name="adj" fmla="val 8998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09905" y="3272640"/>
            <a:ext cx="57607" cy="1524305"/>
          </a:xfrm>
          <a:prstGeom prst="roundRect">
            <a:avLst>
              <a:gd name="adj" fmla="val 238096"/>
            </a:avLst>
          </a:prstGeom>
          <a:solidFill>
            <a:srgbClr val="2563EB"/>
          </a:solidFill>
          <a:ln w="12700">
            <a:solidFill>
              <a:srgbClr val="2563EB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381598" y="3272640"/>
            <a:ext cx="5467198" cy="1524305"/>
          </a:xfrm>
          <a:prstGeom prst="roundRect">
            <a:avLst>
              <a:gd name="adj" fmla="val 8998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6381598" y="3272640"/>
            <a:ext cx="57607" cy="1524305"/>
          </a:xfrm>
          <a:prstGeom prst="roundRect">
            <a:avLst>
              <a:gd name="adj" fmla="val 238096"/>
            </a:avLst>
          </a:prstGeom>
          <a:solidFill>
            <a:srgbClr val="059669"/>
          </a:solidFill>
          <a:ln w="12700">
            <a:solidFill>
              <a:srgbClr val="059669">
                <a:alpha val="0"/>
              </a:srgbClr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09905" y="4987140"/>
            <a:ext cx="11239805" cy="1476756"/>
          </a:xfrm>
          <a:prstGeom prst="roundRect">
            <a:avLst>
              <a:gd name="adj" fmla="val 11185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838505" y="437998"/>
            <a:ext cx="1101120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kern="0" spc="22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Проверим себя</a:t>
            </a:r>
            <a:endParaRPr lang="en-US" sz="900" dirty="0"/>
          </a:p>
        </p:txBody>
      </p:sp>
      <p:sp>
        <p:nvSpPr>
          <p:cNvPr id="15" name="Text 13"/>
          <p:cNvSpPr txBox="1"/>
          <p:nvPr/>
        </p:nvSpPr>
        <p:spPr>
          <a:xfrm>
            <a:off x="609905" y="662026"/>
            <a:ext cx="11239805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Задания</a:t>
            </a:r>
            <a:endParaRPr lang="en-US" sz="3100" dirty="0"/>
          </a:p>
        </p:txBody>
      </p:sp>
      <p:pic>
        <p:nvPicPr>
          <p:cNvPr id="16" name="Image 0" descr="gen-dedup-c2981b3163c2cbae50007661eaa274d6.png"/>
          <p:cNvPicPr>
            <a:picLocks noChangeAspect="1"/>
          </p:cNvPicPr>
          <p:nvPr/>
        </p:nvPicPr>
        <p:blipFill>
          <a:blip r:embed="rId3"/>
          <a:srcRect t="-375" b="-375"/>
          <a:stretch/>
        </p:blipFill>
        <p:spPr>
          <a:xfrm>
            <a:off x="609905" y="1291134"/>
            <a:ext cx="609905" cy="38405"/>
          </a:xfrm>
          <a:prstGeom prst="rect">
            <a:avLst/>
          </a:prstGeom>
        </p:spPr>
      </p:pic>
      <p:pic>
        <p:nvPicPr>
          <p:cNvPr id="17" name="Image 1" descr="gen-dedup-3fe5aebfac23b8344563df73ab16617d.png"/>
          <p:cNvPicPr>
            <a:picLocks noChangeAspect="1"/>
          </p:cNvPicPr>
          <p:nvPr/>
        </p:nvPicPr>
        <p:blipFill>
          <a:blip r:embed="rId4"/>
          <a:srcRect l="-11852" r="-11852"/>
          <a:stretch/>
        </p:blipFill>
        <p:spPr>
          <a:xfrm>
            <a:off x="609905" y="463601"/>
            <a:ext cx="152705" cy="123444"/>
          </a:xfrm>
          <a:prstGeom prst="rect">
            <a:avLst/>
          </a:prstGeom>
        </p:spPr>
      </p:pic>
      <p:sp>
        <p:nvSpPr>
          <p:cNvPr id="18" name="Shape 14"/>
          <p:cNvSpPr/>
          <p:nvPr/>
        </p:nvSpPr>
        <p:spPr>
          <a:xfrm>
            <a:off x="838505" y="1691643"/>
            <a:ext cx="342900" cy="342900"/>
          </a:xfrm>
          <a:prstGeom prst="ellipse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838505" y="1691643"/>
            <a:ext cx="342900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</a:t>
            </a:r>
            <a:endParaRPr lang="en-US" sz="1200" dirty="0"/>
          </a:p>
        </p:txBody>
      </p:sp>
      <p:sp>
        <p:nvSpPr>
          <p:cNvPr id="20" name="Text 16"/>
          <p:cNvSpPr txBox="1"/>
          <p:nvPr/>
        </p:nvSpPr>
        <p:spPr>
          <a:xfrm>
            <a:off x="1314907" y="1691643"/>
            <a:ext cx="4763110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Почему Реформация началась именно в Германии?</a:t>
            </a:r>
            <a:endParaRPr lang="en-US" sz="1200" dirty="0"/>
          </a:p>
        </p:txBody>
      </p:sp>
      <p:sp>
        <p:nvSpPr>
          <p:cNvPr id="21" name="Text 17"/>
          <p:cNvSpPr txBox="1"/>
          <p:nvPr/>
        </p:nvSpPr>
        <p:spPr>
          <a:xfrm>
            <a:off x="1314907" y="1948589"/>
            <a:ext cx="4763110" cy="3246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Назовите 2–3 политических и экономических причины, связанных с положением Священной Римской империи.</a:t>
            </a:r>
            <a:endParaRPr lang="en-US" sz="1200" dirty="0"/>
          </a:p>
        </p:txBody>
      </p:sp>
      <p:sp>
        <p:nvSpPr>
          <p:cNvPr id="22" name="Shape 18"/>
          <p:cNvSpPr/>
          <p:nvPr/>
        </p:nvSpPr>
        <p:spPr>
          <a:xfrm>
            <a:off x="6610198" y="1691643"/>
            <a:ext cx="342900" cy="342900"/>
          </a:xfrm>
          <a:prstGeom prst="ellipse">
            <a:avLst/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6610198" y="1691643"/>
            <a:ext cx="342900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</a:t>
            </a:r>
            <a:endParaRPr lang="en-US" sz="1200" dirty="0"/>
          </a:p>
        </p:txBody>
      </p:sp>
      <p:sp>
        <p:nvSpPr>
          <p:cNvPr id="24" name="Text 20"/>
          <p:cNvSpPr txBox="1"/>
          <p:nvPr/>
        </p:nvSpPr>
        <p:spPr>
          <a:xfrm>
            <a:off x="7086600" y="1691643"/>
            <a:ext cx="4668012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Докажите, что все основные положения Лютера вытекают из его тезиса об оправдании верой.</a:t>
            </a:r>
            <a:endParaRPr lang="en-US" sz="1200" dirty="0"/>
          </a:p>
        </p:txBody>
      </p:sp>
      <p:sp>
        <p:nvSpPr>
          <p:cNvPr id="25" name="Text 21"/>
          <p:cNvSpPr txBox="1"/>
          <p:nvPr/>
        </p:nvSpPr>
        <p:spPr>
          <a:xfrm>
            <a:off x="7086600" y="2148843"/>
            <a:ext cx="4668012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Подсказка: отношение к церкви, таинствам, имуществу, духовенству.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838505" y="3406143"/>
            <a:ext cx="342900" cy="342900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838505" y="3406143"/>
            <a:ext cx="342900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</a:t>
            </a:r>
            <a:endParaRPr lang="en-US" sz="1200" dirty="0"/>
          </a:p>
        </p:txBody>
      </p:sp>
      <p:sp>
        <p:nvSpPr>
          <p:cNvPr id="28" name="Text 24"/>
          <p:cNvSpPr txBox="1"/>
          <p:nvPr/>
        </p:nvSpPr>
        <p:spPr>
          <a:xfrm>
            <a:off x="1314907" y="3406143"/>
            <a:ext cx="476311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Почему считается, что идеи Кальвина способствовали развитию капитализма?</a:t>
            </a:r>
            <a:endParaRPr lang="en-US" sz="1200" dirty="0"/>
          </a:p>
        </p:txBody>
      </p:sp>
      <p:sp>
        <p:nvSpPr>
          <p:cNvPr id="29" name="Text 25"/>
          <p:cNvSpPr txBox="1"/>
          <p:nvPr/>
        </p:nvSpPr>
        <p:spPr>
          <a:xfrm>
            <a:off x="1314907" y="3863343"/>
            <a:ext cx="4763110" cy="3246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Объясните связь учения о предопределении с отношением к труду и накоплению богатства.</a:t>
            </a:r>
            <a:endParaRPr lang="en-US" sz="1200" dirty="0"/>
          </a:p>
        </p:txBody>
      </p:sp>
      <p:sp>
        <p:nvSpPr>
          <p:cNvPr id="30" name="Shape 26"/>
          <p:cNvSpPr/>
          <p:nvPr/>
        </p:nvSpPr>
        <p:spPr>
          <a:xfrm>
            <a:off x="6610198" y="3406143"/>
            <a:ext cx="342900" cy="342900"/>
          </a:xfrm>
          <a:prstGeom prst="ellipse">
            <a:avLst/>
          </a:prstGeom>
          <a:solidFill>
            <a:srgbClr val="05966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6610198" y="3406143"/>
            <a:ext cx="342900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4</a:t>
            </a:r>
            <a:endParaRPr lang="en-US" sz="1200" dirty="0"/>
          </a:p>
        </p:txBody>
      </p:sp>
      <p:sp>
        <p:nvSpPr>
          <p:cNvPr id="32" name="Text 28"/>
          <p:cNvSpPr txBox="1"/>
          <p:nvPr/>
        </p:nvSpPr>
        <p:spPr>
          <a:xfrm>
            <a:off x="7086600" y="3406143"/>
            <a:ext cx="4668012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Выделите основные направления борьбы католицизма с Реформацией.</a:t>
            </a:r>
            <a:endParaRPr lang="en-US" sz="1200" dirty="0"/>
          </a:p>
        </p:txBody>
      </p:sp>
      <p:sp>
        <p:nvSpPr>
          <p:cNvPr id="33" name="Text 29"/>
          <p:cNvSpPr txBox="1"/>
          <p:nvPr/>
        </p:nvSpPr>
        <p:spPr>
          <a:xfrm>
            <a:off x="7086600" y="3863343"/>
            <a:ext cx="4668012" cy="3246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6B72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Тридентский собор, инквизиция, индекс книг, иезуиты — что было главным и почему.</a:t>
            </a:r>
            <a:endParaRPr lang="en-US" sz="1200" dirty="0"/>
          </a:p>
        </p:txBody>
      </p:sp>
      <p:sp>
        <p:nvSpPr>
          <p:cNvPr id="34" name="Shape 30"/>
          <p:cNvSpPr/>
          <p:nvPr/>
        </p:nvSpPr>
        <p:spPr>
          <a:xfrm>
            <a:off x="838505" y="5158133"/>
            <a:ext cx="400507" cy="400507"/>
          </a:xfrm>
          <a:prstGeom prst="roundRect">
            <a:avLst>
              <a:gd name="adj" fmla="val 86975"/>
            </a:avLst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35" name="Image 2" descr="gen-dedup-d8a331f40d047a58be3338e95c15a9e3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52805" y="5272433"/>
            <a:ext cx="171907" cy="171907"/>
          </a:xfrm>
          <a:prstGeom prst="rect">
            <a:avLst/>
          </a:prstGeom>
        </p:spPr>
      </p:pic>
      <p:sp>
        <p:nvSpPr>
          <p:cNvPr id="36" name="Text 31"/>
          <p:cNvSpPr txBox="1"/>
          <p:nvPr/>
        </p:nvSpPr>
        <p:spPr>
          <a:xfrm>
            <a:off x="1410005" y="5158133"/>
            <a:ext cx="10211105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Работаем с хронологией</a:t>
            </a:r>
            <a:endParaRPr lang="en-US" sz="1500" dirty="0"/>
          </a:p>
        </p:txBody>
      </p:sp>
      <p:sp>
        <p:nvSpPr>
          <p:cNvPr id="37" name="Text 32"/>
          <p:cNvSpPr txBox="1"/>
          <p:nvPr/>
        </p:nvSpPr>
        <p:spPr>
          <a:xfrm>
            <a:off x="1410005" y="5353815"/>
            <a:ext cx="10211105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Расположите события в хронологической последовательности:</a:t>
            </a:r>
            <a:endParaRPr lang="en-US" sz="1100" dirty="0"/>
          </a:p>
        </p:txBody>
      </p:sp>
      <p:sp>
        <p:nvSpPr>
          <p:cNvPr id="38" name="Text 33"/>
          <p:cNvSpPr txBox="1"/>
          <p:nvPr/>
        </p:nvSpPr>
        <p:spPr>
          <a:xfrm>
            <a:off x="1410005" y="5663796"/>
            <a:ext cx="4963363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а)</a:t>
            </a:r>
            <a:r>
              <a:rPr lang="en-US" sz="1300" dirty="0">
                <a:solidFill>
                  <a:srgbClr val="E5DCC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Аугсбургский религиозный мир</a:t>
            </a:r>
            <a:endParaRPr lang="en-US" sz="1300" dirty="0"/>
          </a:p>
        </p:txBody>
      </p:sp>
      <p:sp>
        <p:nvSpPr>
          <p:cNvPr id="39" name="Text 34"/>
          <p:cNvSpPr txBox="1"/>
          <p:nvPr/>
        </p:nvSpPr>
        <p:spPr>
          <a:xfrm>
            <a:off x="6657746" y="5663796"/>
            <a:ext cx="4963363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в)</a:t>
            </a:r>
            <a:r>
              <a:rPr lang="en-US" sz="1300" dirty="0">
                <a:solidFill>
                  <a:srgbClr val="E5DCC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Выступление Лютера против индульгенций</a:t>
            </a:r>
            <a:endParaRPr lang="en-US" sz="1300" dirty="0"/>
          </a:p>
        </p:txBody>
      </p:sp>
      <p:sp>
        <p:nvSpPr>
          <p:cNvPr id="40" name="Text 35"/>
          <p:cNvSpPr txBox="1"/>
          <p:nvPr/>
        </p:nvSpPr>
        <p:spPr>
          <a:xfrm>
            <a:off x="1410005" y="5925315"/>
            <a:ext cx="4963363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б)</a:t>
            </a:r>
            <a:r>
              <a:rPr lang="en-US" sz="1300" dirty="0">
                <a:solidFill>
                  <a:srgbClr val="E5DCC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Утверждение папой ордена иезуитов</a:t>
            </a:r>
            <a:endParaRPr lang="en-US" sz="1300" dirty="0"/>
          </a:p>
        </p:txBody>
      </p:sp>
      <p:sp>
        <p:nvSpPr>
          <p:cNvPr id="41" name="Text 36"/>
          <p:cNvSpPr txBox="1"/>
          <p:nvPr/>
        </p:nvSpPr>
        <p:spPr>
          <a:xfrm>
            <a:off x="6657746" y="5925315"/>
            <a:ext cx="4963363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г)</a:t>
            </a:r>
            <a:r>
              <a:rPr lang="en-US" sz="1300" dirty="0">
                <a:solidFill>
                  <a:srgbClr val="E5DCC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Казнь М. Сервета</a:t>
            </a:r>
            <a:endParaRPr lang="en-US" sz="13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1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B2E1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9144000" y="476402"/>
            <a:ext cx="2704795" cy="2704795"/>
          </a:xfrm>
          <a:prstGeom prst="roundRect">
            <a:avLst>
              <a:gd name="adj" fmla="val 3333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09905" y="1610258"/>
            <a:ext cx="8287207" cy="1095451"/>
          </a:xfrm>
          <a:prstGeom prst="roundRect">
            <a:avLst>
              <a:gd name="adj" fmla="val 17420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609905" y="1610258"/>
            <a:ext cx="57607" cy="1095451"/>
          </a:xfrm>
          <a:prstGeom prst="roundRect">
            <a:avLst>
              <a:gd name="adj" fmla="val 331264"/>
            </a:avLst>
          </a:prstGeom>
          <a:solidFill>
            <a:srgbClr val="8B2E16"/>
          </a:solidFill>
          <a:ln w="12700">
            <a:solidFill>
              <a:srgbClr val="8B2E16">
                <a:alpha val="0"/>
              </a:srgbClr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09905" y="2867558"/>
            <a:ext cx="8287207" cy="1095451"/>
          </a:xfrm>
          <a:prstGeom prst="roundRect">
            <a:avLst>
              <a:gd name="adj" fmla="val 17420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609905" y="2867558"/>
            <a:ext cx="57607" cy="1095451"/>
          </a:xfrm>
          <a:prstGeom prst="roundRect">
            <a:avLst>
              <a:gd name="adj" fmla="val 331264"/>
            </a:avLst>
          </a:prstGeom>
          <a:solidFill>
            <a:srgbClr val="D97706"/>
          </a:solidFill>
          <a:ln w="12700">
            <a:solidFill>
              <a:srgbClr val="D97706">
                <a:alpha val="0"/>
              </a:srgb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609905" y="4124858"/>
            <a:ext cx="8287207" cy="1095451"/>
          </a:xfrm>
          <a:prstGeom prst="roundRect">
            <a:avLst>
              <a:gd name="adj" fmla="val 17420"/>
            </a:avLst>
          </a:prstGeom>
          <a:solidFill>
            <a:srgbClr val="FFFFFF"/>
          </a:solidFill>
          <a:ln/>
          <a:effectLst>
            <a:outerShdw blurRad="139700" dist="38100" dir="16200000" algn="bl" rotWithShape="0">
              <a:srgbClr val="000000">
                <a:alpha val="7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609905" y="4124858"/>
            <a:ext cx="57607" cy="1095451"/>
          </a:xfrm>
          <a:prstGeom prst="roundRect">
            <a:avLst>
              <a:gd name="adj" fmla="val 331264"/>
            </a:avLst>
          </a:prstGeom>
          <a:solidFill>
            <a:srgbClr val="2563EB"/>
          </a:solidFill>
          <a:ln w="12700">
            <a:solidFill>
              <a:srgbClr val="2563EB">
                <a:alpha val="0"/>
              </a:srgbClr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09905" y="5382158"/>
            <a:ext cx="11239805" cy="714146"/>
          </a:xfrm>
          <a:prstGeom prst="roundRect">
            <a:avLst>
              <a:gd name="adj" fmla="val 40973"/>
            </a:avLst>
          </a:prstGeom>
          <a:solidFill>
            <a:srgbClr val="2D242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9531706" y="1974190"/>
            <a:ext cx="1933956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225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 следующему уроку</a:t>
            </a:r>
            <a:endParaRPr lang="en-US" sz="800" dirty="0"/>
          </a:p>
        </p:txBody>
      </p:sp>
      <p:sp>
        <p:nvSpPr>
          <p:cNvPr id="14" name="Text 12"/>
          <p:cNvSpPr txBox="1"/>
          <p:nvPr/>
        </p:nvSpPr>
        <p:spPr>
          <a:xfrm>
            <a:off x="9821570" y="2188159"/>
            <a:ext cx="1353312" cy="5056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Домашняя</a:t>
            </a:r>
            <a:endParaRPr lang="en-US" sz="1800" dirty="0"/>
          </a:p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работа</a:t>
            </a:r>
            <a:endParaRPr lang="en-US" sz="1800" dirty="0"/>
          </a:p>
        </p:txBody>
      </p:sp>
      <p:pic>
        <p:nvPicPr>
          <p:cNvPr id="15" name="Image 0" descr="gen-dedup-fca034bab015500ec1ec5e81c8de9eda.png"/>
          <p:cNvPicPr>
            <a:picLocks noChangeAspect="1"/>
          </p:cNvPicPr>
          <p:nvPr/>
        </p:nvPicPr>
        <p:blipFill>
          <a:blip r:embed="rId3"/>
          <a:srcRect t="-154" b="-154"/>
          <a:stretch/>
        </p:blipFill>
        <p:spPr>
          <a:xfrm>
            <a:off x="10015423" y="966521"/>
            <a:ext cx="961949" cy="857707"/>
          </a:xfrm>
          <a:prstGeom prst="rect">
            <a:avLst/>
          </a:prstGeom>
        </p:spPr>
      </p:pic>
      <p:sp>
        <p:nvSpPr>
          <p:cNvPr id="16" name="Text 13"/>
          <p:cNvSpPr txBox="1"/>
          <p:nvPr/>
        </p:nvSpPr>
        <p:spPr>
          <a:xfrm>
            <a:off x="609905" y="476402"/>
            <a:ext cx="8287207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25" dirty="0" smtClean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§6</a:t>
            </a:r>
            <a:r>
              <a:rPr lang="en-US" sz="1300" b="1" kern="0" spc="225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Реформация и Контрреформация</a:t>
            </a:r>
            <a:endParaRPr lang="en-US" sz="1300" dirty="0"/>
          </a:p>
        </p:txBody>
      </p:sp>
      <p:sp>
        <p:nvSpPr>
          <p:cNvPr id="17" name="Text 14"/>
          <p:cNvSpPr txBox="1"/>
          <p:nvPr/>
        </p:nvSpPr>
        <p:spPr>
          <a:xfrm>
            <a:off x="609905" y="700430"/>
            <a:ext cx="8287207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 следующему уроку</a:t>
            </a:r>
            <a:endParaRPr lang="en-US" sz="3100" dirty="0"/>
          </a:p>
        </p:txBody>
      </p:sp>
      <p:pic>
        <p:nvPicPr>
          <p:cNvPr id="18" name="Image 1" descr="gen-dedup-c2981b3163c2cbae50007661eaa274d6.png"/>
          <p:cNvPicPr>
            <a:picLocks noChangeAspect="1"/>
          </p:cNvPicPr>
          <p:nvPr/>
        </p:nvPicPr>
        <p:blipFill>
          <a:blip r:embed="rId4"/>
          <a:srcRect t="-375" b="-375"/>
          <a:stretch/>
        </p:blipFill>
        <p:spPr>
          <a:xfrm>
            <a:off x="609905" y="1324050"/>
            <a:ext cx="609905" cy="38405"/>
          </a:xfrm>
          <a:prstGeom prst="rect">
            <a:avLst/>
          </a:prstGeom>
        </p:spPr>
      </p:pic>
      <p:sp>
        <p:nvSpPr>
          <p:cNvPr id="19" name="Shape 15"/>
          <p:cNvSpPr/>
          <p:nvPr/>
        </p:nvSpPr>
        <p:spPr>
          <a:xfrm>
            <a:off x="838505" y="1743761"/>
            <a:ext cx="400507" cy="400507"/>
          </a:xfrm>
          <a:prstGeom prst="ellipse">
            <a:avLst/>
          </a:prstGeom>
          <a:solidFill>
            <a:srgbClr val="8B2E16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20" name="Image 2" descr="gen-dedup-65b995925967d45202ecb5fac9929f08.png"/>
          <p:cNvPicPr>
            <a:picLocks noChangeAspect="1"/>
          </p:cNvPicPr>
          <p:nvPr/>
        </p:nvPicPr>
        <p:blipFill>
          <a:blip r:embed="rId5"/>
          <a:srcRect l="-760" r="-760"/>
          <a:stretch/>
        </p:blipFill>
        <p:spPr>
          <a:xfrm>
            <a:off x="961949" y="1858061"/>
            <a:ext cx="152705" cy="171907"/>
          </a:xfrm>
          <a:prstGeom prst="rect">
            <a:avLst/>
          </a:prstGeom>
        </p:spPr>
      </p:pic>
      <p:sp>
        <p:nvSpPr>
          <p:cNvPr id="21" name="Text 16"/>
          <p:cNvSpPr txBox="1"/>
          <p:nvPr/>
        </p:nvSpPr>
        <p:spPr>
          <a:xfrm>
            <a:off x="1371600" y="1743761"/>
            <a:ext cx="6563563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kern="0" spc="150" dirty="0">
                <a:solidFill>
                  <a:srgbClr val="8B2E1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Базовый уровень</a:t>
            </a:r>
            <a:endParaRPr lang="en-US" sz="1500" dirty="0"/>
          </a:p>
        </p:txBody>
      </p:sp>
      <p:sp>
        <p:nvSpPr>
          <p:cNvPr id="22" name="Text 17"/>
          <p:cNvSpPr txBox="1"/>
          <p:nvPr/>
        </p:nvSpPr>
        <p:spPr>
          <a:xfrm>
            <a:off x="1371600" y="1953158"/>
            <a:ext cx="6563563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 err="1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Прочитать</a:t>
            </a: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00" b="1" dirty="0" smtClean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§6 </a:t>
            </a: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учебника</a:t>
            </a:r>
            <a:endParaRPr lang="en-US" sz="1200" dirty="0"/>
          </a:p>
        </p:txBody>
      </p:sp>
      <p:sp>
        <p:nvSpPr>
          <p:cNvPr id="23" name="Text 18"/>
          <p:cNvSpPr txBox="1"/>
          <p:nvPr/>
        </p:nvSpPr>
        <p:spPr>
          <a:xfrm>
            <a:off x="1371600" y="2220163"/>
            <a:ext cx="7024421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Подготовиться отвечать на вопросы после параграфа. Знать определения ключевых понятий и даты.</a:t>
            </a:r>
            <a:endParaRPr lang="en-US" sz="1100" dirty="0"/>
          </a:p>
        </p:txBody>
      </p:sp>
      <p:sp>
        <p:nvSpPr>
          <p:cNvPr id="24" name="Shape 19"/>
          <p:cNvSpPr/>
          <p:nvPr/>
        </p:nvSpPr>
        <p:spPr>
          <a:xfrm>
            <a:off x="838505" y="3001061"/>
            <a:ext cx="400507" cy="400507"/>
          </a:xfrm>
          <a:prstGeom prst="ellipse">
            <a:avLst/>
          </a:prstGeom>
          <a:solidFill>
            <a:srgbClr val="FFFBEB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25" name="Image 3" descr="gen-dedup-cb18f6b25ec044d2f66ddb3692099937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52805" y="3115361"/>
            <a:ext cx="171907" cy="171907"/>
          </a:xfrm>
          <a:prstGeom prst="rect">
            <a:avLst/>
          </a:prstGeom>
        </p:spPr>
      </p:pic>
      <p:sp>
        <p:nvSpPr>
          <p:cNvPr id="26" name="Text 20"/>
          <p:cNvSpPr txBox="1"/>
          <p:nvPr/>
        </p:nvSpPr>
        <p:spPr>
          <a:xfrm>
            <a:off x="1371600" y="3001061"/>
            <a:ext cx="5962802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Работаем с понятиями</a:t>
            </a:r>
            <a:endParaRPr lang="en-US" sz="1500" dirty="0"/>
          </a:p>
        </p:txBody>
      </p:sp>
      <p:sp>
        <p:nvSpPr>
          <p:cNvPr id="27" name="Text 21"/>
          <p:cNvSpPr txBox="1"/>
          <p:nvPr/>
        </p:nvSpPr>
        <p:spPr>
          <a:xfrm>
            <a:off x="1371600" y="3210458"/>
            <a:ext cx="596280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Раскрыть смысл понятий «Реформация» и «Контрреформация»</a:t>
            </a:r>
            <a:endParaRPr lang="en-US" sz="1200" dirty="0"/>
          </a:p>
        </p:txBody>
      </p:sp>
      <p:sp>
        <p:nvSpPr>
          <p:cNvPr id="28" name="Text 22"/>
          <p:cNvSpPr txBox="1"/>
          <p:nvPr/>
        </p:nvSpPr>
        <p:spPr>
          <a:xfrm>
            <a:off x="1371600" y="3477463"/>
            <a:ext cx="6648602" cy="1810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Найдите «лишнее» в ряду: </a:t>
            </a:r>
            <a:r>
              <a:rPr lang="en-US" sz="1100" i="1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лютеране · гугеноты · иезуиты · пуритане</a:t>
            </a: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Обоснуйте свой выбор.</a:t>
            </a:r>
            <a:endParaRPr lang="en-US" sz="1100" dirty="0"/>
          </a:p>
        </p:txBody>
      </p:sp>
      <p:sp>
        <p:nvSpPr>
          <p:cNvPr id="29" name="Shape 23"/>
          <p:cNvSpPr/>
          <p:nvPr/>
        </p:nvSpPr>
        <p:spPr>
          <a:xfrm>
            <a:off x="838505" y="4258361"/>
            <a:ext cx="400507" cy="400507"/>
          </a:xfrm>
          <a:prstGeom prst="ellipse">
            <a:avLst/>
          </a:prstGeom>
          <a:solidFill>
            <a:srgbClr val="EFF6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30" name="Image 4" descr="gen-dedup-4fcf7317efa7c17e88b3666b89431027.png"/>
          <p:cNvPicPr>
            <a:picLocks noChangeAspect="1"/>
          </p:cNvPicPr>
          <p:nvPr/>
        </p:nvPicPr>
        <p:blipFill>
          <a:blip r:embed="rId7"/>
          <a:srcRect t="-842" b="-842"/>
          <a:stretch/>
        </p:blipFill>
        <p:spPr>
          <a:xfrm>
            <a:off x="942746" y="4372661"/>
            <a:ext cx="190195" cy="171907"/>
          </a:xfrm>
          <a:prstGeom prst="rect">
            <a:avLst/>
          </a:prstGeom>
        </p:spPr>
      </p:pic>
      <p:sp>
        <p:nvSpPr>
          <p:cNvPr id="31" name="Text 24"/>
          <p:cNvSpPr txBox="1"/>
          <p:nvPr/>
        </p:nvSpPr>
        <p:spPr>
          <a:xfrm>
            <a:off x="1371600" y="4258361"/>
            <a:ext cx="7372807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kern="0" spc="150" dirty="0">
                <a:solidFill>
                  <a:srgbClr val="2563EB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Работа с источником</a:t>
            </a:r>
            <a:endParaRPr lang="en-US" sz="1500" dirty="0"/>
          </a:p>
        </p:txBody>
      </p:sp>
      <p:sp>
        <p:nvSpPr>
          <p:cNvPr id="32" name="Text 25"/>
          <p:cNvSpPr txBox="1"/>
          <p:nvPr/>
        </p:nvSpPr>
        <p:spPr>
          <a:xfrm>
            <a:off x="1371600" y="4467758"/>
            <a:ext cx="7372807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D242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Прочитать высказывания Мартина Лютера и Томаса Мюнцера</a:t>
            </a:r>
            <a:endParaRPr lang="en-US" sz="1200" dirty="0"/>
          </a:p>
        </p:txBody>
      </p:sp>
      <p:sp>
        <p:nvSpPr>
          <p:cNvPr id="33" name="Text 26"/>
          <p:cNvSpPr txBox="1"/>
          <p:nvPr/>
        </p:nvSpPr>
        <p:spPr>
          <a:xfrm>
            <a:off x="1371600" y="4734763"/>
            <a:ext cx="7372807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00" dirty="0">
                <a:solidFill>
                  <a:srgbClr val="4B556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Определить, какие принадлежат Лютеру, а какие — Мюнцеру. Сформулировать различия во взглядах двух реформаторов.</a:t>
            </a:r>
            <a:endParaRPr lang="en-US" sz="1100" dirty="0"/>
          </a:p>
        </p:txBody>
      </p:sp>
      <p:sp>
        <p:nvSpPr>
          <p:cNvPr id="34" name="Shape 27"/>
          <p:cNvSpPr/>
          <p:nvPr/>
        </p:nvSpPr>
        <p:spPr>
          <a:xfrm>
            <a:off x="838505" y="5515661"/>
            <a:ext cx="400507" cy="400507"/>
          </a:xfrm>
          <a:prstGeom prst="ellipse">
            <a:avLst/>
          </a:prstGeom>
          <a:solidFill>
            <a:srgbClr val="D9770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35" name="Image 5" descr="gen-dedup-2d89bd9cd8ffded5f5bc830ce52b2881.png"/>
          <p:cNvPicPr>
            <a:picLocks noChangeAspect="1"/>
          </p:cNvPicPr>
          <p:nvPr/>
        </p:nvPicPr>
        <p:blipFill>
          <a:blip r:embed="rId8"/>
          <a:srcRect t="-842" b="-842"/>
          <a:stretch/>
        </p:blipFill>
        <p:spPr>
          <a:xfrm>
            <a:off x="942746" y="5629961"/>
            <a:ext cx="190195" cy="171907"/>
          </a:xfrm>
          <a:prstGeom prst="rect">
            <a:avLst/>
          </a:prstGeom>
        </p:spPr>
      </p:pic>
      <p:sp>
        <p:nvSpPr>
          <p:cNvPr id="36" name="Text 28"/>
          <p:cNvSpPr txBox="1"/>
          <p:nvPr/>
        </p:nvSpPr>
        <p:spPr>
          <a:xfrm>
            <a:off x="1371600" y="5527548"/>
            <a:ext cx="7363663" cy="1627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kern="0" spc="150" dirty="0">
                <a:solidFill>
                  <a:srgbClr val="D9770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★ ТВОРЧЕСКОЕ ЗАДАНИЕ (по желанию)</a:t>
            </a:r>
            <a:endParaRPr lang="en-US" sz="800" dirty="0"/>
          </a:p>
        </p:txBody>
      </p:sp>
      <p:sp>
        <p:nvSpPr>
          <p:cNvPr id="37" name="Text 29"/>
          <p:cNvSpPr txBox="1"/>
          <p:nvPr/>
        </p:nvSpPr>
        <p:spPr>
          <a:xfrm>
            <a:off x="1371600" y="5703113"/>
            <a:ext cx="7803490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Сформулировать письменный ответ на главный вопрос параграфа и обосновать его 2–3 аргументами.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1832</Words>
  <Application>Microsoft Office PowerPoint</Application>
  <PresentationFormat>Широкоэкранный</PresentationFormat>
  <Paragraphs>268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Calibri</vt:lpstr>
      <vt:lpstr>Montserrat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Generated by Gen-Spark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Multi-page HTML Content</dc:title>
  <dc:subject>PptxGenJS Presentation</dc:subject>
  <dc:creator>Visual Extract to PPTX Converter</dc:creator>
  <cp:lastModifiedBy>ASUS</cp:lastModifiedBy>
  <cp:revision>6</cp:revision>
  <dcterms:created xsi:type="dcterms:W3CDTF">2026-06-03T12:15:43Z</dcterms:created>
  <dcterms:modified xsi:type="dcterms:W3CDTF">2026-06-04T05:30:28Z</dcterms:modified>
</cp:coreProperties>
</file>