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07AE17E-9A62-4158-A526-0937F3433C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33375" cy="6858000"/>
          </a:xfrm>
          <a:prstGeom prst="rect">
            <a:avLst/>
          </a:prstGeom>
          <a:solidFill>
            <a:srgbClr val="192F40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t="3265" b="3265"/>
          <a:stretch>
            <a:fillRect/>
          </a:stretch>
        </p:blipFill>
        <p:spPr>
          <a:xfrm>
            <a:off x="6734175" y="0"/>
            <a:ext cx="5457825" cy="63817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142BEA-5717-4299-A850-B42A447F74CC}"/>
              </a:ext>
            </a:extLst>
          </p:cNvPr>
          <p:cNvSpPr>
            <a:spLocks noGrp="1"/>
          </p:cNvSpPr>
          <p:nvPr/>
        </p:nvSpPr>
        <p:spPr>
          <a:xfrm>
            <a:off x="723900" y="1076325"/>
            <a:ext cx="1095375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4" name="text-x87geu-76-203">
            <a:extLst>
              <a:ext uri="{FF2B5EF4-FFF2-40B4-BE49-F238E27FC236}">
                <a16:creationId xmlns:a16="http://schemas.microsoft.com/office/drawing/2014/main" id="{DBB7F6DD-5E5E-4412-A3A3-F494E4F108EA}"/>
              </a:ext>
            </a:extLst>
          </p:cNvPr>
          <p:cNvSpPr>
            <a:spLocks noGrp="1"/>
          </p:cNvSpPr>
          <p:nvPr/>
        </p:nvSpPr>
        <p:spPr>
          <a:xfrm>
            <a:off x="723900" y="1933575"/>
            <a:ext cx="59055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Повседневная </a:t>
            </a:r>
          </a:p>
        </p:txBody>
      </p:sp>
      <p:sp>
        <p:nvSpPr>
          <p:cNvPr id="5" name="text-x87geu-76-294">
            <a:extLst>
              <a:ext uri="{FF2B5EF4-FFF2-40B4-BE49-F238E27FC236}">
                <a16:creationId xmlns:a16="http://schemas.microsoft.com/office/drawing/2014/main" id="{FCA81B91-CFA6-42EE-BB7A-41D8BA002C66}"/>
              </a:ext>
            </a:extLst>
          </p:cNvPr>
          <p:cNvSpPr>
            <a:spLocks noGrp="1"/>
          </p:cNvSpPr>
          <p:nvPr/>
        </p:nvSpPr>
        <p:spPr>
          <a:xfrm>
            <a:off x="723900" y="2800350"/>
            <a:ext cx="5905500" cy="1381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жизнь европейцев </a:t>
            </a:r>
          </a:p>
        </p:txBody>
      </p:sp>
      <p:sp>
        <p:nvSpPr>
          <p:cNvPr id="6" name="text-x87geu-76-465">
            <a:extLst>
              <a:ext uri="{FF2B5EF4-FFF2-40B4-BE49-F238E27FC236}">
                <a16:creationId xmlns:a16="http://schemas.microsoft.com/office/drawing/2014/main" id="{CA9D959E-5671-47BA-9EAD-4ED9166C7BC3}"/>
              </a:ext>
            </a:extLst>
          </p:cNvPr>
          <p:cNvSpPr>
            <a:spLocks noGrp="1"/>
          </p:cNvSpPr>
          <p:nvPr/>
        </p:nvSpPr>
        <p:spPr>
          <a:xfrm>
            <a:off x="723900" y="4429125"/>
            <a:ext cx="57054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863E3B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старое и новое</a:t>
            </a:r>
          </a:p>
        </p:txBody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9971A163-0B0B-4A34-BCE3-F6CD9E678BEB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12952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9lxx03-52-37">
            <a:extLst>
              <a:ext uri="{FF2B5EF4-FFF2-40B4-BE49-F238E27FC236}">
                <a16:creationId xmlns:a16="http://schemas.microsoft.com/office/drawing/2014/main" id="{30ABB64F-B1B2-4F28-ABCE-7CBC49A521F5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1. В деревне и в городе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B8490A-9883-4205-BDD8-945860176982}"/>
              </a:ext>
            </a:extLst>
          </p:cNvPr>
          <p:cNvSpPr>
            <a:spLocks noGrp="1"/>
          </p:cNvSpPr>
          <p:nvPr/>
        </p:nvSpPr>
        <p:spPr>
          <a:xfrm>
            <a:off x="447675" y="1316465"/>
            <a:ext cx="3952875" cy="4872770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300" y="1364090"/>
            <a:ext cx="3857625" cy="4777520"/>
          </a:xfrm>
          <a:prstGeom prst="rect">
            <a:avLst/>
          </a:prstGeom>
        </p:spPr>
      </p:pic>
      <p:sp>
        <p:nvSpPr>
          <p:cNvPr id="4" name="text-9lxx03-505-149">
            <a:extLst>
              <a:ext uri="{FF2B5EF4-FFF2-40B4-BE49-F238E27FC236}">
                <a16:creationId xmlns:a16="http://schemas.microsoft.com/office/drawing/2014/main" id="{F3596683-4260-4FF0-9B68-F50E4482B625}"/>
              </a:ext>
            </a:extLst>
          </p:cNvPr>
          <p:cNvSpPr>
            <a:spLocks noGrp="1"/>
          </p:cNvSpPr>
          <p:nvPr/>
        </p:nvSpPr>
        <p:spPr>
          <a:xfrm>
            <a:off x="4810125" y="1419225"/>
            <a:ext cx="64770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В большинстве стран Европы в XVIII в. население проживало </a:t>
            </a:r>
            <a:r>
              <a:rPr sz="270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в основном в деревне.</a:t>
            </a:r>
            <a:r>
              <a:rPr sz="27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B7A717-FFF5-40D7-B829-570765525223}"/>
              </a:ext>
            </a:extLst>
          </p:cNvPr>
          <p:cNvSpPr>
            <a:spLocks noGrp="1"/>
          </p:cNvSpPr>
          <p:nvPr/>
        </p:nvSpPr>
        <p:spPr>
          <a:xfrm>
            <a:off x="4810125" y="3362325"/>
            <a:ext cx="64770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6" name="text-9lxx03-505-385">
            <a:extLst>
              <a:ext uri="{FF2B5EF4-FFF2-40B4-BE49-F238E27FC236}">
                <a16:creationId xmlns:a16="http://schemas.microsoft.com/office/drawing/2014/main" id="{A38E6F25-A38F-4D57-A62C-03AA5256B6B9}"/>
              </a:ext>
            </a:extLst>
          </p:cNvPr>
          <p:cNvSpPr>
            <a:spLocks noGrp="1"/>
          </p:cNvSpPr>
          <p:nvPr/>
        </p:nvSpPr>
        <p:spPr>
          <a:xfrm>
            <a:off x="4810125" y="3667125"/>
            <a:ext cx="6572250" cy="2257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Новые веяния сюда проникали </a:t>
            </a:r>
            <a:r>
              <a:rPr sz="255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медленно:</a:t>
            </a:r>
            <a:r>
              <a:rPr sz="255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планировка домов, одежда, обычаи мало отличались от тех, что преобладали в прошлом веке. </a:t>
            </a:r>
          </a:p>
        </p:txBody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C1B78CF2-095E-4EB9-B41B-D6135B14FB3E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146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n52x7y-70-74">
            <a:extLst>
              <a:ext uri="{FF2B5EF4-FFF2-40B4-BE49-F238E27FC236}">
                <a16:creationId xmlns:a16="http://schemas.microsoft.com/office/drawing/2014/main" id="{AE38B6C8-78BB-4ED0-B45D-D7C4A9EDC9FE}"/>
              </a:ext>
            </a:extLst>
          </p:cNvPr>
          <p:cNvSpPr>
            <a:spLocks noGrp="1"/>
          </p:cNvSpPr>
          <p:nvPr/>
        </p:nvSpPr>
        <p:spPr>
          <a:xfrm>
            <a:off x="666750" y="704850"/>
            <a:ext cx="10763250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Увеличившиеся доходы землевладельцев, фермеров, зажиточных крестьян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A05F0D0-1C2C-4E0C-89B3-F978DD5CDFA3}"/>
              </a:ext>
            </a:extLst>
          </p:cNvPr>
          <p:cNvSpPr>
            <a:spLocks noGrp="1"/>
          </p:cNvSpPr>
          <p:nvPr/>
        </p:nvSpPr>
        <p:spPr>
          <a:xfrm>
            <a:off x="666750" y="2581275"/>
            <a:ext cx="10763250" cy="11430"/>
          </a:xfrm>
          <a:prstGeom prst="rect">
            <a:avLst/>
          </a:prstGeom>
          <a:solidFill>
            <a:srgbClr val="456153"/>
          </a:solidFill>
          <a:ln w="0">
            <a:noFill/>
          </a:ln>
        </p:spPr>
      </p:sp>
      <p:sp>
        <p:nvSpPr>
          <p:cNvPr id="3" name="text-n52x7y-70-310">
            <a:extLst>
              <a:ext uri="{FF2B5EF4-FFF2-40B4-BE49-F238E27FC236}">
                <a16:creationId xmlns:a16="http://schemas.microsoft.com/office/drawing/2014/main" id="{EE22EFA0-6F2F-4082-9931-1EB5C4B6BA38}"/>
              </a:ext>
            </a:extLst>
          </p:cNvPr>
          <p:cNvSpPr>
            <a:spLocks noGrp="1"/>
          </p:cNvSpPr>
          <p:nvPr/>
        </p:nvSpPr>
        <p:spPr>
          <a:xfrm>
            <a:off x="666750" y="2952750"/>
            <a:ext cx="4810125" cy="2247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позволили многим из них строить уже не деревянные, а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80A1B83-A289-4927-AA6D-68AAA5DF9F42}"/>
              </a:ext>
            </a:extLst>
          </p:cNvPr>
          <p:cNvSpPr>
            <a:spLocks noGrp="1"/>
          </p:cNvSpPr>
          <p:nvPr/>
        </p:nvSpPr>
        <p:spPr>
          <a:xfrm>
            <a:off x="6067425" y="2990850"/>
            <a:ext cx="5372100" cy="2638425"/>
          </a:xfrm>
          <a:prstGeom prst="rect">
            <a:avLst/>
          </a:prstGeom>
          <a:solidFill>
            <a:srgbClr val="F6F1E7"/>
          </a:solidFill>
          <a:ln w="0">
            <a:noFill/>
          </a:ln>
        </p:spPr>
      </p:sp>
      <p:sp>
        <p:nvSpPr>
          <p:cNvPr id="5" name="text-n52x7y-671-343">
            <a:extLst>
              <a:ext uri="{FF2B5EF4-FFF2-40B4-BE49-F238E27FC236}">
                <a16:creationId xmlns:a16="http://schemas.microsoft.com/office/drawing/2014/main" id="{A9F6AC5A-9D7B-4EEA-A430-7DB0338C16BA}"/>
              </a:ext>
            </a:extLst>
          </p:cNvPr>
          <p:cNvSpPr>
            <a:spLocks noGrp="1"/>
          </p:cNvSpPr>
          <p:nvPr/>
        </p:nvSpPr>
        <p:spPr>
          <a:xfrm>
            <a:off x="6391275" y="3267075"/>
            <a:ext cx="4724400" cy="2114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2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кирпичные и каменные дома,</a:t>
            </a:r>
            <a:r>
              <a:rPr sz="32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вставлять в окна стёкла.</a:t>
            </a:r>
          </a:p>
        </p:txBody>
      </p:sp>
      <p:sp>
        <p:nvSpPr>
          <p:cNvPr id="6" name="100ballnik.com">
            <a:extLst>
              <a:ext uri="{FF2B5EF4-FFF2-40B4-BE49-F238E27FC236}">
                <a16:creationId xmlns:a16="http://schemas.microsoft.com/office/drawing/2014/main" id="{58C46B79-60F1-47D5-8D79-08B87BDD1C62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84929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wlbn72-52-37">
            <a:extLst>
              <a:ext uri="{FF2B5EF4-FFF2-40B4-BE49-F238E27FC236}">
                <a16:creationId xmlns:a16="http://schemas.microsoft.com/office/drawing/2014/main" id="{27408F19-13FF-4CF7-93BB-4D81EBA57872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В деревне и в городе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6A1C31-74AA-49B9-8080-479A53382389}"/>
              </a:ext>
            </a:extLst>
          </p:cNvPr>
          <p:cNvSpPr>
            <a:spLocks noGrp="1"/>
          </p:cNvSpPr>
          <p:nvPr/>
        </p:nvSpPr>
        <p:spPr>
          <a:xfrm>
            <a:off x="722117" y="1190625"/>
            <a:ext cx="6309115" cy="5038725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9742" y="1238250"/>
            <a:ext cx="6213865" cy="49434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A9A5471-8DBC-430E-B07C-A934A2C00947}"/>
              </a:ext>
            </a:extLst>
          </p:cNvPr>
          <p:cNvSpPr>
            <a:spLocks noGrp="1"/>
          </p:cNvSpPr>
          <p:nvPr/>
        </p:nvSpPr>
        <p:spPr>
          <a:xfrm>
            <a:off x="7743825" y="1666875"/>
            <a:ext cx="885825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5" name="text-wlbn72-813-214">
            <a:extLst>
              <a:ext uri="{FF2B5EF4-FFF2-40B4-BE49-F238E27FC236}">
                <a16:creationId xmlns:a16="http://schemas.microsoft.com/office/drawing/2014/main" id="{8AC08C3E-90AE-4E54-A183-40E779B43C67}"/>
              </a:ext>
            </a:extLst>
          </p:cNvPr>
          <p:cNvSpPr>
            <a:spLocks noGrp="1"/>
          </p:cNvSpPr>
          <p:nvPr/>
        </p:nvSpPr>
        <p:spPr>
          <a:xfrm>
            <a:off x="7743825" y="2038350"/>
            <a:ext cx="3743325" cy="3771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Новые веяния сюда проникали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медленно: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планировка домов, одежда, обычаи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мало отличались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от тех, что преобладали в прошлом веке. </a:t>
            </a:r>
          </a:p>
        </p:txBody>
      </p:sp>
      <p:sp>
        <p:nvSpPr>
          <p:cNvPr id="6" name="100ballnik.com">
            <a:extLst>
              <a:ext uri="{FF2B5EF4-FFF2-40B4-BE49-F238E27FC236}">
                <a16:creationId xmlns:a16="http://schemas.microsoft.com/office/drawing/2014/main" id="{1F9609AD-9A38-4ED4-A279-8D6CABD18E6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4049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ncl9eo-52-32">
            <a:extLst>
              <a:ext uri="{FF2B5EF4-FFF2-40B4-BE49-F238E27FC236}">
                <a16:creationId xmlns:a16="http://schemas.microsoft.com/office/drawing/2014/main" id="{58039C63-4ADF-4231-BD9B-DCF68F1F4672}"/>
              </a:ext>
            </a:extLst>
          </p:cNvPr>
          <p:cNvSpPr>
            <a:spLocks noGrp="1"/>
          </p:cNvSpPr>
          <p:nvPr/>
        </p:nvSpPr>
        <p:spPr>
          <a:xfrm>
            <a:off x="495300" y="304800"/>
            <a:ext cx="112014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F6F1E7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Урбанизация</a:t>
            </a:r>
          </a:p>
        </p:txBody>
      </p:sp>
      <p:sp>
        <p:nvSpPr>
          <p:cNvPr id="2" name="text-ncl9eo-52-252">
            <a:extLst>
              <a:ext uri="{FF2B5EF4-FFF2-40B4-BE49-F238E27FC236}">
                <a16:creationId xmlns:a16="http://schemas.microsoft.com/office/drawing/2014/main" id="{298DBA26-62DF-4E10-98F0-2C01B541D2C7}"/>
              </a:ext>
            </a:extLst>
          </p:cNvPr>
          <p:cNvSpPr>
            <a:spLocks noGrp="1"/>
          </p:cNvSpPr>
          <p:nvPr/>
        </p:nvSpPr>
        <p:spPr>
          <a:xfrm>
            <a:off x="495300" y="2400300"/>
            <a:ext cx="3543300" cy="3352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F6F1E7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6F1E7"/>
                </a:solidFill>
                <a:latin typeface="Arial"/>
                <a:ea typeface="Arial"/>
                <a:cs typeface="Arial"/>
              </a:rPr>
              <a:t> - увеличение численности населения городов и повышение их роли в жизни общества.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8D6ADF7-FA5C-4997-AADD-6EB770D05B72}"/>
              </a:ext>
            </a:extLst>
          </p:cNvPr>
          <p:cNvSpPr>
            <a:spLocks noGrp="1"/>
          </p:cNvSpPr>
          <p:nvPr/>
        </p:nvSpPr>
        <p:spPr>
          <a:xfrm>
            <a:off x="4467225" y="1849025"/>
            <a:ext cx="7277100" cy="4141026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14850" y="1896650"/>
            <a:ext cx="7181850" cy="4045776"/>
          </a:xfrm>
          <a:prstGeom prst="rect">
            <a:avLst/>
          </a:prstGeom>
        </p:spPr>
      </p:pic>
      <p:sp>
        <p:nvSpPr>
          <p:cNvPr id="5" name="100ballnik.com">
            <a:extLst>
              <a:ext uri="{FF2B5EF4-FFF2-40B4-BE49-F238E27FC236}">
                <a16:creationId xmlns:a16="http://schemas.microsoft.com/office/drawing/2014/main" id="{A138CEB9-C7A5-4365-BC61-BF698DC428C4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D9D0BD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9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02807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c2iic5-52-35">
            <a:extLst>
              <a:ext uri="{FF2B5EF4-FFF2-40B4-BE49-F238E27FC236}">
                <a16:creationId xmlns:a16="http://schemas.microsoft.com/office/drawing/2014/main" id="{20F3EF49-2BAA-49C4-A353-6B34E264FF27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42862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Численность европейского населения</a:t>
            </a:r>
          </a:p>
        </p:txBody>
      </p:sp>
      <p:sp>
        <p:nvSpPr>
          <p:cNvPr id="2" name="text-c2iic5-555-35">
            <a:extLst>
              <a:ext uri="{FF2B5EF4-FFF2-40B4-BE49-F238E27FC236}">
                <a16:creationId xmlns:a16="http://schemas.microsoft.com/office/drawing/2014/main" id="{FBA53F7C-75E6-4D64-8913-815C1E9C5094}"/>
              </a:ext>
            </a:extLst>
          </p:cNvPr>
          <p:cNvSpPr>
            <a:spLocks noGrp="1"/>
          </p:cNvSpPr>
          <p:nvPr/>
        </p:nvSpPr>
        <p:spPr>
          <a:xfrm>
            <a:off x="5286375" y="333375"/>
            <a:ext cx="6410325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Численность некоторых европейских стран в XVII-XVIII вв.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ECD69A-DD0B-43A7-95EC-380AAF263DB2}"/>
              </a:ext>
            </a:extLst>
          </p:cNvPr>
          <p:cNvSpPr>
            <a:spLocks noGrp="1"/>
          </p:cNvSpPr>
          <p:nvPr/>
        </p:nvSpPr>
        <p:spPr>
          <a:xfrm>
            <a:off x="495300" y="1562100"/>
            <a:ext cx="112014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graphicFrame>
        <p:nvGraphicFramePr>
          <p:cNvPr id="11" name="Таблица 10"/>
          <p:cNvGraphicFramePr/>
          <p:nvPr/>
        </p:nvGraphicFramePr>
        <p:xfrm>
          <a:off x="495300" y="1809750"/>
          <a:ext cx="4286250" cy="427672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algn="l"/>
                      <a:r>
                        <a:rPr sz="1950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Век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Численность населения (млн. человек)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822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Начало XVII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300" b="0">
                          <a:solidFill>
                            <a:srgbClr val="863E3B"/>
                          </a:solidFill>
                          <a:latin typeface="Georgia"/>
                          <a:ea typeface="Georgia"/>
                          <a:cs typeface="Georgia"/>
                        </a:rPr>
                        <a:t>95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822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Начало XVIII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300" b="0">
                          <a:solidFill>
                            <a:srgbClr val="863E3B"/>
                          </a:solidFill>
                          <a:latin typeface="Georgia"/>
                          <a:ea typeface="Georgia"/>
                          <a:cs typeface="Georgia"/>
                        </a:rPr>
                        <a:t>130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822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Начало XIX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3300" b="0">
                          <a:solidFill>
                            <a:srgbClr val="863E3B"/>
                          </a:solidFill>
                          <a:latin typeface="Georgia"/>
                          <a:ea typeface="Georgia"/>
                          <a:cs typeface="Georgia"/>
                        </a:rPr>
                        <a:t>190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-c2iic5-793-187">
            <a:extLst>
              <a:ext uri="{FF2B5EF4-FFF2-40B4-BE49-F238E27FC236}">
                <a16:creationId xmlns:a16="http://schemas.microsoft.com/office/drawing/2014/main" id="{BEFC0294-07C8-42FB-BC14-A0B4E27F4E6F}"/>
              </a:ext>
            </a:extLst>
          </p:cNvPr>
          <p:cNvSpPr>
            <a:spLocks noGrp="1"/>
          </p:cNvSpPr>
          <p:nvPr/>
        </p:nvSpPr>
        <p:spPr>
          <a:xfrm>
            <a:off x="7553325" y="1781175"/>
            <a:ext cx="40290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025" b="1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2F40"/>
                </a:solidFill>
                <a:latin typeface="Arial"/>
                <a:ea typeface="Arial"/>
                <a:cs typeface="Arial"/>
              </a:rPr>
              <a:t>Численность населения (млн. человек)</a:t>
            </a:r>
          </a:p>
        </p:txBody>
      </p:sp>
      <p:graphicFrame>
        <p:nvGraphicFramePr>
          <p:cNvPr id="13" name="Таблица 12"/>
          <p:cNvGraphicFramePr/>
          <p:nvPr/>
        </p:nvGraphicFramePr>
        <p:xfrm>
          <a:off x="5286375" y="2571750"/>
          <a:ext cx="6410325" cy="3524250"/>
        </p:xfrm>
        <a:graphic>
          <a:graphicData uri="http://schemas.openxmlformats.org/drawingml/2006/table">
            <a:tbl>
              <a:tblPr/>
              <a:tblGrid>
                <a:gridCol w="220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Страна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 в XVII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В XVIII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Франция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Около 20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Около 26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Англия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Около 5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Свыше 6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Пруссия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Свыше 1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Свыше 5,6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Испания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Около 7.5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75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Около 10,4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100ballnik.com">
            <a:extLst>
              <a:ext uri="{FF2B5EF4-FFF2-40B4-BE49-F238E27FC236}">
                <a16:creationId xmlns:a16="http://schemas.microsoft.com/office/drawing/2014/main" id="{959D9FFA-5CB9-4149-A066-12F0720CB50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5238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-c2en2a-52-37">
            <a:extLst>
              <a:ext uri="{FF2B5EF4-FFF2-40B4-BE49-F238E27FC236}">
                <a16:creationId xmlns:a16="http://schemas.microsoft.com/office/drawing/2014/main" id="{EB37D5E6-2B2D-4D13-BFFF-85CCE3EEAB95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Сравните</a:t>
            </a:r>
          </a:p>
        </p:txBody>
      </p:sp>
      <p:graphicFrame>
        <p:nvGraphicFramePr>
          <p:cNvPr id="5" name="Таблица 4"/>
          <p:cNvGraphicFramePr/>
          <p:nvPr/>
        </p:nvGraphicFramePr>
        <p:xfrm>
          <a:off x="381000" y="1028700"/>
          <a:ext cx="11430000" cy="5200650"/>
        </p:xfrm>
        <a:graphic>
          <a:graphicData uri="http://schemas.openxmlformats.org/drawingml/2006/table">
            <a:tbl>
              <a:tblPr/>
              <a:tblGrid>
                <a:gridCol w="571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Средневековый город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75" b="1">
                          <a:solidFill>
                            <a:srgbClr val="F6F1E7"/>
                          </a:solidFill>
                          <a:latin typeface="Arial"/>
                          <a:ea typeface="Arial"/>
                          <a:cs typeface="Arial"/>
                        </a:rPr>
                        <a:t>Город в XVIII в.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192F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Город окружен крепостной стеной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Городское строительство вышло за рамки крепостной стены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Улицы очень узкие, площади маленькие, тесные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Появились широкие улицы и более просторные улицы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Очень мало общественных зданий: собор, ратуша, иногда госпиталь, где содержат больных, инвалидов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Появляется много общественных зданий, большое количество соборов, госпиталей, в крупных городах появляются биржи, банки, крытые рынки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Готический архитектурный стиль применялся только при постройке общественных зданий и дворцов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Жилые дома, особняки и дворцы строятся с господствующим архитектурным стилем (барокко, рококо, классицизм)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DEE4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95375"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Знать проживала за городской чертой в своих владениях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950" b="0">
                          <a:solidFill>
                            <a:srgbClr val="192F40"/>
                          </a:solidFill>
                          <a:latin typeface="Arial"/>
                          <a:ea typeface="Arial"/>
                          <a:cs typeface="Arial"/>
                        </a:rPr>
                        <a:t>Строятся многочисленные дворцы, особняки, где живут представители привилегированных сословий и богатые буржуа</a:t>
                      </a:r>
                    </a:p>
                  </a:txBody>
                  <a:tcPr marL="133350" marR="114300" marT="38100" marB="38100" anchor="ctr">
                    <a:lnL w="6350">
                      <a:solidFill>
                        <a:srgbClr val="CBC8BC"/>
                      </a:solidFill>
                    </a:lnL>
                    <a:lnR w="6350">
                      <a:solidFill>
                        <a:srgbClr val="CBC8BC"/>
                      </a:solidFill>
                    </a:lnR>
                    <a:lnT w="6350">
                      <a:solidFill>
                        <a:srgbClr val="CBC8BC"/>
                      </a:solidFill>
                    </a:lnT>
                    <a:lnB w="6350">
                      <a:solidFill>
                        <a:srgbClr val="CBC8BC"/>
                      </a:solidFill>
                    </a:lnB>
                    <a:solidFill>
                      <a:srgbClr val="FFF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100ballnik.com">
            <a:extLst>
              <a:ext uri="{FF2B5EF4-FFF2-40B4-BE49-F238E27FC236}">
                <a16:creationId xmlns:a16="http://schemas.microsoft.com/office/drawing/2014/main" id="{FBA72EF5-E423-4F09-BF8B-49797510397E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8548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56206B5-ECF9-416F-97BF-D1883C22D153}"/>
              </a:ext>
            </a:extLst>
          </p:cNvPr>
          <p:cNvSpPr>
            <a:spLocks noGrp="1"/>
          </p:cNvSpPr>
          <p:nvPr/>
        </p:nvSpPr>
        <p:spPr>
          <a:xfrm>
            <a:off x="447675" y="649224"/>
            <a:ext cx="7067550" cy="5254752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300" y="696849"/>
            <a:ext cx="6972300" cy="515950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143154A-4DE2-4A10-B1CB-A89C6747ABF7}"/>
              </a:ext>
            </a:extLst>
          </p:cNvPr>
          <p:cNvSpPr>
            <a:spLocks noGrp="1"/>
          </p:cNvSpPr>
          <p:nvPr/>
        </p:nvSpPr>
        <p:spPr>
          <a:xfrm>
            <a:off x="7934325" y="790575"/>
            <a:ext cx="866775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4" name="text-xpqzhu-833-135">
            <a:extLst>
              <a:ext uri="{FF2B5EF4-FFF2-40B4-BE49-F238E27FC236}">
                <a16:creationId xmlns:a16="http://schemas.microsoft.com/office/drawing/2014/main" id="{73EF39F2-0E19-49A7-A1B9-521ECD247ABE}"/>
              </a:ext>
            </a:extLst>
          </p:cNvPr>
          <p:cNvSpPr>
            <a:spLocks noGrp="1"/>
          </p:cNvSpPr>
          <p:nvPr/>
        </p:nvSpPr>
        <p:spPr>
          <a:xfrm>
            <a:off x="7934325" y="1285875"/>
            <a:ext cx="3762375" cy="469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Начали появляться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таблички с названиями улиц и нумерация домов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обустраивались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парки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разбивались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площади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возводились новые общественные здания и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театры.</a:t>
            </a:r>
          </a:p>
        </p:txBody>
      </p:sp>
      <p:sp>
        <p:nvSpPr>
          <p:cNvPr id="5" name="100ballnik.com">
            <a:extLst>
              <a:ext uri="{FF2B5EF4-FFF2-40B4-BE49-F238E27FC236}">
                <a16:creationId xmlns:a16="http://schemas.microsoft.com/office/drawing/2014/main" id="{5F49EE2B-7C44-4430-BAFB-3581DA72E35D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9319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zza90c-52-37">
            <a:extLst>
              <a:ext uri="{FF2B5EF4-FFF2-40B4-BE49-F238E27FC236}">
                <a16:creationId xmlns:a16="http://schemas.microsoft.com/office/drawing/2014/main" id="{174180F9-33A0-4BCE-878B-20CEB8574A20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2. В борьбе за чистоту и порядок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EE7CEE-F770-483B-906E-E339B466083B}"/>
              </a:ext>
            </a:extLst>
          </p:cNvPr>
          <p:cNvSpPr>
            <a:spLocks noGrp="1"/>
          </p:cNvSpPr>
          <p:nvPr/>
        </p:nvSpPr>
        <p:spPr>
          <a:xfrm>
            <a:off x="495300" y="1295400"/>
            <a:ext cx="11201400" cy="1238250"/>
          </a:xfrm>
          <a:prstGeom prst="rect">
            <a:avLst/>
          </a:prstGeom>
          <a:solidFill>
            <a:srgbClr val="DEE4D8"/>
          </a:solidFill>
          <a:ln w="0">
            <a:noFill/>
          </a:ln>
        </p:spPr>
      </p:sp>
      <p:sp>
        <p:nvSpPr>
          <p:cNvPr id="3" name="text-zza90c-77-152">
            <a:extLst>
              <a:ext uri="{FF2B5EF4-FFF2-40B4-BE49-F238E27FC236}">
                <a16:creationId xmlns:a16="http://schemas.microsoft.com/office/drawing/2014/main" id="{E1500565-F002-49D5-A7B0-77DDE6190A2F}"/>
              </a:ext>
            </a:extLst>
          </p:cNvPr>
          <p:cNvSpPr>
            <a:spLocks noGrp="1"/>
          </p:cNvSpPr>
          <p:nvPr/>
        </p:nvSpPr>
        <p:spPr>
          <a:xfrm>
            <a:off x="733425" y="1447800"/>
            <a:ext cx="10725150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Население выкашивали </a:t>
            </a: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эпидемии тифа, дизентерии, чумы, оспы.</a:t>
            </a:r>
          </a:p>
        </p:txBody>
      </p:sp>
      <p:sp>
        <p:nvSpPr>
          <p:cNvPr id="4" name="text-zza90c-52-291">
            <a:extLst>
              <a:ext uri="{FF2B5EF4-FFF2-40B4-BE49-F238E27FC236}">
                <a16:creationId xmlns:a16="http://schemas.microsoft.com/office/drawing/2014/main" id="{65440E28-2D1B-4E2B-BC13-199E8379FD4C}"/>
              </a:ext>
            </a:extLst>
          </p:cNvPr>
          <p:cNvSpPr>
            <a:spLocks noGrp="1"/>
          </p:cNvSpPr>
          <p:nvPr/>
        </p:nvSpPr>
        <p:spPr>
          <a:xfrm>
            <a:off x="495300" y="2771775"/>
            <a:ext cx="112014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1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92F40"/>
                </a:solidFill>
                <a:latin typeface="Arial"/>
                <a:ea typeface="Arial"/>
                <a:cs typeface="Arial"/>
              </a:rPr>
              <a:t>Городские власти боролись с этим по мере сил: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E09F7ED-53F9-4BA6-8BF5-7E68DEE064D5}"/>
              </a:ext>
            </a:extLst>
          </p:cNvPr>
          <p:cNvSpPr>
            <a:spLocks noGrp="1"/>
          </p:cNvSpPr>
          <p:nvPr/>
        </p:nvSpPr>
        <p:spPr>
          <a:xfrm>
            <a:off x="495300" y="3457575"/>
            <a:ext cx="2390775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6" name="text-zza90c-52-391">
            <a:extLst>
              <a:ext uri="{FF2B5EF4-FFF2-40B4-BE49-F238E27FC236}">
                <a16:creationId xmlns:a16="http://schemas.microsoft.com/office/drawing/2014/main" id="{EED7757F-00C7-4980-BD7E-0EBF55280B5B}"/>
              </a:ext>
            </a:extLst>
          </p:cNvPr>
          <p:cNvSpPr>
            <a:spLocks noGrp="1"/>
          </p:cNvSpPr>
          <p:nvPr/>
        </p:nvSpPr>
        <p:spPr>
          <a:xfrm>
            <a:off x="495300" y="3724275"/>
            <a:ext cx="2390775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  <a:r>
              <a:rPr sz="21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мостили улицы</a:t>
            </a: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сражаясь с непролазной грязью,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5B1D191-1B06-46F1-9F52-241AF0BF5DE6}"/>
              </a:ext>
            </a:extLst>
          </p:cNvPr>
          <p:cNvSpPr>
            <a:spLocks noGrp="1"/>
          </p:cNvSpPr>
          <p:nvPr/>
        </p:nvSpPr>
        <p:spPr>
          <a:xfrm>
            <a:off x="3276600" y="3457575"/>
            <a:ext cx="30480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8" name="text-zza90c-344-391">
            <a:extLst>
              <a:ext uri="{FF2B5EF4-FFF2-40B4-BE49-F238E27FC236}">
                <a16:creationId xmlns:a16="http://schemas.microsoft.com/office/drawing/2014/main" id="{B57B2FB0-012F-499F-AF79-6E1518AFFB58}"/>
              </a:ext>
            </a:extLst>
          </p:cNvPr>
          <p:cNvSpPr>
            <a:spLocks noGrp="1"/>
          </p:cNvSpPr>
          <p:nvPr/>
        </p:nvSpPr>
        <p:spPr>
          <a:xfrm>
            <a:off x="3276600" y="3724275"/>
            <a:ext cx="3048000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  <a:r>
              <a:rPr sz="21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сносили здания на мостах</a:t>
            </a: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делая их более просторными и улучшая циркуляцию воздуха,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ED5031-2004-495B-A96E-062CD078884F}"/>
              </a:ext>
            </a:extLst>
          </p:cNvPr>
          <p:cNvSpPr>
            <a:spLocks noGrp="1"/>
          </p:cNvSpPr>
          <p:nvPr/>
        </p:nvSpPr>
        <p:spPr>
          <a:xfrm>
            <a:off x="6724650" y="3457575"/>
            <a:ext cx="238125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10" name="text-zza90c-706-391">
            <a:extLst>
              <a:ext uri="{FF2B5EF4-FFF2-40B4-BE49-F238E27FC236}">
                <a16:creationId xmlns:a16="http://schemas.microsoft.com/office/drawing/2014/main" id="{B1772C7B-9E99-46C6-B7B8-15B909D3E12D}"/>
              </a:ext>
            </a:extLst>
          </p:cNvPr>
          <p:cNvSpPr>
            <a:spLocks noGrp="1"/>
          </p:cNvSpPr>
          <p:nvPr/>
        </p:nvSpPr>
        <p:spPr>
          <a:xfrm>
            <a:off x="6724650" y="3724275"/>
            <a:ext cx="2381250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  <a:r>
              <a:rPr sz="21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выносили многовековые кладбища</a:t>
            </a: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за черту городов,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D06D6D0-922A-4004-B749-6F31CBFB7C88}"/>
              </a:ext>
            </a:extLst>
          </p:cNvPr>
          <p:cNvSpPr>
            <a:spLocks noGrp="1"/>
          </p:cNvSpPr>
          <p:nvPr/>
        </p:nvSpPr>
        <p:spPr>
          <a:xfrm>
            <a:off x="9515475" y="3457575"/>
            <a:ext cx="2181225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12" name="text-zza90c-999-391">
            <a:extLst>
              <a:ext uri="{FF2B5EF4-FFF2-40B4-BE49-F238E27FC236}">
                <a16:creationId xmlns:a16="http://schemas.microsoft.com/office/drawing/2014/main" id="{6B0E16A8-6B81-4D8D-9EC9-D18C3BAB06D4}"/>
              </a:ext>
            </a:extLst>
          </p:cNvPr>
          <p:cNvSpPr>
            <a:spLocks noGrp="1"/>
          </p:cNvSpPr>
          <p:nvPr/>
        </p:nvSpPr>
        <p:spPr>
          <a:xfrm>
            <a:off x="9515475" y="3724275"/>
            <a:ext cx="2181225" cy="2333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1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стали </a:t>
            </a:r>
            <a:r>
              <a:rPr sz="21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чаще вывозить мусор.</a:t>
            </a:r>
          </a:p>
        </p:txBody>
      </p:sp>
      <p:sp>
        <p:nvSpPr>
          <p:cNvPr id="13" name="100ballnik.com">
            <a:extLst>
              <a:ext uri="{FF2B5EF4-FFF2-40B4-BE49-F238E27FC236}">
                <a16:creationId xmlns:a16="http://schemas.microsoft.com/office/drawing/2014/main" id="{E715B398-5206-4392-B849-F4D81DF3C175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39787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B8649FE-6705-4718-8B21-2B0F6E2810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924425" cy="6353175"/>
          </a:xfrm>
          <a:prstGeom prst="rect">
            <a:avLst/>
          </a:prstGeom>
          <a:solidFill>
            <a:srgbClr val="DEE4D8"/>
          </a:solidFill>
          <a:ln w="0">
            <a:noFill/>
          </a:ln>
        </p:spPr>
      </p:sp>
      <p:sp>
        <p:nvSpPr>
          <p:cNvPr id="2" name="text-pb7543-52-116">
            <a:extLst>
              <a:ext uri="{FF2B5EF4-FFF2-40B4-BE49-F238E27FC236}">
                <a16:creationId xmlns:a16="http://schemas.microsoft.com/office/drawing/2014/main" id="{EE56D687-4032-4B88-991C-E5C60B62DE1E}"/>
              </a:ext>
            </a:extLst>
          </p:cNvPr>
          <p:cNvSpPr>
            <a:spLocks noGrp="1"/>
          </p:cNvSpPr>
          <p:nvPr/>
        </p:nvSpPr>
        <p:spPr>
          <a:xfrm>
            <a:off x="495300" y="1104900"/>
            <a:ext cx="3943350" cy="421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При скученности населения, при отсутствии водопровода и канализации все эти меры были </a:t>
            </a:r>
            <a:r>
              <a:rPr sz="292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не столь успешны</a:t>
            </a:r>
            <a:r>
              <a:rPr sz="29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, как того хотелось властям.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15123" r="15123"/>
          <a:stretch>
            <a:fillRect/>
          </a:stretch>
        </p:blipFill>
        <p:spPr>
          <a:xfrm>
            <a:off x="5286375" y="466725"/>
            <a:ext cx="6410325" cy="5705475"/>
          </a:xfrm>
          <a:prstGeom prst="rect">
            <a:avLst/>
          </a:prstGeom>
        </p:spPr>
      </p:pic>
      <p:sp>
        <p:nvSpPr>
          <p:cNvPr id="4" name="100ballnik.com">
            <a:extLst>
              <a:ext uri="{FF2B5EF4-FFF2-40B4-BE49-F238E27FC236}">
                <a16:creationId xmlns:a16="http://schemas.microsoft.com/office/drawing/2014/main" id="{E6B3AB35-C670-47E2-B514-013A3D54DFE3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35331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AF7F5E-347B-4CD3-BCD1-DDD72C44268B}"/>
              </a:ext>
            </a:extLst>
          </p:cNvPr>
          <p:cNvSpPr>
            <a:spLocks noGrp="1"/>
          </p:cNvSpPr>
          <p:nvPr/>
        </p:nvSpPr>
        <p:spPr>
          <a:xfrm>
            <a:off x="451616" y="371475"/>
            <a:ext cx="6716767" cy="3695700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9241" y="419100"/>
            <a:ext cx="6621517" cy="3600450"/>
          </a:xfrm>
          <a:prstGeom prst="rect">
            <a:avLst/>
          </a:prstGeom>
        </p:spPr>
      </p:pic>
      <p:sp>
        <p:nvSpPr>
          <p:cNvPr id="3" name="text-uxlnch-795-62">
            <a:extLst>
              <a:ext uri="{FF2B5EF4-FFF2-40B4-BE49-F238E27FC236}">
                <a16:creationId xmlns:a16="http://schemas.microsoft.com/office/drawing/2014/main" id="{C285A9C4-F16A-4D71-A073-6CE13AD80573}"/>
              </a:ext>
            </a:extLst>
          </p:cNvPr>
          <p:cNvSpPr>
            <a:spLocks noGrp="1"/>
          </p:cNvSpPr>
          <p:nvPr/>
        </p:nvSpPr>
        <p:spPr>
          <a:xfrm>
            <a:off x="7572375" y="590550"/>
            <a:ext cx="4124325" cy="3171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7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В </a:t>
            </a:r>
            <a:r>
              <a:rPr sz="307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1667 г.</a:t>
            </a:r>
            <a:r>
              <a:rPr sz="307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в </a:t>
            </a:r>
            <a:r>
              <a:rPr sz="307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Париже</a:t>
            </a:r>
            <a:r>
              <a:rPr sz="307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появилась должность руководителя полиции.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BFB6C2-26B8-4E38-A2E4-AED610FBD509}"/>
              </a:ext>
            </a:extLst>
          </p:cNvPr>
          <p:cNvSpPr>
            <a:spLocks noGrp="1"/>
          </p:cNvSpPr>
          <p:nvPr/>
        </p:nvSpPr>
        <p:spPr>
          <a:xfrm>
            <a:off x="495300" y="4429125"/>
            <a:ext cx="112014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5" name="text-uxlnch-52-496">
            <a:extLst>
              <a:ext uri="{FF2B5EF4-FFF2-40B4-BE49-F238E27FC236}">
                <a16:creationId xmlns:a16="http://schemas.microsoft.com/office/drawing/2014/main" id="{FBE34076-616F-411E-8777-B43C689AA1A1}"/>
              </a:ext>
            </a:extLst>
          </p:cNvPr>
          <p:cNvSpPr>
            <a:spLocks noGrp="1"/>
          </p:cNvSpPr>
          <p:nvPr/>
        </p:nvSpPr>
        <p:spPr>
          <a:xfrm>
            <a:off x="495300" y="4724400"/>
            <a:ext cx="11201400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Полиция отвечала за поддержание порядка: к середине XVIII в. были разгромлены последние крупные банды и город стал </a:t>
            </a: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относительно безопасным.</a:t>
            </a:r>
          </a:p>
        </p:txBody>
      </p:sp>
      <p:sp>
        <p:nvSpPr>
          <p:cNvPr id="6" name="100ballnik.com">
            <a:extLst>
              <a:ext uri="{FF2B5EF4-FFF2-40B4-BE49-F238E27FC236}">
                <a16:creationId xmlns:a16="http://schemas.microsoft.com/office/drawing/2014/main" id="{96B69B1B-2FD1-4E55-ADDC-4F14391B5D11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02925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342E7A6-D3F1-433B-9363-1C0A72CA797E}"/>
              </a:ext>
            </a:extLst>
          </p:cNvPr>
          <p:cNvSpPr>
            <a:spLocks noGrp="1"/>
          </p:cNvSpPr>
          <p:nvPr/>
        </p:nvSpPr>
        <p:spPr>
          <a:xfrm>
            <a:off x="495300" y="602457"/>
            <a:ext cx="4543425" cy="5491161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3000" t="6100" r="5900" b="18500"/>
          <a:stretch>
            <a:fillRect/>
          </a:stretch>
        </p:blipFill>
        <p:spPr>
          <a:xfrm>
            <a:off x="542925" y="650082"/>
            <a:ext cx="4448175" cy="5395911"/>
          </a:xfrm>
          <a:prstGeom prst="rect">
            <a:avLst/>
          </a:prstGeom>
        </p:spPr>
      </p:pic>
      <p:sp>
        <p:nvSpPr>
          <p:cNvPr id="3" name="text-pg0snd-577-67">
            <a:extLst>
              <a:ext uri="{FF2B5EF4-FFF2-40B4-BE49-F238E27FC236}">
                <a16:creationId xmlns:a16="http://schemas.microsoft.com/office/drawing/2014/main" id="{CABB635F-9219-4DDD-9260-CDD5C386BFD0}"/>
              </a:ext>
            </a:extLst>
          </p:cNvPr>
          <p:cNvSpPr>
            <a:spLocks noGrp="1"/>
          </p:cNvSpPr>
          <p:nvPr/>
        </p:nvSpPr>
        <p:spPr>
          <a:xfrm>
            <a:off x="5495925" y="638175"/>
            <a:ext cx="6000750" cy="530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850" b="0">
                <a:solidFill>
                  <a:srgbClr val="F6F1E7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Первым европейским городом, где появились уличные светильники, ещё в XV в. стал </a:t>
            </a:r>
            <a:r>
              <a:rPr sz="2850" b="1">
                <a:solidFill>
                  <a:srgbClr val="D1B478"/>
                </a:solidFill>
                <a:latin typeface="Georgia"/>
                <a:ea typeface="Georgia"/>
                <a:cs typeface="Georgia"/>
              </a:rPr>
              <a:t>Лондон,</a:t>
            </a:r>
            <a:r>
              <a:rPr sz="2850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 но полностью наладить регулярное освещение городских улиц столица Англии смогла лишь в </a:t>
            </a:r>
            <a:r>
              <a:rPr sz="2850" b="1">
                <a:solidFill>
                  <a:srgbClr val="D1B478"/>
                </a:solidFill>
                <a:latin typeface="Georgia"/>
                <a:ea typeface="Georgia"/>
                <a:cs typeface="Georgia"/>
              </a:rPr>
              <a:t>XVIII в.</a:t>
            </a:r>
            <a:r>
              <a:rPr sz="2850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 благодаря специальному фонарному налогу </a:t>
            </a:r>
            <a:r>
              <a:rPr sz="2850" b="1">
                <a:solidFill>
                  <a:srgbClr val="D1B478"/>
                </a:solidFill>
                <a:latin typeface="Georgia"/>
                <a:ea typeface="Georgia"/>
                <a:cs typeface="Georgia"/>
              </a:rPr>
              <a:t>(1736).</a:t>
            </a:r>
          </a:p>
        </p:txBody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45C9329A-940F-43F9-88CE-AC3D468194AD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D9D0BD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9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7318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j5zws1-52-37">
            <a:extLst>
              <a:ext uri="{FF2B5EF4-FFF2-40B4-BE49-F238E27FC236}">
                <a16:creationId xmlns:a16="http://schemas.microsoft.com/office/drawing/2014/main" id="{FF702359-5A3B-4356-B9E8-225710751015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3. Внутри городского дома</a:t>
            </a:r>
          </a:p>
        </p:txBody>
      </p:sp>
      <p:sp>
        <p:nvSpPr>
          <p:cNvPr id="2" name="text-j5zws1-52-145">
            <a:extLst>
              <a:ext uri="{FF2B5EF4-FFF2-40B4-BE49-F238E27FC236}">
                <a16:creationId xmlns:a16="http://schemas.microsoft.com/office/drawing/2014/main" id="{52AEF550-9C27-458C-9615-E2F9242558F5}"/>
              </a:ext>
            </a:extLst>
          </p:cNvPr>
          <p:cNvSpPr>
            <a:spLocks noGrp="1"/>
          </p:cNvSpPr>
          <p:nvPr/>
        </p:nvSpPr>
        <p:spPr>
          <a:xfrm>
            <a:off x="495300" y="1381125"/>
            <a:ext cx="43815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55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Стены всё чаще начинают оклеивать </a:t>
            </a:r>
            <a:r>
              <a:rPr sz="255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обоями;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BEB3D6B-6D7E-4DEA-970D-CCF39A9C8431}"/>
              </a:ext>
            </a:extLst>
          </p:cNvPr>
          <p:cNvSpPr>
            <a:spLocks noGrp="1"/>
          </p:cNvSpPr>
          <p:nvPr/>
        </p:nvSpPr>
        <p:spPr>
          <a:xfrm>
            <a:off x="495300" y="2800350"/>
            <a:ext cx="43815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4" name="text-j5zws1-52-324">
            <a:extLst>
              <a:ext uri="{FF2B5EF4-FFF2-40B4-BE49-F238E27FC236}">
                <a16:creationId xmlns:a16="http://schemas.microsoft.com/office/drawing/2014/main" id="{F67D6FCC-1179-4894-9E50-9C06CC364276}"/>
              </a:ext>
            </a:extLst>
          </p:cNvPr>
          <p:cNvSpPr>
            <a:spLocks noGrp="1"/>
          </p:cNvSpPr>
          <p:nvPr/>
        </p:nvSpPr>
        <p:spPr>
          <a:xfrm>
            <a:off x="495300" y="3086100"/>
            <a:ext cx="4381500" cy="1971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мебель становится очень разнообразной: </a:t>
            </a:r>
            <a:r>
              <a:rPr sz="240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зеркала, ширмы, тумбочки</a:t>
            </a:r>
            <a:r>
              <a:rPr sz="24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со множеством ящиков;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7313384-5BA1-420A-8436-922A787E4D0D}"/>
              </a:ext>
            </a:extLst>
          </p:cNvPr>
          <p:cNvSpPr>
            <a:spLocks noGrp="1"/>
          </p:cNvSpPr>
          <p:nvPr/>
        </p:nvSpPr>
        <p:spPr>
          <a:xfrm>
            <a:off x="5286375" y="1257300"/>
            <a:ext cx="6457950" cy="3771900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rcRect t="11477" b="11477"/>
          <a:stretch>
            <a:fillRect/>
          </a:stretch>
        </p:blipFill>
        <p:spPr>
          <a:xfrm>
            <a:off x="5334000" y="1304925"/>
            <a:ext cx="6362700" cy="3676650"/>
          </a:xfrm>
          <a:prstGeom prst="rect">
            <a:avLst/>
          </a:prstGeom>
        </p:spPr>
      </p:pic>
      <p:sp>
        <p:nvSpPr>
          <p:cNvPr id="7" name="text-j5zws1-560-553">
            <a:extLst>
              <a:ext uri="{FF2B5EF4-FFF2-40B4-BE49-F238E27FC236}">
                <a16:creationId xmlns:a16="http://schemas.microsoft.com/office/drawing/2014/main" id="{72ACBCD2-6763-4C40-BC25-17B106BF150C}"/>
              </a:ext>
            </a:extLst>
          </p:cNvPr>
          <p:cNvSpPr>
            <a:spLocks noGrp="1"/>
          </p:cNvSpPr>
          <p:nvPr/>
        </p:nvSpPr>
        <p:spPr>
          <a:xfrm>
            <a:off x="5334000" y="5267325"/>
            <a:ext cx="63627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7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появились </a:t>
            </a:r>
            <a:r>
              <a:rPr sz="277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шезлонги</a:t>
            </a:r>
            <a:r>
              <a:rPr sz="277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- вытянутые кресла.</a:t>
            </a:r>
          </a:p>
        </p:txBody>
      </p:sp>
      <p:sp>
        <p:nvSpPr>
          <p:cNvPr id="8" name="100ballnik.com">
            <a:extLst>
              <a:ext uri="{FF2B5EF4-FFF2-40B4-BE49-F238E27FC236}">
                <a16:creationId xmlns:a16="http://schemas.microsoft.com/office/drawing/2014/main" id="{6F3C3107-918A-463C-A66F-60B190420F8D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0187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nnj6sa-52-63">
            <a:extLst>
              <a:ext uri="{FF2B5EF4-FFF2-40B4-BE49-F238E27FC236}">
                <a16:creationId xmlns:a16="http://schemas.microsoft.com/office/drawing/2014/main" id="{9E13FFB9-B9DE-435C-9297-297168B620FF}"/>
              </a:ext>
            </a:extLst>
          </p:cNvPr>
          <p:cNvSpPr>
            <a:spLocks noGrp="1"/>
          </p:cNvSpPr>
          <p:nvPr/>
        </p:nvSpPr>
        <p:spPr>
          <a:xfrm>
            <a:off x="495300" y="600075"/>
            <a:ext cx="4533900" cy="1581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В моду входят </a:t>
            </a:r>
            <a:r>
              <a:rPr sz="352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секретеры</a:t>
            </a:r>
            <a:r>
              <a:rPr sz="35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1CAEBE-C65D-4774-BA38-17E0999AE614}"/>
              </a:ext>
            </a:extLst>
          </p:cNvPr>
          <p:cNvSpPr>
            <a:spLocks noGrp="1"/>
          </p:cNvSpPr>
          <p:nvPr/>
        </p:nvSpPr>
        <p:spPr>
          <a:xfrm>
            <a:off x="495300" y="2562225"/>
            <a:ext cx="41529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3" name="text-nnj6sa-52-301">
            <a:extLst>
              <a:ext uri="{FF2B5EF4-FFF2-40B4-BE49-F238E27FC236}">
                <a16:creationId xmlns:a16="http://schemas.microsoft.com/office/drawing/2014/main" id="{9F12F828-3400-4ED1-8C03-8D27BF3BC08B}"/>
              </a:ext>
            </a:extLst>
          </p:cNvPr>
          <p:cNvSpPr>
            <a:spLocks noGrp="1"/>
          </p:cNvSpPr>
          <p:nvPr/>
        </p:nvSpPr>
        <p:spPr>
          <a:xfrm>
            <a:off x="495300" y="2867025"/>
            <a:ext cx="4000500" cy="2609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- столы со шкафчиками, ящичками и откидными досками для написания писем.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33950" y="1397016"/>
            <a:ext cx="2733675" cy="41211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91450" y="744158"/>
            <a:ext cx="3905250" cy="5245858"/>
          </a:xfrm>
          <a:prstGeom prst="rect">
            <a:avLst/>
          </a:prstGeom>
        </p:spPr>
      </p:pic>
      <p:sp>
        <p:nvSpPr>
          <p:cNvPr id="6" name="100ballnik.com">
            <a:extLst>
              <a:ext uri="{FF2B5EF4-FFF2-40B4-BE49-F238E27FC236}">
                <a16:creationId xmlns:a16="http://schemas.microsoft.com/office/drawing/2014/main" id="{DA4BCE02-D376-4C47-B8C6-D82EF7685F63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156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4bf1dc-52-37">
            <a:extLst>
              <a:ext uri="{FF2B5EF4-FFF2-40B4-BE49-F238E27FC236}">
                <a16:creationId xmlns:a16="http://schemas.microsoft.com/office/drawing/2014/main" id="{A717E7E0-E959-478A-89E6-07395DA2B4AE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4. Еда и напитки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8A295A-4D86-4E38-9DE7-0F74B4A20ACD}"/>
              </a:ext>
            </a:extLst>
          </p:cNvPr>
          <p:cNvSpPr>
            <a:spLocks noGrp="1"/>
          </p:cNvSpPr>
          <p:nvPr/>
        </p:nvSpPr>
        <p:spPr>
          <a:xfrm>
            <a:off x="495300" y="1247775"/>
            <a:ext cx="5419725" cy="1476375"/>
          </a:xfrm>
          <a:prstGeom prst="rect">
            <a:avLst/>
          </a:prstGeom>
          <a:solidFill>
            <a:srgbClr val="DEE4D8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181CBB-A09A-430A-9A0D-7FB16CE5F9BB}"/>
              </a:ext>
            </a:extLst>
          </p:cNvPr>
          <p:cNvSpPr>
            <a:spLocks noGrp="1"/>
          </p:cNvSpPr>
          <p:nvPr/>
        </p:nvSpPr>
        <p:spPr>
          <a:xfrm>
            <a:off x="6153150" y="1247775"/>
            <a:ext cx="5543550" cy="1476375"/>
          </a:xfrm>
          <a:prstGeom prst="rect">
            <a:avLst/>
          </a:prstGeom>
          <a:solidFill>
            <a:srgbClr val="EBDDC9"/>
          </a:solidFill>
          <a:ln w="0">
            <a:noFill/>
          </a:ln>
        </p:spPr>
      </p:sp>
      <p:sp>
        <p:nvSpPr>
          <p:cNvPr id="4" name="text-4bf1dc-74-146">
            <a:extLst>
              <a:ext uri="{FF2B5EF4-FFF2-40B4-BE49-F238E27FC236}">
                <a16:creationId xmlns:a16="http://schemas.microsoft.com/office/drawing/2014/main" id="{0FB8FD41-2206-49DF-9C84-7BA2E7D38390}"/>
              </a:ext>
            </a:extLst>
          </p:cNvPr>
          <p:cNvSpPr>
            <a:spLocks noGrp="1"/>
          </p:cNvSpPr>
          <p:nvPr/>
        </p:nvSpPr>
        <p:spPr>
          <a:xfrm>
            <a:off x="704850" y="1390650"/>
            <a:ext cx="499110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13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Для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бедных слоев населения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основу питания составляли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зерновые культуры.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5" name="text-4bf1dc-670-146">
            <a:extLst>
              <a:ext uri="{FF2B5EF4-FFF2-40B4-BE49-F238E27FC236}">
                <a16:creationId xmlns:a16="http://schemas.microsoft.com/office/drawing/2014/main" id="{FD8D895F-A03A-4F54-A765-9EE41ED23585}"/>
              </a:ext>
            </a:extLst>
          </p:cNvPr>
          <p:cNvSpPr>
            <a:spLocks noGrp="1"/>
          </p:cNvSpPr>
          <p:nvPr/>
        </p:nvSpPr>
        <p:spPr>
          <a:xfrm>
            <a:off x="6381750" y="1390650"/>
            <a:ext cx="508635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13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Богатые люди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могли себе позволить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молочные продукты.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6" name="text-4bf1dc-52-314">
            <a:extLst>
              <a:ext uri="{FF2B5EF4-FFF2-40B4-BE49-F238E27FC236}">
                <a16:creationId xmlns:a16="http://schemas.microsoft.com/office/drawing/2014/main" id="{D24D6299-4CBD-4F91-ABD7-E11DEC3AFA73}"/>
              </a:ext>
            </a:extLst>
          </p:cNvPr>
          <p:cNvSpPr>
            <a:spLocks noGrp="1"/>
          </p:cNvSpPr>
          <p:nvPr/>
        </p:nvSpPr>
        <p:spPr>
          <a:xfrm>
            <a:off x="495300" y="2990850"/>
            <a:ext cx="655320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13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Мясо и рыбу ели в основном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в соленом виде.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Благодаря колониям на столах появляется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сахар, специи, индейка, кофе, шоколад.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7" name="text-4bf1dc-52-472">
            <a:extLst>
              <a:ext uri="{FF2B5EF4-FFF2-40B4-BE49-F238E27FC236}">
                <a16:creationId xmlns:a16="http://schemas.microsoft.com/office/drawing/2014/main" id="{C9D875AF-391E-4C15-9FAB-8E3AA1E6B7A1}"/>
              </a:ext>
            </a:extLst>
          </p:cNvPr>
          <p:cNvSpPr>
            <a:spLocks noGrp="1"/>
          </p:cNvSpPr>
          <p:nvPr/>
        </p:nvSpPr>
        <p:spPr>
          <a:xfrm>
            <a:off x="495300" y="4495800"/>
            <a:ext cx="6553200" cy="1209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13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Начинают выращивать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помидоры, фасоль.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На Пиренейском полуострове завоевывает прочные позиции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кукуруза.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8" name="text-4bf1dc-52-611">
            <a:extLst>
              <a:ext uri="{FF2B5EF4-FFF2-40B4-BE49-F238E27FC236}">
                <a16:creationId xmlns:a16="http://schemas.microsoft.com/office/drawing/2014/main" id="{EF8A555F-6C8B-418D-8D76-1CF9BF3467DC}"/>
              </a:ext>
            </a:extLst>
          </p:cNvPr>
          <p:cNvSpPr>
            <a:spLocks noGrp="1"/>
          </p:cNvSpPr>
          <p:nvPr/>
        </p:nvSpPr>
        <p:spPr>
          <a:xfrm>
            <a:off x="495300" y="5819775"/>
            <a:ext cx="112014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213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 концу XVIII века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в общий рацион входит </a:t>
            </a:r>
            <a:r>
              <a:rPr sz="2213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картофель.</a:t>
            </a:r>
            <a:r>
              <a:rPr sz="2213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AB236F6-8CB0-4A9B-A81F-2035C2578DEC}"/>
              </a:ext>
            </a:extLst>
          </p:cNvPr>
          <p:cNvSpPr>
            <a:spLocks noGrp="1"/>
          </p:cNvSpPr>
          <p:nvPr/>
        </p:nvSpPr>
        <p:spPr>
          <a:xfrm>
            <a:off x="7773196" y="2943225"/>
            <a:ext cx="3636957" cy="2762250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20821" y="2990850"/>
            <a:ext cx="3541707" cy="2667000"/>
          </a:xfrm>
          <a:prstGeom prst="rect">
            <a:avLst/>
          </a:prstGeom>
        </p:spPr>
      </p:pic>
      <p:sp>
        <p:nvSpPr>
          <p:cNvPr id="11" name="100ballnik.com">
            <a:extLst>
              <a:ext uri="{FF2B5EF4-FFF2-40B4-BE49-F238E27FC236}">
                <a16:creationId xmlns:a16="http://schemas.microsoft.com/office/drawing/2014/main" id="{F931F1FF-123D-4430-B321-AC1F5945BBFD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09307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B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ri9ruu-52-37">
            <a:extLst>
              <a:ext uri="{FF2B5EF4-FFF2-40B4-BE49-F238E27FC236}">
                <a16:creationId xmlns:a16="http://schemas.microsoft.com/office/drawing/2014/main" id="{73BD20B5-EE80-443C-A786-B9D91471818C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F6F1E7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5. Одежда и мода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1F66F8-7DAB-4B0F-8655-AE65DCE230DA}"/>
              </a:ext>
            </a:extLst>
          </p:cNvPr>
          <p:cNvSpPr>
            <a:spLocks noGrp="1"/>
          </p:cNvSpPr>
          <p:nvPr/>
        </p:nvSpPr>
        <p:spPr>
          <a:xfrm>
            <a:off x="495300" y="1228725"/>
            <a:ext cx="112014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5D24028-0DAF-462E-B09B-3A58602EDEAB}"/>
              </a:ext>
            </a:extLst>
          </p:cNvPr>
          <p:cNvSpPr>
            <a:spLocks noGrp="1"/>
          </p:cNvSpPr>
          <p:nvPr/>
        </p:nvSpPr>
        <p:spPr>
          <a:xfrm>
            <a:off x="448008" y="1800225"/>
            <a:ext cx="11295983" cy="4581525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633" y="1847850"/>
            <a:ext cx="11200733" cy="4486275"/>
          </a:xfrm>
          <a:prstGeom prst="rect">
            <a:avLst/>
          </a:prstGeom>
        </p:spPr>
      </p:pic>
      <p:sp>
        <p:nvSpPr>
          <p:cNvPr id="5" name="100ballnik.com">
            <a:extLst>
              <a:ext uri="{FF2B5EF4-FFF2-40B4-BE49-F238E27FC236}">
                <a16:creationId xmlns:a16="http://schemas.microsoft.com/office/drawing/2014/main" id="{2C2B30DA-401F-42EA-B4EA-F468A4CB9F18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D9D0BD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9D0BD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61327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300" y="1426663"/>
            <a:ext cx="2876550" cy="36522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76625" y="1361928"/>
            <a:ext cx="2876550" cy="378171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3F1C22-7946-4632-96C6-D5EC57113BE0}"/>
              </a:ext>
            </a:extLst>
          </p:cNvPr>
          <p:cNvSpPr>
            <a:spLocks noGrp="1"/>
          </p:cNvSpPr>
          <p:nvPr/>
        </p:nvSpPr>
        <p:spPr>
          <a:xfrm>
            <a:off x="6838950" y="666750"/>
            <a:ext cx="9144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4" name="text-3a0vni-718-118">
            <a:extLst>
              <a:ext uri="{FF2B5EF4-FFF2-40B4-BE49-F238E27FC236}">
                <a16:creationId xmlns:a16="http://schemas.microsoft.com/office/drawing/2014/main" id="{130EFEAB-F989-4177-BB60-C29FCDC732FD}"/>
              </a:ext>
            </a:extLst>
          </p:cNvPr>
          <p:cNvSpPr>
            <a:spLocks noGrp="1"/>
          </p:cNvSpPr>
          <p:nvPr/>
        </p:nvSpPr>
        <p:spPr>
          <a:xfrm>
            <a:off x="6838950" y="1123950"/>
            <a:ext cx="4705350" cy="2543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9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Восемнадцатое столетие - это век </a:t>
            </a:r>
            <a:r>
              <a:rPr sz="292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французской моды</a:t>
            </a:r>
            <a:r>
              <a:rPr sz="29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, сформировавшейся под влиянием </a:t>
            </a:r>
            <a:r>
              <a:rPr sz="2925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барокко.</a:t>
            </a:r>
            <a:r>
              <a:rPr sz="29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</a:t>
            </a:r>
          </a:p>
        </p:txBody>
      </p:sp>
      <p:sp>
        <p:nvSpPr>
          <p:cNvPr id="5" name="text-3a0vni-718-444">
            <a:extLst>
              <a:ext uri="{FF2B5EF4-FFF2-40B4-BE49-F238E27FC236}">
                <a16:creationId xmlns:a16="http://schemas.microsoft.com/office/drawing/2014/main" id="{717A8583-967E-41CA-9FDF-9754FB9CE305}"/>
              </a:ext>
            </a:extLst>
          </p:cNvPr>
          <p:cNvSpPr>
            <a:spLocks noGrp="1"/>
          </p:cNvSpPr>
          <p:nvPr/>
        </p:nvSpPr>
        <p:spPr>
          <a:xfrm>
            <a:off x="6838950" y="4229100"/>
            <a:ext cx="4695825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В ней царили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пышность, причудливость, излишества, театральность.</a:t>
            </a:r>
          </a:p>
        </p:txBody>
      </p:sp>
      <p:sp>
        <p:nvSpPr>
          <p:cNvPr id="6" name="100ballnik.com">
            <a:extLst>
              <a:ext uri="{FF2B5EF4-FFF2-40B4-BE49-F238E27FC236}">
                <a16:creationId xmlns:a16="http://schemas.microsoft.com/office/drawing/2014/main" id="{A0E563C3-9BA4-4A67-A077-CEAB21261D4E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09478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CCE32A5-FE8A-442F-9F85-7230BCC0816D}"/>
              </a:ext>
            </a:extLst>
          </p:cNvPr>
          <p:cNvSpPr>
            <a:spLocks noGrp="1"/>
          </p:cNvSpPr>
          <p:nvPr/>
        </p:nvSpPr>
        <p:spPr>
          <a:xfrm>
            <a:off x="4610100" y="503824"/>
            <a:ext cx="4210050" cy="5612227"/>
          </a:xfrm>
          <a:prstGeom prst="rect">
            <a:avLst/>
          </a:prstGeom>
          <a:solidFill>
            <a:srgbClr val="FFFDF7"/>
          </a:solidFill>
          <a:ln w="7620">
            <a:solidFill>
              <a:srgbClr val="AE9060"/>
            </a:solidFill>
          </a:ln>
        </p:spPr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57725" y="551449"/>
            <a:ext cx="4114800" cy="5516977"/>
          </a:xfrm>
          <a:prstGeom prst="rect">
            <a:avLst/>
          </a:prstGeom>
        </p:spPr>
      </p:pic>
      <p:sp>
        <p:nvSpPr>
          <p:cNvPr id="3" name="text-7gwkfs-52-87">
            <a:extLst>
              <a:ext uri="{FF2B5EF4-FFF2-40B4-BE49-F238E27FC236}">
                <a16:creationId xmlns:a16="http://schemas.microsoft.com/office/drawing/2014/main" id="{8FEC5EA4-C2EF-4149-978C-23E1FA753645}"/>
              </a:ext>
            </a:extLst>
          </p:cNvPr>
          <p:cNvSpPr>
            <a:spLocks noGrp="1"/>
          </p:cNvSpPr>
          <p:nvPr/>
        </p:nvSpPr>
        <p:spPr>
          <a:xfrm>
            <a:off x="495300" y="828675"/>
            <a:ext cx="3905250" cy="461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Для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женского парадного костюма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этого времени характерны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юбка на каркасе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из ивовых прутьев или китового уса и лиф, плотно облегавший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корсет.</a:t>
            </a:r>
          </a:p>
        </p:txBody>
      </p:sp>
      <p:sp>
        <p:nvSpPr>
          <p:cNvPr id="4" name="text-7gwkfs-956-162">
            <a:extLst>
              <a:ext uri="{FF2B5EF4-FFF2-40B4-BE49-F238E27FC236}">
                <a16:creationId xmlns:a16="http://schemas.microsoft.com/office/drawing/2014/main" id="{40D6FE83-8D78-4B12-BFC6-44A6362CD642}"/>
              </a:ext>
            </a:extLst>
          </p:cNvPr>
          <p:cNvSpPr>
            <a:spLocks noGrp="1"/>
          </p:cNvSpPr>
          <p:nvPr/>
        </p:nvSpPr>
        <p:spPr>
          <a:xfrm>
            <a:off x="9105900" y="1543050"/>
            <a:ext cx="2590800" cy="3638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7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Мужчины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носили разной длины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штаны,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короткий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камзол</a:t>
            </a:r>
            <a:r>
              <a:rPr sz="247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и длинный, до колен, </a:t>
            </a:r>
            <a:r>
              <a:rPr sz="247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кафтан.</a:t>
            </a:r>
          </a:p>
        </p:txBody>
      </p:sp>
      <p:sp>
        <p:nvSpPr>
          <p:cNvPr id="5" name="100ballnik.com">
            <a:extLst>
              <a:ext uri="{FF2B5EF4-FFF2-40B4-BE49-F238E27FC236}">
                <a16:creationId xmlns:a16="http://schemas.microsoft.com/office/drawing/2014/main" id="{36EE7E41-A008-4017-8DB0-FED06B32D2F7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5336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4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jcyq5g-52-37">
            <a:extLst>
              <a:ext uri="{FF2B5EF4-FFF2-40B4-BE49-F238E27FC236}">
                <a16:creationId xmlns:a16="http://schemas.microsoft.com/office/drawing/2014/main" id="{57C660A3-2B9F-4809-8881-4AE719C36913}"/>
              </a:ext>
            </a:extLst>
          </p:cNvPr>
          <p:cNvSpPr>
            <a:spLocks noGrp="1"/>
          </p:cNvSpPr>
          <p:nvPr/>
        </p:nvSpPr>
        <p:spPr>
          <a:xfrm>
            <a:off x="495300" y="352425"/>
            <a:ext cx="11201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Подведем итоги</a:t>
            </a:r>
          </a:p>
        </p:txBody>
      </p:sp>
      <p:sp>
        <p:nvSpPr>
          <p:cNvPr id="2" name="text-jcyq5g-52-132">
            <a:extLst>
              <a:ext uri="{FF2B5EF4-FFF2-40B4-BE49-F238E27FC236}">
                <a16:creationId xmlns:a16="http://schemas.microsoft.com/office/drawing/2014/main" id="{C07A410C-B940-439E-9868-EF055C4BA3FE}"/>
              </a:ext>
            </a:extLst>
          </p:cNvPr>
          <p:cNvSpPr>
            <a:spLocks noGrp="1"/>
          </p:cNvSpPr>
          <p:nvPr/>
        </p:nvSpPr>
        <p:spPr>
          <a:xfrm>
            <a:off x="495300" y="1257300"/>
            <a:ext cx="1120140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Жизнь людей в Европе XVIII в. быстро менялась.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BAD0B54-CCD5-4A6E-877C-A1477FF59B40}"/>
              </a:ext>
            </a:extLst>
          </p:cNvPr>
          <p:cNvSpPr>
            <a:spLocks noGrp="1"/>
          </p:cNvSpPr>
          <p:nvPr/>
        </p:nvSpPr>
        <p:spPr>
          <a:xfrm>
            <a:off x="495300" y="2324100"/>
            <a:ext cx="11201400" cy="11430"/>
          </a:xfrm>
          <a:prstGeom prst="rect">
            <a:avLst/>
          </a:prstGeom>
          <a:solidFill>
            <a:srgbClr val="456153"/>
          </a:solidFill>
          <a:ln w="0">
            <a:noFill/>
          </a:ln>
        </p:spPr>
      </p:sp>
      <p:sp>
        <p:nvSpPr>
          <p:cNvPr id="4" name="text-jcyq5g-52-286">
            <a:extLst>
              <a:ext uri="{FF2B5EF4-FFF2-40B4-BE49-F238E27FC236}">
                <a16:creationId xmlns:a16="http://schemas.microsoft.com/office/drawing/2014/main" id="{91FECE63-1F9B-4ACD-90BF-7ECEFD8CDA70}"/>
              </a:ext>
            </a:extLst>
          </p:cNvPr>
          <p:cNvSpPr>
            <a:spLocks noGrp="1"/>
          </p:cNvSpPr>
          <p:nvPr/>
        </p:nvSpPr>
        <p:spPr>
          <a:xfrm>
            <a:off x="495300" y="2724150"/>
            <a:ext cx="5295900" cy="3305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Увеличились </a:t>
            </a: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темпы урбанизации</a:t>
            </a: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, городские власти прилагали большие усилия, чтобы сделать город современным, а жизнь в нём - </a:t>
            </a: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комфортной.</a:t>
            </a:r>
          </a:p>
        </p:txBody>
      </p:sp>
      <p:sp>
        <p:nvSpPr>
          <p:cNvPr id="5" name="text-jcyq5g-667-286">
            <a:extLst>
              <a:ext uri="{FF2B5EF4-FFF2-40B4-BE49-F238E27FC236}">
                <a16:creationId xmlns:a16="http://schemas.microsoft.com/office/drawing/2014/main" id="{410E3870-733F-468D-807E-35BBE361C95F}"/>
              </a:ext>
            </a:extLst>
          </p:cNvPr>
          <p:cNvSpPr>
            <a:spLocks noGrp="1"/>
          </p:cNvSpPr>
          <p:nvPr/>
        </p:nvSpPr>
        <p:spPr>
          <a:xfrm>
            <a:off x="6353175" y="2724150"/>
            <a:ext cx="5343525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700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 Менялись </a:t>
            </a:r>
            <a:r>
              <a:rPr sz="2700" b="1">
                <a:solidFill>
                  <a:srgbClr val="863E3B"/>
                </a:solidFill>
                <a:latin typeface="Georgia"/>
                <a:ea typeface="Georgia"/>
                <a:cs typeface="Georgia"/>
              </a:rPr>
              <a:t>интерьеры городских домов.</a:t>
            </a:r>
          </a:p>
        </p:txBody>
      </p:sp>
      <p:sp>
        <p:nvSpPr>
          <p:cNvPr id="6" name="text-jcyq5g-667-402">
            <a:extLst>
              <a:ext uri="{FF2B5EF4-FFF2-40B4-BE49-F238E27FC236}">
                <a16:creationId xmlns:a16="http://schemas.microsoft.com/office/drawing/2014/main" id="{233DF357-EE73-4197-8068-9C4ED1C5C791}"/>
              </a:ext>
            </a:extLst>
          </p:cNvPr>
          <p:cNvSpPr>
            <a:spLocks noGrp="1"/>
          </p:cNvSpPr>
          <p:nvPr/>
        </p:nvSpPr>
        <p:spPr>
          <a:xfrm>
            <a:off x="6353175" y="3829050"/>
            <a:ext cx="5343525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400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Питание стало </a:t>
            </a:r>
            <a:r>
              <a:rPr sz="240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более разнообразным,</a:t>
            </a:r>
            <a:r>
              <a:rPr sz="2400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завезённые с других континентов продукты переставали быть диковинками и прочно входили в </a:t>
            </a:r>
            <a:r>
              <a:rPr sz="2400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повседневную жизнь людей.</a:t>
            </a:r>
          </a:p>
        </p:txBody>
      </p:sp>
      <p:sp>
        <p:nvSpPr>
          <p:cNvPr id="7" name="100ballnik.com">
            <a:extLst>
              <a:ext uri="{FF2B5EF4-FFF2-40B4-BE49-F238E27FC236}">
                <a16:creationId xmlns:a16="http://schemas.microsoft.com/office/drawing/2014/main" id="{92AB1B3F-8BBA-4A63-98A2-2298DEFEF393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52816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FDA6D6-EB04-4F37-BCE5-39A41288E4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171950" cy="6362700"/>
          </a:xfrm>
          <a:prstGeom prst="rect">
            <a:avLst/>
          </a:prstGeom>
          <a:solidFill>
            <a:srgbClr val="142B3B"/>
          </a:solidFill>
          <a:ln w="0">
            <a:noFill/>
          </a:ln>
        </p:spPr>
      </p:sp>
      <p:sp>
        <p:nvSpPr>
          <p:cNvPr id="2" name="text-f2p8tg-52-58">
            <a:extLst>
              <a:ext uri="{FF2B5EF4-FFF2-40B4-BE49-F238E27FC236}">
                <a16:creationId xmlns:a16="http://schemas.microsoft.com/office/drawing/2014/main" id="{49E2303F-4F45-4E90-95BD-B484B1E0388F}"/>
              </a:ext>
            </a:extLst>
          </p:cNvPr>
          <p:cNvSpPr>
            <a:spLocks noGrp="1"/>
          </p:cNvSpPr>
          <p:nvPr/>
        </p:nvSpPr>
        <p:spPr>
          <a:xfrm>
            <a:off x="495300" y="552450"/>
            <a:ext cx="31242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F6F1E7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Мир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0B0A46-074B-43FC-83BE-85582388686A}"/>
              </a:ext>
            </a:extLst>
          </p:cNvPr>
          <p:cNvSpPr>
            <a:spLocks noGrp="1"/>
          </p:cNvSpPr>
          <p:nvPr/>
        </p:nvSpPr>
        <p:spPr>
          <a:xfrm>
            <a:off x="495300" y="1438275"/>
            <a:ext cx="312420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4" name="text-f2p8tg-52-203">
            <a:extLst>
              <a:ext uri="{FF2B5EF4-FFF2-40B4-BE49-F238E27FC236}">
                <a16:creationId xmlns:a16="http://schemas.microsoft.com/office/drawing/2014/main" id="{2F3C5DA9-3878-4A56-A637-0E787DD1445C}"/>
              </a:ext>
            </a:extLst>
          </p:cNvPr>
          <p:cNvSpPr>
            <a:spLocks noGrp="1"/>
          </p:cNvSpPr>
          <p:nvPr/>
        </p:nvSpPr>
        <p:spPr>
          <a:xfrm>
            <a:off x="495300" y="1933575"/>
            <a:ext cx="3124200" cy="2857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075" b="0">
                <a:solidFill>
                  <a:srgbClr val="F6F1E7"/>
                </a:solidFill>
                <a:latin typeface="Georgia"/>
                <a:ea typeface="Georgia"/>
                <a:cs typeface="Georgia"/>
              </a:defRPr>
            </a:pPr>
            <a:r>
              <a:rPr sz="3075" b="1">
                <a:solidFill>
                  <a:srgbClr val="D1B478"/>
                </a:solidFill>
                <a:latin typeface="Georgia"/>
                <a:ea typeface="Georgia"/>
                <a:cs typeface="Georgia"/>
              </a:rPr>
              <a:t>1728 г.</a:t>
            </a:r>
            <a:r>
              <a:rPr sz="3075" b="0">
                <a:solidFill>
                  <a:srgbClr val="F6F1E7"/>
                </a:solidFill>
                <a:latin typeface="Georgia"/>
                <a:ea typeface="Georgia"/>
                <a:cs typeface="Georgia"/>
              </a:rPr>
              <a:t> — установка табличек с названиями улиц в Париже</a:t>
            </a:r>
          </a:p>
        </p:txBody>
      </p:sp>
      <p:sp>
        <p:nvSpPr>
          <p:cNvPr id="5" name="text-f2p8tg-494-58">
            <a:extLst>
              <a:ext uri="{FF2B5EF4-FFF2-40B4-BE49-F238E27FC236}">
                <a16:creationId xmlns:a16="http://schemas.microsoft.com/office/drawing/2014/main" id="{3FFCA0E2-7498-438F-8B18-190A695605A5}"/>
              </a:ext>
            </a:extLst>
          </p:cNvPr>
          <p:cNvSpPr>
            <a:spLocks noGrp="1"/>
          </p:cNvSpPr>
          <p:nvPr/>
        </p:nvSpPr>
        <p:spPr>
          <a:xfrm>
            <a:off x="4705350" y="552450"/>
            <a:ext cx="69913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192F40"/>
                </a:solidFill>
                <a:latin typeface="Georgia"/>
                <a:ea typeface="Georgia"/>
                <a:cs typeface="Georgia"/>
              </a:defRPr>
            </a:pPr>
            <a:r>
              <a:rPr sz="3525" b="0">
                <a:solidFill>
                  <a:srgbClr val="192F40"/>
                </a:solidFill>
                <a:latin typeface="Georgia"/>
                <a:ea typeface="Georgia"/>
                <a:cs typeface="Georgia"/>
              </a:rPr>
              <a:t>Россия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A3DA53-A0AE-43C7-BD98-1E75A0161D2D}"/>
              </a:ext>
            </a:extLst>
          </p:cNvPr>
          <p:cNvSpPr>
            <a:spLocks noGrp="1"/>
          </p:cNvSpPr>
          <p:nvPr/>
        </p:nvSpPr>
        <p:spPr>
          <a:xfrm>
            <a:off x="4705350" y="1438275"/>
            <a:ext cx="699135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7" name="text-f2p8tg-494-198">
            <a:extLst>
              <a:ext uri="{FF2B5EF4-FFF2-40B4-BE49-F238E27FC236}">
                <a16:creationId xmlns:a16="http://schemas.microsoft.com/office/drawing/2014/main" id="{F017C611-A7A6-49B0-AB40-53F978CDB990}"/>
              </a:ext>
            </a:extLst>
          </p:cNvPr>
          <p:cNvSpPr>
            <a:spLocks noGrp="1"/>
          </p:cNvSpPr>
          <p:nvPr/>
        </p:nvSpPr>
        <p:spPr>
          <a:xfrm>
            <a:off x="4705350" y="1885950"/>
            <a:ext cx="6819900" cy="2295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1758 г.</a:t>
            </a: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— издание российским Сенатом «Наставления о разведении земляных яблоков, называемых потетес (картофель)»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4FC7240-A6EF-4A49-B874-B2941128319D}"/>
              </a:ext>
            </a:extLst>
          </p:cNvPr>
          <p:cNvSpPr>
            <a:spLocks noGrp="1"/>
          </p:cNvSpPr>
          <p:nvPr/>
        </p:nvSpPr>
        <p:spPr>
          <a:xfrm>
            <a:off x="4705350" y="4524375"/>
            <a:ext cx="6991350" cy="11430"/>
          </a:xfrm>
          <a:prstGeom prst="rect">
            <a:avLst/>
          </a:prstGeom>
          <a:solidFill>
            <a:srgbClr val="AE9060"/>
          </a:solidFill>
          <a:ln w="0">
            <a:noFill/>
          </a:ln>
        </p:spPr>
      </p:sp>
      <p:sp>
        <p:nvSpPr>
          <p:cNvPr id="9" name="text-f2p8tg-494-516">
            <a:extLst>
              <a:ext uri="{FF2B5EF4-FFF2-40B4-BE49-F238E27FC236}">
                <a16:creationId xmlns:a16="http://schemas.microsoft.com/office/drawing/2014/main" id="{3AC55F86-DFA8-4DB4-9AD9-081767FA5D45}"/>
              </a:ext>
            </a:extLst>
          </p:cNvPr>
          <p:cNvSpPr>
            <a:spLocks noGrp="1"/>
          </p:cNvSpPr>
          <p:nvPr/>
        </p:nvSpPr>
        <p:spPr>
          <a:xfrm>
            <a:off x="4705350" y="4914900"/>
            <a:ext cx="699135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2625" b="0">
                <a:solidFill>
                  <a:srgbClr val="192F40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863E3B"/>
                </a:solidFill>
                <a:latin typeface="Arial"/>
                <a:ea typeface="Arial"/>
                <a:cs typeface="Arial"/>
              </a:rPr>
              <a:t>1768 г.</a:t>
            </a:r>
            <a:r>
              <a:rPr sz="2625" b="0">
                <a:solidFill>
                  <a:srgbClr val="192F40"/>
                </a:solidFill>
                <a:latin typeface="Arial"/>
                <a:ea typeface="Arial"/>
                <a:cs typeface="Arial"/>
              </a:rPr>
              <a:t> — установка табличек с названиями улиц в Санкт-Петербурге</a:t>
            </a:r>
          </a:p>
        </p:txBody>
      </p:sp>
      <p:sp>
        <p:nvSpPr>
          <p:cNvPr id="10" name="100ballnik.com">
            <a:extLst>
              <a:ext uri="{FF2B5EF4-FFF2-40B4-BE49-F238E27FC236}">
                <a16:creationId xmlns:a16="http://schemas.microsoft.com/office/drawing/2014/main" id="{4C5619CD-83D0-4212-AEEF-EC26AD8B78BA}"/>
              </a:ext>
            </a:extLst>
          </p:cNvPr>
          <p:cNvSpPr>
            <a:spLocks noGrp="1"/>
          </p:cNvSpPr>
          <p:nvPr/>
        </p:nvSpPr>
        <p:spPr>
          <a:xfrm>
            <a:off x="10001250" y="6524625"/>
            <a:ext cx="1695450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100" b="0">
                <a:solidFill>
                  <a:srgbClr val="776D61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D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6593648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854</Words>
  <Application>Microsoft Office PowerPoint</Application>
  <DocSecurity>0</DocSecurity>
  <PresentationFormat>Широкоэкранный</PresentationFormat>
  <Paragraphs>111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2026-09-20T08:58:40Z</dcterms:created>
  <dcterms:modified xsi:type="dcterms:W3CDTF">2026-09-20T11:35:43Z</dcterms:modified>
</cp:coreProperties>
</file>