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7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2D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esign">
            <a:extLst>
              <a:ext uri="{FF2B5EF4-FFF2-40B4-BE49-F238E27FC236}">
                <a16:creationId xmlns:a16="http://schemas.microsoft.com/office/drawing/2014/main" id="{9777CB04-22C0-40DB-A30E-C7C450AA95B0}"/>
              </a:ext>
            </a:extLst>
          </p:cNvPr>
          <p:cNvSpPr>
            <a:spLocks noGrp="1"/>
          </p:cNvSpPr>
          <p:nvPr/>
        </p:nvSpPr>
        <p:spPr>
          <a:xfrm>
            <a:off x="457200" y="6438900"/>
            <a:ext cx="11277600" cy="0"/>
          </a:xfrm>
          <a:prstGeom prst="line">
            <a:avLst/>
          </a:prstGeom>
          <a:noFill/>
          <a:ln w="7620">
            <a:solidFill>
              <a:srgbClr val="6F736A"/>
            </a:solidFill>
          </a:ln>
        </p:spPr>
      </p:sp>
      <p:sp>
        <p:nvSpPr>
          <p:cNvPr id="2" name="author">
            <a:extLst>
              <a:ext uri="{FF2B5EF4-FFF2-40B4-BE49-F238E27FC236}">
                <a16:creationId xmlns:a16="http://schemas.microsoft.com/office/drawing/2014/main" id="{0F93A435-96AF-4927-BEDD-4A1C48A0844D}"/>
              </a:ext>
            </a:extLst>
          </p:cNvPr>
          <p:cNvSpPr>
            <a:spLocks noGrp="1"/>
          </p:cNvSpPr>
          <p:nvPr/>
        </p:nvSpPr>
        <p:spPr>
          <a:xfrm>
            <a:off x="10001250" y="6543675"/>
            <a:ext cx="17335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125" b="0" i="0">
                <a:solidFill>
                  <a:srgbClr val="BCB39C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BCB39C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3" name="design">
            <a:extLst>
              <a:ext uri="{FF2B5EF4-FFF2-40B4-BE49-F238E27FC236}">
                <a16:creationId xmlns:a16="http://schemas.microsoft.com/office/drawing/2014/main" id="{B1E3D20B-5B90-4179-B63A-55B43F52D413}"/>
              </a:ext>
            </a:extLst>
          </p:cNvPr>
          <p:cNvSpPr>
            <a:spLocks noGrp="1"/>
          </p:cNvSpPr>
          <p:nvPr/>
        </p:nvSpPr>
        <p:spPr>
          <a:xfrm>
            <a:off x="5114925" y="0"/>
            <a:ext cx="7077075" cy="6362700"/>
          </a:xfrm>
          <a:prstGeom prst="rect">
            <a:avLst/>
          </a:prstGeom>
          <a:solidFill>
            <a:srgbClr val="E8DFCC"/>
          </a:solidFill>
          <a:ln w="0">
            <a:noFill/>
          </a:ln>
        </p:spPr>
      </p:sp>
      <p:sp>
        <p:nvSpPr>
          <p:cNvPr id="4" name="design">
            <a:extLst>
              <a:ext uri="{FF2B5EF4-FFF2-40B4-BE49-F238E27FC236}">
                <a16:creationId xmlns:a16="http://schemas.microsoft.com/office/drawing/2014/main" id="{B13FA429-DD3E-4B77-8C0E-6B6268097D2B}"/>
              </a:ext>
            </a:extLst>
          </p:cNvPr>
          <p:cNvSpPr>
            <a:spLocks noGrp="1"/>
          </p:cNvSpPr>
          <p:nvPr/>
        </p:nvSpPr>
        <p:spPr>
          <a:xfrm>
            <a:off x="5324475" y="848916"/>
            <a:ext cx="6562725" cy="4960144"/>
          </a:xfrm>
          <a:prstGeom prst="rect">
            <a:avLst/>
          </a:prstGeom>
          <a:solidFill>
            <a:srgbClr val="FFFCF4"/>
          </a:solidFill>
          <a:ln w="9525">
            <a:solidFill>
              <a:srgbClr val="C7B796"/>
            </a:solidFill>
          </a:ln>
        </p:spPr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5400675" y="925116"/>
            <a:ext cx="6410325" cy="4807744"/>
          </a:xfrm>
          <a:prstGeom prst="rect">
            <a:avLst/>
          </a:prstGeom>
        </p:spPr>
      </p:pic>
      <p:sp>
        <p:nvSpPr>
          <p:cNvPr id="6" name="src1-3-0">
            <a:extLst>
              <a:ext uri="{FF2B5EF4-FFF2-40B4-BE49-F238E27FC236}">
                <a16:creationId xmlns:a16="http://schemas.microsoft.com/office/drawing/2014/main" id="{3DFED51E-95C4-45CA-8B79-915A35FCC76C}"/>
              </a:ext>
            </a:extLst>
          </p:cNvPr>
          <p:cNvSpPr>
            <a:spLocks noGrp="1"/>
          </p:cNvSpPr>
          <p:nvPr/>
        </p:nvSpPr>
        <p:spPr>
          <a:xfrm>
            <a:off x="523875" y="628650"/>
            <a:ext cx="4238625" cy="2381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4575" b="0" i="0">
                <a:solidFill>
                  <a:srgbClr val="F5F0E5"/>
                </a:solidFill>
                <a:latin typeface="Georgia"/>
                <a:ea typeface="Georgia"/>
                <a:cs typeface="Georgia"/>
              </a:defRPr>
            </a:pPr>
            <a:r>
              <a:rPr sz="4575" b="0" i="0">
                <a:solidFill>
                  <a:srgbClr val="F5F0E5"/>
                </a:solidFill>
                <a:latin typeface="Georgia"/>
                <a:ea typeface="Georgia"/>
                <a:cs typeface="Georgia"/>
              </a:rPr>
              <a:t>В поисках европейского равновесия</a:t>
            </a:r>
          </a:p>
        </p:txBody>
      </p:sp>
      <p:sp>
        <p:nvSpPr>
          <p:cNvPr id="7" name="design">
            <a:extLst>
              <a:ext uri="{FF2B5EF4-FFF2-40B4-BE49-F238E27FC236}">
                <a16:creationId xmlns:a16="http://schemas.microsoft.com/office/drawing/2014/main" id="{FC54BF38-D735-46F4-A6C9-D7588B56F4EA}"/>
              </a:ext>
            </a:extLst>
          </p:cNvPr>
          <p:cNvSpPr>
            <a:spLocks noGrp="1"/>
          </p:cNvSpPr>
          <p:nvPr/>
        </p:nvSpPr>
        <p:spPr>
          <a:xfrm>
            <a:off x="542925" y="3295650"/>
            <a:ext cx="3810000" cy="0"/>
          </a:xfrm>
          <a:prstGeom prst="line">
            <a:avLst/>
          </a:prstGeom>
          <a:noFill/>
          <a:ln w="19050">
            <a:solidFill>
              <a:srgbClr val="A28550"/>
            </a:solidFill>
          </a:ln>
        </p:spPr>
      </p:sp>
      <p:sp>
        <p:nvSpPr>
          <p:cNvPr id="8" name="design">
            <a:extLst>
              <a:ext uri="{FF2B5EF4-FFF2-40B4-BE49-F238E27FC236}">
                <a16:creationId xmlns:a16="http://schemas.microsoft.com/office/drawing/2014/main" id="{3768DE6D-E27B-4132-9D14-031C61067D92}"/>
              </a:ext>
            </a:extLst>
          </p:cNvPr>
          <p:cNvSpPr>
            <a:spLocks noGrp="1"/>
          </p:cNvSpPr>
          <p:nvPr/>
        </p:nvSpPr>
        <p:spPr>
          <a:xfrm>
            <a:off x="1619250" y="3595154"/>
            <a:ext cx="1533525" cy="2287067"/>
          </a:xfrm>
          <a:prstGeom prst="rect">
            <a:avLst/>
          </a:prstGeom>
          <a:solidFill>
            <a:srgbClr val="FFFCF4"/>
          </a:solidFill>
          <a:ln w="9525">
            <a:solidFill>
              <a:srgbClr val="C7B796"/>
            </a:solidFill>
          </a:ln>
        </p:spPr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1695450" y="3671354"/>
            <a:ext cx="1381125" cy="2134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9040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esign">
            <a:extLst>
              <a:ext uri="{FF2B5EF4-FFF2-40B4-BE49-F238E27FC236}">
                <a16:creationId xmlns:a16="http://schemas.microsoft.com/office/drawing/2014/main" id="{D3D1FB1E-FF25-4BF3-B715-03753B7794FF}"/>
              </a:ext>
            </a:extLst>
          </p:cNvPr>
          <p:cNvSpPr>
            <a:spLocks noGrp="1"/>
          </p:cNvSpPr>
          <p:nvPr/>
        </p:nvSpPr>
        <p:spPr>
          <a:xfrm>
            <a:off x="457200" y="6438900"/>
            <a:ext cx="11277600" cy="0"/>
          </a:xfrm>
          <a:prstGeom prst="line">
            <a:avLst/>
          </a:prstGeom>
          <a:noFill/>
          <a:ln w="7620">
            <a:solidFill>
              <a:srgbClr val="C7B796"/>
            </a:solidFill>
          </a:ln>
        </p:spPr>
      </p:sp>
      <p:sp>
        <p:nvSpPr>
          <p:cNvPr id="2" name="author">
            <a:extLst>
              <a:ext uri="{FF2B5EF4-FFF2-40B4-BE49-F238E27FC236}">
                <a16:creationId xmlns:a16="http://schemas.microsoft.com/office/drawing/2014/main" id="{97A165A6-C00C-451B-9CB1-B143696D5C81}"/>
              </a:ext>
            </a:extLst>
          </p:cNvPr>
          <p:cNvSpPr>
            <a:spLocks noGrp="1"/>
          </p:cNvSpPr>
          <p:nvPr/>
        </p:nvSpPr>
        <p:spPr>
          <a:xfrm>
            <a:off x="10001250" y="6543675"/>
            <a:ext cx="17335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125" b="0" i="0">
                <a:solidFill>
                  <a:srgbClr val="82796A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82796A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3" name="src10-2-0">
            <a:extLst>
              <a:ext uri="{FF2B5EF4-FFF2-40B4-BE49-F238E27FC236}">
                <a16:creationId xmlns:a16="http://schemas.microsoft.com/office/drawing/2014/main" id="{8C50EE71-8A56-4E67-BA62-D6CF330D7034}"/>
              </a:ext>
            </a:extLst>
          </p:cNvPr>
          <p:cNvSpPr>
            <a:spLocks noGrp="1"/>
          </p:cNvSpPr>
          <p:nvPr/>
        </p:nvSpPr>
        <p:spPr>
          <a:xfrm>
            <a:off x="495300" y="381000"/>
            <a:ext cx="11201400" cy="10953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525" b="0" i="0">
                <a:solidFill>
                  <a:srgbClr val="172D3B"/>
                </a:solidFill>
                <a:latin typeface="Georgia"/>
                <a:ea typeface="Georgia"/>
                <a:cs typeface="Georgia"/>
              </a:defRPr>
            </a:pPr>
            <a:r>
              <a:rPr sz="3525" b="0" i="0">
                <a:solidFill>
                  <a:srgbClr val="172D3B"/>
                </a:solidFill>
                <a:latin typeface="Georgia"/>
                <a:ea typeface="Georgia"/>
                <a:cs typeface="Georgia"/>
              </a:rPr>
              <a:t>2. Характер войн в век Просвещения</a:t>
            </a:r>
          </a:p>
        </p:txBody>
      </p:sp>
      <p:sp>
        <p:nvSpPr>
          <p:cNvPr id="4" name="src10-2-1">
            <a:extLst>
              <a:ext uri="{FF2B5EF4-FFF2-40B4-BE49-F238E27FC236}">
                <a16:creationId xmlns:a16="http://schemas.microsoft.com/office/drawing/2014/main" id="{8A534D3E-B230-4746-81E3-9DB92751BD1C}"/>
              </a:ext>
            </a:extLst>
          </p:cNvPr>
          <p:cNvSpPr>
            <a:spLocks noGrp="1"/>
          </p:cNvSpPr>
          <p:nvPr/>
        </p:nvSpPr>
        <p:spPr>
          <a:xfrm>
            <a:off x="581025" y="1809750"/>
            <a:ext cx="7029450" cy="2000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marL="228600" indent="-203200" algn="l">
              <a:lnSpc>
                <a:spcPct val="108000"/>
              </a:lnSpc>
              <a:buChar char="❖"/>
              <a:defRPr sz="2625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62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Стороны старались нанести такой ущерб, который сделал бы невозможным дальнейшее сопротивление и заставил бы пойти на </a:t>
            </a:r>
            <a:r>
              <a:rPr sz="2625" b="1" i="0">
                <a:solidFill>
                  <a:srgbClr val="813E47"/>
                </a:solidFill>
                <a:latin typeface="Calibri"/>
                <a:ea typeface="Calibri"/>
                <a:cs typeface="Calibri"/>
              </a:rPr>
              <a:t>необходимые уступки.</a:t>
            </a:r>
          </a:p>
        </p:txBody>
      </p:sp>
      <p:sp>
        <p:nvSpPr>
          <p:cNvPr id="5" name="design">
            <a:extLst>
              <a:ext uri="{FF2B5EF4-FFF2-40B4-BE49-F238E27FC236}">
                <a16:creationId xmlns:a16="http://schemas.microsoft.com/office/drawing/2014/main" id="{941C7D2B-D98D-4AD4-A081-6BBD446EFCC2}"/>
              </a:ext>
            </a:extLst>
          </p:cNvPr>
          <p:cNvSpPr>
            <a:spLocks noGrp="1"/>
          </p:cNvSpPr>
          <p:nvPr/>
        </p:nvSpPr>
        <p:spPr>
          <a:xfrm>
            <a:off x="8210550" y="1752600"/>
            <a:ext cx="3438525" cy="2000250"/>
          </a:xfrm>
          <a:prstGeom prst="rect">
            <a:avLst/>
          </a:prstGeom>
          <a:solidFill>
            <a:srgbClr val="E8DFCC"/>
          </a:solidFill>
          <a:ln w="0">
            <a:noFill/>
          </a:ln>
        </p:spPr>
      </p:sp>
      <p:sp>
        <p:nvSpPr>
          <p:cNvPr id="6" name="src10-2-2">
            <a:extLst>
              <a:ext uri="{FF2B5EF4-FFF2-40B4-BE49-F238E27FC236}">
                <a16:creationId xmlns:a16="http://schemas.microsoft.com/office/drawing/2014/main" id="{399996B1-C751-4923-895E-1D822EB47145}"/>
              </a:ext>
            </a:extLst>
          </p:cNvPr>
          <p:cNvSpPr>
            <a:spLocks noGrp="1"/>
          </p:cNvSpPr>
          <p:nvPr/>
        </p:nvSpPr>
        <p:spPr>
          <a:xfrm>
            <a:off x="8496300" y="2095500"/>
            <a:ext cx="2857500" cy="1190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marL="228600" indent="-203200" algn="l">
              <a:lnSpc>
                <a:spcPct val="108000"/>
              </a:lnSpc>
              <a:buChar char="❖"/>
              <a:defRPr sz="2850" b="0" i="0">
                <a:solidFill>
                  <a:srgbClr val="385E51"/>
                </a:solidFill>
                <a:latin typeface="Georgia"/>
                <a:ea typeface="Georgia"/>
                <a:cs typeface="Georgia"/>
              </a:defRPr>
            </a:pPr>
            <a:r>
              <a:rPr sz="2850" b="0" i="0">
                <a:solidFill>
                  <a:srgbClr val="385E51"/>
                </a:solidFill>
                <a:latin typeface="Georgia"/>
                <a:ea typeface="Georgia"/>
                <a:cs typeface="Georgia"/>
              </a:rPr>
              <a:t>Пленные подлежали обмену.</a:t>
            </a:r>
          </a:p>
        </p:txBody>
      </p:sp>
      <p:sp>
        <p:nvSpPr>
          <p:cNvPr id="7" name="design">
            <a:extLst>
              <a:ext uri="{FF2B5EF4-FFF2-40B4-BE49-F238E27FC236}">
                <a16:creationId xmlns:a16="http://schemas.microsoft.com/office/drawing/2014/main" id="{7FBDD2DB-6B30-4FC7-AFEB-1088AC89E28E}"/>
              </a:ext>
            </a:extLst>
          </p:cNvPr>
          <p:cNvSpPr>
            <a:spLocks noGrp="1"/>
          </p:cNvSpPr>
          <p:nvPr/>
        </p:nvSpPr>
        <p:spPr>
          <a:xfrm>
            <a:off x="571500" y="4229100"/>
            <a:ext cx="11077575" cy="0"/>
          </a:xfrm>
          <a:prstGeom prst="line">
            <a:avLst/>
          </a:prstGeom>
          <a:noFill/>
          <a:ln w="19050">
            <a:solidFill>
              <a:srgbClr val="A28550"/>
            </a:solidFill>
          </a:ln>
        </p:spPr>
      </p:sp>
      <p:sp>
        <p:nvSpPr>
          <p:cNvPr id="8" name="src10-2-3">
            <a:extLst>
              <a:ext uri="{FF2B5EF4-FFF2-40B4-BE49-F238E27FC236}">
                <a16:creationId xmlns:a16="http://schemas.microsoft.com/office/drawing/2014/main" id="{F7749043-D31E-476B-8E14-62980152B58B}"/>
              </a:ext>
            </a:extLst>
          </p:cNvPr>
          <p:cNvSpPr>
            <a:spLocks noGrp="1"/>
          </p:cNvSpPr>
          <p:nvPr/>
        </p:nvSpPr>
        <p:spPr>
          <a:xfrm>
            <a:off x="581025" y="4610100"/>
            <a:ext cx="11010900" cy="14668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marL="228600" indent="-203200" algn="l">
              <a:lnSpc>
                <a:spcPct val="108000"/>
              </a:lnSpc>
              <a:buChar char="❖"/>
              <a:defRPr sz="270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7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В XVIII в. получила распространение </a:t>
            </a:r>
            <a:r>
              <a:rPr sz="2700" b="1" i="0">
                <a:solidFill>
                  <a:srgbClr val="813E47"/>
                </a:solidFill>
                <a:latin typeface="Calibri"/>
                <a:ea typeface="Calibri"/>
                <a:cs typeface="Calibri"/>
              </a:rPr>
              <a:t>идея короткой войны.</a:t>
            </a:r>
            <a:r>
              <a:rPr sz="27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Победу в ней можно одержать </a:t>
            </a:r>
            <a:r>
              <a:rPr sz="2700" b="1" i="0">
                <a:solidFill>
                  <a:srgbClr val="385E51"/>
                </a:solidFill>
                <a:latin typeface="Calibri"/>
                <a:ea typeface="Calibri"/>
                <a:cs typeface="Calibri"/>
              </a:rPr>
              <a:t>быстрым манёвром</a:t>
            </a:r>
            <a:r>
              <a:rPr sz="27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и разгромом неприятеля в </a:t>
            </a:r>
            <a:r>
              <a:rPr sz="2700" b="1" i="0">
                <a:solidFill>
                  <a:srgbClr val="813E47"/>
                </a:solidFill>
                <a:latin typeface="Calibri"/>
                <a:ea typeface="Calibri"/>
                <a:cs typeface="Calibri"/>
              </a:rPr>
              <a:t>генеральном сражении.</a:t>
            </a:r>
          </a:p>
        </p:txBody>
      </p:sp>
    </p:spTree>
    <p:extLst>
      <p:ext uri="{BB962C8B-B14F-4D97-AF65-F5344CB8AC3E}">
        <p14:creationId xmlns:p14="http://schemas.microsoft.com/office/powerpoint/2010/main" val="18579490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2D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esign">
            <a:extLst>
              <a:ext uri="{FF2B5EF4-FFF2-40B4-BE49-F238E27FC236}">
                <a16:creationId xmlns:a16="http://schemas.microsoft.com/office/drawing/2014/main" id="{105A566C-EE79-4C4B-8674-7D08E9137C12}"/>
              </a:ext>
            </a:extLst>
          </p:cNvPr>
          <p:cNvSpPr>
            <a:spLocks noGrp="1"/>
          </p:cNvSpPr>
          <p:nvPr/>
        </p:nvSpPr>
        <p:spPr>
          <a:xfrm>
            <a:off x="457200" y="6438900"/>
            <a:ext cx="11277600" cy="0"/>
          </a:xfrm>
          <a:prstGeom prst="line">
            <a:avLst/>
          </a:prstGeom>
          <a:noFill/>
          <a:ln w="7620">
            <a:solidFill>
              <a:srgbClr val="6F736A"/>
            </a:solidFill>
          </a:ln>
        </p:spPr>
      </p:sp>
      <p:sp>
        <p:nvSpPr>
          <p:cNvPr id="2" name="author">
            <a:extLst>
              <a:ext uri="{FF2B5EF4-FFF2-40B4-BE49-F238E27FC236}">
                <a16:creationId xmlns:a16="http://schemas.microsoft.com/office/drawing/2014/main" id="{2E4242F2-2BCC-4375-971B-70FFBFA87124}"/>
              </a:ext>
            </a:extLst>
          </p:cNvPr>
          <p:cNvSpPr>
            <a:spLocks noGrp="1"/>
          </p:cNvSpPr>
          <p:nvPr/>
        </p:nvSpPr>
        <p:spPr>
          <a:xfrm>
            <a:off x="10001250" y="6543675"/>
            <a:ext cx="17335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125" b="0" i="0">
                <a:solidFill>
                  <a:srgbClr val="BCB39C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BCB39C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3" name="design">
            <a:extLst>
              <a:ext uri="{FF2B5EF4-FFF2-40B4-BE49-F238E27FC236}">
                <a16:creationId xmlns:a16="http://schemas.microsoft.com/office/drawing/2014/main" id="{C343C440-AAF9-4AD4-98BC-202772F47042}"/>
              </a:ext>
            </a:extLst>
          </p:cNvPr>
          <p:cNvSpPr>
            <a:spLocks noGrp="1"/>
          </p:cNvSpPr>
          <p:nvPr/>
        </p:nvSpPr>
        <p:spPr>
          <a:xfrm>
            <a:off x="390525" y="826015"/>
            <a:ext cx="6753225" cy="4767821"/>
          </a:xfrm>
          <a:prstGeom prst="rect">
            <a:avLst/>
          </a:prstGeom>
          <a:solidFill>
            <a:srgbClr val="FFFCF4"/>
          </a:solidFill>
          <a:ln w="9525">
            <a:solidFill>
              <a:srgbClr val="C7B796"/>
            </a:solidFill>
          </a:ln>
        </p:spPr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66725" y="902215"/>
            <a:ext cx="6600825" cy="4615421"/>
          </a:xfrm>
          <a:prstGeom prst="rect">
            <a:avLst/>
          </a:prstGeom>
        </p:spPr>
      </p:pic>
      <p:sp>
        <p:nvSpPr>
          <p:cNvPr id="5" name="src11-3-0">
            <a:extLst>
              <a:ext uri="{FF2B5EF4-FFF2-40B4-BE49-F238E27FC236}">
                <a16:creationId xmlns:a16="http://schemas.microsoft.com/office/drawing/2014/main" id="{34AA0D28-8FA0-4099-8861-0C34C633FA4E}"/>
              </a:ext>
            </a:extLst>
          </p:cNvPr>
          <p:cNvSpPr>
            <a:spLocks noGrp="1"/>
          </p:cNvSpPr>
          <p:nvPr/>
        </p:nvSpPr>
        <p:spPr>
          <a:xfrm>
            <a:off x="7543800" y="628650"/>
            <a:ext cx="4038600" cy="5124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700" b="0" i="0">
                <a:solidFill>
                  <a:srgbClr val="F5F0E5"/>
                </a:solidFill>
                <a:latin typeface="Calibri"/>
                <a:ea typeface="Calibri"/>
                <a:cs typeface="Calibri"/>
              </a:defRPr>
            </a:pPr>
            <a:r>
              <a:rPr sz="2700" b="0" i="0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Исход войны на море решался генеральным сражением основных сил флотов, строившихся друг против друга </a:t>
            </a:r>
            <a:r>
              <a:rPr sz="2700" b="1" i="0">
                <a:solidFill>
                  <a:srgbClr val="CDB47E"/>
                </a:solidFill>
                <a:latin typeface="Calibri"/>
                <a:ea typeface="Calibri"/>
                <a:cs typeface="Calibri"/>
              </a:rPr>
              <a:t>в линию.</a:t>
            </a:r>
            <a:r>
              <a:rPr sz="2700" b="0" i="0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 Для ведения таких битв создавались </a:t>
            </a:r>
            <a:r>
              <a:rPr sz="2700" b="1" i="0">
                <a:solidFill>
                  <a:srgbClr val="CDB47E"/>
                </a:solidFill>
                <a:latin typeface="Calibri"/>
                <a:ea typeface="Calibri"/>
                <a:cs typeface="Calibri"/>
              </a:rPr>
              <a:t>многопалубные линейные корабли (линкоры).</a:t>
            </a:r>
          </a:p>
        </p:txBody>
      </p:sp>
    </p:spTree>
    <p:extLst>
      <p:ext uri="{BB962C8B-B14F-4D97-AF65-F5344CB8AC3E}">
        <p14:creationId xmlns:p14="http://schemas.microsoft.com/office/powerpoint/2010/main" val="4166185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esign">
            <a:extLst>
              <a:ext uri="{FF2B5EF4-FFF2-40B4-BE49-F238E27FC236}">
                <a16:creationId xmlns:a16="http://schemas.microsoft.com/office/drawing/2014/main" id="{7B394CD7-45B7-41A7-A06F-793DC4D8C420}"/>
              </a:ext>
            </a:extLst>
          </p:cNvPr>
          <p:cNvSpPr>
            <a:spLocks noGrp="1"/>
          </p:cNvSpPr>
          <p:nvPr/>
        </p:nvSpPr>
        <p:spPr>
          <a:xfrm>
            <a:off x="457200" y="6438900"/>
            <a:ext cx="11277600" cy="0"/>
          </a:xfrm>
          <a:prstGeom prst="line">
            <a:avLst/>
          </a:prstGeom>
          <a:noFill/>
          <a:ln w="7620">
            <a:solidFill>
              <a:srgbClr val="C7B796"/>
            </a:solidFill>
          </a:ln>
        </p:spPr>
      </p:sp>
      <p:sp>
        <p:nvSpPr>
          <p:cNvPr id="2" name="author">
            <a:extLst>
              <a:ext uri="{FF2B5EF4-FFF2-40B4-BE49-F238E27FC236}">
                <a16:creationId xmlns:a16="http://schemas.microsoft.com/office/drawing/2014/main" id="{0423ED9B-1E1C-4057-BE47-E980E358F9E4}"/>
              </a:ext>
            </a:extLst>
          </p:cNvPr>
          <p:cNvSpPr>
            <a:spLocks noGrp="1"/>
          </p:cNvSpPr>
          <p:nvPr/>
        </p:nvSpPr>
        <p:spPr>
          <a:xfrm>
            <a:off x="10001250" y="6543675"/>
            <a:ext cx="17335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125" b="0" i="0">
                <a:solidFill>
                  <a:srgbClr val="82796A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82796A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3" name="src12-2-0">
            <a:extLst>
              <a:ext uri="{FF2B5EF4-FFF2-40B4-BE49-F238E27FC236}">
                <a16:creationId xmlns:a16="http://schemas.microsoft.com/office/drawing/2014/main" id="{AD4401C6-F8BE-4162-872C-76B3C8E40E01}"/>
              </a:ext>
            </a:extLst>
          </p:cNvPr>
          <p:cNvSpPr>
            <a:spLocks noGrp="1"/>
          </p:cNvSpPr>
          <p:nvPr/>
        </p:nvSpPr>
        <p:spPr>
          <a:xfrm>
            <a:off x="552450" y="571500"/>
            <a:ext cx="4686300" cy="2076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000" b="0" i="0">
                <a:solidFill>
                  <a:srgbClr val="172D3B"/>
                </a:solidFill>
                <a:latin typeface="Georgia"/>
                <a:ea typeface="Georgia"/>
                <a:cs typeface="Georgia"/>
              </a:defRPr>
            </a:pPr>
            <a:r>
              <a:rPr sz="3000" b="0" i="0">
                <a:solidFill>
                  <a:srgbClr val="172D3B"/>
                </a:solidFill>
                <a:latin typeface="Georgia"/>
                <a:ea typeface="Georgia"/>
                <a:cs typeface="Georgia"/>
              </a:rPr>
              <a:t>Ведущие державы стали делать упор на </a:t>
            </a:r>
            <a:r>
              <a:rPr sz="3000" b="1" i="0">
                <a:solidFill>
                  <a:srgbClr val="813E47"/>
                </a:solidFill>
                <a:latin typeface="Georgia"/>
                <a:ea typeface="Georgia"/>
                <a:cs typeface="Georgia"/>
              </a:rPr>
              <a:t>качество подготовки</a:t>
            </a:r>
            <a:r>
              <a:rPr sz="3000" b="0" i="0">
                <a:solidFill>
                  <a:srgbClr val="172D3B"/>
                </a:solidFill>
                <a:latin typeface="Georgia"/>
                <a:ea typeface="Georgia"/>
                <a:cs typeface="Georgia"/>
              </a:rPr>
              <a:t> своих солдат и офицеров.</a:t>
            </a:r>
          </a:p>
        </p:txBody>
      </p:sp>
      <p:sp>
        <p:nvSpPr>
          <p:cNvPr id="4" name="design">
            <a:extLst>
              <a:ext uri="{FF2B5EF4-FFF2-40B4-BE49-F238E27FC236}">
                <a16:creationId xmlns:a16="http://schemas.microsoft.com/office/drawing/2014/main" id="{B1AD286E-999D-4D14-BC3F-D847CD362317}"/>
              </a:ext>
            </a:extLst>
          </p:cNvPr>
          <p:cNvSpPr>
            <a:spLocks noGrp="1"/>
          </p:cNvSpPr>
          <p:nvPr/>
        </p:nvSpPr>
        <p:spPr>
          <a:xfrm>
            <a:off x="571500" y="3124200"/>
            <a:ext cx="4533900" cy="0"/>
          </a:xfrm>
          <a:prstGeom prst="line">
            <a:avLst/>
          </a:prstGeom>
          <a:noFill/>
          <a:ln w="19050">
            <a:solidFill>
              <a:srgbClr val="A28550"/>
            </a:solidFill>
          </a:ln>
        </p:spPr>
      </p:sp>
      <p:sp>
        <p:nvSpPr>
          <p:cNvPr id="5" name="src12-2-1">
            <a:extLst>
              <a:ext uri="{FF2B5EF4-FFF2-40B4-BE49-F238E27FC236}">
                <a16:creationId xmlns:a16="http://schemas.microsoft.com/office/drawing/2014/main" id="{77927138-EB64-4D43-B6C4-0AFA982AFF9C}"/>
              </a:ext>
            </a:extLst>
          </p:cNvPr>
          <p:cNvSpPr>
            <a:spLocks noGrp="1"/>
          </p:cNvSpPr>
          <p:nvPr/>
        </p:nvSpPr>
        <p:spPr>
          <a:xfrm>
            <a:off x="552450" y="3486150"/>
            <a:ext cx="4686300" cy="2466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70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7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На смену наёмникам пришли </a:t>
            </a:r>
            <a:r>
              <a:rPr sz="2700" b="1" i="0">
                <a:solidFill>
                  <a:srgbClr val="385E51"/>
                </a:solidFill>
                <a:latin typeface="Calibri"/>
                <a:ea typeface="Calibri"/>
                <a:cs typeface="Calibri"/>
              </a:rPr>
              <a:t>профессиональные армии</a:t>
            </a:r>
            <a:r>
              <a:rPr sz="27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, пополнявшиеся посредством </a:t>
            </a:r>
            <a:r>
              <a:rPr sz="2700" b="1" i="0">
                <a:solidFill>
                  <a:srgbClr val="813E47"/>
                </a:solidFill>
                <a:latin typeface="Calibri"/>
                <a:ea typeface="Calibri"/>
                <a:cs typeface="Calibri"/>
              </a:rPr>
              <a:t>рекрутских наборов.</a:t>
            </a:r>
          </a:p>
        </p:txBody>
      </p:sp>
      <p:sp>
        <p:nvSpPr>
          <p:cNvPr id="6" name="design">
            <a:extLst>
              <a:ext uri="{FF2B5EF4-FFF2-40B4-BE49-F238E27FC236}">
                <a16:creationId xmlns:a16="http://schemas.microsoft.com/office/drawing/2014/main" id="{DEF09FF1-4F28-4F7E-97F1-2A3F35F9B21F}"/>
              </a:ext>
            </a:extLst>
          </p:cNvPr>
          <p:cNvSpPr>
            <a:spLocks noGrp="1"/>
          </p:cNvSpPr>
          <p:nvPr/>
        </p:nvSpPr>
        <p:spPr>
          <a:xfrm>
            <a:off x="5572125" y="602861"/>
            <a:ext cx="6172200" cy="5309379"/>
          </a:xfrm>
          <a:prstGeom prst="rect">
            <a:avLst/>
          </a:prstGeom>
          <a:solidFill>
            <a:srgbClr val="FFFCF4"/>
          </a:solidFill>
          <a:ln w="9525">
            <a:solidFill>
              <a:srgbClr val="C7B796"/>
            </a:solidFill>
          </a:ln>
        </p:spPr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5648325" y="679061"/>
            <a:ext cx="6019800" cy="5156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556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esign">
            <a:extLst>
              <a:ext uri="{FF2B5EF4-FFF2-40B4-BE49-F238E27FC236}">
                <a16:creationId xmlns:a16="http://schemas.microsoft.com/office/drawing/2014/main" id="{972E188F-F5D3-4252-8838-A040282A3532}"/>
              </a:ext>
            </a:extLst>
          </p:cNvPr>
          <p:cNvSpPr>
            <a:spLocks noGrp="1"/>
          </p:cNvSpPr>
          <p:nvPr/>
        </p:nvSpPr>
        <p:spPr>
          <a:xfrm>
            <a:off x="457200" y="6438900"/>
            <a:ext cx="11277600" cy="0"/>
          </a:xfrm>
          <a:prstGeom prst="line">
            <a:avLst/>
          </a:prstGeom>
          <a:noFill/>
          <a:ln w="7620">
            <a:solidFill>
              <a:srgbClr val="C7B796"/>
            </a:solidFill>
          </a:ln>
        </p:spPr>
      </p:sp>
      <p:sp>
        <p:nvSpPr>
          <p:cNvPr id="2" name="author">
            <a:extLst>
              <a:ext uri="{FF2B5EF4-FFF2-40B4-BE49-F238E27FC236}">
                <a16:creationId xmlns:a16="http://schemas.microsoft.com/office/drawing/2014/main" id="{1946C564-472D-4D34-87BF-F12DFAB6C69D}"/>
              </a:ext>
            </a:extLst>
          </p:cNvPr>
          <p:cNvSpPr>
            <a:spLocks noGrp="1"/>
          </p:cNvSpPr>
          <p:nvPr/>
        </p:nvSpPr>
        <p:spPr>
          <a:xfrm>
            <a:off x="10001250" y="6543675"/>
            <a:ext cx="17335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125" b="0" i="0">
                <a:solidFill>
                  <a:srgbClr val="82796A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82796A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3" name="src13-2-0">
            <a:extLst>
              <a:ext uri="{FF2B5EF4-FFF2-40B4-BE49-F238E27FC236}">
                <a16:creationId xmlns:a16="http://schemas.microsoft.com/office/drawing/2014/main" id="{2873DE20-B20C-4827-8AA1-FADBA619BFA0}"/>
              </a:ext>
            </a:extLst>
          </p:cNvPr>
          <p:cNvSpPr>
            <a:spLocks noGrp="1"/>
          </p:cNvSpPr>
          <p:nvPr/>
        </p:nvSpPr>
        <p:spPr>
          <a:xfrm>
            <a:off x="514350" y="419100"/>
            <a:ext cx="11106150" cy="10858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450" b="0" i="0">
                <a:solidFill>
                  <a:srgbClr val="172D3B"/>
                </a:solidFill>
                <a:latin typeface="Georgia"/>
                <a:ea typeface="Georgia"/>
                <a:cs typeface="Georgia"/>
              </a:defRPr>
            </a:pPr>
            <a:r>
              <a:rPr sz="3450" b="0" i="0">
                <a:solidFill>
                  <a:srgbClr val="172D3B"/>
                </a:solidFill>
                <a:latin typeface="Georgia"/>
                <a:ea typeface="Georgia"/>
                <a:cs typeface="Georgia"/>
              </a:rPr>
              <a:t>3. Как поддерживалось европейское равновесие</a:t>
            </a:r>
          </a:p>
        </p:txBody>
      </p:sp>
      <p:sp>
        <p:nvSpPr>
          <p:cNvPr id="4" name="src13-2-1">
            <a:extLst>
              <a:ext uri="{FF2B5EF4-FFF2-40B4-BE49-F238E27FC236}">
                <a16:creationId xmlns:a16="http://schemas.microsoft.com/office/drawing/2014/main" id="{03C2A2A8-6D4A-48BC-98EF-45595A273A55}"/>
              </a:ext>
            </a:extLst>
          </p:cNvPr>
          <p:cNvSpPr>
            <a:spLocks noGrp="1"/>
          </p:cNvSpPr>
          <p:nvPr/>
        </p:nvSpPr>
        <p:spPr>
          <a:xfrm>
            <a:off x="552450" y="2095500"/>
            <a:ext cx="7105650" cy="1762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marL="228600" indent="-203200" algn="l">
              <a:lnSpc>
                <a:spcPct val="108000"/>
              </a:lnSpc>
              <a:buChar char="❖"/>
              <a:defRPr sz="270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7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Европейское равновесие поддерживалось через систему международных отношений, основанную на принципе </a:t>
            </a:r>
            <a:r>
              <a:rPr sz="2700" b="1" i="0">
                <a:solidFill>
                  <a:srgbClr val="813E47"/>
                </a:solidFill>
                <a:latin typeface="Calibri"/>
                <a:ea typeface="Calibri"/>
                <a:cs typeface="Calibri"/>
              </a:rPr>
              <a:t>«баланса сил»</a:t>
            </a:r>
            <a:r>
              <a:rPr sz="27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(политического равновесия).</a:t>
            </a:r>
          </a:p>
        </p:txBody>
      </p:sp>
      <p:sp>
        <p:nvSpPr>
          <p:cNvPr id="5" name="design">
            <a:extLst>
              <a:ext uri="{FF2B5EF4-FFF2-40B4-BE49-F238E27FC236}">
                <a16:creationId xmlns:a16="http://schemas.microsoft.com/office/drawing/2014/main" id="{8AA2C455-1C15-4BF1-9DAD-ACC2A44FDE23}"/>
              </a:ext>
            </a:extLst>
          </p:cNvPr>
          <p:cNvSpPr>
            <a:spLocks noGrp="1"/>
          </p:cNvSpPr>
          <p:nvPr/>
        </p:nvSpPr>
        <p:spPr>
          <a:xfrm>
            <a:off x="466725" y="4352925"/>
            <a:ext cx="7191375" cy="1724025"/>
          </a:xfrm>
          <a:prstGeom prst="rect">
            <a:avLst/>
          </a:prstGeom>
          <a:solidFill>
            <a:srgbClr val="172D3B"/>
          </a:solidFill>
          <a:ln w="0">
            <a:noFill/>
          </a:ln>
        </p:spPr>
      </p:sp>
      <p:sp>
        <p:nvSpPr>
          <p:cNvPr id="6" name="src13-2-2">
            <a:extLst>
              <a:ext uri="{FF2B5EF4-FFF2-40B4-BE49-F238E27FC236}">
                <a16:creationId xmlns:a16="http://schemas.microsoft.com/office/drawing/2014/main" id="{DCA2EE06-0F57-43EB-A02E-6B7B4EDE3463}"/>
              </a:ext>
            </a:extLst>
          </p:cNvPr>
          <p:cNvSpPr>
            <a:spLocks noGrp="1"/>
          </p:cNvSpPr>
          <p:nvPr/>
        </p:nvSpPr>
        <p:spPr>
          <a:xfrm>
            <a:off x="657225" y="4562475"/>
            <a:ext cx="6810375" cy="14382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marL="228600" indent="-203200" algn="l">
              <a:lnSpc>
                <a:spcPct val="108000"/>
              </a:lnSpc>
              <a:buChar char="❖"/>
              <a:defRPr sz="2475" b="0" i="0">
                <a:solidFill>
                  <a:srgbClr val="F5F0E5"/>
                </a:solidFill>
                <a:latin typeface="Calibri"/>
                <a:ea typeface="Calibri"/>
                <a:cs typeface="Calibri"/>
              </a:defRPr>
            </a:pPr>
            <a:r>
              <a:rPr sz="2475" b="1" i="0">
                <a:solidFill>
                  <a:srgbClr val="CDB47E"/>
                </a:solidFill>
                <a:latin typeface="Calibri"/>
                <a:ea typeface="Calibri"/>
                <a:cs typeface="Calibri"/>
              </a:rPr>
              <a:t>Цель</a:t>
            </a:r>
            <a:r>
              <a:rPr sz="2475" b="0" i="0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 - не допустить усиления какого-либо государства, которое бы угрожало независимости и безопасности остальных.</a:t>
            </a:r>
          </a:p>
        </p:txBody>
      </p:sp>
      <p:sp>
        <p:nvSpPr>
          <p:cNvPr id="7" name="design">
            <a:extLst>
              <a:ext uri="{FF2B5EF4-FFF2-40B4-BE49-F238E27FC236}">
                <a16:creationId xmlns:a16="http://schemas.microsoft.com/office/drawing/2014/main" id="{02467D6A-48C4-4A90-B680-90C3E4016BA1}"/>
              </a:ext>
            </a:extLst>
          </p:cNvPr>
          <p:cNvSpPr>
            <a:spLocks noGrp="1"/>
          </p:cNvSpPr>
          <p:nvPr/>
        </p:nvSpPr>
        <p:spPr>
          <a:xfrm>
            <a:off x="8301447" y="1771650"/>
            <a:ext cx="2894782" cy="4391025"/>
          </a:xfrm>
          <a:prstGeom prst="rect">
            <a:avLst/>
          </a:prstGeom>
          <a:solidFill>
            <a:srgbClr val="FFFCF4"/>
          </a:solidFill>
          <a:ln w="9525">
            <a:solidFill>
              <a:srgbClr val="C7B796"/>
            </a:solidFill>
          </a:ln>
        </p:spPr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8377647" y="1847850"/>
            <a:ext cx="2742382" cy="423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1459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esign">
            <a:extLst>
              <a:ext uri="{FF2B5EF4-FFF2-40B4-BE49-F238E27FC236}">
                <a16:creationId xmlns:a16="http://schemas.microsoft.com/office/drawing/2014/main" id="{E1D164E5-1ED0-4E72-8910-CFA1267D3688}"/>
              </a:ext>
            </a:extLst>
          </p:cNvPr>
          <p:cNvSpPr>
            <a:spLocks noGrp="1"/>
          </p:cNvSpPr>
          <p:nvPr/>
        </p:nvSpPr>
        <p:spPr>
          <a:xfrm>
            <a:off x="457200" y="6438900"/>
            <a:ext cx="11277600" cy="0"/>
          </a:xfrm>
          <a:prstGeom prst="line">
            <a:avLst/>
          </a:prstGeom>
          <a:noFill/>
          <a:ln w="7620">
            <a:solidFill>
              <a:srgbClr val="C7B796"/>
            </a:solidFill>
          </a:ln>
        </p:spPr>
      </p:sp>
      <p:sp>
        <p:nvSpPr>
          <p:cNvPr id="2" name="author">
            <a:extLst>
              <a:ext uri="{FF2B5EF4-FFF2-40B4-BE49-F238E27FC236}">
                <a16:creationId xmlns:a16="http://schemas.microsoft.com/office/drawing/2014/main" id="{AB62CAF3-47BA-400D-872B-62C3A6C0C304}"/>
              </a:ext>
            </a:extLst>
          </p:cNvPr>
          <p:cNvSpPr>
            <a:spLocks noGrp="1"/>
          </p:cNvSpPr>
          <p:nvPr/>
        </p:nvSpPr>
        <p:spPr>
          <a:xfrm>
            <a:off x="10001250" y="6543675"/>
            <a:ext cx="17335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125" b="0" i="0">
                <a:solidFill>
                  <a:srgbClr val="82796A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82796A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3" name="src14-2-0">
            <a:extLst>
              <a:ext uri="{FF2B5EF4-FFF2-40B4-BE49-F238E27FC236}">
                <a16:creationId xmlns:a16="http://schemas.microsoft.com/office/drawing/2014/main" id="{0409C539-CA51-45EA-B77F-19BF8796C2CB}"/>
              </a:ext>
            </a:extLst>
          </p:cNvPr>
          <p:cNvSpPr>
            <a:spLocks noGrp="1"/>
          </p:cNvSpPr>
          <p:nvPr/>
        </p:nvSpPr>
        <p:spPr>
          <a:xfrm>
            <a:off x="542925" y="400050"/>
            <a:ext cx="8086725" cy="11334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450" b="0" i="0">
                <a:solidFill>
                  <a:srgbClr val="172D3B"/>
                </a:solidFill>
                <a:latin typeface="Georgia"/>
                <a:ea typeface="Georgia"/>
                <a:cs typeface="Georgia"/>
              </a:defRPr>
            </a:pPr>
            <a:r>
              <a:rPr sz="3450" b="0" i="0">
                <a:solidFill>
                  <a:srgbClr val="172D3B"/>
                </a:solidFill>
                <a:latin typeface="Georgia"/>
                <a:ea typeface="Georgia"/>
                <a:cs typeface="Georgia"/>
              </a:rPr>
              <a:t>Война за польское наследство 1733-1735 гг.</a:t>
            </a:r>
          </a:p>
        </p:txBody>
      </p:sp>
      <p:sp>
        <p:nvSpPr>
          <p:cNvPr id="4" name="src14-2-1">
            <a:extLst>
              <a:ext uri="{FF2B5EF4-FFF2-40B4-BE49-F238E27FC236}">
                <a16:creationId xmlns:a16="http://schemas.microsoft.com/office/drawing/2014/main" id="{6A26A753-CA20-49FB-A08E-4C107F8B272E}"/>
              </a:ext>
            </a:extLst>
          </p:cNvPr>
          <p:cNvSpPr>
            <a:spLocks noGrp="1"/>
          </p:cNvSpPr>
          <p:nvPr/>
        </p:nvSpPr>
        <p:spPr>
          <a:xfrm>
            <a:off x="552450" y="1847850"/>
            <a:ext cx="7296150" cy="571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marL="228600" indent="-203200" algn="l">
              <a:lnSpc>
                <a:spcPct val="108000"/>
              </a:lnSpc>
              <a:buChar char="❖"/>
              <a:defRPr sz="2475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47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Конфликт между коалициями</a:t>
            </a:r>
          </a:p>
        </p:txBody>
      </p:sp>
      <p:sp>
        <p:nvSpPr>
          <p:cNvPr id="5" name="design">
            <a:extLst>
              <a:ext uri="{FF2B5EF4-FFF2-40B4-BE49-F238E27FC236}">
                <a16:creationId xmlns:a16="http://schemas.microsoft.com/office/drawing/2014/main" id="{9D144E0E-C94C-4A7B-93AB-F8B0BC952104}"/>
              </a:ext>
            </a:extLst>
          </p:cNvPr>
          <p:cNvSpPr>
            <a:spLocks noGrp="1"/>
          </p:cNvSpPr>
          <p:nvPr/>
        </p:nvSpPr>
        <p:spPr>
          <a:xfrm>
            <a:off x="561975" y="2552700"/>
            <a:ext cx="3409950" cy="1952625"/>
          </a:xfrm>
          <a:prstGeom prst="rect">
            <a:avLst/>
          </a:prstGeom>
          <a:noFill/>
          <a:ln w="9525">
            <a:solidFill>
              <a:srgbClr val="C7B796"/>
            </a:solidFill>
          </a:ln>
        </p:spPr>
      </p:sp>
      <p:sp>
        <p:nvSpPr>
          <p:cNvPr id="6" name="design">
            <a:extLst>
              <a:ext uri="{FF2B5EF4-FFF2-40B4-BE49-F238E27FC236}">
                <a16:creationId xmlns:a16="http://schemas.microsoft.com/office/drawing/2014/main" id="{6CCA76EE-803B-4617-A296-AA7D472B7060}"/>
              </a:ext>
            </a:extLst>
          </p:cNvPr>
          <p:cNvSpPr>
            <a:spLocks noGrp="1"/>
          </p:cNvSpPr>
          <p:nvPr/>
        </p:nvSpPr>
        <p:spPr>
          <a:xfrm>
            <a:off x="4267200" y="2552700"/>
            <a:ext cx="3600450" cy="1952625"/>
          </a:xfrm>
          <a:prstGeom prst="rect">
            <a:avLst/>
          </a:prstGeom>
          <a:noFill/>
          <a:ln w="9525">
            <a:solidFill>
              <a:srgbClr val="C7B796"/>
            </a:solidFill>
          </a:ln>
        </p:spPr>
      </p:sp>
      <p:sp>
        <p:nvSpPr>
          <p:cNvPr id="7" name="src14-2-1">
            <a:extLst>
              <a:ext uri="{FF2B5EF4-FFF2-40B4-BE49-F238E27FC236}">
                <a16:creationId xmlns:a16="http://schemas.microsoft.com/office/drawing/2014/main" id="{12FD5712-EF37-471D-98FA-B2F9A94F48F6}"/>
              </a:ext>
            </a:extLst>
          </p:cNvPr>
          <p:cNvSpPr>
            <a:spLocks noGrp="1"/>
          </p:cNvSpPr>
          <p:nvPr/>
        </p:nvSpPr>
        <p:spPr>
          <a:xfrm>
            <a:off x="752475" y="2771775"/>
            <a:ext cx="3028950" cy="11334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625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625" b="1" i="0">
                <a:solidFill>
                  <a:srgbClr val="385E51"/>
                </a:solidFill>
                <a:latin typeface="Calibri"/>
                <a:ea typeface="Calibri"/>
                <a:cs typeface="Calibri"/>
              </a:rPr>
              <a:t>России</a:t>
            </a:r>
            <a:r>
              <a:rPr sz="262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, </a:t>
            </a:r>
            <a:r>
              <a:rPr sz="2625" b="1" i="0">
                <a:solidFill>
                  <a:srgbClr val="937A42"/>
                </a:solidFill>
                <a:latin typeface="Calibri"/>
                <a:ea typeface="Calibri"/>
                <a:cs typeface="Calibri"/>
              </a:rPr>
              <a:t>Австрии</a:t>
            </a:r>
            <a:r>
              <a:rPr sz="262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и </a:t>
            </a:r>
            <a:r>
              <a:rPr sz="2625" b="1" i="0">
                <a:solidFill>
                  <a:srgbClr val="736984"/>
                </a:solidFill>
                <a:latin typeface="Calibri"/>
                <a:ea typeface="Calibri"/>
                <a:cs typeface="Calibri"/>
              </a:rPr>
              <a:t>Саксонии</a:t>
            </a:r>
          </a:p>
        </p:txBody>
      </p:sp>
      <p:sp>
        <p:nvSpPr>
          <p:cNvPr id="8" name="src14-2-1">
            <a:extLst>
              <a:ext uri="{FF2B5EF4-FFF2-40B4-BE49-F238E27FC236}">
                <a16:creationId xmlns:a16="http://schemas.microsoft.com/office/drawing/2014/main" id="{84A3C040-41EB-41B8-B0B1-32C9C7F917C6}"/>
              </a:ext>
            </a:extLst>
          </p:cNvPr>
          <p:cNvSpPr>
            <a:spLocks noGrp="1"/>
          </p:cNvSpPr>
          <p:nvPr/>
        </p:nvSpPr>
        <p:spPr>
          <a:xfrm>
            <a:off x="752475" y="3962400"/>
            <a:ext cx="3028950" cy="4476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5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25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с одной стороны и</a:t>
            </a:r>
          </a:p>
        </p:txBody>
      </p:sp>
      <p:sp>
        <p:nvSpPr>
          <p:cNvPr id="9" name="src14-2-1">
            <a:extLst>
              <a:ext uri="{FF2B5EF4-FFF2-40B4-BE49-F238E27FC236}">
                <a16:creationId xmlns:a16="http://schemas.microsoft.com/office/drawing/2014/main" id="{2CFDF3A6-29D4-49EA-A1E7-7EFA578F6C3E}"/>
              </a:ext>
            </a:extLst>
          </p:cNvPr>
          <p:cNvSpPr>
            <a:spLocks noGrp="1"/>
          </p:cNvSpPr>
          <p:nvPr/>
        </p:nvSpPr>
        <p:spPr>
          <a:xfrm>
            <a:off x="4457700" y="2771775"/>
            <a:ext cx="3219450" cy="12477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75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475" b="1" i="0">
                <a:solidFill>
                  <a:srgbClr val="426A86"/>
                </a:solidFill>
                <a:latin typeface="Calibri"/>
                <a:ea typeface="Calibri"/>
                <a:cs typeface="Calibri"/>
              </a:rPr>
              <a:t>Франции</a:t>
            </a:r>
            <a:r>
              <a:rPr sz="247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, </a:t>
            </a:r>
            <a:r>
              <a:rPr sz="2475" b="1" i="0">
                <a:solidFill>
                  <a:srgbClr val="98664C"/>
                </a:solidFill>
                <a:latin typeface="Calibri"/>
                <a:ea typeface="Calibri"/>
                <a:cs typeface="Calibri"/>
              </a:rPr>
              <a:t>Испании</a:t>
            </a:r>
            <a:r>
              <a:rPr sz="247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и </a:t>
            </a:r>
            <a:r>
              <a:rPr sz="2475" b="1" i="0">
                <a:solidFill>
                  <a:srgbClr val="385E51"/>
                </a:solidFill>
                <a:latin typeface="Calibri"/>
                <a:ea typeface="Calibri"/>
                <a:cs typeface="Calibri"/>
              </a:rPr>
              <a:t>Сардинского королевства</a:t>
            </a:r>
          </a:p>
        </p:txBody>
      </p:sp>
      <p:sp>
        <p:nvSpPr>
          <p:cNvPr id="10" name="src14-2-1">
            <a:extLst>
              <a:ext uri="{FF2B5EF4-FFF2-40B4-BE49-F238E27FC236}">
                <a16:creationId xmlns:a16="http://schemas.microsoft.com/office/drawing/2014/main" id="{5F5689DB-3776-40C0-9134-9BC60EE272EE}"/>
              </a:ext>
            </a:extLst>
          </p:cNvPr>
          <p:cNvSpPr>
            <a:spLocks noGrp="1"/>
          </p:cNvSpPr>
          <p:nvPr/>
        </p:nvSpPr>
        <p:spPr>
          <a:xfrm>
            <a:off x="4457700" y="4076700"/>
            <a:ext cx="3219450" cy="400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5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25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с другой.</a:t>
            </a:r>
          </a:p>
        </p:txBody>
      </p:sp>
      <p:sp>
        <p:nvSpPr>
          <p:cNvPr id="11" name="src14-2-2">
            <a:extLst>
              <a:ext uri="{FF2B5EF4-FFF2-40B4-BE49-F238E27FC236}">
                <a16:creationId xmlns:a16="http://schemas.microsoft.com/office/drawing/2014/main" id="{589A9E24-044F-4ACD-9BC2-1B835489631F}"/>
              </a:ext>
            </a:extLst>
          </p:cNvPr>
          <p:cNvSpPr>
            <a:spLocks noGrp="1"/>
          </p:cNvSpPr>
          <p:nvPr/>
        </p:nvSpPr>
        <p:spPr>
          <a:xfrm>
            <a:off x="561975" y="4905375"/>
            <a:ext cx="7239000" cy="1219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marL="228600" indent="-203200" algn="l">
              <a:lnSpc>
                <a:spcPct val="108000"/>
              </a:lnSpc>
              <a:buChar char="❖"/>
              <a:defRPr sz="255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55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Поводом - выборы короля на польский престол после смерти </a:t>
            </a:r>
            <a:r>
              <a:rPr sz="2550" b="1" i="0">
                <a:solidFill>
                  <a:srgbClr val="813E47"/>
                </a:solidFill>
                <a:latin typeface="Calibri"/>
                <a:ea typeface="Calibri"/>
                <a:cs typeface="Calibri"/>
              </a:rPr>
              <a:t>Августа II (1733).</a:t>
            </a:r>
          </a:p>
        </p:txBody>
      </p:sp>
      <p:sp>
        <p:nvSpPr>
          <p:cNvPr id="12" name="design">
            <a:extLst>
              <a:ext uri="{FF2B5EF4-FFF2-40B4-BE49-F238E27FC236}">
                <a16:creationId xmlns:a16="http://schemas.microsoft.com/office/drawing/2014/main" id="{804D1F85-D113-47EF-AA97-6C8121B22BD1}"/>
              </a:ext>
            </a:extLst>
          </p:cNvPr>
          <p:cNvSpPr>
            <a:spLocks noGrp="1"/>
          </p:cNvSpPr>
          <p:nvPr/>
        </p:nvSpPr>
        <p:spPr>
          <a:xfrm>
            <a:off x="8282630" y="1695450"/>
            <a:ext cx="3408666" cy="4391025"/>
          </a:xfrm>
          <a:prstGeom prst="rect">
            <a:avLst/>
          </a:prstGeom>
          <a:solidFill>
            <a:srgbClr val="FFFCF4"/>
          </a:solidFill>
          <a:ln w="9525">
            <a:solidFill>
              <a:srgbClr val="C7B796"/>
            </a:solidFill>
          </a:ln>
        </p:spPr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8358830" y="1771650"/>
            <a:ext cx="3256266" cy="423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7679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esign">
            <a:extLst>
              <a:ext uri="{FF2B5EF4-FFF2-40B4-BE49-F238E27FC236}">
                <a16:creationId xmlns:a16="http://schemas.microsoft.com/office/drawing/2014/main" id="{B4A3BDE9-70A5-40C7-A07A-E20602248D62}"/>
              </a:ext>
            </a:extLst>
          </p:cNvPr>
          <p:cNvSpPr>
            <a:spLocks noGrp="1"/>
          </p:cNvSpPr>
          <p:nvPr/>
        </p:nvSpPr>
        <p:spPr>
          <a:xfrm>
            <a:off x="457200" y="6438900"/>
            <a:ext cx="11277600" cy="0"/>
          </a:xfrm>
          <a:prstGeom prst="line">
            <a:avLst/>
          </a:prstGeom>
          <a:noFill/>
          <a:ln w="7620">
            <a:solidFill>
              <a:srgbClr val="C7B796"/>
            </a:solidFill>
          </a:ln>
        </p:spPr>
      </p:sp>
      <p:sp>
        <p:nvSpPr>
          <p:cNvPr id="2" name="author">
            <a:extLst>
              <a:ext uri="{FF2B5EF4-FFF2-40B4-BE49-F238E27FC236}">
                <a16:creationId xmlns:a16="http://schemas.microsoft.com/office/drawing/2014/main" id="{329E4B81-532B-4C8A-9223-8BE38B63FD87}"/>
              </a:ext>
            </a:extLst>
          </p:cNvPr>
          <p:cNvSpPr>
            <a:spLocks noGrp="1"/>
          </p:cNvSpPr>
          <p:nvPr/>
        </p:nvSpPr>
        <p:spPr>
          <a:xfrm>
            <a:off x="10001250" y="6543675"/>
            <a:ext cx="17335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125" b="0" i="0">
                <a:solidFill>
                  <a:srgbClr val="82796A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82796A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3" name="src15-2-0">
            <a:extLst>
              <a:ext uri="{FF2B5EF4-FFF2-40B4-BE49-F238E27FC236}">
                <a16:creationId xmlns:a16="http://schemas.microsoft.com/office/drawing/2014/main" id="{43E3C85F-37A7-4A3C-8D4B-2848F55ACFD9}"/>
              </a:ext>
            </a:extLst>
          </p:cNvPr>
          <p:cNvSpPr>
            <a:spLocks noGrp="1"/>
          </p:cNvSpPr>
          <p:nvPr/>
        </p:nvSpPr>
        <p:spPr>
          <a:xfrm>
            <a:off x="590550" y="523875"/>
            <a:ext cx="5124450" cy="18478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marL="228600" indent="-203200" algn="l">
              <a:lnSpc>
                <a:spcPct val="108000"/>
              </a:lnSpc>
              <a:buChar char="❖"/>
              <a:defRPr sz="2475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475" b="1" i="0">
                <a:solidFill>
                  <a:srgbClr val="426A86"/>
                </a:solidFill>
                <a:latin typeface="Calibri"/>
                <a:ea typeface="Calibri"/>
                <a:cs typeface="Calibri"/>
              </a:rPr>
              <a:t>Франция</a:t>
            </a:r>
            <a:r>
              <a:rPr sz="247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поддерживала кандидатуру </a:t>
            </a:r>
            <a:r>
              <a:rPr sz="2475" b="1" i="0">
                <a:solidFill>
                  <a:srgbClr val="426A86"/>
                </a:solidFill>
                <a:latin typeface="Calibri"/>
                <a:ea typeface="Calibri"/>
                <a:cs typeface="Calibri"/>
              </a:rPr>
              <a:t>Станислава Лещинского</a:t>
            </a:r>
            <a:r>
              <a:rPr sz="247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, тестя Людовика XV.</a:t>
            </a:r>
          </a:p>
        </p:txBody>
      </p:sp>
      <p:sp>
        <p:nvSpPr>
          <p:cNvPr id="4" name="design">
            <a:extLst>
              <a:ext uri="{FF2B5EF4-FFF2-40B4-BE49-F238E27FC236}">
                <a16:creationId xmlns:a16="http://schemas.microsoft.com/office/drawing/2014/main" id="{BB1E1AA1-5FEF-4F18-B71B-44BE7356E3BD}"/>
              </a:ext>
            </a:extLst>
          </p:cNvPr>
          <p:cNvSpPr>
            <a:spLocks noGrp="1"/>
          </p:cNvSpPr>
          <p:nvPr/>
        </p:nvSpPr>
        <p:spPr>
          <a:xfrm>
            <a:off x="6067425" y="542925"/>
            <a:ext cx="0" cy="1885950"/>
          </a:xfrm>
          <a:prstGeom prst="line">
            <a:avLst/>
          </a:prstGeom>
          <a:noFill/>
          <a:ln w="9525">
            <a:solidFill>
              <a:srgbClr val="C7B796"/>
            </a:solidFill>
          </a:ln>
        </p:spPr>
      </p:sp>
      <p:sp>
        <p:nvSpPr>
          <p:cNvPr id="5" name="src15-2-1">
            <a:extLst>
              <a:ext uri="{FF2B5EF4-FFF2-40B4-BE49-F238E27FC236}">
                <a16:creationId xmlns:a16="http://schemas.microsoft.com/office/drawing/2014/main" id="{BED7FCC4-1243-44A5-A412-8503A5B4164B}"/>
              </a:ext>
            </a:extLst>
          </p:cNvPr>
          <p:cNvSpPr>
            <a:spLocks noGrp="1"/>
          </p:cNvSpPr>
          <p:nvPr/>
        </p:nvSpPr>
        <p:spPr>
          <a:xfrm>
            <a:off x="6457950" y="523875"/>
            <a:ext cx="5105400" cy="18478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marL="228600" indent="-203200" algn="l">
              <a:lnSpc>
                <a:spcPct val="108000"/>
              </a:lnSpc>
              <a:buChar char="❖"/>
              <a:defRPr sz="2475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475" b="1" i="0">
                <a:solidFill>
                  <a:srgbClr val="385E51"/>
                </a:solidFill>
                <a:latin typeface="Calibri"/>
                <a:ea typeface="Calibri"/>
                <a:cs typeface="Calibri"/>
              </a:rPr>
              <a:t>Россия</a:t>
            </a:r>
            <a:r>
              <a:rPr sz="247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и </a:t>
            </a:r>
            <a:r>
              <a:rPr sz="2475" b="1" i="0">
                <a:solidFill>
                  <a:srgbClr val="937A42"/>
                </a:solidFill>
                <a:latin typeface="Calibri"/>
                <a:ea typeface="Calibri"/>
                <a:cs typeface="Calibri"/>
              </a:rPr>
              <a:t>Австрия</a:t>
            </a:r>
            <a:r>
              <a:rPr sz="247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- саксонского курфюрста </a:t>
            </a:r>
            <a:r>
              <a:rPr sz="2475" b="1" i="0">
                <a:solidFill>
                  <a:srgbClr val="385E51"/>
                </a:solidFill>
                <a:latin typeface="Calibri"/>
                <a:ea typeface="Calibri"/>
                <a:cs typeface="Calibri"/>
              </a:rPr>
              <a:t>Фридриха Августа II</a:t>
            </a:r>
            <a:r>
              <a:rPr sz="247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, сына покойного короля.</a:t>
            </a:r>
          </a:p>
        </p:txBody>
      </p:sp>
      <p:sp>
        <p:nvSpPr>
          <p:cNvPr id="6" name="src15-2-2">
            <a:extLst>
              <a:ext uri="{FF2B5EF4-FFF2-40B4-BE49-F238E27FC236}">
                <a16:creationId xmlns:a16="http://schemas.microsoft.com/office/drawing/2014/main" id="{F7050353-680A-4528-9D7E-92A070947CA7}"/>
              </a:ext>
            </a:extLst>
          </p:cNvPr>
          <p:cNvSpPr>
            <a:spLocks noGrp="1"/>
          </p:cNvSpPr>
          <p:nvPr/>
        </p:nvSpPr>
        <p:spPr>
          <a:xfrm>
            <a:off x="581025" y="2667000"/>
            <a:ext cx="3810000" cy="619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450" b="0" i="0">
                <a:solidFill>
                  <a:srgbClr val="813E47"/>
                </a:solidFill>
                <a:latin typeface="Georgia"/>
                <a:ea typeface="Georgia"/>
                <a:cs typeface="Georgia"/>
              </a:defRPr>
            </a:pPr>
            <a:r>
              <a:rPr sz="3450" b="0" i="0">
                <a:solidFill>
                  <a:srgbClr val="813E47"/>
                </a:solidFill>
                <a:latin typeface="Georgia"/>
                <a:ea typeface="Georgia"/>
                <a:cs typeface="Georgia"/>
              </a:rPr>
              <a:t>Итоги</a:t>
            </a:r>
          </a:p>
        </p:txBody>
      </p:sp>
      <p:sp>
        <p:nvSpPr>
          <p:cNvPr id="7" name="design">
            <a:extLst>
              <a:ext uri="{FF2B5EF4-FFF2-40B4-BE49-F238E27FC236}">
                <a16:creationId xmlns:a16="http://schemas.microsoft.com/office/drawing/2014/main" id="{C23DE5F8-BF9C-408E-8D0E-4AE8DEAD39A2}"/>
              </a:ext>
            </a:extLst>
          </p:cNvPr>
          <p:cNvSpPr>
            <a:spLocks noGrp="1"/>
          </p:cNvSpPr>
          <p:nvPr/>
        </p:nvSpPr>
        <p:spPr>
          <a:xfrm>
            <a:off x="2628900" y="3000375"/>
            <a:ext cx="8972550" cy="0"/>
          </a:xfrm>
          <a:prstGeom prst="line">
            <a:avLst/>
          </a:prstGeom>
          <a:noFill/>
          <a:ln w="19050">
            <a:solidFill>
              <a:srgbClr val="A28550"/>
            </a:solidFill>
          </a:ln>
        </p:spPr>
      </p:sp>
      <p:sp>
        <p:nvSpPr>
          <p:cNvPr id="8" name="src15-2-3">
            <a:extLst>
              <a:ext uri="{FF2B5EF4-FFF2-40B4-BE49-F238E27FC236}">
                <a16:creationId xmlns:a16="http://schemas.microsoft.com/office/drawing/2014/main" id="{AA2ADC2D-9994-4088-8DE2-0F02CCDB1E42}"/>
              </a:ext>
            </a:extLst>
          </p:cNvPr>
          <p:cNvSpPr>
            <a:spLocks noGrp="1"/>
          </p:cNvSpPr>
          <p:nvPr/>
        </p:nvSpPr>
        <p:spPr>
          <a:xfrm>
            <a:off x="581025" y="3552825"/>
            <a:ext cx="5257800" cy="2438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marL="228600" indent="-203200" algn="l">
              <a:lnSpc>
                <a:spcPct val="108000"/>
              </a:lnSpc>
              <a:buChar char="❖"/>
              <a:defRPr sz="240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По </a:t>
            </a:r>
            <a:r>
              <a:rPr sz="2400" b="1" i="0">
                <a:solidFill>
                  <a:srgbClr val="813E47"/>
                </a:solidFill>
                <a:latin typeface="Calibri"/>
                <a:ea typeface="Calibri"/>
                <a:cs typeface="Calibri"/>
              </a:rPr>
              <a:t>Венскому миру 1738 года</a:t>
            </a:r>
            <a:r>
              <a:rPr sz="24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Фридрих Август был признан польским королём как </a:t>
            </a:r>
            <a:r>
              <a:rPr sz="2400" b="1" i="0">
                <a:solidFill>
                  <a:srgbClr val="385E51"/>
                </a:solidFill>
                <a:latin typeface="Calibri"/>
                <a:ea typeface="Calibri"/>
                <a:cs typeface="Calibri"/>
              </a:rPr>
              <a:t>Август III</a:t>
            </a:r>
            <a:r>
              <a:rPr sz="24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, а Лещинский получил герцогство Лотарингию.</a:t>
            </a:r>
          </a:p>
        </p:txBody>
      </p:sp>
      <p:sp>
        <p:nvSpPr>
          <p:cNvPr id="9" name="src15-2-4">
            <a:extLst>
              <a:ext uri="{FF2B5EF4-FFF2-40B4-BE49-F238E27FC236}">
                <a16:creationId xmlns:a16="http://schemas.microsoft.com/office/drawing/2014/main" id="{2C54AC45-2008-4E88-8E9A-E90A9D294342}"/>
              </a:ext>
            </a:extLst>
          </p:cNvPr>
          <p:cNvSpPr>
            <a:spLocks noGrp="1"/>
          </p:cNvSpPr>
          <p:nvPr/>
        </p:nvSpPr>
        <p:spPr>
          <a:xfrm>
            <a:off x="6457950" y="3552825"/>
            <a:ext cx="5105400" cy="2438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marL="228600" indent="-203200" algn="l">
              <a:lnSpc>
                <a:spcPct val="108000"/>
              </a:lnSpc>
              <a:buChar char="❖"/>
              <a:defRPr sz="240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400" b="1" i="0">
                <a:solidFill>
                  <a:srgbClr val="385E51"/>
                </a:solidFill>
                <a:latin typeface="Calibri"/>
                <a:ea typeface="Calibri"/>
                <a:cs typeface="Calibri"/>
              </a:rPr>
              <a:t>Усилилось влияние России в Польше</a:t>
            </a:r>
            <a:r>
              <a:rPr sz="24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- победа в войне укрепила позиции России в регионе и позволила ей вмешиваться во внутренние дела Польши в дальнейшем.</a:t>
            </a:r>
          </a:p>
        </p:txBody>
      </p:sp>
    </p:spTree>
    <p:extLst>
      <p:ext uri="{BB962C8B-B14F-4D97-AF65-F5344CB8AC3E}">
        <p14:creationId xmlns:p14="http://schemas.microsoft.com/office/powerpoint/2010/main" val="332487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esign">
            <a:extLst>
              <a:ext uri="{FF2B5EF4-FFF2-40B4-BE49-F238E27FC236}">
                <a16:creationId xmlns:a16="http://schemas.microsoft.com/office/drawing/2014/main" id="{E3BFE297-7E6A-4197-AA0D-4AE2291AC054}"/>
              </a:ext>
            </a:extLst>
          </p:cNvPr>
          <p:cNvSpPr>
            <a:spLocks noGrp="1"/>
          </p:cNvSpPr>
          <p:nvPr/>
        </p:nvSpPr>
        <p:spPr>
          <a:xfrm>
            <a:off x="457200" y="6438900"/>
            <a:ext cx="11277600" cy="0"/>
          </a:xfrm>
          <a:prstGeom prst="line">
            <a:avLst/>
          </a:prstGeom>
          <a:noFill/>
          <a:ln w="7620">
            <a:solidFill>
              <a:srgbClr val="C7B796"/>
            </a:solidFill>
          </a:ln>
        </p:spPr>
      </p:sp>
      <p:sp>
        <p:nvSpPr>
          <p:cNvPr id="2" name="author">
            <a:extLst>
              <a:ext uri="{FF2B5EF4-FFF2-40B4-BE49-F238E27FC236}">
                <a16:creationId xmlns:a16="http://schemas.microsoft.com/office/drawing/2014/main" id="{BCA068E9-D807-4183-8A50-AD99753E2876}"/>
              </a:ext>
            </a:extLst>
          </p:cNvPr>
          <p:cNvSpPr>
            <a:spLocks noGrp="1"/>
          </p:cNvSpPr>
          <p:nvPr/>
        </p:nvSpPr>
        <p:spPr>
          <a:xfrm>
            <a:off x="10001250" y="6543675"/>
            <a:ext cx="17335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125" b="0" i="0">
                <a:solidFill>
                  <a:srgbClr val="82796A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82796A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3" name="design">
            <a:extLst>
              <a:ext uri="{FF2B5EF4-FFF2-40B4-BE49-F238E27FC236}">
                <a16:creationId xmlns:a16="http://schemas.microsoft.com/office/drawing/2014/main" id="{30A920E2-11C8-4C00-BE06-7B791BAB9414}"/>
              </a:ext>
            </a:extLst>
          </p:cNvPr>
          <p:cNvSpPr>
            <a:spLocks noGrp="1"/>
          </p:cNvSpPr>
          <p:nvPr/>
        </p:nvSpPr>
        <p:spPr>
          <a:xfrm>
            <a:off x="419100" y="1804835"/>
            <a:ext cx="3352800" cy="4191305"/>
          </a:xfrm>
          <a:prstGeom prst="rect">
            <a:avLst/>
          </a:prstGeom>
          <a:solidFill>
            <a:srgbClr val="FFFCF4"/>
          </a:solidFill>
          <a:ln w="9525">
            <a:solidFill>
              <a:srgbClr val="C7B796"/>
            </a:solidFill>
          </a:ln>
        </p:spPr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95300" y="1881035"/>
            <a:ext cx="3200400" cy="4038905"/>
          </a:xfrm>
          <a:prstGeom prst="rect">
            <a:avLst/>
          </a:prstGeom>
        </p:spPr>
      </p:pic>
      <p:sp>
        <p:nvSpPr>
          <p:cNvPr id="5" name="src16-2-0">
            <a:extLst>
              <a:ext uri="{FF2B5EF4-FFF2-40B4-BE49-F238E27FC236}">
                <a16:creationId xmlns:a16="http://schemas.microsoft.com/office/drawing/2014/main" id="{D54E744C-6FAA-49CB-9B05-773545732E2F}"/>
              </a:ext>
            </a:extLst>
          </p:cNvPr>
          <p:cNvSpPr>
            <a:spLocks noGrp="1"/>
          </p:cNvSpPr>
          <p:nvPr/>
        </p:nvSpPr>
        <p:spPr>
          <a:xfrm>
            <a:off x="504825" y="400050"/>
            <a:ext cx="11144250" cy="1104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450" b="0" i="0">
                <a:solidFill>
                  <a:srgbClr val="172D3B"/>
                </a:solidFill>
                <a:latin typeface="Georgia"/>
                <a:ea typeface="Georgia"/>
                <a:cs typeface="Georgia"/>
              </a:defRPr>
            </a:pPr>
            <a:r>
              <a:rPr sz="3450" b="0" i="0">
                <a:solidFill>
                  <a:srgbClr val="172D3B"/>
                </a:solidFill>
                <a:latin typeface="Georgia"/>
                <a:ea typeface="Georgia"/>
                <a:cs typeface="Georgia"/>
              </a:rPr>
              <a:t>Война за австрийское наследство (1740–1748)</a:t>
            </a:r>
          </a:p>
        </p:txBody>
      </p:sp>
      <p:sp>
        <p:nvSpPr>
          <p:cNvPr id="6" name="src16-2-1">
            <a:extLst>
              <a:ext uri="{FF2B5EF4-FFF2-40B4-BE49-F238E27FC236}">
                <a16:creationId xmlns:a16="http://schemas.microsoft.com/office/drawing/2014/main" id="{4D8A6D1A-C787-41D9-A1D5-61A45125C353}"/>
              </a:ext>
            </a:extLst>
          </p:cNvPr>
          <p:cNvSpPr>
            <a:spLocks noGrp="1"/>
          </p:cNvSpPr>
          <p:nvPr/>
        </p:nvSpPr>
        <p:spPr>
          <a:xfrm>
            <a:off x="4248150" y="1828800"/>
            <a:ext cx="7277100" cy="16287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625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62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В 1740 году умер Карл VI, оставив трон дочери </a:t>
            </a:r>
            <a:r>
              <a:rPr sz="2625" b="1" i="0">
                <a:solidFill>
                  <a:srgbClr val="813E47"/>
                </a:solidFill>
                <a:latin typeface="Calibri"/>
                <a:ea typeface="Calibri"/>
                <a:cs typeface="Calibri"/>
              </a:rPr>
              <a:t>Марии Терезии.</a:t>
            </a:r>
            <a:r>
              <a:rPr sz="262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Ее поддержали </a:t>
            </a:r>
            <a:r>
              <a:rPr sz="2625" b="1" i="0">
                <a:solidFill>
                  <a:srgbClr val="385E51"/>
                </a:solidFill>
                <a:latin typeface="Calibri"/>
                <a:ea typeface="Calibri"/>
                <a:cs typeface="Calibri"/>
              </a:rPr>
              <a:t>Россия</a:t>
            </a:r>
            <a:r>
              <a:rPr sz="262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, </a:t>
            </a:r>
            <a:r>
              <a:rPr sz="2625" b="1" i="0">
                <a:solidFill>
                  <a:srgbClr val="813E47"/>
                </a:solidFill>
                <a:latin typeface="Calibri"/>
                <a:ea typeface="Calibri"/>
                <a:cs typeface="Calibri"/>
              </a:rPr>
              <a:t>Англия</a:t>
            </a:r>
            <a:r>
              <a:rPr sz="262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и </a:t>
            </a:r>
            <a:r>
              <a:rPr sz="2625" b="1" i="0">
                <a:solidFill>
                  <a:srgbClr val="A27348"/>
                </a:solidFill>
                <a:latin typeface="Calibri"/>
                <a:ea typeface="Calibri"/>
                <a:cs typeface="Calibri"/>
              </a:rPr>
              <a:t>Голландия.</a:t>
            </a:r>
          </a:p>
        </p:txBody>
      </p:sp>
      <p:sp>
        <p:nvSpPr>
          <p:cNvPr id="7" name="src16-2-2">
            <a:extLst>
              <a:ext uri="{FF2B5EF4-FFF2-40B4-BE49-F238E27FC236}">
                <a16:creationId xmlns:a16="http://schemas.microsoft.com/office/drawing/2014/main" id="{41BEB11E-37AE-481A-8BA3-65D5B50670DF}"/>
              </a:ext>
            </a:extLst>
          </p:cNvPr>
          <p:cNvSpPr>
            <a:spLocks noGrp="1"/>
          </p:cNvSpPr>
          <p:nvPr/>
        </p:nvSpPr>
        <p:spPr>
          <a:xfrm>
            <a:off x="4248150" y="3552825"/>
            <a:ext cx="7277100" cy="1047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625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62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Против выступили Бавария, </a:t>
            </a:r>
            <a:r>
              <a:rPr sz="2625" b="1" i="0">
                <a:solidFill>
                  <a:srgbClr val="49545A"/>
                </a:solidFill>
                <a:latin typeface="Calibri"/>
                <a:ea typeface="Calibri"/>
                <a:cs typeface="Calibri"/>
              </a:rPr>
              <a:t>Пруссия</a:t>
            </a:r>
            <a:r>
              <a:rPr sz="262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, </a:t>
            </a:r>
            <a:r>
              <a:rPr sz="2625" b="1" i="0">
                <a:solidFill>
                  <a:srgbClr val="426A86"/>
                </a:solidFill>
                <a:latin typeface="Calibri"/>
                <a:ea typeface="Calibri"/>
                <a:cs typeface="Calibri"/>
              </a:rPr>
              <a:t>Франция</a:t>
            </a:r>
            <a:r>
              <a:rPr sz="262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, </a:t>
            </a:r>
            <a:r>
              <a:rPr sz="2625" b="1" i="0">
                <a:solidFill>
                  <a:srgbClr val="98664C"/>
                </a:solidFill>
                <a:latin typeface="Calibri"/>
                <a:ea typeface="Calibri"/>
                <a:cs typeface="Calibri"/>
              </a:rPr>
              <a:t>Испания</a:t>
            </a:r>
            <a:r>
              <a:rPr sz="262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и </a:t>
            </a:r>
            <a:r>
              <a:rPr sz="2625" b="1" i="0">
                <a:solidFill>
                  <a:srgbClr val="736984"/>
                </a:solidFill>
                <a:latin typeface="Calibri"/>
                <a:ea typeface="Calibri"/>
                <a:cs typeface="Calibri"/>
              </a:rPr>
              <a:t>Саксония.</a:t>
            </a:r>
          </a:p>
        </p:txBody>
      </p:sp>
      <p:sp>
        <p:nvSpPr>
          <p:cNvPr id="8" name="design">
            <a:extLst>
              <a:ext uri="{FF2B5EF4-FFF2-40B4-BE49-F238E27FC236}">
                <a16:creationId xmlns:a16="http://schemas.microsoft.com/office/drawing/2014/main" id="{B54409E5-2575-421C-BDA4-8168E447964A}"/>
              </a:ext>
            </a:extLst>
          </p:cNvPr>
          <p:cNvSpPr>
            <a:spLocks noGrp="1"/>
          </p:cNvSpPr>
          <p:nvPr/>
        </p:nvSpPr>
        <p:spPr>
          <a:xfrm>
            <a:off x="4257675" y="4829175"/>
            <a:ext cx="7296150" cy="0"/>
          </a:xfrm>
          <a:prstGeom prst="line">
            <a:avLst/>
          </a:prstGeom>
          <a:noFill/>
          <a:ln w="19050">
            <a:solidFill>
              <a:srgbClr val="A28550"/>
            </a:solidFill>
          </a:ln>
        </p:spPr>
      </p:sp>
      <p:sp>
        <p:nvSpPr>
          <p:cNvPr id="9" name="src16-2-3">
            <a:extLst>
              <a:ext uri="{FF2B5EF4-FFF2-40B4-BE49-F238E27FC236}">
                <a16:creationId xmlns:a16="http://schemas.microsoft.com/office/drawing/2014/main" id="{D6185527-6B54-4AC9-AB98-9396A4F0A18B}"/>
              </a:ext>
            </a:extLst>
          </p:cNvPr>
          <p:cNvSpPr>
            <a:spLocks noGrp="1"/>
          </p:cNvSpPr>
          <p:nvPr/>
        </p:nvSpPr>
        <p:spPr>
          <a:xfrm>
            <a:off x="4238625" y="5038725"/>
            <a:ext cx="7296150" cy="12096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32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Победила сторона Марии Терезии. Но Пруссия, захватив </a:t>
            </a:r>
            <a:r>
              <a:rPr sz="2325" b="1" i="0">
                <a:solidFill>
                  <a:srgbClr val="813E47"/>
                </a:solidFill>
                <a:latin typeface="Calibri"/>
                <a:ea typeface="Calibri"/>
                <a:cs typeface="Calibri"/>
              </a:rPr>
              <a:t>Силезию</a:t>
            </a:r>
            <a:r>
              <a:rPr sz="232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, стала угрожать дальнейшей стабильности.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2421350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esign">
            <a:extLst>
              <a:ext uri="{FF2B5EF4-FFF2-40B4-BE49-F238E27FC236}">
                <a16:creationId xmlns:a16="http://schemas.microsoft.com/office/drawing/2014/main" id="{EA0F6886-A947-407A-8C7B-F4CF4B3E39B2}"/>
              </a:ext>
            </a:extLst>
          </p:cNvPr>
          <p:cNvSpPr>
            <a:spLocks noGrp="1"/>
          </p:cNvSpPr>
          <p:nvPr/>
        </p:nvSpPr>
        <p:spPr>
          <a:xfrm>
            <a:off x="457200" y="6438900"/>
            <a:ext cx="11277600" cy="0"/>
          </a:xfrm>
          <a:prstGeom prst="line">
            <a:avLst/>
          </a:prstGeom>
          <a:noFill/>
          <a:ln w="7620">
            <a:solidFill>
              <a:srgbClr val="C7B796"/>
            </a:solidFill>
          </a:ln>
        </p:spPr>
      </p:sp>
      <p:sp>
        <p:nvSpPr>
          <p:cNvPr id="2" name="author">
            <a:extLst>
              <a:ext uri="{FF2B5EF4-FFF2-40B4-BE49-F238E27FC236}">
                <a16:creationId xmlns:a16="http://schemas.microsoft.com/office/drawing/2014/main" id="{94A51940-33EE-4C12-A96C-84B8C07A310F}"/>
              </a:ext>
            </a:extLst>
          </p:cNvPr>
          <p:cNvSpPr>
            <a:spLocks noGrp="1"/>
          </p:cNvSpPr>
          <p:nvPr/>
        </p:nvSpPr>
        <p:spPr>
          <a:xfrm>
            <a:off x="10001250" y="6543675"/>
            <a:ext cx="17335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125" b="0" i="0">
                <a:solidFill>
                  <a:srgbClr val="82796A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82796A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3" name="src17-2-0">
            <a:extLst>
              <a:ext uri="{FF2B5EF4-FFF2-40B4-BE49-F238E27FC236}">
                <a16:creationId xmlns:a16="http://schemas.microsoft.com/office/drawing/2014/main" id="{AF5289E7-2ADA-41CB-82B3-0A1FC2530CCD}"/>
              </a:ext>
            </a:extLst>
          </p:cNvPr>
          <p:cNvSpPr>
            <a:spLocks noGrp="1"/>
          </p:cNvSpPr>
          <p:nvPr/>
        </p:nvSpPr>
        <p:spPr>
          <a:xfrm>
            <a:off x="504825" y="400050"/>
            <a:ext cx="11182350" cy="6953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525" b="0" i="0">
                <a:solidFill>
                  <a:srgbClr val="172D3B"/>
                </a:solidFill>
                <a:latin typeface="Georgia"/>
                <a:ea typeface="Georgia"/>
                <a:cs typeface="Georgia"/>
              </a:defRPr>
            </a:pPr>
            <a:r>
              <a:rPr sz="3525" b="0" i="0">
                <a:solidFill>
                  <a:srgbClr val="172D3B"/>
                </a:solidFill>
                <a:latin typeface="Georgia"/>
                <a:ea typeface="Georgia"/>
                <a:cs typeface="Georgia"/>
              </a:rPr>
              <a:t>Семилетняя война 1756-1763 гг.</a:t>
            </a:r>
          </a:p>
        </p:txBody>
      </p:sp>
      <p:sp>
        <p:nvSpPr>
          <p:cNvPr id="4" name="src17-3-0">
            <a:extLst>
              <a:ext uri="{FF2B5EF4-FFF2-40B4-BE49-F238E27FC236}">
                <a16:creationId xmlns:a16="http://schemas.microsoft.com/office/drawing/2014/main" id="{70D61C1B-2BF6-4263-AEF7-57EDCBDCEF02}"/>
              </a:ext>
            </a:extLst>
          </p:cNvPr>
          <p:cNvSpPr>
            <a:spLocks noGrp="1"/>
          </p:cNvSpPr>
          <p:nvPr/>
        </p:nvSpPr>
        <p:spPr>
          <a:xfrm>
            <a:off x="571500" y="1447800"/>
            <a:ext cx="6515100" cy="1238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55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550" b="1" i="0">
                <a:solidFill>
                  <a:srgbClr val="813E47"/>
                </a:solidFill>
                <a:latin typeface="Calibri"/>
                <a:ea typeface="Calibri"/>
                <a:cs typeface="Calibri"/>
              </a:rPr>
              <a:t>Повод</a:t>
            </a:r>
            <a:r>
              <a:rPr sz="255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- конфликты между англичанами и французами в Новом Свете.</a:t>
            </a:r>
          </a:p>
        </p:txBody>
      </p:sp>
      <p:sp>
        <p:nvSpPr>
          <p:cNvPr id="5" name="src17-3-1">
            <a:extLst>
              <a:ext uri="{FF2B5EF4-FFF2-40B4-BE49-F238E27FC236}">
                <a16:creationId xmlns:a16="http://schemas.microsoft.com/office/drawing/2014/main" id="{6E30212B-5518-47FE-9B8C-86D794DE2818}"/>
              </a:ext>
            </a:extLst>
          </p:cNvPr>
          <p:cNvSpPr>
            <a:spLocks noGrp="1"/>
          </p:cNvSpPr>
          <p:nvPr/>
        </p:nvSpPr>
        <p:spPr>
          <a:xfrm>
            <a:off x="571500" y="3133725"/>
            <a:ext cx="6515100" cy="16097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625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62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Итог войны – </a:t>
            </a:r>
            <a:r>
              <a:rPr sz="2625" b="1" i="0">
                <a:solidFill>
                  <a:srgbClr val="426A86"/>
                </a:solidFill>
                <a:latin typeface="Calibri"/>
                <a:ea typeface="Calibri"/>
                <a:cs typeface="Calibri"/>
              </a:rPr>
              <a:t>поражение Франции.</a:t>
            </a:r>
            <a:r>
              <a:rPr sz="262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Она потеряла </a:t>
            </a:r>
            <a:r>
              <a:rPr sz="2625" b="1" i="0">
                <a:solidFill>
                  <a:srgbClr val="813E47"/>
                </a:solidFill>
                <a:latin typeface="Calibri"/>
                <a:ea typeface="Calibri"/>
                <a:cs typeface="Calibri"/>
              </a:rPr>
              <a:t>Канаду, Луизиану</a:t>
            </a:r>
            <a:r>
              <a:rPr sz="262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, почти все владения в </a:t>
            </a:r>
            <a:r>
              <a:rPr sz="2625" b="1" i="0">
                <a:solidFill>
                  <a:srgbClr val="813E47"/>
                </a:solidFill>
                <a:latin typeface="Calibri"/>
                <a:ea typeface="Calibri"/>
                <a:cs typeface="Calibri"/>
              </a:rPr>
              <a:t>Индии.</a:t>
            </a:r>
          </a:p>
        </p:txBody>
      </p:sp>
      <p:sp>
        <p:nvSpPr>
          <p:cNvPr id="6" name="src17-3-2">
            <a:extLst>
              <a:ext uri="{FF2B5EF4-FFF2-40B4-BE49-F238E27FC236}">
                <a16:creationId xmlns:a16="http://schemas.microsoft.com/office/drawing/2014/main" id="{AC6BC049-A5A1-4D38-8720-4C7329DA95C5}"/>
              </a:ext>
            </a:extLst>
          </p:cNvPr>
          <p:cNvSpPr>
            <a:spLocks noGrp="1"/>
          </p:cNvSpPr>
          <p:nvPr/>
        </p:nvSpPr>
        <p:spPr>
          <a:xfrm>
            <a:off x="571500" y="5238750"/>
            <a:ext cx="6515100" cy="838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55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550" b="1" i="0">
                <a:solidFill>
                  <a:srgbClr val="813E47"/>
                </a:solidFill>
                <a:latin typeface="Calibri"/>
                <a:ea typeface="Calibri"/>
                <a:cs typeface="Calibri"/>
              </a:rPr>
              <a:t>Англия</a:t>
            </a:r>
            <a:r>
              <a:rPr sz="255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приобрела испанскую </a:t>
            </a:r>
            <a:r>
              <a:rPr sz="2550" b="1" i="0">
                <a:solidFill>
                  <a:srgbClr val="813E47"/>
                </a:solidFill>
                <a:latin typeface="Calibri"/>
                <a:ea typeface="Calibri"/>
                <a:cs typeface="Calibri"/>
              </a:rPr>
              <a:t>Флориду</a:t>
            </a:r>
            <a:r>
              <a:rPr sz="255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и возвысила свой авторитет.</a:t>
            </a:r>
          </a:p>
        </p:txBody>
      </p:sp>
      <p:sp>
        <p:nvSpPr>
          <p:cNvPr id="7" name="design">
            <a:extLst>
              <a:ext uri="{FF2B5EF4-FFF2-40B4-BE49-F238E27FC236}">
                <a16:creationId xmlns:a16="http://schemas.microsoft.com/office/drawing/2014/main" id="{5800EDD4-1974-4155-BABA-91D03E987003}"/>
              </a:ext>
            </a:extLst>
          </p:cNvPr>
          <p:cNvSpPr>
            <a:spLocks noGrp="1"/>
          </p:cNvSpPr>
          <p:nvPr/>
        </p:nvSpPr>
        <p:spPr>
          <a:xfrm>
            <a:off x="7620000" y="1381125"/>
            <a:ext cx="4076700" cy="1200150"/>
          </a:xfrm>
          <a:prstGeom prst="rect">
            <a:avLst/>
          </a:prstGeom>
          <a:noFill/>
          <a:ln w="11430">
            <a:solidFill>
              <a:srgbClr val="172D3B"/>
            </a:solidFill>
          </a:ln>
        </p:spPr>
      </p:sp>
      <p:sp>
        <p:nvSpPr>
          <p:cNvPr id="8" name="design">
            <a:extLst>
              <a:ext uri="{FF2B5EF4-FFF2-40B4-BE49-F238E27FC236}">
                <a16:creationId xmlns:a16="http://schemas.microsoft.com/office/drawing/2014/main" id="{9A423FBB-665B-485E-9803-C4D9E4A72A77}"/>
              </a:ext>
            </a:extLst>
          </p:cNvPr>
          <p:cNvSpPr>
            <a:spLocks noGrp="1"/>
          </p:cNvSpPr>
          <p:nvPr/>
        </p:nvSpPr>
        <p:spPr>
          <a:xfrm>
            <a:off x="7620000" y="3000375"/>
            <a:ext cx="4076700" cy="3209925"/>
          </a:xfrm>
          <a:prstGeom prst="rect">
            <a:avLst/>
          </a:prstGeom>
          <a:noFill/>
          <a:ln w="11430">
            <a:solidFill>
              <a:srgbClr val="172D3B"/>
            </a:solidFill>
          </a:ln>
        </p:spPr>
      </p:sp>
      <p:sp>
        <p:nvSpPr>
          <p:cNvPr id="9" name="src17-4-0">
            <a:extLst>
              <a:ext uri="{FF2B5EF4-FFF2-40B4-BE49-F238E27FC236}">
                <a16:creationId xmlns:a16="http://schemas.microsoft.com/office/drawing/2014/main" id="{0BFDCF49-F0F0-4E30-A212-0F9D3233C589}"/>
              </a:ext>
            </a:extLst>
          </p:cNvPr>
          <p:cNvSpPr>
            <a:spLocks noGrp="1"/>
          </p:cNvSpPr>
          <p:nvPr/>
        </p:nvSpPr>
        <p:spPr>
          <a:xfrm>
            <a:off x="7886700" y="1562100"/>
            <a:ext cx="3533775" cy="419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8000"/>
              </a:lnSpc>
              <a:buNone/>
              <a:defRPr sz="2550" b="0" i="0">
                <a:solidFill>
                  <a:srgbClr val="813E47"/>
                </a:solidFill>
                <a:latin typeface="Georgia"/>
                <a:ea typeface="Georgia"/>
                <a:cs typeface="Georgia"/>
              </a:defRPr>
            </a:pPr>
            <a:r>
              <a:rPr sz="2550" b="0" i="0">
                <a:solidFill>
                  <a:srgbClr val="813E47"/>
                </a:solidFill>
                <a:latin typeface="Georgia"/>
                <a:ea typeface="Georgia"/>
                <a:cs typeface="Georgia"/>
              </a:rPr>
              <a:t>Англия</a:t>
            </a:r>
          </a:p>
        </p:txBody>
      </p:sp>
      <p:sp>
        <p:nvSpPr>
          <p:cNvPr id="10" name="src17-4-1">
            <a:extLst>
              <a:ext uri="{FF2B5EF4-FFF2-40B4-BE49-F238E27FC236}">
                <a16:creationId xmlns:a16="http://schemas.microsoft.com/office/drawing/2014/main" id="{0942A826-A79E-49BC-A724-FE4675678D89}"/>
              </a:ext>
            </a:extLst>
          </p:cNvPr>
          <p:cNvSpPr>
            <a:spLocks noGrp="1"/>
          </p:cNvSpPr>
          <p:nvPr/>
        </p:nvSpPr>
        <p:spPr>
          <a:xfrm>
            <a:off x="7886700" y="2028825"/>
            <a:ext cx="3533775" cy="419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8000"/>
              </a:lnSpc>
              <a:buNone/>
              <a:defRPr sz="2550" b="0" i="0">
                <a:solidFill>
                  <a:srgbClr val="49545A"/>
                </a:solidFill>
                <a:latin typeface="Georgia"/>
                <a:ea typeface="Georgia"/>
                <a:cs typeface="Georgia"/>
              </a:defRPr>
            </a:pPr>
            <a:r>
              <a:rPr sz="2550" b="0" i="0">
                <a:solidFill>
                  <a:srgbClr val="49545A"/>
                </a:solidFill>
                <a:latin typeface="Georgia"/>
                <a:ea typeface="Georgia"/>
                <a:cs typeface="Georgia"/>
              </a:rPr>
              <a:t>Пруссия</a:t>
            </a:r>
          </a:p>
        </p:txBody>
      </p:sp>
      <p:sp>
        <p:nvSpPr>
          <p:cNvPr id="11" name="src17-5-0">
            <a:extLst>
              <a:ext uri="{FF2B5EF4-FFF2-40B4-BE49-F238E27FC236}">
                <a16:creationId xmlns:a16="http://schemas.microsoft.com/office/drawing/2014/main" id="{0EED14EF-031F-4F97-985D-D18C2E16B755}"/>
              </a:ext>
            </a:extLst>
          </p:cNvPr>
          <p:cNvSpPr>
            <a:spLocks noGrp="1"/>
          </p:cNvSpPr>
          <p:nvPr/>
        </p:nvSpPr>
        <p:spPr>
          <a:xfrm>
            <a:off x="7886700" y="3190875"/>
            <a:ext cx="3533775" cy="419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8000"/>
              </a:lnSpc>
              <a:buNone/>
              <a:defRPr sz="2550" b="0" i="0">
                <a:solidFill>
                  <a:srgbClr val="426A86"/>
                </a:solidFill>
                <a:latin typeface="Georgia"/>
                <a:ea typeface="Georgia"/>
                <a:cs typeface="Georgia"/>
              </a:defRPr>
            </a:pPr>
            <a:r>
              <a:rPr sz="2550" b="0" i="0">
                <a:solidFill>
                  <a:srgbClr val="426A86"/>
                </a:solidFill>
                <a:latin typeface="Georgia"/>
                <a:ea typeface="Georgia"/>
                <a:cs typeface="Georgia"/>
              </a:rPr>
              <a:t>Франция</a:t>
            </a:r>
          </a:p>
        </p:txBody>
      </p:sp>
      <p:sp>
        <p:nvSpPr>
          <p:cNvPr id="12" name="src17-5-1">
            <a:extLst>
              <a:ext uri="{FF2B5EF4-FFF2-40B4-BE49-F238E27FC236}">
                <a16:creationId xmlns:a16="http://schemas.microsoft.com/office/drawing/2014/main" id="{D218BED9-09FE-4549-99C0-CFA46BC879FC}"/>
              </a:ext>
            </a:extLst>
          </p:cNvPr>
          <p:cNvSpPr>
            <a:spLocks noGrp="1"/>
          </p:cNvSpPr>
          <p:nvPr/>
        </p:nvSpPr>
        <p:spPr>
          <a:xfrm>
            <a:off x="7886700" y="3667125"/>
            <a:ext cx="3533775" cy="419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8000"/>
              </a:lnSpc>
              <a:buNone/>
              <a:defRPr sz="2550" b="0" i="0">
                <a:solidFill>
                  <a:srgbClr val="937A42"/>
                </a:solidFill>
                <a:latin typeface="Georgia"/>
                <a:ea typeface="Georgia"/>
                <a:cs typeface="Georgia"/>
              </a:defRPr>
            </a:pPr>
            <a:r>
              <a:rPr sz="2550" b="0" i="0">
                <a:solidFill>
                  <a:srgbClr val="937A42"/>
                </a:solidFill>
                <a:latin typeface="Georgia"/>
                <a:ea typeface="Georgia"/>
                <a:cs typeface="Georgia"/>
              </a:rPr>
              <a:t>Австрия</a:t>
            </a:r>
          </a:p>
        </p:txBody>
      </p:sp>
      <p:sp>
        <p:nvSpPr>
          <p:cNvPr id="13" name="src17-5-2">
            <a:extLst>
              <a:ext uri="{FF2B5EF4-FFF2-40B4-BE49-F238E27FC236}">
                <a16:creationId xmlns:a16="http://schemas.microsoft.com/office/drawing/2014/main" id="{BE6FE1DD-DB77-4CA2-9608-78579B92FE60}"/>
              </a:ext>
            </a:extLst>
          </p:cNvPr>
          <p:cNvSpPr>
            <a:spLocks noGrp="1"/>
          </p:cNvSpPr>
          <p:nvPr/>
        </p:nvSpPr>
        <p:spPr>
          <a:xfrm>
            <a:off x="7886700" y="4143375"/>
            <a:ext cx="3533775" cy="419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8000"/>
              </a:lnSpc>
              <a:buNone/>
              <a:defRPr sz="2550" b="0" i="0">
                <a:solidFill>
                  <a:srgbClr val="385E51"/>
                </a:solidFill>
                <a:latin typeface="Georgia"/>
                <a:ea typeface="Georgia"/>
                <a:cs typeface="Georgia"/>
              </a:defRPr>
            </a:pPr>
            <a:r>
              <a:rPr sz="2550" b="0" i="0">
                <a:solidFill>
                  <a:srgbClr val="385E51"/>
                </a:solidFill>
                <a:latin typeface="Georgia"/>
                <a:ea typeface="Georgia"/>
                <a:cs typeface="Georgia"/>
              </a:rPr>
              <a:t>Россия</a:t>
            </a:r>
          </a:p>
        </p:txBody>
      </p:sp>
      <p:sp>
        <p:nvSpPr>
          <p:cNvPr id="14" name="src17-5-3">
            <a:extLst>
              <a:ext uri="{FF2B5EF4-FFF2-40B4-BE49-F238E27FC236}">
                <a16:creationId xmlns:a16="http://schemas.microsoft.com/office/drawing/2014/main" id="{C4F39DFA-5869-4132-B80F-289F824E02B9}"/>
              </a:ext>
            </a:extLst>
          </p:cNvPr>
          <p:cNvSpPr>
            <a:spLocks noGrp="1"/>
          </p:cNvSpPr>
          <p:nvPr/>
        </p:nvSpPr>
        <p:spPr>
          <a:xfrm>
            <a:off x="7886700" y="4619625"/>
            <a:ext cx="3533775" cy="419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8000"/>
              </a:lnSpc>
              <a:buNone/>
              <a:defRPr sz="2550" b="0" i="0">
                <a:solidFill>
                  <a:srgbClr val="98664C"/>
                </a:solidFill>
                <a:latin typeface="Georgia"/>
                <a:ea typeface="Georgia"/>
                <a:cs typeface="Georgia"/>
              </a:defRPr>
            </a:pPr>
            <a:r>
              <a:rPr sz="2550" b="0" i="0">
                <a:solidFill>
                  <a:srgbClr val="98664C"/>
                </a:solidFill>
                <a:latin typeface="Georgia"/>
                <a:ea typeface="Georgia"/>
                <a:cs typeface="Georgia"/>
              </a:rPr>
              <a:t>Испания</a:t>
            </a:r>
          </a:p>
        </p:txBody>
      </p:sp>
      <p:sp>
        <p:nvSpPr>
          <p:cNvPr id="15" name="src17-5-4">
            <a:extLst>
              <a:ext uri="{FF2B5EF4-FFF2-40B4-BE49-F238E27FC236}">
                <a16:creationId xmlns:a16="http://schemas.microsoft.com/office/drawing/2014/main" id="{4EA17EBB-A76F-4276-B07B-046296B8E3EA}"/>
              </a:ext>
            </a:extLst>
          </p:cNvPr>
          <p:cNvSpPr>
            <a:spLocks noGrp="1"/>
          </p:cNvSpPr>
          <p:nvPr/>
        </p:nvSpPr>
        <p:spPr>
          <a:xfrm>
            <a:off x="7886700" y="5095875"/>
            <a:ext cx="3533775" cy="419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8000"/>
              </a:lnSpc>
              <a:buNone/>
              <a:defRPr sz="2550" b="0" i="0">
                <a:solidFill>
                  <a:srgbClr val="736984"/>
                </a:solidFill>
                <a:latin typeface="Georgia"/>
                <a:ea typeface="Georgia"/>
                <a:cs typeface="Georgia"/>
              </a:defRPr>
            </a:pPr>
            <a:r>
              <a:rPr sz="2550" b="0" i="0">
                <a:solidFill>
                  <a:srgbClr val="736984"/>
                </a:solidFill>
                <a:latin typeface="Georgia"/>
                <a:ea typeface="Georgia"/>
                <a:cs typeface="Georgia"/>
              </a:rPr>
              <a:t>Саксония</a:t>
            </a:r>
          </a:p>
        </p:txBody>
      </p:sp>
      <p:sp>
        <p:nvSpPr>
          <p:cNvPr id="16" name="src17-5-5">
            <a:extLst>
              <a:ext uri="{FF2B5EF4-FFF2-40B4-BE49-F238E27FC236}">
                <a16:creationId xmlns:a16="http://schemas.microsoft.com/office/drawing/2014/main" id="{7CC671D9-A0FF-40D6-AA1C-EBEA1AA18AD0}"/>
              </a:ext>
            </a:extLst>
          </p:cNvPr>
          <p:cNvSpPr>
            <a:spLocks noGrp="1"/>
          </p:cNvSpPr>
          <p:nvPr/>
        </p:nvSpPr>
        <p:spPr>
          <a:xfrm>
            <a:off x="7886700" y="5572125"/>
            <a:ext cx="3533775" cy="419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8000"/>
              </a:lnSpc>
              <a:buNone/>
              <a:defRPr sz="2550" b="0" i="0">
                <a:solidFill>
                  <a:srgbClr val="A48B48"/>
                </a:solidFill>
                <a:latin typeface="Georgia"/>
                <a:ea typeface="Georgia"/>
                <a:cs typeface="Georgia"/>
              </a:defRPr>
            </a:pPr>
            <a:r>
              <a:rPr sz="2550" b="0" i="0">
                <a:solidFill>
                  <a:srgbClr val="A48B48"/>
                </a:solidFill>
                <a:latin typeface="Georgia"/>
                <a:ea typeface="Georgia"/>
                <a:cs typeface="Georgia"/>
              </a:rPr>
              <a:t>Швеция</a:t>
            </a:r>
          </a:p>
        </p:txBody>
      </p:sp>
      <p:sp>
        <p:nvSpPr>
          <p:cNvPr id="17" name="design">
            <a:extLst>
              <a:ext uri="{FF2B5EF4-FFF2-40B4-BE49-F238E27FC236}">
                <a16:creationId xmlns:a16="http://schemas.microsoft.com/office/drawing/2014/main" id="{A4D0020C-70F0-41E1-83DB-ABCBA1E27B90}"/>
              </a:ext>
            </a:extLst>
          </p:cNvPr>
          <p:cNvSpPr>
            <a:spLocks noGrp="1"/>
          </p:cNvSpPr>
          <p:nvPr/>
        </p:nvSpPr>
        <p:spPr>
          <a:xfrm>
            <a:off x="9591675" y="2638425"/>
            <a:ext cx="133350" cy="133350"/>
          </a:xfrm>
          <a:prstGeom prst="downArrow">
            <a:avLst/>
          </a:prstGeom>
          <a:solidFill>
            <a:srgbClr val="813E47"/>
          </a:solidFill>
          <a:ln w="0">
            <a:noFill/>
          </a:ln>
        </p:spPr>
      </p:sp>
      <p:sp>
        <p:nvSpPr>
          <p:cNvPr id="18" name="design">
            <a:extLst>
              <a:ext uri="{FF2B5EF4-FFF2-40B4-BE49-F238E27FC236}">
                <a16:creationId xmlns:a16="http://schemas.microsoft.com/office/drawing/2014/main" id="{4D8DD830-834B-4AFC-A7F3-FF87CE7D095E}"/>
              </a:ext>
            </a:extLst>
          </p:cNvPr>
          <p:cNvSpPr>
            <a:spLocks noGrp="1"/>
          </p:cNvSpPr>
          <p:nvPr/>
        </p:nvSpPr>
        <p:spPr>
          <a:xfrm>
            <a:off x="9591675" y="2809875"/>
            <a:ext cx="133350" cy="133350"/>
          </a:xfrm>
          <a:prstGeom prst="upArrow">
            <a:avLst/>
          </a:prstGeom>
          <a:solidFill>
            <a:srgbClr val="813E47"/>
          </a:solidFill>
          <a:ln w="0">
            <a:noFill/>
          </a:ln>
        </p:spPr>
      </p:sp>
    </p:spTree>
    <p:extLst>
      <p:ext uri="{BB962C8B-B14F-4D97-AF65-F5344CB8AC3E}">
        <p14:creationId xmlns:p14="http://schemas.microsoft.com/office/powerpoint/2010/main" val="2415889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esign">
            <a:extLst>
              <a:ext uri="{FF2B5EF4-FFF2-40B4-BE49-F238E27FC236}">
                <a16:creationId xmlns:a16="http://schemas.microsoft.com/office/drawing/2014/main" id="{F6EFC1CF-C1EC-4F8A-B60A-CDB18F884EA7}"/>
              </a:ext>
            </a:extLst>
          </p:cNvPr>
          <p:cNvSpPr>
            <a:spLocks noGrp="1"/>
          </p:cNvSpPr>
          <p:nvPr/>
        </p:nvSpPr>
        <p:spPr>
          <a:xfrm>
            <a:off x="457200" y="6438900"/>
            <a:ext cx="11277600" cy="0"/>
          </a:xfrm>
          <a:prstGeom prst="line">
            <a:avLst/>
          </a:prstGeom>
          <a:noFill/>
          <a:ln w="7620">
            <a:solidFill>
              <a:srgbClr val="C7B796"/>
            </a:solidFill>
          </a:ln>
        </p:spPr>
      </p:sp>
      <p:sp>
        <p:nvSpPr>
          <p:cNvPr id="2" name="author">
            <a:extLst>
              <a:ext uri="{FF2B5EF4-FFF2-40B4-BE49-F238E27FC236}">
                <a16:creationId xmlns:a16="http://schemas.microsoft.com/office/drawing/2014/main" id="{6554D6B6-53B8-4000-8B95-8997ABBE27E4}"/>
              </a:ext>
            </a:extLst>
          </p:cNvPr>
          <p:cNvSpPr>
            <a:spLocks noGrp="1"/>
          </p:cNvSpPr>
          <p:nvPr/>
        </p:nvSpPr>
        <p:spPr>
          <a:xfrm>
            <a:off x="10001250" y="6543675"/>
            <a:ext cx="17335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125" b="0" i="0">
                <a:solidFill>
                  <a:srgbClr val="82796A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82796A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3" name="design">
            <a:extLst>
              <a:ext uri="{FF2B5EF4-FFF2-40B4-BE49-F238E27FC236}">
                <a16:creationId xmlns:a16="http://schemas.microsoft.com/office/drawing/2014/main" id="{384E3EDF-2CF0-4977-8C42-D755A669F50C}"/>
              </a:ext>
            </a:extLst>
          </p:cNvPr>
          <p:cNvSpPr>
            <a:spLocks noGrp="1"/>
          </p:cNvSpPr>
          <p:nvPr/>
        </p:nvSpPr>
        <p:spPr>
          <a:xfrm>
            <a:off x="393894" y="333375"/>
            <a:ext cx="7337038" cy="4629150"/>
          </a:xfrm>
          <a:prstGeom prst="rect">
            <a:avLst/>
          </a:prstGeom>
          <a:solidFill>
            <a:srgbClr val="FFFCF4"/>
          </a:solidFill>
          <a:ln w="9525">
            <a:solidFill>
              <a:srgbClr val="C7B796"/>
            </a:solidFill>
          </a:ln>
        </p:spPr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70094" y="409575"/>
            <a:ext cx="7184638" cy="4476750"/>
          </a:xfrm>
          <a:prstGeom prst="rect">
            <a:avLst/>
          </a:prstGeom>
        </p:spPr>
      </p:pic>
      <p:sp>
        <p:nvSpPr>
          <p:cNvPr id="5" name="design">
            <a:extLst>
              <a:ext uri="{FF2B5EF4-FFF2-40B4-BE49-F238E27FC236}">
                <a16:creationId xmlns:a16="http://schemas.microsoft.com/office/drawing/2014/main" id="{A9ED4F3A-7FF4-43BE-B768-82F1504395FE}"/>
              </a:ext>
            </a:extLst>
          </p:cNvPr>
          <p:cNvSpPr>
            <a:spLocks noGrp="1"/>
          </p:cNvSpPr>
          <p:nvPr/>
        </p:nvSpPr>
        <p:spPr>
          <a:xfrm>
            <a:off x="7896225" y="447675"/>
            <a:ext cx="0" cy="4371975"/>
          </a:xfrm>
          <a:prstGeom prst="line">
            <a:avLst/>
          </a:prstGeom>
          <a:noFill/>
          <a:ln w="14288">
            <a:solidFill>
              <a:srgbClr val="A28550"/>
            </a:solidFill>
          </a:ln>
        </p:spPr>
      </p:sp>
      <p:sp>
        <p:nvSpPr>
          <p:cNvPr id="6" name="src18-2-0">
            <a:extLst>
              <a:ext uri="{FF2B5EF4-FFF2-40B4-BE49-F238E27FC236}">
                <a16:creationId xmlns:a16="http://schemas.microsoft.com/office/drawing/2014/main" id="{C5BE0BBE-C3E8-48B0-B9FA-4B85578AC071}"/>
              </a:ext>
            </a:extLst>
          </p:cNvPr>
          <p:cNvSpPr>
            <a:spLocks noGrp="1"/>
          </p:cNvSpPr>
          <p:nvPr/>
        </p:nvSpPr>
        <p:spPr>
          <a:xfrm>
            <a:off x="8210550" y="685800"/>
            <a:ext cx="3429000" cy="39719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По </a:t>
            </a:r>
            <a:r>
              <a:rPr sz="2400" b="1" i="0">
                <a:solidFill>
                  <a:srgbClr val="813E47"/>
                </a:solidFill>
                <a:latin typeface="Calibri"/>
                <a:ea typeface="Calibri"/>
                <a:cs typeface="Calibri"/>
              </a:rPr>
              <a:t>Венскому миру 1738 года</a:t>
            </a:r>
            <a:r>
              <a:rPr sz="24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Фридрих Август был признан польским королём как </a:t>
            </a:r>
            <a:r>
              <a:rPr sz="2400" b="1" i="0">
                <a:solidFill>
                  <a:srgbClr val="385E51"/>
                </a:solidFill>
                <a:latin typeface="Calibri"/>
                <a:ea typeface="Calibri"/>
                <a:cs typeface="Calibri"/>
              </a:rPr>
              <a:t>Август III</a:t>
            </a:r>
            <a:r>
              <a:rPr sz="24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, а Лещинский получил герцогство Лотарингию.</a:t>
            </a:r>
          </a:p>
        </p:txBody>
      </p:sp>
      <p:sp>
        <p:nvSpPr>
          <p:cNvPr id="7" name="design">
            <a:extLst>
              <a:ext uri="{FF2B5EF4-FFF2-40B4-BE49-F238E27FC236}">
                <a16:creationId xmlns:a16="http://schemas.microsoft.com/office/drawing/2014/main" id="{AC773392-A724-4783-9F38-E0212D5E5258}"/>
              </a:ext>
            </a:extLst>
          </p:cNvPr>
          <p:cNvSpPr>
            <a:spLocks noGrp="1"/>
          </p:cNvSpPr>
          <p:nvPr/>
        </p:nvSpPr>
        <p:spPr>
          <a:xfrm>
            <a:off x="590550" y="5172075"/>
            <a:ext cx="10991850" cy="0"/>
          </a:xfrm>
          <a:prstGeom prst="line">
            <a:avLst/>
          </a:prstGeom>
          <a:noFill/>
          <a:ln w="9525">
            <a:solidFill>
              <a:srgbClr val="A28550"/>
            </a:solidFill>
          </a:ln>
        </p:spPr>
      </p:sp>
      <p:sp>
        <p:nvSpPr>
          <p:cNvPr id="8" name="src18-2-1">
            <a:extLst>
              <a:ext uri="{FF2B5EF4-FFF2-40B4-BE49-F238E27FC236}">
                <a16:creationId xmlns:a16="http://schemas.microsoft.com/office/drawing/2014/main" id="{3C5410CC-A391-45AD-9A52-2A96DD874698}"/>
              </a:ext>
            </a:extLst>
          </p:cNvPr>
          <p:cNvSpPr>
            <a:spLocks noGrp="1"/>
          </p:cNvSpPr>
          <p:nvPr/>
        </p:nvSpPr>
        <p:spPr>
          <a:xfrm>
            <a:off x="590550" y="5391150"/>
            <a:ext cx="10991850" cy="876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325" b="1" i="0">
                <a:solidFill>
                  <a:srgbClr val="385E51"/>
                </a:solidFill>
                <a:latin typeface="Calibri"/>
                <a:ea typeface="Calibri"/>
                <a:cs typeface="Calibri"/>
              </a:rPr>
              <a:t>Усилилось влияние России в Польше</a:t>
            </a:r>
            <a:r>
              <a:rPr sz="232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- победа в войне укрепила позиции России в регионе и позволила ей вмешиваться во внутренние дела Польши в дальнейшем.</a:t>
            </a:r>
          </a:p>
        </p:txBody>
      </p:sp>
    </p:spTree>
    <p:extLst>
      <p:ext uri="{BB962C8B-B14F-4D97-AF65-F5344CB8AC3E}">
        <p14:creationId xmlns:p14="http://schemas.microsoft.com/office/powerpoint/2010/main" val="7772606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esign">
            <a:extLst>
              <a:ext uri="{FF2B5EF4-FFF2-40B4-BE49-F238E27FC236}">
                <a16:creationId xmlns:a16="http://schemas.microsoft.com/office/drawing/2014/main" id="{D22C59BE-6E70-4495-B8F3-089451C5A6D6}"/>
              </a:ext>
            </a:extLst>
          </p:cNvPr>
          <p:cNvSpPr>
            <a:spLocks noGrp="1"/>
          </p:cNvSpPr>
          <p:nvPr/>
        </p:nvSpPr>
        <p:spPr>
          <a:xfrm>
            <a:off x="457200" y="6438900"/>
            <a:ext cx="11277600" cy="0"/>
          </a:xfrm>
          <a:prstGeom prst="line">
            <a:avLst/>
          </a:prstGeom>
          <a:noFill/>
          <a:ln w="7620">
            <a:solidFill>
              <a:srgbClr val="C7B796"/>
            </a:solidFill>
          </a:ln>
        </p:spPr>
      </p:sp>
      <p:sp>
        <p:nvSpPr>
          <p:cNvPr id="2" name="author">
            <a:extLst>
              <a:ext uri="{FF2B5EF4-FFF2-40B4-BE49-F238E27FC236}">
                <a16:creationId xmlns:a16="http://schemas.microsoft.com/office/drawing/2014/main" id="{6F04B01D-44F6-4EBC-9DE3-F6E001DC2D81}"/>
              </a:ext>
            </a:extLst>
          </p:cNvPr>
          <p:cNvSpPr>
            <a:spLocks noGrp="1"/>
          </p:cNvSpPr>
          <p:nvPr/>
        </p:nvSpPr>
        <p:spPr>
          <a:xfrm>
            <a:off x="10001250" y="6543675"/>
            <a:ext cx="17335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125" b="0" i="0">
                <a:solidFill>
                  <a:srgbClr val="82796A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82796A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3" name="src19-2-0">
            <a:extLst>
              <a:ext uri="{FF2B5EF4-FFF2-40B4-BE49-F238E27FC236}">
                <a16:creationId xmlns:a16="http://schemas.microsoft.com/office/drawing/2014/main" id="{6B2E379E-B044-4A79-8B26-24EF7C04E9BE}"/>
              </a:ext>
            </a:extLst>
          </p:cNvPr>
          <p:cNvSpPr>
            <a:spLocks noGrp="1"/>
          </p:cNvSpPr>
          <p:nvPr/>
        </p:nvSpPr>
        <p:spPr>
          <a:xfrm>
            <a:off x="590550" y="504825"/>
            <a:ext cx="11020425" cy="18859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marL="228600" indent="-203200" algn="l">
              <a:lnSpc>
                <a:spcPct val="108000"/>
              </a:lnSpc>
              <a:buChar char="❖"/>
              <a:defRPr sz="2625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62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Стремление сохранить европейское равновесие побудило </a:t>
            </a:r>
            <a:r>
              <a:rPr sz="2625" b="1" i="0">
                <a:solidFill>
                  <a:srgbClr val="385E51"/>
                </a:solidFill>
                <a:latin typeface="Calibri"/>
                <a:ea typeface="Calibri"/>
                <a:cs typeface="Calibri"/>
              </a:rPr>
              <a:t>Россию</a:t>
            </a:r>
            <a:r>
              <a:rPr sz="262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и </a:t>
            </a:r>
            <a:r>
              <a:rPr sz="2625" b="1" i="0">
                <a:solidFill>
                  <a:srgbClr val="426A86"/>
                </a:solidFill>
                <a:latin typeface="Calibri"/>
                <a:ea typeface="Calibri"/>
                <a:cs typeface="Calibri"/>
              </a:rPr>
              <a:t>Францию</a:t>
            </a:r>
            <a:r>
              <a:rPr sz="262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выступить в </a:t>
            </a:r>
            <a:r>
              <a:rPr sz="2625" b="1" i="0">
                <a:solidFill>
                  <a:srgbClr val="813E47"/>
                </a:solidFill>
                <a:latin typeface="Calibri"/>
                <a:ea typeface="Calibri"/>
                <a:cs typeface="Calibri"/>
              </a:rPr>
              <a:t>1779 г.</a:t>
            </a:r>
            <a:r>
              <a:rPr sz="262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посредниками, чтобы помирить </a:t>
            </a:r>
            <a:r>
              <a:rPr sz="2625" b="1" i="0">
                <a:solidFill>
                  <a:srgbClr val="937A42"/>
                </a:solidFill>
                <a:latin typeface="Calibri"/>
                <a:ea typeface="Calibri"/>
                <a:cs typeface="Calibri"/>
              </a:rPr>
              <a:t>Австрию</a:t>
            </a:r>
            <a:r>
              <a:rPr sz="262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и </a:t>
            </a:r>
            <a:r>
              <a:rPr sz="2625" b="1" i="0">
                <a:solidFill>
                  <a:srgbClr val="49545A"/>
                </a:solidFill>
                <a:latin typeface="Calibri"/>
                <a:ea typeface="Calibri"/>
                <a:cs typeface="Calibri"/>
              </a:rPr>
              <a:t>Пруссию</a:t>
            </a:r>
            <a:r>
              <a:rPr sz="262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, которые начали было </a:t>
            </a:r>
            <a:r>
              <a:rPr sz="2625" b="1" i="0">
                <a:solidFill>
                  <a:srgbClr val="813E47"/>
                </a:solidFill>
                <a:latin typeface="Calibri"/>
                <a:ea typeface="Calibri"/>
                <a:cs typeface="Calibri"/>
              </a:rPr>
              <a:t>Войну за баварское наследство.</a:t>
            </a:r>
          </a:p>
        </p:txBody>
      </p:sp>
      <p:sp>
        <p:nvSpPr>
          <p:cNvPr id="4" name="design">
            <a:extLst>
              <a:ext uri="{FF2B5EF4-FFF2-40B4-BE49-F238E27FC236}">
                <a16:creationId xmlns:a16="http://schemas.microsoft.com/office/drawing/2014/main" id="{2F38AE79-50B6-42CB-AAA3-CCB0BA21ECC1}"/>
              </a:ext>
            </a:extLst>
          </p:cNvPr>
          <p:cNvSpPr>
            <a:spLocks noGrp="1"/>
          </p:cNvSpPr>
          <p:nvPr/>
        </p:nvSpPr>
        <p:spPr>
          <a:xfrm>
            <a:off x="600075" y="2762250"/>
            <a:ext cx="10991850" cy="0"/>
          </a:xfrm>
          <a:prstGeom prst="line">
            <a:avLst/>
          </a:prstGeom>
          <a:noFill/>
          <a:ln w="19050">
            <a:solidFill>
              <a:srgbClr val="A28550"/>
            </a:solidFill>
          </a:ln>
        </p:spPr>
      </p:sp>
      <p:sp>
        <p:nvSpPr>
          <p:cNvPr id="5" name="src19-2-1">
            <a:extLst>
              <a:ext uri="{FF2B5EF4-FFF2-40B4-BE49-F238E27FC236}">
                <a16:creationId xmlns:a16="http://schemas.microsoft.com/office/drawing/2014/main" id="{78CE09AE-090F-492E-A420-20D8A080F8CD}"/>
              </a:ext>
            </a:extLst>
          </p:cNvPr>
          <p:cNvSpPr>
            <a:spLocks noGrp="1"/>
          </p:cNvSpPr>
          <p:nvPr/>
        </p:nvSpPr>
        <p:spPr>
          <a:xfrm>
            <a:off x="600075" y="3181350"/>
            <a:ext cx="7362825" cy="2695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marL="228600" indent="-203200" algn="l">
              <a:lnSpc>
                <a:spcPct val="108000"/>
              </a:lnSpc>
              <a:buChar char="❖"/>
              <a:defRPr sz="2625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62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После смерти в </a:t>
            </a:r>
            <a:r>
              <a:rPr sz="2625" b="1" i="0">
                <a:solidFill>
                  <a:srgbClr val="813E47"/>
                </a:solidFill>
                <a:latin typeface="Calibri"/>
                <a:ea typeface="Calibri"/>
                <a:cs typeface="Calibri"/>
              </a:rPr>
              <a:t>1778 г.</a:t>
            </a:r>
            <a:r>
              <a:rPr sz="262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баварского курфюрста, не имевшего детей, </a:t>
            </a:r>
            <a:r>
              <a:rPr sz="2625" b="1" i="0">
                <a:solidFill>
                  <a:srgbClr val="937A42"/>
                </a:solidFill>
                <a:latin typeface="Calibri"/>
                <a:ea typeface="Calibri"/>
                <a:cs typeface="Calibri"/>
              </a:rPr>
              <a:t>Мария Терезия</a:t>
            </a:r>
            <a:r>
              <a:rPr sz="262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предъявила права на часть его земель. </a:t>
            </a:r>
            <a:r>
              <a:rPr sz="2625" b="1" i="0">
                <a:solidFill>
                  <a:srgbClr val="49545A"/>
                </a:solidFill>
                <a:latin typeface="Calibri"/>
                <a:ea typeface="Calibri"/>
                <a:cs typeface="Calibri"/>
              </a:rPr>
              <a:t>Фридрих II</a:t>
            </a:r>
            <a:r>
              <a:rPr sz="262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воспротивился этим притязаниям. Началась война.</a:t>
            </a:r>
          </a:p>
        </p:txBody>
      </p:sp>
      <p:sp>
        <p:nvSpPr>
          <p:cNvPr id="6" name="design">
            <a:extLst>
              <a:ext uri="{FF2B5EF4-FFF2-40B4-BE49-F238E27FC236}">
                <a16:creationId xmlns:a16="http://schemas.microsoft.com/office/drawing/2014/main" id="{BA59712E-A29B-443D-AD0D-01B058DC7407}"/>
              </a:ext>
            </a:extLst>
          </p:cNvPr>
          <p:cNvSpPr>
            <a:spLocks noGrp="1"/>
          </p:cNvSpPr>
          <p:nvPr/>
        </p:nvSpPr>
        <p:spPr>
          <a:xfrm>
            <a:off x="8429625" y="3152775"/>
            <a:ext cx="3248025" cy="2905125"/>
          </a:xfrm>
          <a:prstGeom prst="rect">
            <a:avLst/>
          </a:prstGeom>
          <a:solidFill>
            <a:srgbClr val="172D3B"/>
          </a:solidFill>
          <a:ln w="0">
            <a:noFill/>
          </a:ln>
        </p:spPr>
      </p:sp>
      <p:sp>
        <p:nvSpPr>
          <p:cNvPr id="7" name="src19-2-2">
            <a:extLst>
              <a:ext uri="{FF2B5EF4-FFF2-40B4-BE49-F238E27FC236}">
                <a16:creationId xmlns:a16="http://schemas.microsoft.com/office/drawing/2014/main" id="{CABB37F3-F7C0-41D9-A477-02B8AA606A2C}"/>
              </a:ext>
            </a:extLst>
          </p:cNvPr>
          <p:cNvSpPr>
            <a:spLocks noGrp="1"/>
          </p:cNvSpPr>
          <p:nvPr/>
        </p:nvSpPr>
        <p:spPr>
          <a:xfrm>
            <a:off x="8667750" y="3400425"/>
            <a:ext cx="2743200" cy="2486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marL="228600" indent="-203200" algn="l">
              <a:lnSpc>
                <a:spcPct val="108000"/>
              </a:lnSpc>
              <a:buChar char="❖"/>
              <a:defRPr sz="2550" b="0" i="0">
                <a:solidFill>
                  <a:srgbClr val="F5F0E5"/>
                </a:solidFill>
                <a:latin typeface="Calibri"/>
                <a:ea typeface="Calibri"/>
                <a:cs typeface="Calibri"/>
              </a:defRPr>
            </a:pPr>
            <a:r>
              <a:rPr sz="2550" b="0" i="0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Вмешательство России и Франции заставило противников помириться.</a:t>
            </a:r>
          </a:p>
        </p:txBody>
      </p:sp>
    </p:spTree>
    <p:extLst>
      <p:ext uri="{BB962C8B-B14F-4D97-AF65-F5344CB8AC3E}">
        <p14:creationId xmlns:p14="http://schemas.microsoft.com/office/powerpoint/2010/main" val="1688672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esign">
            <a:extLst>
              <a:ext uri="{FF2B5EF4-FFF2-40B4-BE49-F238E27FC236}">
                <a16:creationId xmlns:a16="http://schemas.microsoft.com/office/drawing/2014/main" id="{8B1E8BFC-9B29-4AE4-A8CD-C8E6909D8285}"/>
              </a:ext>
            </a:extLst>
          </p:cNvPr>
          <p:cNvSpPr>
            <a:spLocks noGrp="1"/>
          </p:cNvSpPr>
          <p:nvPr/>
        </p:nvSpPr>
        <p:spPr>
          <a:xfrm>
            <a:off x="457200" y="6438900"/>
            <a:ext cx="11277600" cy="0"/>
          </a:xfrm>
          <a:prstGeom prst="line">
            <a:avLst/>
          </a:prstGeom>
          <a:noFill/>
          <a:ln w="7620">
            <a:solidFill>
              <a:srgbClr val="C7B796"/>
            </a:solidFill>
          </a:ln>
        </p:spPr>
      </p:sp>
      <p:sp>
        <p:nvSpPr>
          <p:cNvPr id="2" name="author">
            <a:extLst>
              <a:ext uri="{FF2B5EF4-FFF2-40B4-BE49-F238E27FC236}">
                <a16:creationId xmlns:a16="http://schemas.microsoft.com/office/drawing/2014/main" id="{D0B5E79C-2D4E-479A-A6DE-5FF21824D1C1}"/>
              </a:ext>
            </a:extLst>
          </p:cNvPr>
          <p:cNvSpPr>
            <a:spLocks noGrp="1"/>
          </p:cNvSpPr>
          <p:nvPr/>
        </p:nvSpPr>
        <p:spPr>
          <a:xfrm>
            <a:off x="10001250" y="6543675"/>
            <a:ext cx="17335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125" b="0" i="0">
                <a:solidFill>
                  <a:srgbClr val="82796A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82796A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3" name="src2-3-0">
            <a:extLst>
              <a:ext uri="{FF2B5EF4-FFF2-40B4-BE49-F238E27FC236}">
                <a16:creationId xmlns:a16="http://schemas.microsoft.com/office/drawing/2014/main" id="{F9D4C1F1-F48E-461A-9D79-A5C3B8DE5A67}"/>
              </a:ext>
            </a:extLst>
          </p:cNvPr>
          <p:cNvSpPr>
            <a:spLocks noGrp="1"/>
          </p:cNvSpPr>
          <p:nvPr/>
        </p:nvSpPr>
        <p:spPr>
          <a:xfrm>
            <a:off x="495300" y="381000"/>
            <a:ext cx="11201400" cy="10953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525" b="0" i="0">
                <a:solidFill>
                  <a:srgbClr val="172D3B"/>
                </a:solidFill>
                <a:latin typeface="Georgia"/>
                <a:ea typeface="Georgia"/>
                <a:cs typeface="Georgia"/>
              </a:defRPr>
            </a:pPr>
            <a:r>
              <a:rPr sz="3525" b="0" i="0">
                <a:solidFill>
                  <a:srgbClr val="172D3B"/>
                </a:solidFill>
                <a:latin typeface="Georgia"/>
                <a:ea typeface="Georgia"/>
                <a:cs typeface="Georgia"/>
              </a:rPr>
              <a:t>Международные отношения в раннее Новое время</a:t>
            </a:r>
          </a:p>
        </p:txBody>
      </p:sp>
      <p:sp>
        <p:nvSpPr>
          <p:cNvPr id="4" name="design">
            <a:extLst>
              <a:ext uri="{FF2B5EF4-FFF2-40B4-BE49-F238E27FC236}">
                <a16:creationId xmlns:a16="http://schemas.microsoft.com/office/drawing/2014/main" id="{B8541BE2-8C9F-4660-8F0D-6EE1469AE1E4}"/>
              </a:ext>
            </a:extLst>
          </p:cNvPr>
          <p:cNvSpPr>
            <a:spLocks noGrp="1"/>
          </p:cNvSpPr>
          <p:nvPr/>
        </p:nvSpPr>
        <p:spPr>
          <a:xfrm>
            <a:off x="609600" y="1781175"/>
            <a:ext cx="5257800" cy="4038600"/>
          </a:xfrm>
          <a:prstGeom prst="rect">
            <a:avLst/>
          </a:prstGeom>
          <a:noFill/>
          <a:ln w="9525">
            <a:solidFill>
              <a:srgbClr val="C7B796"/>
            </a:solidFill>
          </a:ln>
        </p:spPr>
      </p:sp>
      <p:sp>
        <p:nvSpPr>
          <p:cNvPr id="5" name="design">
            <a:extLst>
              <a:ext uri="{FF2B5EF4-FFF2-40B4-BE49-F238E27FC236}">
                <a16:creationId xmlns:a16="http://schemas.microsoft.com/office/drawing/2014/main" id="{22AB8CF1-4FCD-42CB-B24F-0D278F8DD3C3}"/>
              </a:ext>
            </a:extLst>
          </p:cNvPr>
          <p:cNvSpPr>
            <a:spLocks noGrp="1"/>
          </p:cNvSpPr>
          <p:nvPr/>
        </p:nvSpPr>
        <p:spPr>
          <a:xfrm>
            <a:off x="609600" y="1781175"/>
            <a:ext cx="5257800" cy="0"/>
          </a:xfrm>
          <a:prstGeom prst="line">
            <a:avLst/>
          </a:prstGeom>
          <a:noFill/>
          <a:ln w="47625">
            <a:solidFill>
              <a:srgbClr val="385E51"/>
            </a:solidFill>
          </a:ln>
        </p:spPr>
      </p:sp>
      <p:sp>
        <p:nvSpPr>
          <p:cNvPr id="6" name="raster2-0">
            <a:extLst>
              <a:ext uri="{FF2B5EF4-FFF2-40B4-BE49-F238E27FC236}">
                <a16:creationId xmlns:a16="http://schemas.microsoft.com/office/drawing/2014/main" id="{45302517-8890-4786-B8C2-5A22B43AAEA9}"/>
              </a:ext>
            </a:extLst>
          </p:cNvPr>
          <p:cNvSpPr>
            <a:spLocks noGrp="1"/>
          </p:cNvSpPr>
          <p:nvPr/>
        </p:nvSpPr>
        <p:spPr>
          <a:xfrm>
            <a:off x="971550" y="2085975"/>
            <a:ext cx="4533900" cy="876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8000"/>
              </a:lnSpc>
              <a:buNone/>
              <a:defRPr sz="3225" b="0" i="0">
                <a:solidFill>
                  <a:srgbClr val="385E51"/>
                </a:solidFill>
                <a:latin typeface="Georgia"/>
                <a:ea typeface="Georgia"/>
                <a:cs typeface="Georgia"/>
              </a:defRPr>
            </a:pPr>
            <a:r>
              <a:rPr sz="3225" b="0" i="0">
                <a:solidFill>
                  <a:srgbClr val="385E51"/>
                </a:solidFill>
                <a:latin typeface="Georgia"/>
                <a:ea typeface="Georgia"/>
                <a:cs typeface="Georgia"/>
              </a:rPr>
              <a:t>Конфессиональная эпоха</a:t>
            </a:r>
          </a:p>
        </p:txBody>
      </p:sp>
      <p:sp>
        <p:nvSpPr>
          <p:cNvPr id="7" name="raster2-1">
            <a:extLst>
              <a:ext uri="{FF2B5EF4-FFF2-40B4-BE49-F238E27FC236}">
                <a16:creationId xmlns:a16="http://schemas.microsoft.com/office/drawing/2014/main" id="{D93C8E6C-0F5C-4FA7-A10F-7CCD28E87656}"/>
              </a:ext>
            </a:extLst>
          </p:cNvPr>
          <p:cNvSpPr>
            <a:spLocks noGrp="1"/>
          </p:cNvSpPr>
          <p:nvPr/>
        </p:nvSpPr>
        <p:spPr>
          <a:xfrm>
            <a:off x="971550" y="3362325"/>
            <a:ext cx="4533900" cy="809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8000"/>
              </a:lnSpc>
              <a:buNone/>
              <a:defRPr sz="2700" b="0" i="0">
                <a:solidFill>
                  <a:srgbClr val="172D3B"/>
                </a:solidFill>
                <a:latin typeface="Georgia"/>
                <a:ea typeface="Georgia"/>
                <a:cs typeface="Georgia"/>
              </a:defRPr>
            </a:pPr>
            <a:r>
              <a:rPr sz="2700" b="0" i="0">
                <a:solidFill>
                  <a:srgbClr val="172D3B"/>
                </a:solidFill>
                <a:latin typeface="Georgia"/>
                <a:ea typeface="Georgia"/>
                <a:cs typeface="Georgia"/>
              </a:rPr>
              <a:t>С начала XVI в. по 1648 г.</a:t>
            </a:r>
          </a:p>
        </p:txBody>
      </p:sp>
      <p:sp>
        <p:nvSpPr>
          <p:cNvPr id="8" name="raster2-2">
            <a:extLst>
              <a:ext uri="{FF2B5EF4-FFF2-40B4-BE49-F238E27FC236}">
                <a16:creationId xmlns:a16="http://schemas.microsoft.com/office/drawing/2014/main" id="{4A3FFF86-04AD-4BA6-85CD-B796429A4ECE}"/>
              </a:ext>
            </a:extLst>
          </p:cNvPr>
          <p:cNvSpPr>
            <a:spLocks noGrp="1"/>
          </p:cNvSpPr>
          <p:nvPr/>
        </p:nvSpPr>
        <p:spPr>
          <a:xfrm>
            <a:off x="971550" y="4638675"/>
            <a:ext cx="4533900" cy="809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8000"/>
              </a:lnSpc>
              <a:buNone/>
              <a:defRPr sz="2700" b="0" i="0">
                <a:solidFill>
                  <a:srgbClr val="172D3B"/>
                </a:solidFill>
                <a:latin typeface="Georgia"/>
                <a:ea typeface="Georgia"/>
                <a:cs typeface="Georgia"/>
              </a:defRPr>
            </a:pPr>
            <a:r>
              <a:rPr sz="2700" b="0" i="0">
                <a:solidFill>
                  <a:srgbClr val="172D3B"/>
                </a:solidFill>
                <a:latin typeface="Georgia"/>
                <a:ea typeface="Georgia"/>
                <a:cs typeface="Georgia"/>
              </a:rPr>
              <a:t>Религиозные войны</a:t>
            </a:r>
          </a:p>
        </p:txBody>
      </p:sp>
      <p:cxnSp>
        <p:nvCxnSpPr>
          <p:cNvPr id="26" name="Прямая со стрелкой 25"/>
          <p:cNvCxnSpPr>
            <a:stCxn id="6" idx="2"/>
            <a:endCxn id="7" idx="0"/>
          </p:cNvCxnSpPr>
          <p:nvPr/>
        </p:nvCxnSpPr>
        <p:spPr>
          <a:xfrm>
            <a:off x="3238500" y="2962275"/>
            <a:ext cx="0" cy="400050"/>
          </a:xfrm>
          <a:prstGeom prst="straightConnector1">
            <a:avLst/>
          </a:prstGeom>
          <a:ln w="12383">
            <a:solidFill>
              <a:srgbClr val="385E51"/>
            </a:solidFill>
          </a:ln>
        </p:spPr>
      </p:cxnSp>
      <p:cxnSp>
        <p:nvCxnSpPr>
          <p:cNvPr id="27" name="Прямая со стрелкой 26"/>
          <p:cNvCxnSpPr>
            <a:stCxn id="7" idx="2"/>
            <a:endCxn id="8" idx="0"/>
          </p:cNvCxnSpPr>
          <p:nvPr/>
        </p:nvCxnSpPr>
        <p:spPr>
          <a:xfrm>
            <a:off x="3238500" y="4171950"/>
            <a:ext cx="0" cy="466725"/>
          </a:xfrm>
          <a:prstGeom prst="straightConnector1">
            <a:avLst/>
          </a:prstGeom>
          <a:ln w="12383">
            <a:solidFill>
              <a:srgbClr val="385E51"/>
            </a:solidFill>
          </a:ln>
        </p:spPr>
      </p:cxnSp>
      <p:sp>
        <p:nvSpPr>
          <p:cNvPr id="11" name="design">
            <a:extLst>
              <a:ext uri="{FF2B5EF4-FFF2-40B4-BE49-F238E27FC236}">
                <a16:creationId xmlns:a16="http://schemas.microsoft.com/office/drawing/2014/main" id="{608DEB2B-CB26-4F6C-AD38-F58B8BAAB745}"/>
              </a:ext>
            </a:extLst>
          </p:cNvPr>
          <p:cNvSpPr>
            <a:spLocks noGrp="1"/>
          </p:cNvSpPr>
          <p:nvPr/>
        </p:nvSpPr>
        <p:spPr>
          <a:xfrm>
            <a:off x="6324600" y="1781175"/>
            <a:ext cx="5257800" cy="4038600"/>
          </a:xfrm>
          <a:prstGeom prst="rect">
            <a:avLst/>
          </a:prstGeom>
          <a:noFill/>
          <a:ln w="9525">
            <a:solidFill>
              <a:srgbClr val="C7B796"/>
            </a:solidFill>
          </a:ln>
        </p:spPr>
      </p:sp>
      <p:sp>
        <p:nvSpPr>
          <p:cNvPr id="12" name="design">
            <a:extLst>
              <a:ext uri="{FF2B5EF4-FFF2-40B4-BE49-F238E27FC236}">
                <a16:creationId xmlns:a16="http://schemas.microsoft.com/office/drawing/2014/main" id="{53B56F66-017E-410F-BBB1-D6354B6AB0B0}"/>
              </a:ext>
            </a:extLst>
          </p:cNvPr>
          <p:cNvSpPr>
            <a:spLocks noGrp="1"/>
          </p:cNvSpPr>
          <p:nvPr/>
        </p:nvSpPr>
        <p:spPr>
          <a:xfrm>
            <a:off x="6324600" y="1781175"/>
            <a:ext cx="5257800" cy="0"/>
          </a:xfrm>
          <a:prstGeom prst="line">
            <a:avLst/>
          </a:prstGeom>
          <a:noFill/>
          <a:ln w="47625">
            <a:solidFill>
              <a:srgbClr val="813E47"/>
            </a:solidFill>
          </a:ln>
        </p:spPr>
      </p:sp>
      <p:sp>
        <p:nvSpPr>
          <p:cNvPr id="13" name="raster2-3">
            <a:extLst>
              <a:ext uri="{FF2B5EF4-FFF2-40B4-BE49-F238E27FC236}">
                <a16:creationId xmlns:a16="http://schemas.microsoft.com/office/drawing/2014/main" id="{6722B058-04B9-4D21-9D4F-D68964243587}"/>
              </a:ext>
            </a:extLst>
          </p:cNvPr>
          <p:cNvSpPr>
            <a:spLocks noGrp="1"/>
          </p:cNvSpPr>
          <p:nvPr/>
        </p:nvSpPr>
        <p:spPr>
          <a:xfrm>
            <a:off x="6686550" y="2085975"/>
            <a:ext cx="4533900" cy="876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8000"/>
              </a:lnSpc>
              <a:buNone/>
              <a:defRPr sz="3225" b="0" i="0">
                <a:solidFill>
                  <a:srgbClr val="813E47"/>
                </a:solidFill>
                <a:latin typeface="Georgia"/>
                <a:ea typeface="Georgia"/>
                <a:cs typeface="Georgia"/>
              </a:defRPr>
            </a:pPr>
            <a:r>
              <a:rPr sz="3225" b="0" i="0">
                <a:solidFill>
                  <a:srgbClr val="813E47"/>
                </a:solidFill>
                <a:latin typeface="Georgia"/>
                <a:ea typeface="Georgia"/>
                <a:cs typeface="Georgia"/>
              </a:rPr>
              <a:t>Династическая эпоха</a:t>
            </a:r>
          </a:p>
        </p:txBody>
      </p:sp>
      <p:sp>
        <p:nvSpPr>
          <p:cNvPr id="14" name="raster2-4">
            <a:extLst>
              <a:ext uri="{FF2B5EF4-FFF2-40B4-BE49-F238E27FC236}">
                <a16:creationId xmlns:a16="http://schemas.microsoft.com/office/drawing/2014/main" id="{FD311AC0-507B-4450-8256-6B23760E70AF}"/>
              </a:ext>
            </a:extLst>
          </p:cNvPr>
          <p:cNvSpPr>
            <a:spLocks noGrp="1"/>
          </p:cNvSpPr>
          <p:nvPr/>
        </p:nvSpPr>
        <p:spPr>
          <a:xfrm>
            <a:off x="6686550" y="3362325"/>
            <a:ext cx="4533900" cy="809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8000"/>
              </a:lnSpc>
              <a:buNone/>
              <a:defRPr sz="2700" b="0" i="0">
                <a:solidFill>
                  <a:srgbClr val="172D3B"/>
                </a:solidFill>
                <a:latin typeface="Georgia"/>
                <a:ea typeface="Georgia"/>
                <a:cs typeface="Georgia"/>
              </a:defRPr>
            </a:pPr>
            <a:r>
              <a:rPr sz="2700" b="0" i="0">
                <a:solidFill>
                  <a:srgbClr val="172D3B"/>
                </a:solidFill>
                <a:latin typeface="Georgia"/>
                <a:ea typeface="Georgia"/>
                <a:cs typeface="Georgia"/>
              </a:rPr>
              <a:t>С 1648 г. до конца XVIII в.</a:t>
            </a:r>
          </a:p>
        </p:txBody>
      </p:sp>
      <p:sp>
        <p:nvSpPr>
          <p:cNvPr id="15" name="raster2-5">
            <a:extLst>
              <a:ext uri="{FF2B5EF4-FFF2-40B4-BE49-F238E27FC236}">
                <a16:creationId xmlns:a16="http://schemas.microsoft.com/office/drawing/2014/main" id="{53152B00-1F74-4256-BCC7-32AB7F8D017B}"/>
              </a:ext>
            </a:extLst>
          </p:cNvPr>
          <p:cNvSpPr>
            <a:spLocks noGrp="1"/>
          </p:cNvSpPr>
          <p:nvPr/>
        </p:nvSpPr>
        <p:spPr>
          <a:xfrm>
            <a:off x="6686550" y="4638675"/>
            <a:ext cx="4533900" cy="809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8000"/>
              </a:lnSpc>
              <a:buNone/>
              <a:defRPr sz="2700" b="0" i="0">
                <a:solidFill>
                  <a:srgbClr val="172D3B"/>
                </a:solidFill>
                <a:latin typeface="Georgia"/>
                <a:ea typeface="Georgia"/>
                <a:cs typeface="Georgia"/>
              </a:defRPr>
            </a:pPr>
            <a:r>
              <a:rPr sz="2700" b="0" i="0">
                <a:solidFill>
                  <a:srgbClr val="172D3B"/>
                </a:solidFill>
                <a:latin typeface="Georgia"/>
                <a:ea typeface="Georgia"/>
                <a:cs typeface="Georgia"/>
              </a:rPr>
              <a:t>Войны «за наследство»</a:t>
            </a:r>
          </a:p>
        </p:txBody>
      </p:sp>
      <p:cxnSp>
        <p:nvCxnSpPr>
          <p:cNvPr id="33" name="Прямая со стрелкой 32"/>
          <p:cNvCxnSpPr>
            <a:stCxn id="13" idx="2"/>
            <a:endCxn id="14" idx="0"/>
          </p:cNvCxnSpPr>
          <p:nvPr/>
        </p:nvCxnSpPr>
        <p:spPr>
          <a:xfrm>
            <a:off x="8953500" y="2962275"/>
            <a:ext cx="0" cy="400050"/>
          </a:xfrm>
          <a:prstGeom prst="straightConnector1">
            <a:avLst/>
          </a:prstGeom>
          <a:ln w="12383">
            <a:solidFill>
              <a:srgbClr val="813E47"/>
            </a:solidFill>
          </a:ln>
        </p:spPr>
      </p:cxnSp>
      <p:cxnSp>
        <p:nvCxnSpPr>
          <p:cNvPr id="34" name="Прямая со стрелкой 33"/>
          <p:cNvCxnSpPr>
            <a:stCxn id="14" idx="2"/>
            <a:endCxn id="15" idx="0"/>
          </p:cNvCxnSpPr>
          <p:nvPr/>
        </p:nvCxnSpPr>
        <p:spPr>
          <a:xfrm>
            <a:off x="8953500" y="4171950"/>
            <a:ext cx="0" cy="466725"/>
          </a:xfrm>
          <a:prstGeom prst="straightConnector1">
            <a:avLst/>
          </a:prstGeom>
          <a:ln w="12383">
            <a:solidFill>
              <a:srgbClr val="813E47"/>
            </a:solidFill>
          </a:ln>
        </p:spPr>
      </p:cxnSp>
    </p:spTree>
    <p:extLst>
      <p:ext uri="{BB962C8B-B14F-4D97-AF65-F5344CB8AC3E}">
        <p14:creationId xmlns:p14="http://schemas.microsoft.com/office/powerpoint/2010/main" val="20621126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esign">
            <a:extLst>
              <a:ext uri="{FF2B5EF4-FFF2-40B4-BE49-F238E27FC236}">
                <a16:creationId xmlns:a16="http://schemas.microsoft.com/office/drawing/2014/main" id="{10689FE7-0088-4984-B971-F4FD8C1CC1A5}"/>
              </a:ext>
            </a:extLst>
          </p:cNvPr>
          <p:cNvSpPr>
            <a:spLocks noGrp="1"/>
          </p:cNvSpPr>
          <p:nvPr/>
        </p:nvSpPr>
        <p:spPr>
          <a:xfrm>
            <a:off x="457200" y="6438900"/>
            <a:ext cx="11277600" cy="0"/>
          </a:xfrm>
          <a:prstGeom prst="line">
            <a:avLst/>
          </a:prstGeom>
          <a:noFill/>
          <a:ln w="7620">
            <a:solidFill>
              <a:srgbClr val="C7B796"/>
            </a:solidFill>
          </a:ln>
        </p:spPr>
      </p:sp>
      <p:sp>
        <p:nvSpPr>
          <p:cNvPr id="2" name="author">
            <a:extLst>
              <a:ext uri="{FF2B5EF4-FFF2-40B4-BE49-F238E27FC236}">
                <a16:creationId xmlns:a16="http://schemas.microsoft.com/office/drawing/2014/main" id="{5B8CBF09-0691-4618-90A3-683BB69D6407}"/>
              </a:ext>
            </a:extLst>
          </p:cNvPr>
          <p:cNvSpPr>
            <a:spLocks noGrp="1"/>
          </p:cNvSpPr>
          <p:nvPr/>
        </p:nvSpPr>
        <p:spPr>
          <a:xfrm>
            <a:off x="10001250" y="6543675"/>
            <a:ext cx="17335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125" b="0" i="0">
                <a:solidFill>
                  <a:srgbClr val="82796A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82796A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3" name="src20-2-0">
            <a:extLst>
              <a:ext uri="{FF2B5EF4-FFF2-40B4-BE49-F238E27FC236}">
                <a16:creationId xmlns:a16="http://schemas.microsoft.com/office/drawing/2014/main" id="{18F5CBE0-EB1A-4622-9AFC-41FA3BEC6043}"/>
              </a:ext>
            </a:extLst>
          </p:cNvPr>
          <p:cNvSpPr>
            <a:spLocks noGrp="1"/>
          </p:cNvSpPr>
          <p:nvPr/>
        </p:nvSpPr>
        <p:spPr>
          <a:xfrm>
            <a:off x="495300" y="381000"/>
            <a:ext cx="11201400" cy="10953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450" b="0" i="0">
                <a:solidFill>
                  <a:srgbClr val="172D3B"/>
                </a:solidFill>
                <a:latin typeface="Georgia"/>
                <a:ea typeface="Georgia"/>
                <a:cs typeface="Georgia"/>
              </a:defRPr>
            </a:pPr>
            <a:r>
              <a:rPr sz="3450" b="0" i="0">
                <a:solidFill>
                  <a:srgbClr val="172D3B"/>
                </a:solidFill>
                <a:latin typeface="Georgia"/>
                <a:ea typeface="Georgia"/>
                <a:cs typeface="Georgia"/>
              </a:rPr>
              <a:t>4. Как прекратила своё существование Речь Посполитая</a:t>
            </a:r>
          </a:p>
        </p:txBody>
      </p:sp>
      <p:sp>
        <p:nvSpPr>
          <p:cNvPr id="4" name="src20-2-1">
            <a:extLst>
              <a:ext uri="{FF2B5EF4-FFF2-40B4-BE49-F238E27FC236}">
                <a16:creationId xmlns:a16="http://schemas.microsoft.com/office/drawing/2014/main" id="{5081EDEF-7C49-4923-B565-427A7814B361}"/>
              </a:ext>
            </a:extLst>
          </p:cNvPr>
          <p:cNvSpPr>
            <a:spLocks noGrp="1"/>
          </p:cNvSpPr>
          <p:nvPr/>
        </p:nvSpPr>
        <p:spPr>
          <a:xfrm>
            <a:off x="581025" y="1943100"/>
            <a:ext cx="5105400" cy="1943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70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7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Главным зачинщиком разделов Польши была </a:t>
            </a:r>
            <a:r>
              <a:rPr sz="2700" b="1" i="0">
                <a:solidFill>
                  <a:srgbClr val="49545A"/>
                </a:solidFill>
                <a:latin typeface="Calibri"/>
                <a:ea typeface="Calibri"/>
                <a:cs typeface="Calibri"/>
              </a:rPr>
              <a:t>Пруссия</a:t>
            </a:r>
            <a:r>
              <a:rPr sz="27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, её поддерживала </a:t>
            </a:r>
            <a:r>
              <a:rPr sz="2700" b="1" i="0">
                <a:solidFill>
                  <a:srgbClr val="937A42"/>
                </a:solidFill>
                <a:latin typeface="Calibri"/>
                <a:ea typeface="Calibri"/>
                <a:cs typeface="Calibri"/>
              </a:rPr>
              <a:t>Австрия.</a:t>
            </a:r>
          </a:p>
        </p:txBody>
      </p:sp>
      <p:sp>
        <p:nvSpPr>
          <p:cNvPr id="5" name="src20-2-2">
            <a:extLst>
              <a:ext uri="{FF2B5EF4-FFF2-40B4-BE49-F238E27FC236}">
                <a16:creationId xmlns:a16="http://schemas.microsoft.com/office/drawing/2014/main" id="{70322D62-2FE5-41B3-B80F-03E337BD3D16}"/>
              </a:ext>
            </a:extLst>
          </p:cNvPr>
          <p:cNvSpPr>
            <a:spLocks noGrp="1"/>
          </p:cNvSpPr>
          <p:nvPr/>
        </p:nvSpPr>
        <p:spPr>
          <a:xfrm>
            <a:off x="6391275" y="1943100"/>
            <a:ext cx="5181600" cy="2133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70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7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Обе державы опасались, что </a:t>
            </a:r>
            <a:r>
              <a:rPr sz="2700" b="1" i="0">
                <a:solidFill>
                  <a:srgbClr val="385E51"/>
                </a:solidFill>
                <a:latin typeface="Calibri"/>
                <a:ea typeface="Calibri"/>
                <a:cs typeface="Calibri"/>
              </a:rPr>
              <a:t>Россия</a:t>
            </a:r>
            <a:r>
              <a:rPr sz="27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, реализуя свою политику, втянет всю Речь Посполитую в орбиту своего влияния.</a:t>
            </a:r>
          </a:p>
        </p:txBody>
      </p:sp>
      <p:sp>
        <p:nvSpPr>
          <p:cNvPr id="6" name="design">
            <a:extLst>
              <a:ext uri="{FF2B5EF4-FFF2-40B4-BE49-F238E27FC236}">
                <a16:creationId xmlns:a16="http://schemas.microsoft.com/office/drawing/2014/main" id="{F08223A7-245D-4B05-A2C1-721AAAB093E7}"/>
              </a:ext>
            </a:extLst>
          </p:cNvPr>
          <p:cNvSpPr>
            <a:spLocks noGrp="1"/>
          </p:cNvSpPr>
          <p:nvPr/>
        </p:nvSpPr>
        <p:spPr>
          <a:xfrm>
            <a:off x="590550" y="4448175"/>
            <a:ext cx="10991850" cy="0"/>
          </a:xfrm>
          <a:prstGeom prst="line">
            <a:avLst/>
          </a:prstGeom>
          <a:noFill/>
          <a:ln w="19050">
            <a:solidFill>
              <a:srgbClr val="A28550"/>
            </a:solidFill>
          </a:ln>
        </p:spPr>
      </p:sp>
      <p:sp>
        <p:nvSpPr>
          <p:cNvPr id="7" name="src20-2-3">
            <a:extLst>
              <a:ext uri="{FF2B5EF4-FFF2-40B4-BE49-F238E27FC236}">
                <a16:creationId xmlns:a16="http://schemas.microsoft.com/office/drawing/2014/main" id="{BEDBDD8A-E86C-4FAF-BAAE-7A124D05704D}"/>
              </a:ext>
            </a:extLst>
          </p:cNvPr>
          <p:cNvSpPr>
            <a:spLocks noGrp="1"/>
          </p:cNvSpPr>
          <p:nvPr/>
        </p:nvSpPr>
        <p:spPr>
          <a:xfrm>
            <a:off x="590550" y="4924425"/>
            <a:ext cx="11001375" cy="1200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075" b="0" i="0">
                <a:solidFill>
                  <a:srgbClr val="172D3B"/>
                </a:solidFill>
                <a:latin typeface="Georgia"/>
                <a:ea typeface="Georgia"/>
                <a:cs typeface="Georgia"/>
              </a:defRPr>
            </a:pPr>
            <a:r>
              <a:rPr sz="3075" b="0" i="0">
                <a:solidFill>
                  <a:srgbClr val="172D3B"/>
                </a:solidFill>
                <a:latin typeface="Georgia"/>
                <a:ea typeface="Georgia"/>
                <a:cs typeface="Georgia"/>
              </a:rPr>
              <a:t>Три раздела Речи Посполитой (</a:t>
            </a:r>
            <a:r>
              <a:rPr sz="3075" b="1" i="0">
                <a:solidFill>
                  <a:srgbClr val="813E47"/>
                </a:solidFill>
                <a:latin typeface="Georgia"/>
                <a:ea typeface="Georgia"/>
                <a:cs typeface="Georgia"/>
              </a:rPr>
              <a:t>1772, 1793, 1795</a:t>
            </a:r>
            <a:r>
              <a:rPr sz="3075" b="0" i="0">
                <a:solidFill>
                  <a:srgbClr val="172D3B"/>
                </a:solidFill>
                <a:latin typeface="Georgia"/>
                <a:ea typeface="Georgia"/>
                <a:cs typeface="Georgia"/>
              </a:rPr>
              <a:t>) между Австрией, Пруссией и Россией.</a:t>
            </a:r>
          </a:p>
        </p:txBody>
      </p:sp>
    </p:spTree>
    <p:extLst>
      <p:ext uri="{BB962C8B-B14F-4D97-AF65-F5344CB8AC3E}">
        <p14:creationId xmlns:p14="http://schemas.microsoft.com/office/powerpoint/2010/main" val="3971084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esign">
            <a:extLst>
              <a:ext uri="{FF2B5EF4-FFF2-40B4-BE49-F238E27FC236}">
                <a16:creationId xmlns:a16="http://schemas.microsoft.com/office/drawing/2014/main" id="{FA65CC3C-C499-4E26-9D6F-017B315FC8C0}"/>
              </a:ext>
            </a:extLst>
          </p:cNvPr>
          <p:cNvSpPr>
            <a:spLocks noGrp="1"/>
          </p:cNvSpPr>
          <p:nvPr/>
        </p:nvSpPr>
        <p:spPr>
          <a:xfrm>
            <a:off x="457200" y="6438900"/>
            <a:ext cx="11277600" cy="0"/>
          </a:xfrm>
          <a:prstGeom prst="line">
            <a:avLst/>
          </a:prstGeom>
          <a:noFill/>
          <a:ln w="7620">
            <a:solidFill>
              <a:srgbClr val="C7B796"/>
            </a:solidFill>
          </a:ln>
        </p:spPr>
      </p:sp>
      <p:sp>
        <p:nvSpPr>
          <p:cNvPr id="2" name="author">
            <a:extLst>
              <a:ext uri="{FF2B5EF4-FFF2-40B4-BE49-F238E27FC236}">
                <a16:creationId xmlns:a16="http://schemas.microsoft.com/office/drawing/2014/main" id="{213FE258-17B4-46FC-9E89-564DFD114BC1}"/>
              </a:ext>
            </a:extLst>
          </p:cNvPr>
          <p:cNvSpPr>
            <a:spLocks noGrp="1"/>
          </p:cNvSpPr>
          <p:nvPr/>
        </p:nvSpPr>
        <p:spPr>
          <a:xfrm>
            <a:off x="10001250" y="6543675"/>
            <a:ext cx="17335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125" b="0" i="0">
                <a:solidFill>
                  <a:srgbClr val="82796A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82796A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3" name="design">
            <a:extLst>
              <a:ext uri="{FF2B5EF4-FFF2-40B4-BE49-F238E27FC236}">
                <a16:creationId xmlns:a16="http://schemas.microsoft.com/office/drawing/2014/main" id="{D3DB85B0-98E2-48A9-98A4-25B071E832D9}"/>
              </a:ext>
            </a:extLst>
          </p:cNvPr>
          <p:cNvSpPr>
            <a:spLocks noGrp="1"/>
          </p:cNvSpPr>
          <p:nvPr/>
        </p:nvSpPr>
        <p:spPr>
          <a:xfrm>
            <a:off x="333375" y="481812"/>
            <a:ext cx="7677150" cy="4370375"/>
          </a:xfrm>
          <a:prstGeom prst="rect">
            <a:avLst/>
          </a:prstGeom>
          <a:solidFill>
            <a:srgbClr val="FFFCF4"/>
          </a:solidFill>
          <a:ln w="9525">
            <a:solidFill>
              <a:srgbClr val="C7B796"/>
            </a:solidFill>
          </a:ln>
        </p:spPr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09575" y="558012"/>
            <a:ext cx="7524750" cy="4217975"/>
          </a:xfrm>
          <a:prstGeom prst="rect">
            <a:avLst/>
          </a:prstGeom>
        </p:spPr>
      </p:pic>
      <p:sp>
        <p:nvSpPr>
          <p:cNvPr id="5" name="design">
            <a:extLst>
              <a:ext uri="{FF2B5EF4-FFF2-40B4-BE49-F238E27FC236}">
                <a16:creationId xmlns:a16="http://schemas.microsoft.com/office/drawing/2014/main" id="{C70BD7B4-6B18-43E2-8150-3B8DA2AEB96D}"/>
              </a:ext>
            </a:extLst>
          </p:cNvPr>
          <p:cNvSpPr>
            <a:spLocks noGrp="1"/>
          </p:cNvSpPr>
          <p:nvPr/>
        </p:nvSpPr>
        <p:spPr>
          <a:xfrm>
            <a:off x="8162925" y="447675"/>
            <a:ext cx="0" cy="4371975"/>
          </a:xfrm>
          <a:prstGeom prst="line">
            <a:avLst/>
          </a:prstGeom>
          <a:noFill/>
          <a:ln w="14288">
            <a:solidFill>
              <a:srgbClr val="A28550"/>
            </a:solidFill>
          </a:ln>
        </p:spPr>
      </p:sp>
      <p:sp>
        <p:nvSpPr>
          <p:cNvPr id="6" name="src21-2-0">
            <a:extLst>
              <a:ext uri="{FF2B5EF4-FFF2-40B4-BE49-F238E27FC236}">
                <a16:creationId xmlns:a16="http://schemas.microsoft.com/office/drawing/2014/main" id="{3AB1C8BB-2BF4-421E-A86B-FB0E9618EFE8}"/>
              </a:ext>
            </a:extLst>
          </p:cNvPr>
          <p:cNvSpPr>
            <a:spLocks noGrp="1"/>
          </p:cNvSpPr>
          <p:nvPr/>
        </p:nvSpPr>
        <p:spPr>
          <a:xfrm>
            <a:off x="8448675" y="685800"/>
            <a:ext cx="3209925" cy="4029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32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По </a:t>
            </a:r>
            <a:r>
              <a:rPr sz="2325" b="1" i="0">
                <a:solidFill>
                  <a:srgbClr val="813E47"/>
                </a:solidFill>
                <a:latin typeface="Calibri"/>
                <a:ea typeface="Calibri"/>
                <a:cs typeface="Calibri"/>
              </a:rPr>
              <a:t>Венскому миру 1738 года</a:t>
            </a:r>
            <a:r>
              <a:rPr sz="232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Фридрих Август был признан польским королём как </a:t>
            </a:r>
            <a:r>
              <a:rPr sz="2325" b="1" i="0">
                <a:solidFill>
                  <a:srgbClr val="385E51"/>
                </a:solidFill>
                <a:latin typeface="Calibri"/>
                <a:ea typeface="Calibri"/>
                <a:cs typeface="Calibri"/>
              </a:rPr>
              <a:t>Август III</a:t>
            </a:r>
            <a:r>
              <a:rPr sz="232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, а Лещинский получил герцогство Лотарингию.</a:t>
            </a:r>
          </a:p>
        </p:txBody>
      </p:sp>
      <p:sp>
        <p:nvSpPr>
          <p:cNvPr id="7" name="design">
            <a:extLst>
              <a:ext uri="{FF2B5EF4-FFF2-40B4-BE49-F238E27FC236}">
                <a16:creationId xmlns:a16="http://schemas.microsoft.com/office/drawing/2014/main" id="{BD31D3CC-A535-4169-92AF-9E11CE007484}"/>
              </a:ext>
            </a:extLst>
          </p:cNvPr>
          <p:cNvSpPr>
            <a:spLocks noGrp="1"/>
          </p:cNvSpPr>
          <p:nvPr/>
        </p:nvSpPr>
        <p:spPr>
          <a:xfrm>
            <a:off x="590550" y="5172075"/>
            <a:ext cx="10991850" cy="0"/>
          </a:xfrm>
          <a:prstGeom prst="line">
            <a:avLst/>
          </a:prstGeom>
          <a:noFill/>
          <a:ln w="9525">
            <a:solidFill>
              <a:srgbClr val="A28550"/>
            </a:solidFill>
          </a:ln>
        </p:spPr>
      </p:sp>
      <p:sp>
        <p:nvSpPr>
          <p:cNvPr id="8" name="src21-2-1">
            <a:extLst>
              <a:ext uri="{FF2B5EF4-FFF2-40B4-BE49-F238E27FC236}">
                <a16:creationId xmlns:a16="http://schemas.microsoft.com/office/drawing/2014/main" id="{C2DBF4B2-1BAD-48A9-B6C7-2D4821D6B2CA}"/>
              </a:ext>
            </a:extLst>
          </p:cNvPr>
          <p:cNvSpPr>
            <a:spLocks noGrp="1"/>
          </p:cNvSpPr>
          <p:nvPr/>
        </p:nvSpPr>
        <p:spPr>
          <a:xfrm>
            <a:off x="590550" y="5391150"/>
            <a:ext cx="10991850" cy="876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325" b="1" i="0">
                <a:solidFill>
                  <a:srgbClr val="385E51"/>
                </a:solidFill>
                <a:latin typeface="Calibri"/>
                <a:ea typeface="Calibri"/>
                <a:cs typeface="Calibri"/>
              </a:rPr>
              <a:t>Усилилось влияние России в Польше</a:t>
            </a:r>
            <a:r>
              <a:rPr sz="232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- победа в войне укрепила позиции России в регионе и позволила ей вмешиваться во внутренние дела Польши в дальнейшем.</a:t>
            </a:r>
          </a:p>
        </p:txBody>
      </p:sp>
    </p:spTree>
    <p:extLst>
      <p:ext uri="{BB962C8B-B14F-4D97-AF65-F5344CB8AC3E}">
        <p14:creationId xmlns:p14="http://schemas.microsoft.com/office/powerpoint/2010/main" val="14268009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2D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esign">
            <a:extLst>
              <a:ext uri="{FF2B5EF4-FFF2-40B4-BE49-F238E27FC236}">
                <a16:creationId xmlns:a16="http://schemas.microsoft.com/office/drawing/2014/main" id="{98F8322D-F201-428C-AD48-E723D97BEB81}"/>
              </a:ext>
            </a:extLst>
          </p:cNvPr>
          <p:cNvSpPr>
            <a:spLocks noGrp="1"/>
          </p:cNvSpPr>
          <p:nvPr/>
        </p:nvSpPr>
        <p:spPr>
          <a:xfrm>
            <a:off x="457200" y="6438900"/>
            <a:ext cx="11277600" cy="0"/>
          </a:xfrm>
          <a:prstGeom prst="line">
            <a:avLst/>
          </a:prstGeom>
          <a:noFill/>
          <a:ln w="7620">
            <a:solidFill>
              <a:srgbClr val="6F736A"/>
            </a:solidFill>
          </a:ln>
        </p:spPr>
      </p:sp>
      <p:sp>
        <p:nvSpPr>
          <p:cNvPr id="2" name="author">
            <a:extLst>
              <a:ext uri="{FF2B5EF4-FFF2-40B4-BE49-F238E27FC236}">
                <a16:creationId xmlns:a16="http://schemas.microsoft.com/office/drawing/2014/main" id="{2DF482CB-A443-40F9-B389-CD009A44ABA8}"/>
              </a:ext>
            </a:extLst>
          </p:cNvPr>
          <p:cNvSpPr>
            <a:spLocks noGrp="1"/>
          </p:cNvSpPr>
          <p:nvPr/>
        </p:nvSpPr>
        <p:spPr>
          <a:xfrm>
            <a:off x="10001250" y="6543675"/>
            <a:ext cx="17335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125" b="0" i="0">
                <a:solidFill>
                  <a:srgbClr val="BCB39C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BCB39C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3" name="src22-2-0">
            <a:extLst>
              <a:ext uri="{FF2B5EF4-FFF2-40B4-BE49-F238E27FC236}">
                <a16:creationId xmlns:a16="http://schemas.microsoft.com/office/drawing/2014/main" id="{F0E0C1C3-77A8-4D1A-8819-E7972EFF40C2}"/>
              </a:ext>
            </a:extLst>
          </p:cNvPr>
          <p:cNvSpPr>
            <a:spLocks noGrp="1"/>
          </p:cNvSpPr>
          <p:nvPr/>
        </p:nvSpPr>
        <p:spPr>
          <a:xfrm>
            <a:off x="571500" y="428625"/>
            <a:ext cx="10925175" cy="666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675" b="0" i="0">
                <a:solidFill>
                  <a:srgbClr val="F5F0E5"/>
                </a:solidFill>
                <a:latin typeface="Georgia"/>
                <a:ea typeface="Georgia"/>
                <a:cs typeface="Georgia"/>
              </a:defRPr>
            </a:pPr>
            <a:r>
              <a:rPr sz="3675" b="0" i="0">
                <a:solidFill>
                  <a:srgbClr val="F5F0E5"/>
                </a:solidFill>
                <a:latin typeface="Georgia"/>
                <a:ea typeface="Georgia"/>
                <a:cs typeface="Georgia"/>
              </a:rPr>
              <a:t>Подведем итоги</a:t>
            </a:r>
          </a:p>
        </p:txBody>
      </p:sp>
      <p:sp>
        <p:nvSpPr>
          <p:cNvPr id="4" name="design">
            <a:extLst>
              <a:ext uri="{FF2B5EF4-FFF2-40B4-BE49-F238E27FC236}">
                <a16:creationId xmlns:a16="http://schemas.microsoft.com/office/drawing/2014/main" id="{E94F86DB-E924-463A-AEB6-92F2E3C359B6}"/>
              </a:ext>
            </a:extLst>
          </p:cNvPr>
          <p:cNvSpPr>
            <a:spLocks noGrp="1"/>
          </p:cNvSpPr>
          <p:nvPr/>
        </p:nvSpPr>
        <p:spPr>
          <a:xfrm>
            <a:off x="581025" y="1343025"/>
            <a:ext cx="10982325" cy="0"/>
          </a:xfrm>
          <a:prstGeom prst="line">
            <a:avLst/>
          </a:prstGeom>
          <a:noFill/>
          <a:ln w="19050">
            <a:solidFill>
              <a:srgbClr val="A28550"/>
            </a:solidFill>
          </a:ln>
        </p:spPr>
      </p:sp>
      <p:sp>
        <p:nvSpPr>
          <p:cNvPr id="5" name="src22-2-1">
            <a:extLst>
              <a:ext uri="{FF2B5EF4-FFF2-40B4-BE49-F238E27FC236}">
                <a16:creationId xmlns:a16="http://schemas.microsoft.com/office/drawing/2014/main" id="{C2245648-4464-4C48-A4DC-66866F7AB18E}"/>
              </a:ext>
            </a:extLst>
          </p:cNvPr>
          <p:cNvSpPr>
            <a:spLocks noGrp="1"/>
          </p:cNvSpPr>
          <p:nvPr/>
        </p:nvSpPr>
        <p:spPr>
          <a:xfrm>
            <a:off x="590550" y="1771650"/>
            <a:ext cx="10953750" cy="20478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marL="228600" indent="-203200" algn="l">
              <a:lnSpc>
                <a:spcPct val="108000"/>
              </a:lnSpc>
              <a:buChar char="❖"/>
              <a:defRPr sz="2925" b="0" i="0">
                <a:solidFill>
                  <a:srgbClr val="F5F0E5"/>
                </a:solidFill>
                <a:latin typeface="Calibri"/>
                <a:ea typeface="Calibri"/>
                <a:cs typeface="Calibri"/>
              </a:defRPr>
            </a:pPr>
            <a:r>
              <a:rPr sz="2925" b="0" i="0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В результате крупных общеевропейских войн (за испанское наследство и Северной войны) в Европе сложилась система отношений, основанная на равновесии сил </a:t>
            </a:r>
            <a:r>
              <a:rPr sz="2925" b="1" i="0">
                <a:solidFill>
                  <a:srgbClr val="CDB47E"/>
                </a:solidFill>
                <a:latin typeface="Calibri"/>
                <a:ea typeface="Calibri"/>
                <a:cs typeface="Calibri"/>
              </a:rPr>
              <a:t>5 великих держав</a:t>
            </a:r>
            <a:r>
              <a:rPr sz="2925" b="0" i="0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 - Франции, Великобритании, Австрии, Пруссии и России.</a:t>
            </a:r>
          </a:p>
        </p:txBody>
      </p:sp>
      <p:sp>
        <p:nvSpPr>
          <p:cNvPr id="6" name="src22-2-2">
            <a:extLst>
              <a:ext uri="{FF2B5EF4-FFF2-40B4-BE49-F238E27FC236}">
                <a16:creationId xmlns:a16="http://schemas.microsoft.com/office/drawing/2014/main" id="{A7A4A0C7-8D90-43AB-AC4F-52CF165645F5}"/>
              </a:ext>
            </a:extLst>
          </p:cNvPr>
          <p:cNvSpPr>
            <a:spLocks noGrp="1"/>
          </p:cNvSpPr>
          <p:nvPr/>
        </p:nvSpPr>
        <p:spPr>
          <a:xfrm>
            <a:off x="590550" y="4305300"/>
            <a:ext cx="10953750" cy="18192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marL="228600" indent="-203200" algn="l">
              <a:lnSpc>
                <a:spcPct val="108000"/>
              </a:lnSpc>
              <a:buChar char="❖"/>
              <a:defRPr sz="2700" b="0" i="0">
                <a:solidFill>
                  <a:srgbClr val="F5F0E5"/>
                </a:solidFill>
                <a:latin typeface="Calibri"/>
                <a:ea typeface="Calibri"/>
                <a:cs typeface="Calibri"/>
              </a:defRPr>
            </a:pPr>
            <a:r>
              <a:rPr sz="2700" b="0" i="0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Её характеризовало стремление не допустить нарушения европейского равновесия в пользу одной из держав. Но даже великим державам приходилось </a:t>
            </a:r>
            <a:r>
              <a:rPr sz="2700" b="1" i="0">
                <a:solidFill>
                  <a:srgbClr val="CDB47E"/>
                </a:solidFill>
                <a:latin typeface="Calibri"/>
                <a:ea typeface="Calibri"/>
                <a:cs typeface="Calibri"/>
              </a:rPr>
              <a:t>соизмерять свои планы</a:t>
            </a:r>
            <a:r>
              <a:rPr sz="2700" b="0" i="0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 с имевшимися у них </a:t>
            </a:r>
            <a:r>
              <a:rPr sz="2700" b="1" i="0">
                <a:solidFill>
                  <a:srgbClr val="CDB47E"/>
                </a:solidFill>
                <a:latin typeface="Calibri"/>
                <a:ea typeface="Calibri"/>
                <a:cs typeface="Calibri"/>
              </a:rPr>
              <a:t>ресурсами.</a:t>
            </a:r>
          </a:p>
        </p:txBody>
      </p:sp>
    </p:spTree>
    <p:extLst>
      <p:ext uri="{BB962C8B-B14F-4D97-AF65-F5344CB8AC3E}">
        <p14:creationId xmlns:p14="http://schemas.microsoft.com/office/powerpoint/2010/main" val="1634354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esign">
            <a:extLst>
              <a:ext uri="{FF2B5EF4-FFF2-40B4-BE49-F238E27FC236}">
                <a16:creationId xmlns:a16="http://schemas.microsoft.com/office/drawing/2014/main" id="{E02D112C-70A3-4519-8BD5-7CAFA034606A}"/>
              </a:ext>
            </a:extLst>
          </p:cNvPr>
          <p:cNvSpPr>
            <a:spLocks noGrp="1"/>
          </p:cNvSpPr>
          <p:nvPr/>
        </p:nvSpPr>
        <p:spPr>
          <a:xfrm>
            <a:off x="457200" y="6438900"/>
            <a:ext cx="11277600" cy="0"/>
          </a:xfrm>
          <a:prstGeom prst="line">
            <a:avLst/>
          </a:prstGeom>
          <a:noFill/>
          <a:ln w="7620">
            <a:solidFill>
              <a:srgbClr val="C7B796"/>
            </a:solidFill>
          </a:ln>
        </p:spPr>
      </p:sp>
      <p:sp>
        <p:nvSpPr>
          <p:cNvPr id="2" name="author">
            <a:extLst>
              <a:ext uri="{FF2B5EF4-FFF2-40B4-BE49-F238E27FC236}">
                <a16:creationId xmlns:a16="http://schemas.microsoft.com/office/drawing/2014/main" id="{13A75562-53B3-4F36-B33C-0F626C09A8A4}"/>
              </a:ext>
            </a:extLst>
          </p:cNvPr>
          <p:cNvSpPr>
            <a:spLocks noGrp="1"/>
          </p:cNvSpPr>
          <p:nvPr/>
        </p:nvSpPr>
        <p:spPr>
          <a:xfrm>
            <a:off x="10001250" y="6543675"/>
            <a:ext cx="17335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125" b="0" i="0">
                <a:solidFill>
                  <a:srgbClr val="82796A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82796A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3" name="src23-2-0">
            <a:extLst>
              <a:ext uri="{FF2B5EF4-FFF2-40B4-BE49-F238E27FC236}">
                <a16:creationId xmlns:a16="http://schemas.microsoft.com/office/drawing/2014/main" id="{93D2127B-0014-4D0F-B846-BE5992413779}"/>
              </a:ext>
            </a:extLst>
          </p:cNvPr>
          <p:cNvSpPr>
            <a:spLocks noGrp="1"/>
          </p:cNvSpPr>
          <p:nvPr/>
        </p:nvSpPr>
        <p:spPr>
          <a:xfrm>
            <a:off x="495300" y="381000"/>
            <a:ext cx="11201400" cy="10953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675" b="0" i="0">
                <a:solidFill>
                  <a:srgbClr val="172D3B"/>
                </a:solidFill>
                <a:latin typeface="Georgia"/>
                <a:ea typeface="Georgia"/>
                <a:cs typeface="Georgia"/>
              </a:defRPr>
            </a:pPr>
            <a:r>
              <a:rPr sz="3675" b="0" i="0">
                <a:solidFill>
                  <a:srgbClr val="172D3B"/>
                </a:solidFill>
                <a:latin typeface="Georgia"/>
                <a:ea typeface="Georgia"/>
                <a:cs typeface="Georgia"/>
              </a:rPr>
              <a:t>Подведем итоги</a:t>
            </a:r>
          </a:p>
        </p:txBody>
      </p:sp>
      <p:sp>
        <p:nvSpPr>
          <p:cNvPr id="4" name="design">
            <a:extLst>
              <a:ext uri="{FF2B5EF4-FFF2-40B4-BE49-F238E27FC236}">
                <a16:creationId xmlns:a16="http://schemas.microsoft.com/office/drawing/2014/main" id="{CF35ECF6-D370-456D-B1D8-6B0F72E784BC}"/>
              </a:ext>
            </a:extLst>
          </p:cNvPr>
          <p:cNvSpPr>
            <a:spLocks noGrp="1"/>
          </p:cNvSpPr>
          <p:nvPr/>
        </p:nvSpPr>
        <p:spPr>
          <a:xfrm>
            <a:off x="600075" y="1657350"/>
            <a:ext cx="4152900" cy="0"/>
          </a:xfrm>
          <a:prstGeom prst="line">
            <a:avLst/>
          </a:prstGeom>
          <a:noFill/>
          <a:ln w="47625">
            <a:solidFill>
              <a:srgbClr val="813E47"/>
            </a:solidFill>
          </a:ln>
        </p:spPr>
      </p:sp>
      <p:sp>
        <p:nvSpPr>
          <p:cNvPr id="5" name="design">
            <a:extLst>
              <a:ext uri="{FF2B5EF4-FFF2-40B4-BE49-F238E27FC236}">
                <a16:creationId xmlns:a16="http://schemas.microsoft.com/office/drawing/2014/main" id="{B03CDF22-BAFB-4B2E-A6F6-5923BF4B952A}"/>
              </a:ext>
            </a:extLst>
          </p:cNvPr>
          <p:cNvSpPr>
            <a:spLocks noGrp="1"/>
          </p:cNvSpPr>
          <p:nvPr/>
        </p:nvSpPr>
        <p:spPr>
          <a:xfrm>
            <a:off x="5391150" y="1657350"/>
            <a:ext cx="6181725" cy="0"/>
          </a:xfrm>
          <a:prstGeom prst="line">
            <a:avLst/>
          </a:prstGeom>
          <a:noFill/>
          <a:ln w="47625">
            <a:solidFill>
              <a:srgbClr val="426A86"/>
            </a:solidFill>
          </a:ln>
        </p:spPr>
      </p:sp>
      <p:sp>
        <p:nvSpPr>
          <p:cNvPr id="6" name="src23-2-1">
            <a:extLst>
              <a:ext uri="{FF2B5EF4-FFF2-40B4-BE49-F238E27FC236}">
                <a16:creationId xmlns:a16="http://schemas.microsoft.com/office/drawing/2014/main" id="{4A3DDE0D-3D88-45B6-8BAC-786B7EC334CC}"/>
              </a:ext>
            </a:extLst>
          </p:cNvPr>
          <p:cNvSpPr>
            <a:spLocks noGrp="1"/>
          </p:cNvSpPr>
          <p:nvPr/>
        </p:nvSpPr>
        <p:spPr>
          <a:xfrm>
            <a:off x="590550" y="1990725"/>
            <a:ext cx="4200525" cy="4029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marL="228600" indent="-203200" algn="l">
              <a:lnSpc>
                <a:spcPct val="108000"/>
              </a:lnSpc>
              <a:buChar char="❖"/>
              <a:defRPr sz="2625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62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Так, </a:t>
            </a:r>
            <a:r>
              <a:rPr sz="2625" b="1" i="0">
                <a:solidFill>
                  <a:srgbClr val="813E47"/>
                </a:solidFill>
                <a:latin typeface="Calibri"/>
                <a:ea typeface="Calibri"/>
                <a:cs typeface="Calibri"/>
              </a:rPr>
              <a:t>Великобритания</a:t>
            </a:r>
            <a:r>
              <a:rPr sz="262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после Войны за австрийское наследство отказалась от непосредственного военного вмешательства в события на континенте и сосредоточила усилия на </a:t>
            </a:r>
            <a:r>
              <a:rPr sz="2625" b="1" i="0">
                <a:solidFill>
                  <a:srgbClr val="813E47"/>
                </a:solidFill>
                <a:latin typeface="Calibri"/>
                <a:ea typeface="Calibri"/>
                <a:cs typeface="Calibri"/>
              </a:rPr>
              <a:t>колониальной экспансии.</a:t>
            </a:r>
          </a:p>
        </p:txBody>
      </p:sp>
      <p:sp>
        <p:nvSpPr>
          <p:cNvPr id="7" name="src23-2-2">
            <a:extLst>
              <a:ext uri="{FF2B5EF4-FFF2-40B4-BE49-F238E27FC236}">
                <a16:creationId xmlns:a16="http://schemas.microsoft.com/office/drawing/2014/main" id="{99F9F31C-0A3B-486E-8A2D-B4375FD03463}"/>
              </a:ext>
            </a:extLst>
          </p:cNvPr>
          <p:cNvSpPr>
            <a:spLocks noGrp="1"/>
          </p:cNvSpPr>
          <p:nvPr/>
        </p:nvSpPr>
        <p:spPr>
          <a:xfrm>
            <a:off x="5391150" y="1990725"/>
            <a:ext cx="6172200" cy="4029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marL="228600" indent="-203200" algn="l">
              <a:lnSpc>
                <a:spcPct val="108000"/>
              </a:lnSpc>
              <a:buChar char="❖"/>
              <a:defRPr sz="2625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625" b="1" i="0">
                <a:solidFill>
                  <a:srgbClr val="426A86"/>
                </a:solidFill>
                <a:latin typeface="Calibri"/>
                <a:ea typeface="Calibri"/>
                <a:cs typeface="Calibri"/>
              </a:rPr>
              <a:t>Франция</a:t>
            </a:r>
            <a:r>
              <a:rPr sz="262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одновременно пыталась соперничать с англичанами за колонии и проводить активную политику на континенте. В результате такого разброса усилий французы проиграли англичанам борьбу за </a:t>
            </a:r>
            <a:r>
              <a:rPr sz="2625" b="1" i="0">
                <a:solidFill>
                  <a:srgbClr val="813E47"/>
                </a:solidFill>
                <a:latin typeface="Calibri"/>
                <a:ea typeface="Calibri"/>
                <a:cs typeface="Calibri"/>
              </a:rPr>
              <a:t>Индию и Канаду</a:t>
            </a:r>
            <a:r>
              <a:rPr sz="262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, не сумев при этом помешать усилению позиций </a:t>
            </a:r>
            <a:r>
              <a:rPr sz="2625" b="1" i="0">
                <a:solidFill>
                  <a:srgbClr val="385E51"/>
                </a:solidFill>
                <a:latin typeface="Calibri"/>
                <a:ea typeface="Calibri"/>
                <a:cs typeface="Calibri"/>
              </a:rPr>
              <a:t>России</a:t>
            </a:r>
            <a:r>
              <a:rPr sz="262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на континенте.</a:t>
            </a:r>
          </a:p>
        </p:txBody>
      </p:sp>
    </p:spTree>
    <p:extLst>
      <p:ext uri="{BB962C8B-B14F-4D97-AF65-F5344CB8AC3E}">
        <p14:creationId xmlns:p14="http://schemas.microsoft.com/office/powerpoint/2010/main" val="6717345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esign">
            <a:extLst>
              <a:ext uri="{FF2B5EF4-FFF2-40B4-BE49-F238E27FC236}">
                <a16:creationId xmlns:a16="http://schemas.microsoft.com/office/drawing/2014/main" id="{FFB8E8D6-B790-4D7C-A144-60D3D93D0C06}"/>
              </a:ext>
            </a:extLst>
          </p:cNvPr>
          <p:cNvSpPr>
            <a:spLocks noGrp="1"/>
          </p:cNvSpPr>
          <p:nvPr/>
        </p:nvSpPr>
        <p:spPr>
          <a:xfrm>
            <a:off x="457200" y="6438900"/>
            <a:ext cx="11277600" cy="0"/>
          </a:xfrm>
          <a:prstGeom prst="line">
            <a:avLst/>
          </a:prstGeom>
          <a:noFill/>
          <a:ln w="7620">
            <a:solidFill>
              <a:srgbClr val="C7B796"/>
            </a:solidFill>
          </a:ln>
        </p:spPr>
      </p:sp>
      <p:sp>
        <p:nvSpPr>
          <p:cNvPr id="2" name="author">
            <a:extLst>
              <a:ext uri="{FF2B5EF4-FFF2-40B4-BE49-F238E27FC236}">
                <a16:creationId xmlns:a16="http://schemas.microsoft.com/office/drawing/2014/main" id="{FF5D362E-71BF-4922-85E9-ACFA7E4130A8}"/>
              </a:ext>
            </a:extLst>
          </p:cNvPr>
          <p:cNvSpPr>
            <a:spLocks noGrp="1"/>
          </p:cNvSpPr>
          <p:nvPr/>
        </p:nvSpPr>
        <p:spPr>
          <a:xfrm>
            <a:off x="10001250" y="6543675"/>
            <a:ext cx="17335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125" b="0" i="0">
                <a:solidFill>
                  <a:srgbClr val="82796A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82796A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3" name="src24-2-0">
            <a:extLst>
              <a:ext uri="{FF2B5EF4-FFF2-40B4-BE49-F238E27FC236}">
                <a16:creationId xmlns:a16="http://schemas.microsoft.com/office/drawing/2014/main" id="{5F50D9EC-E1BE-4A17-9301-363DAAD12D5B}"/>
              </a:ext>
            </a:extLst>
          </p:cNvPr>
          <p:cNvSpPr>
            <a:spLocks noGrp="1"/>
          </p:cNvSpPr>
          <p:nvPr/>
        </p:nvSpPr>
        <p:spPr>
          <a:xfrm>
            <a:off x="561975" y="409575"/>
            <a:ext cx="11049000" cy="666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900" b="0" i="0">
                <a:solidFill>
                  <a:srgbClr val="385E51"/>
                </a:solidFill>
                <a:latin typeface="Georgia"/>
                <a:ea typeface="Georgia"/>
                <a:cs typeface="Georgia"/>
              </a:defRPr>
            </a:pPr>
            <a:r>
              <a:rPr sz="3900" b="0" i="0">
                <a:solidFill>
                  <a:srgbClr val="385E51"/>
                </a:solidFill>
                <a:latin typeface="Georgia"/>
                <a:ea typeface="Georgia"/>
                <a:cs typeface="Georgia"/>
              </a:rPr>
              <a:t>Россия</a:t>
            </a:r>
          </a:p>
        </p:txBody>
      </p:sp>
      <p:sp>
        <p:nvSpPr>
          <p:cNvPr id="4" name="design">
            <a:extLst>
              <a:ext uri="{FF2B5EF4-FFF2-40B4-BE49-F238E27FC236}">
                <a16:creationId xmlns:a16="http://schemas.microsoft.com/office/drawing/2014/main" id="{DBD26B97-E3E1-49E8-9151-9B06FFDCB71A}"/>
              </a:ext>
            </a:extLst>
          </p:cNvPr>
          <p:cNvSpPr>
            <a:spLocks noGrp="1"/>
          </p:cNvSpPr>
          <p:nvPr/>
        </p:nvSpPr>
        <p:spPr>
          <a:xfrm>
            <a:off x="600075" y="2419350"/>
            <a:ext cx="10972800" cy="0"/>
          </a:xfrm>
          <a:prstGeom prst="line">
            <a:avLst/>
          </a:prstGeom>
          <a:noFill/>
          <a:ln w="9525">
            <a:solidFill>
              <a:srgbClr val="C7B796"/>
            </a:solidFill>
          </a:ln>
        </p:spPr>
      </p:sp>
      <p:sp>
        <p:nvSpPr>
          <p:cNvPr id="5" name="src24-2-1">
            <a:extLst>
              <a:ext uri="{FF2B5EF4-FFF2-40B4-BE49-F238E27FC236}">
                <a16:creationId xmlns:a16="http://schemas.microsoft.com/office/drawing/2014/main" id="{3EAA47F6-4D79-4CBA-8195-456BD020303C}"/>
              </a:ext>
            </a:extLst>
          </p:cNvPr>
          <p:cNvSpPr>
            <a:spLocks noGrp="1"/>
          </p:cNvSpPr>
          <p:nvPr/>
        </p:nvSpPr>
        <p:spPr>
          <a:xfrm>
            <a:off x="600075" y="1600200"/>
            <a:ext cx="10953750" cy="838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marL="228600" indent="-203200" algn="l">
              <a:lnSpc>
                <a:spcPct val="108000"/>
              </a:lnSpc>
              <a:buChar char="❖"/>
              <a:defRPr sz="3075" b="0" i="0">
                <a:solidFill>
                  <a:srgbClr val="172D3B"/>
                </a:solidFill>
                <a:latin typeface="Georgia"/>
                <a:ea typeface="Georgia"/>
                <a:cs typeface="Georgia"/>
              </a:defRPr>
            </a:pPr>
            <a:r>
              <a:rPr sz="3075" b="1" i="0">
                <a:solidFill>
                  <a:srgbClr val="813E47"/>
                </a:solidFill>
                <a:latin typeface="Georgia"/>
                <a:ea typeface="Georgia"/>
                <a:cs typeface="Georgia"/>
              </a:rPr>
              <a:t>1700—1721</a:t>
            </a:r>
            <a:r>
              <a:rPr sz="3075" b="0" i="0">
                <a:solidFill>
                  <a:srgbClr val="172D3B"/>
                </a:solidFill>
                <a:latin typeface="Georgia"/>
                <a:ea typeface="Georgia"/>
                <a:cs typeface="Georgia"/>
              </a:rPr>
              <a:t> гг. — Северная война</a:t>
            </a:r>
          </a:p>
        </p:txBody>
      </p:sp>
      <p:sp>
        <p:nvSpPr>
          <p:cNvPr id="6" name="design">
            <a:extLst>
              <a:ext uri="{FF2B5EF4-FFF2-40B4-BE49-F238E27FC236}">
                <a16:creationId xmlns:a16="http://schemas.microsoft.com/office/drawing/2014/main" id="{28A6367A-FE59-413E-A789-E4053492721B}"/>
              </a:ext>
            </a:extLst>
          </p:cNvPr>
          <p:cNvSpPr>
            <a:spLocks noGrp="1"/>
          </p:cNvSpPr>
          <p:nvPr/>
        </p:nvSpPr>
        <p:spPr>
          <a:xfrm>
            <a:off x="600075" y="3514725"/>
            <a:ext cx="10972800" cy="0"/>
          </a:xfrm>
          <a:prstGeom prst="line">
            <a:avLst/>
          </a:prstGeom>
          <a:noFill/>
          <a:ln w="9525">
            <a:solidFill>
              <a:srgbClr val="C7B796"/>
            </a:solidFill>
          </a:ln>
        </p:spPr>
      </p:sp>
      <p:sp>
        <p:nvSpPr>
          <p:cNvPr id="7" name="src24-2-2">
            <a:extLst>
              <a:ext uri="{FF2B5EF4-FFF2-40B4-BE49-F238E27FC236}">
                <a16:creationId xmlns:a16="http://schemas.microsoft.com/office/drawing/2014/main" id="{D68A58CA-8E1B-43BB-8C09-3C2C131CAA34}"/>
              </a:ext>
            </a:extLst>
          </p:cNvPr>
          <p:cNvSpPr>
            <a:spLocks noGrp="1"/>
          </p:cNvSpPr>
          <p:nvPr/>
        </p:nvSpPr>
        <p:spPr>
          <a:xfrm>
            <a:off x="600075" y="2695575"/>
            <a:ext cx="10953750" cy="838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marL="228600" indent="-203200" algn="l">
              <a:lnSpc>
                <a:spcPct val="108000"/>
              </a:lnSpc>
              <a:buChar char="❖"/>
              <a:defRPr sz="3075" b="0" i="0">
                <a:solidFill>
                  <a:srgbClr val="172D3B"/>
                </a:solidFill>
                <a:latin typeface="Georgia"/>
                <a:ea typeface="Georgia"/>
                <a:cs typeface="Georgia"/>
              </a:defRPr>
            </a:pPr>
            <a:r>
              <a:rPr sz="3075" b="1" i="0">
                <a:solidFill>
                  <a:srgbClr val="813E47"/>
                </a:solidFill>
                <a:latin typeface="Georgia"/>
                <a:ea typeface="Georgia"/>
                <a:cs typeface="Georgia"/>
              </a:rPr>
              <a:t>1768—1774</a:t>
            </a:r>
            <a:r>
              <a:rPr sz="3075" b="0" i="0">
                <a:solidFill>
                  <a:srgbClr val="172D3B"/>
                </a:solidFill>
                <a:latin typeface="Georgia"/>
                <a:ea typeface="Georgia"/>
                <a:cs typeface="Georgia"/>
              </a:rPr>
              <a:t> гг. — Русско-турецкая война</a:t>
            </a:r>
          </a:p>
        </p:txBody>
      </p:sp>
      <p:sp>
        <p:nvSpPr>
          <p:cNvPr id="8" name="design">
            <a:extLst>
              <a:ext uri="{FF2B5EF4-FFF2-40B4-BE49-F238E27FC236}">
                <a16:creationId xmlns:a16="http://schemas.microsoft.com/office/drawing/2014/main" id="{E9702D21-F497-4D15-8463-15F8237660E5}"/>
              </a:ext>
            </a:extLst>
          </p:cNvPr>
          <p:cNvSpPr>
            <a:spLocks noGrp="1"/>
          </p:cNvSpPr>
          <p:nvPr/>
        </p:nvSpPr>
        <p:spPr>
          <a:xfrm>
            <a:off x="600075" y="4610100"/>
            <a:ext cx="10972800" cy="0"/>
          </a:xfrm>
          <a:prstGeom prst="line">
            <a:avLst/>
          </a:prstGeom>
          <a:noFill/>
          <a:ln w="9525">
            <a:solidFill>
              <a:srgbClr val="C7B796"/>
            </a:solidFill>
          </a:ln>
        </p:spPr>
      </p:sp>
      <p:sp>
        <p:nvSpPr>
          <p:cNvPr id="9" name="src24-2-3">
            <a:extLst>
              <a:ext uri="{FF2B5EF4-FFF2-40B4-BE49-F238E27FC236}">
                <a16:creationId xmlns:a16="http://schemas.microsoft.com/office/drawing/2014/main" id="{74523547-43C5-46DB-BEC9-E9C7171BA15D}"/>
              </a:ext>
            </a:extLst>
          </p:cNvPr>
          <p:cNvSpPr>
            <a:spLocks noGrp="1"/>
          </p:cNvSpPr>
          <p:nvPr/>
        </p:nvSpPr>
        <p:spPr>
          <a:xfrm>
            <a:off x="600075" y="3790950"/>
            <a:ext cx="10953750" cy="838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marL="228600" indent="-203200" algn="l">
              <a:lnSpc>
                <a:spcPct val="108000"/>
              </a:lnSpc>
              <a:buChar char="❖"/>
              <a:defRPr sz="3075" b="0" i="0">
                <a:solidFill>
                  <a:srgbClr val="172D3B"/>
                </a:solidFill>
                <a:latin typeface="Georgia"/>
                <a:ea typeface="Georgia"/>
                <a:cs typeface="Georgia"/>
              </a:defRPr>
            </a:pPr>
            <a:r>
              <a:rPr sz="3075" b="1" i="0">
                <a:solidFill>
                  <a:srgbClr val="813E47"/>
                </a:solidFill>
                <a:latin typeface="Georgia"/>
                <a:ea typeface="Georgia"/>
                <a:cs typeface="Georgia"/>
              </a:rPr>
              <a:t>1787—1791</a:t>
            </a:r>
            <a:r>
              <a:rPr sz="3075" b="0" i="0">
                <a:solidFill>
                  <a:srgbClr val="172D3B"/>
                </a:solidFill>
                <a:latin typeface="Georgia"/>
                <a:ea typeface="Georgia"/>
                <a:cs typeface="Georgia"/>
              </a:rPr>
              <a:t> гг.— Русско-турецкая война</a:t>
            </a:r>
          </a:p>
        </p:txBody>
      </p:sp>
      <p:sp>
        <p:nvSpPr>
          <p:cNvPr id="10" name="design">
            <a:extLst>
              <a:ext uri="{FF2B5EF4-FFF2-40B4-BE49-F238E27FC236}">
                <a16:creationId xmlns:a16="http://schemas.microsoft.com/office/drawing/2014/main" id="{BF975E47-BD2F-47C5-A449-1F30B28ADB03}"/>
              </a:ext>
            </a:extLst>
          </p:cNvPr>
          <p:cNvSpPr>
            <a:spLocks noGrp="1"/>
          </p:cNvSpPr>
          <p:nvPr/>
        </p:nvSpPr>
        <p:spPr>
          <a:xfrm>
            <a:off x="600075" y="5705475"/>
            <a:ext cx="10972800" cy="0"/>
          </a:xfrm>
          <a:prstGeom prst="line">
            <a:avLst/>
          </a:prstGeom>
          <a:noFill/>
          <a:ln w="9525">
            <a:solidFill>
              <a:srgbClr val="C7B796"/>
            </a:solidFill>
          </a:ln>
        </p:spPr>
      </p:sp>
      <p:sp>
        <p:nvSpPr>
          <p:cNvPr id="11" name="src24-2-4">
            <a:extLst>
              <a:ext uri="{FF2B5EF4-FFF2-40B4-BE49-F238E27FC236}">
                <a16:creationId xmlns:a16="http://schemas.microsoft.com/office/drawing/2014/main" id="{698A7E29-7E9F-4A55-A7AE-266FA9B84DEA}"/>
              </a:ext>
            </a:extLst>
          </p:cNvPr>
          <p:cNvSpPr>
            <a:spLocks noGrp="1"/>
          </p:cNvSpPr>
          <p:nvPr/>
        </p:nvSpPr>
        <p:spPr>
          <a:xfrm>
            <a:off x="600075" y="4886325"/>
            <a:ext cx="10953750" cy="838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marL="228600" indent="-203200" algn="l">
              <a:lnSpc>
                <a:spcPct val="108000"/>
              </a:lnSpc>
              <a:buChar char="❖"/>
              <a:defRPr sz="3075" b="0" i="0">
                <a:solidFill>
                  <a:srgbClr val="172D3B"/>
                </a:solidFill>
                <a:latin typeface="Georgia"/>
                <a:ea typeface="Georgia"/>
                <a:cs typeface="Georgia"/>
              </a:defRPr>
            </a:pPr>
            <a:r>
              <a:rPr sz="3075" b="1" i="0">
                <a:solidFill>
                  <a:srgbClr val="813E47"/>
                </a:solidFill>
                <a:latin typeface="Georgia"/>
                <a:ea typeface="Georgia"/>
                <a:cs typeface="Georgia"/>
              </a:rPr>
              <a:t>1788—1790</a:t>
            </a:r>
            <a:r>
              <a:rPr sz="3075" b="0" i="0">
                <a:solidFill>
                  <a:srgbClr val="172D3B"/>
                </a:solidFill>
                <a:latin typeface="Georgia"/>
                <a:ea typeface="Georgia"/>
                <a:cs typeface="Georgia"/>
              </a:rPr>
              <a:t> гг. — Русско-шведская война</a:t>
            </a:r>
          </a:p>
        </p:txBody>
      </p:sp>
    </p:spTree>
    <p:extLst>
      <p:ext uri="{BB962C8B-B14F-4D97-AF65-F5344CB8AC3E}">
        <p14:creationId xmlns:p14="http://schemas.microsoft.com/office/powerpoint/2010/main" val="3713004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esign">
            <a:extLst>
              <a:ext uri="{FF2B5EF4-FFF2-40B4-BE49-F238E27FC236}">
                <a16:creationId xmlns:a16="http://schemas.microsoft.com/office/drawing/2014/main" id="{03862E76-5B19-4D9C-97C7-5F12B0FBA73C}"/>
              </a:ext>
            </a:extLst>
          </p:cNvPr>
          <p:cNvSpPr>
            <a:spLocks noGrp="1"/>
          </p:cNvSpPr>
          <p:nvPr/>
        </p:nvSpPr>
        <p:spPr>
          <a:xfrm>
            <a:off x="457200" y="6438900"/>
            <a:ext cx="11277600" cy="0"/>
          </a:xfrm>
          <a:prstGeom prst="line">
            <a:avLst/>
          </a:prstGeom>
          <a:noFill/>
          <a:ln w="7620">
            <a:solidFill>
              <a:srgbClr val="C7B796"/>
            </a:solidFill>
          </a:ln>
        </p:spPr>
      </p:sp>
      <p:sp>
        <p:nvSpPr>
          <p:cNvPr id="2" name="author">
            <a:extLst>
              <a:ext uri="{FF2B5EF4-FFF2-40B4-BE49-F238E27FC236}">
                <a16:creationId xmlns:a16="http://schemas.microsoft.com/office/drawing/2014/main" id="{CE15F604-CF10-4BE0-ABDE-74EF344A0460}"/>
              </a:ext>
            </a:extLst>
          </p:cNvPr>
          <p:cNvSpPr>
            <a:spLocks noGrp="1"/>
          </p:cNvSpPr>
          <p:nvPr/>
        </p:nvSpPr>
        <p:spPr>
          <a:xfrm>
            <a:off x="10001250" y="6543675"/>
            <a:ext cx="17335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125" b="0" i="0">
                <a:solidFill>
                  <a:srgbClr val="82796A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82796A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3" name="src25-2-0">
            <a:extLst>
              <a:ext uri="{FF2B5EF4-FFF2-40B4-BE49-F238E27FC236}">
                <a16:creationId xmlns:a16="http://schemas.microsoft.com/office/drawing/2014/main" id="{9C519BA0-7E79-42DB-BAC8-E329F7148469}"/>
              </a:ext>
            </a:extLst>
          </p:cNvPr>
          <p:cNvSpPr>
            <a:spLocks noGrp="1"/>
          </p:cNvSpPr>
          <p:nvPr/>
        </p:nvSpPr>
        <p:spPr>
          <a:xfrm>
            <a:off x="533400" y="428625"/>
            <a:ext cx="11077575" cy="666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900" b="0" i="0">
                <a:solidFill>
                  <a:srgbClr val="172D3B"/>
                </a:solidFill>
                <a:latin typeface="Georgia"/>
                <a:ea typeface="Georgia"/>
                <a:cs typeface="Georgia"/>
              </a:defRPr>
            </a:pPr>
            <a:r>
              <a:rPr sz="3900" b="0" i="0">
                <a:solidFill>
                  <a:srgbClr val="172D3B"/>
                </a:solidFill>
                <a:latin typeface="Georgia"/>
                <a:ea typeface="Georgia"/>
                <a:cs typeface="Georgia"/>
              </a:rPr>
              <a:t>Мир</a:t>
            </a:r>
          </a:p>
        </p:txBody>
      </p:sp>
      <p:sp>
        <p:nvSpPr>
          <p:cNvPr id="4" name="design">
            <a:extLst>
              <a:ext uri="{FF2B5EF4-FFF2-40B4-BE49-F238E27FC236}">
                <a16:creationId xmlns:a16="http://schemas.microsoft.com/office/drawing/2014/main" id="{8AE28168-0C17-4393-A61C-3FBA56EB6BDE}"/>
              </a:ext>
            </a:extLst>
          </p:cNvPr>
          <p:cNvSpPr>
            <a:spLocks noGrp="1"/>
          </p:cNvSpPr>
          <p:nvPr/>
        </p:nvSpPr>
        <p:spPr>
          <a:xfrm>
            <a:off x="6096000" y="1581150"/>
            <a:ext cx="0" cy="4419600"/>
          </a:xfrm>
          <a:prstGeom prst="line">
            <a:avLst/>
          </a:prstGeom>
          <a:noFill/>
          <a:ln w="9525">
            <a:solidFill>
              <a:srgbClr val="C7B796"/>
            </a:solidFill>
          </a:ln>
        </p:spPr>
      </p:sp>
      <p:sp>
        <p:nvSpPr>
          <p:cNvPr id="5" name="design">
            <a:extLst>
              <a:ext uri="{FF2B5EF4-FFF2-40B4-BE49-F238E27FC236}">
                <a16:creationId xmlns:a16="http://schemas.microsoft.com/office/drawing/2014/main" id="{3C2044FE-3B3B-40DF-BB9B-6434B1712D4D}"/>
              </a:ext>
            </a:extLst>
          </p:cNvPr>
          <p:cNvSpPr>
            <a:spLocks noGrp="1"/>
          </p:cNvSpPr>
          <p:nvPr/>
        </p:nvSpPr>
        <p:spPr>
          <a:xfrm>
            <a:off x="600075" y="3800475"/>
            <a:ext cx="10982325" cy="0"/>
          </a:xfrm>
          <a:prstGeom prst="line">
            <a:avLst/>
          </a:prstGeom>
          <a:noFill/>
          <a:ln w="9525">
            <a:solidFill>
              <a:srgbClr val="C7B796"/>
            </a:solidFill>
          </a:ln>
        </p:spPr>
      </p:sp>
      <p:sp>
        <p:nvSpPr>
          <p:cNvPr id="6" name="src25-2-1">
            <a:extLst>
              <a:ext uri="{FF2B5EF4-FFF2-40B4-BE49-F238E27FC236}">
                <a16:creationId xmlns:a16="http://schemas.microsoft.com/office/drawing/2014/main" id="{9E956343-7BDB-4A39-B928-89FDEF810254}"/>
              </a:ext>
            </a:extLst>
          </p:cNvPr>
          <p:cNvSpPr>
            <a:spLocks noGrp="1"/>
          </p:cNvSpPr>
          <p:nvPr/>
        </p:nvSpPr>
        <p:spPr>
          <a:xfrm>
            <a:off x="600075" y="1647825"/>
            <a:ext cx="5000625" cy="7048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marL="228600" indent="-203200" algn="l">
              <a:lnSpc>
                <a:spcPct val="108000"/>
              </a:lnSpc>
              <a:buChar char="❖"/>
              <a:defRPr sz="2850" b="0" i="0">
                <a:solidFill>
                  <a:srgbClr val="813E47"/>
                </a:solidFill>
                <a:latin typeface="Georgia"/>
                <a:ea typeface="Georgia"/>
                <a:cs typeface="Georgia"/>
              </a:defRPr>
            </a:pPr>
            <a:r>
              <a:rPr sz="2850" b="0" i="0">
                <a:solidFill>
                  <a:srgbClr val="813E47"/>
                </a:solidFill>
                <a:latin typeface="Georgia"/>
                <a:ea typeface="Georgia"/>
                <a:cs typeface="Georgia"/>
              </a:rPr>
              <a:t>1701—1714 гг.</a:t>
            </a:r>
          </a:p>
        </p:txBody>
      </p:sp>
      <p:sp>
        <p:nvSpPr>
          <p:cNvPr id="7" name="src25-2-1">
            <a:extLst>
              <a:ext uri="{FF2B5EF4-FFF2-40B4-BE49-F238E27FC236}">
                <a16:creationId xmlns:a16="http://schemas.microsoft.com/office/drawing/2014/main" id="{30EA4AF5-DFBC-4756-909C-3AF4C44500A2}"/>
              </a:ext>
            </a:extLst>
          </p:cNvPr>
          <p:cNvSpPr>
            <a:spLocks noGrp="1"/>
          </p:cNvSpPr>
          <p:nvPr/>
        </p:nvSpPr>
        <p:spPr>
          <a:xfrm>
            <a:off x="828675" y="2466975"/>
            <a:ext cx="4762500" cy="1190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625" b="0" i="0">
                <a:solidFill>
                  <a:srgbClr val="172D3B"/>
                </a:solidFill>
                <a:latin typeface="Georgia"/>
                <a:ea typeface="Georgia"/>
                <a:cs typeface="Georgia"/>
              </a:defRPr>
            </a:pPr>
            <a:r>
              <a:rPr sz="2625" b="0" i="0">
                <a:solidFill>
                  <a:srgbClr val="172D3B"/>
                </a:solidFill>
                <a:latin typeface="Georgia"/>
                <a:ea typeface="Georgia"/>
                <a:cs typeface="Georgia"/>
              </a:rPr>
              <a:t>— Война за испанское наследство</a:t>
            </a:r>
          </a:p>
        </p:txBody>
      </p:sp>
      <p:sp>
        <p:nvSpPr>
          <p:cNvPr id="8" name="src25-2-2">
            <a:extLst>
              <a:ext uri="{FF2B5EF4-FFF2-40B4-BE49-F238E27FC236}">
                <a16:creationId xmlns:a16="http://schemas.microsoft.com/office/drawing/2014/main" id="{4266888C-0986-4E40-A58B-33E8F3EA96C9}"/>
              </a:ext>
            </a:extLst>
          </p:cNvPr>
          <p:cNvSpPr>
            <a:spLocks noGrp="1"/>
          </p:cNvSpPr>
          <p:nvPr/>
        </p:nvSpPr>
        <p:spPr>
          <a:xfrm>
            <a:off x="6515100" y="1647825"/>
            <a:ext cx="5000625" cy="7048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marL="228600" indent="-203200" algn="l">
              <a:lnSpc>
                <a:spcPct val="108000"/>
              </a:lnSpc>
              <a:buChar char="❖"/>
              <a:defRPr sz="2850" b="0" i="0">
                <a:solidFill>
                  <a:srgbClr val="813E47"/>
                </a:solidFill>
                <a:latin typeface="Georgia"/>
                <a:ea typeface="Georgia"/>
                <a:cs typeface="Georgia"/>
              </a:defRPr>
            </a:pPr>
            <a:r>
              <a:rPr sz="2850" b="0" i="0">
                <a:solidFill>
                  <a:srgbClr val="813E47"/>
                </a:solidFill>
                <a:latin typeface="Georgia"/>
                <a:ea typeface="Georgia"/>
                <a:cs typeface="Georgia"/>
              </a:rPr>
              <a:t>1772, 1793, 1795 гг.</a:t>
            </a:r>
          </a:p>
        </p:txBody>
      </p:sp>
      <p:sp>
        <p:nvSpPr>
          <p:cNvPr id="9" name="src25-2-2">
            <a:extLst>
              <a:ext uri="{FF2B5EF4-FFF2-40B4-BE49-F238E27FC236}">
                <a16:creationId xmlns:a16="http://schemas.microsoft.com/office/drawing/2014/main" id="{D67D884A-5A28-42BA-A455-8D70072DC84D}"/>
              </a:ext>
            </a:extLst>
          </p:cNvPr>
          <p:cNvSpPr>
            <a:spLocks noGrp="1"/>
          </p:cNvSpPr>
          <p:nvPr/>
        </p:nvSpPr>
        <p:spPr>
          <a:xfrm>
            <a:off x="6743700" y="2466975"/>
            <a:ext cx="4762500" cy="1190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625" b="0" i="0">
                <a:solidFill>
                  <a:srgbClr val="172D3B"/>
                </a:solidFill>
                <a:latin typeface="Georgia"/>
                <a:ea typeface="Georgia"/>
                <a:cs typeface="Georgia"/>
              </a:defRPr>
            </a:pPr>
            <a:r>
              <a:rPr sz="2625" b="0" i="0">
                <a:solidFill>
                  <a:srgbClr val="172D3B"/>
                </a:solidFill>
                <a:latin typeface="Georgia"/>
                <a:ea typeface="Georgia"/>
                <a:cs typeface="Georgia"/>
              </a:rPr>
              <a:t>— разделы Речи Посполитой</a:t>
            </a:r>
          </a:p>
        </p:txBody>
      </p:sp>
      <p:sp>
        <p:nvSpPr>
          <p:cNvPr id="10" name="src25-2-3">
            <a:extLst>
              <a:ext uri="{FF2B5EF4-FFF2-40B4-BE49-F238E27FC236}">
                <a16:creationId xmlns:a16="http://schemas.microsoft.com/office/drawing/2014/main" id="{C0520B8D-E93A-43BC-9B88-F959DDB0762C}"/>
              </a:ext>
            </a:extLst>
          </p:cNvPr>
          <p:cNvSpPr>
            <a:spLocks noGrp="1"/>
          </p:cNvSpPr>
          <p:nvPr/>
        </p:nvSpPr>
        <p:spPr>
          <a:xfrm>
            <a:off x="600075" y="4143375"/>
            <a:ext cx="5000625" cy="7048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marL="228600" indent="-203200" algn="l">
              <a:lnSpc>
                <a:spcPct val="108000"/>
              </a:lnSpc>
              <a:buChar char="❖"/>
              <a:defRPr sz="2850" b="0" i="0">
                <a:solidFill>
                  <a:srgbClr val="813E47"/>
                </a:solidFill>
                <a:latin typeface="Georgia"/>
                <a:ea typeface="Georgia"/>
                <a:cs typeface="Georgia"/>
              </a:defRPr>
            </a:pPr>
            <a:r>
              <a:rPr sz="2850" b="0" i="0">
                <a:solidFill>
                  <a:srgbClr val="813E47"/>
                </a:solidFill>
                <a:latin typeface="Georgia"/>
                <a:ea typeface="Georgia"/>
                <a:cs typeface="Georgia"/>
              </a:rPr>
              <a:t>1740—1748 гг.</a:t>
            </a:r>
          </a:p>
        </p:txBody>
      </p:sp>
      <p:sp>
        <p:nvSpPr>
          <p:cNvPr id="11" name="src25-2-3">
            <a:extLst>
              <a:ext uri="{FF2B5EF4-FFF2-40B4-BE49-F238E27FC236}">
                <a16:creationId xmlns:a16="http://schemas.microsoft.com/office/drawing/2014/main" id="{33A01572-94BC-48FD-8AEA-D1CDA7A4AC0A}"/>
              </a:ext>
            </a:extLst>
          </p:cNvPr>
          <p:cNvSpPr>
            <a:spLocks noGrp="1"/>
          </p:cNvSpPr>
          <p:nvPr/>
        </p:nvSpPr>
        <p:spPr>
          <a:xfrm>
            <a:off x="828675" y="4962525"/>
            <a:ext cx="4762500" cy="1190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625" b="0" i="0">
                <a:solidFill>
                  <a:srgbClr val="172D3B"/>
                </a:solidFill>
                <a:latin typeface="Georgia"/>
                <a:ea typeface="Georgia"/>
                <a:cs typeface="Georgia"/>
              </a:defRPr>
            </a:pPr>
            <a:r>
              <a:rPr sz="2625" b="0" i="0">
                <a:solidFill>
                  <a:srgbClr val="172D3B"/>
                </a:solidFill>
                <a:latin typeface="Georgia"/>
                <a:ea typeface="Georgia"/>
                <a:cs typeface="Georgia"/>
              </a:rPr>
              <a:t>— Война за австрийское наследство</a:t>
            </a:r>
          </a:p>
        </p:txBody>
      </p:sp>
      <p:sp>
        <p:nvSpPr>
          <p:cNvPr id="12" name="src25-2-4">
            <a:extLst>
              <a:ext uri="{FF2B5EF4-FFF2-40B4-BE49-F238E27FC236}">
                <a16:creationId xmlns:a16="http://schemas.microsoft.com/office/drawing/2014/main" id="{F7114215-5F15-4BB5-A1FD-F9754389A0FE}"/>
              </a:ext>
            </a:extLst>
          </p:cNvPr>
          <p:cNvSpPr>
            <a:spLocks noGrp="1"/>
          </p:cNvSpPr>
          <p:nvPr/>
        </p:nvSpPr>
        <p:spPr>
          <a:xfrm>
            <a:off x="6515100" y="4143375"/>
            <a:ext cx="5000625" cy="7048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marL="228600" indent="-203200" algn="l">
              <a:lnSpc>
                <a:spcPct val="108000"/>
              </a:lnSpc>
              <a:buChar char="❖"/>
              <a:defRPr sz="2850" b="0" i="0">
                <a:solidFill>
                  <a:srgbClr val="813E47"/>
                </a:solidFill>
                <a:latin typeface="Georgia"/>
                <a:ea typeface="Georgia"/>
                <a:cs typeface="Georgia"/>
              </a:defRPr>
            </a:pPr>
            <a:r>
              <a:rPr sz="2850" b="0" i="0">
                <a:solidFill>
                  <a:srgbClr val="813E47"/>
                </a:solidFill>
                <a:latin typeface="Georgia"/>
                <a:ea typeface="Georgia"/>
                <a:cs typeface="Georgia"/>
              </a:rPr>
              <a:t>1756—1763 гг.</a:t>
            </a:r>
          </a:p>
        </p:txBody>
      </p:sp>
      <p:sp>
        <p:nvSpPr>
          <p:cNvPr id="13" name="src25-2-4">
            <a:extLst>
              <a:ext uri="{FF2B5EF4-FFF2-40B4-BE49-F238E27FC236}">
                <a16:creationId xmlns:a16="http://schemas.microsoft.com/office/drawing/2014/main" id="{19EA9113-3E9E-4BE9-A339-C48636E2B943}"/>
              </a:ext>
            </a:extLst>
          </p:cNvPr>
          <p:cNvSpPr>
            <a:spLocks noGrp="1"/>
          </p:cNvSpPr>
          <p:nvPr/>
        </p:nvSpPr>
        <p:spPr>
          <a:xfrm>
            <a:off x="6743700" y="4962525"/>
            <a:ext cx="4762500" cy="1190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625" b="0" i="0">
                <a:solidFill>
                  <a:srgbClr val="172D3B"/>
                </a:solidFill>
                <a:latin typeface="Georgia"/>
                <a:ea typeface="Georgia"/>
                <a:cs typeface="Georgia"/>
              </a:defRPr>
            </a:pPr>
            <a:r>
              <a:rPr sz="2625" b="0" i="0">
                <a:solidFill>
                  <a:srgbClr val="172D3B"/>
                </a:solidFill>
                <a:latin typeface="Georgia"/>
                <a:ea typeface="Georgia"/>
                <a:cs typeface="Georgia"/>
              </a:rPr>
              <a:t>— Семилетняя война</a:t>
            </a:r>
          </a:p>
        </p:txBody>
      </p:sp>
    </p:spTree>
    <p:extLst>
      <p:ext uri="{BB962C8B-B14F-4D97-AF65-F5344CB8AC3E}">
        <p14:creationId xmlns:p14="http://schemas.microsoft.com/office/powerpoint/2010/main" val="1480740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esign">
            <a:extLst>
              <a:ext uri="{FF2B5EF4-FFF2-40B4-BE49-F238E27FC236}">
                <a16:creationId xmlns:a16="http://schemas.microsoft.com/office/drawing/2014/main" id="{B8A4D9D7-CE89-4A91-8C51-82D9356BFEEC}"/>
              </a:ext>
            </a:extLst>
          </p:cNvPr>
          <p:cNvSpPr>
            <a:spLocks noGrp="1"/>
          </p:cNvSpPr>
          <p:nvPr/>
        </p:nvSpPr>
        <p:spPr>
          <a:xfrm>
            <a:off x="457200" y="6438900"/>
            <a:ext cx="11277600" cy="0"/>
          </a:xfrm>
          <a:prstGeom prst="line">
            <a:avLst/>
          </a:prstGeom>
          <a:noFill/>
          <a:ln w="7620">
            <a:solidFill>
              <a:srgbClr val="C7B796"/>
            </a:solidFill>
          </a:ln>
        </p:spPr>
      </p:sp>
      <p:sp>
        <p:nvSpPr>
          <p:cNvPr id="2" name="author">
            <a:extLst>
              <a:ext uri="{FF2B5EF4-FFF2-40B4-BE49-F238E27FC236}">
                <a16:creationId xmlns:a16="http://schemas.microsoft.com/office/drawing/2014/main" id="{287BBED2-F88E-45A5-95CE-BD33CB345F51}"/>
              </a:ext>
            </a:extLst>
          </p:cNvPr>
          <p:cNvSpPr>
            <a:spLocks noGrp="1"/>
          </p:cNvSpPr>
          <p:nvPr/>
        </p:nvSpPr>
        <p:spPr>
          <a:xfrm>
            <a:off x="10001250" y="6543675"/>
            <a:ext cx="17335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125" b="0" i="0">
                <a:solidFill>
                  <a:srgbClr val="82796A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82796A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3" name="design">
            <a:extLst>
              <a:ext uri="{FF2B5EF4-FFF2-40B4-BE49-F238E27FC236}">
                <a16:creationId xmlns:a16="http://schemas.microsoft.com/office/drawing/2014/main" id="{1F086E40-8340-4A72-B111-463183A7D338}"/>
              </a:ext>
            </a:extLst>
          </p:cNvPr>
          <p:cNvSpPr>
            <a:spLocks noGrp="1"/>
          </p:cNvSpPr>
          <p:nvPr/>
        </p:nvSpPr>
        <p:spPr>
          <a:xfrm>
            <a:off x="419100" y="1085676"/>
            <a:ext cx="3752850" cy="4429472"/>
          </a:xfrm>
          <a:prstGeom prst="rect">
            <a:avLst/>
          </a:prstGeom>
          <a:solidFill>
            <a:srgbClr val="FFFCF4"/>
          </a:solidFill>
          <a:ln w="9525">
            <a:solidFill>
              <a:srgbClr val="C7B796"/>
            </a:solidFill>
          </a:ln>
        </p:spPr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95300" y="1161876"/>
            <a:ext cx="3600450" cy="4277072"/>
          </a:xfrm>
          <a:prstGeom prst="rect">
            <a:avLst/>
          </a:prstGeom>
        </p:spPr>
      </p:pic>
      <p:sp>
        <p:nvSpPr>
          <p:cNvPr id="5" name="src3-2-0">
            <a:extLst>
              <a:ext uri="{FF2B5EF4-FFF2-40B4-BE49-F238E27FC236}">
                <a16:creationId xmlns:a16="http://schemas.microsoft.com/office/drawing/2014/main" id="{0895CD42-FB30-43B2-B311-1A238D99BC3C}"/>
              </a:ext>
            </a:extLst>
          </p:cNvPr>
          <p:cNvSpPr>
            <a:spLocks noGrp="1"/>
          </p:cNvSpPr>
          <p:nvPr/>
        </p:nvSpPr>
        <p:spPr>
          <a:xfrm>
            <a:off x="4610100" y="581025"/>
            <a:ext cx="6819900" cy="10953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450" b="0" i="0">
                <a:solidFill>
                  <a:srgbClr val="172D3B"/>
                </a:solidFill>
                <a:latin typeface="Georgia"/>
                <a:ea typeface="Georgia"/>
                <a:cs typeface="Georgia"/>
              </a:defRPr>
            </a:pPr>
            <a:r>
              <a:rPr sz="3450" b="0" i="0">
                <a:solidFill>
                  <a:srgbClr val="172D3B"/>
                </a:solidFill>
                <a:latin typeface="Georgia"/>
                <a:ea typeface="Georgia"/>
                <a:cs typeface="Georgia"/>
              </a:rPr>
              <a:t>1. Европейское равновесие</a:t>
            </a:r>
          </a:p>
        </p:txBody>
      </p:sp>
      <p:sp>
        <p:nvSpPr>
          <p:cNvPr id="6" name="design">
            <a:extLst>
              <a:ext uri="{FF2B5EF4-FFF2-40B4-BE49-F238E27FC236}">
                <a16:creationId xmlns:a16="http://schemas.microsoft.com/office/drawing/2014/main" id="{4F0DEA00-2F82-46C9-82FD-BE96670DF612}"/>
              </a:ext>
            </a:extLst>
          </p:cNvPr>
          <p:cNvSpPr>
            <a:spLocks noGrp="1"/>
          </p:cNvSpPr>
          <p:nvPr/>
        </p:nvSpPr>
        <p:spPr>
          <a:xfrm>
            <a:off x="4610100" y="1809750"/>
            <a:ext cx="6819900" cy="0"/>
          </a:xfrm>
          <a:prstGeom prst="line">
            <a:avLst/>
          </a:prstGeom>
          <a:noFill/>
          <a:ln w="19050">
            <a:solidFill>
              <a:srgbClr val="A28550"/>
            </a:solidFill>
          </a:ln>
        </p:spPr>
      </p:sp>
      <p:sp>
        <p:nvSpPr>
          <p:cNvPr id="7" name="src3-2-1">
            <a:extLst>
              <a:ext uri="{FF2B5EF4-FFF2-40B4-BE49-F238E27FC236}">
                <a16:creationId xmlns:a16="http://schemas.microsoft.com/office/drawing/2014/main" id="{1C7EC9FB-77A3-47C5-B8A1-AAB5ABFA4138}"/>
              </a:ext>
            </a:extLst>
          </p:cNvPr>
          <p:cNvSpPr>
            <a:spLocks noGrp="1"/>
          </p:cNvSpPr>
          <p:nvPr/>
        </p:nvSpPr>
        <p:spPr>
          <a:xfrm>
            <a:off x="4610100" y="2171700"/>
            <a:ext cx="6572250" cy="33813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85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85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- это </a:t>
            </a:r>
            <a:r>
              <a:rPr sz="2850" b="1" i="0">
                <a:solidFill>
                  <a:srgbClr val="813E47"/>
                </a:solidFill>
                <a:latin typeface="Calibri"/>
                <a:ea typeface="Calibri"/>
                <a:cs typeface="Calibri"/>
              </a:rPr>
              <a:t>политический принцип</a:t>
            </a:r>
            <a:r>
              <a:rPr sz="285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, который основывался на стремлении крупных европейских держав </a:t>
            </a:r>
            <a:r>
              <a:rPr sz="2850" b="1" i="0">
                <a:solidFill>
                  <a:srgbClr val="813E47"/>
                </a:solidFill>
                <a:latin typeface="Calibri"/>
                <a:ea typeface="Calibri"/>
                <a:cs typeface="Calibri"/>
              </a:rPr>
              <a:t>не допустить</a:t>
            </a:r>
            <a:r>
              <a:rPr sz="285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такого усиления одной или нескольких из них, которое было бы </a:t>
            </a:r>
            <a:r>
              <a:rPr sz="2850" b="1" i="0">
                <a:solidFill>
                  <a:srgbClr val="813E47"/>
                </a:solidFill>
                <a:latin typeface="Calibri"/>
                <a:ea typeface="Calibri"/>
                <a:cs typeface="Calibri"/>
              </a:rPr>
              <a:t>опасно для других.</a:t>
            </a:r>
          </a:p>
        </p:txBody>
      </p:sp>
    </p:spTree>
    <p:extLst>
      <p:ext uri="{BB962C8B-B14F-4D97-AF65-F5344CB8AC3E}">
        <p14:creationId xmlns:p14="http://schemas.microsoft.com/office/powerpoint/2010/main" val="13498008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esign">
            <a:extLst>
              <a:ext uri="{FF2B5EF4-FFF2-40B4-BE49-F238E27FC236}">
                <a16:creationId xmlns:a16="http://schemas.microsoft.com/office/drawing/2014/main" id="{90BDAC51-2E02-4FDE-B17F-EFD3499B8325}"/>
              </a:ext>
            </a:extLst>
          </p:cNvPr>
          <p:cNvSpPr>
            <a:spLocks noGrp="1"/>
          </p:cNvSpPr>
          <p:nvPr/>
        </p:nvSpPr>
        <p:spPr>
          <a:xfrm>
            <a:off x="457200" y="6438900"/>
            <a:ext cx="11277600" cy="0"/>
          </a:xfrm>
          <a:prstGeom prst="line">
            <a:avLst/>
          </a:prstGeom>
          <a:noFill/>
          <a:ln w="7620">
            <a:solidFill>
              <a:srgbClr val="C7B796"/>
            </a:solidFill>
          </a:ln>
        </p:spPr>
      </p:sp>
      <p:sp>
        <p:nvSpPr>
          <p:cNvPr id="2" name="author">
            <a:extLst>
              <a:ext uri="{FF2B5EF4-FFF2-40B4-BE49-F238E27FC236}">
                <a16:creationId xmlns:a16="http://schemas.microsoft.com/office/drawing/2014/main" id="{BC91A104-B372-413E-AE0C-FE77DDE2D65F}"/>
              </a:ext>
            </a:extLst>
          </p:cNvPr>
          <p:cNvSpPr>
            <a:spLocks noGrp="1"/>
          </p:cNvSpPr>
          <p:nvPr/>
        </p:nvSpPr>
        <p:spPr>
          <a:xfrm>
            <a:off x="10001250" y="6543675"/>
            <a:ext cx="17335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125" b="0" i="0">
                <a:solidFill>
                  <a:srgbClr val="82796A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82796A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3" name="design">
            <a:extLst>
              <a:ext uri="{FF2B5EF4-FFF2-40B4-BE49-F238E27FC236}">
                <a16:creationId xmlns:a16="http://schemas.microsoft.com/office/drawing/2014/main" id="{1D549AB4-C523-4178-B881-D2E8AE4E83EB}"/>
              </a:ext>
            </a:extLst>
          </p:cNvPr>
          <p:cNvSpPr>
            <a:spLocks noGrp="1"/>
          </p:cNvSpPr>
          <p:nvPr/>
        </p:nvSpPr>
        <p:spPr>
          <a:xfrm>
            <a:off x="390525" y="324427"/>
            <a:ext cx="4962525" cy="5866245"/>
          </a:xfrm>
          <a:prstGeom prst="rect">
            <a:avLst/>
          </a:prstGeom>
          <a:solidFill>
            <a:srgbClr val="FFFCF4"/>
          </a:solidFill>
          <a:ln w="9525">
            <a:solidFill>
              <a:srgbClr val="C7B796"/>
            </a:solidFill>
          </a:ln>
        </p:spPr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66725" y="400627"/>
            <a:ext cx="4810125" cy="5713845"/>
          </a:xfrm>
          <a:prstGeom prst="rect">
            <a:avLst/>
          </a:prstGeom>
        </p:spPr>
      </p:pic>
      <p:sp>
        <p:nvSpPr>
          <p:cNvPr id="5" name="src4-3-0">
            <a:extLst>
              <a:ext uri="{FF2B5EF4-FFF2-40B4-BE49-F238E27FC236}">
                <a16:creationId xmlns:a16="http://schemas.microsoft.com/office/drawing/2014/main" id="{EBE929AB-D95F-4D46-AAF6-63FD8B9A7BD1}"/>
              </a:ext>
            </a:extLst>
          </p:cNvPr>
          <p:cNvSpPr>
            <a:spLocks noGrp="1"/>
          </p:cNvSpPr>
          <p:nvPr/>
        </p:nvSpPr>
        <p:spPr>
          <a:xfrm>
            <a:off x="5715000" y="476250"/>
            <a:ext cx="5848350" cy="1333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550" b="0" i="0">
                <a:solidFill>
                  <a:srgbClr val="172D3B"/>
                </a:solidFill>
                <a:latin typeface="Georgia"/>
                <a:ea typeface="Georgia"/>
                <a:cs typeface="Georgia"/>
              </a:defRPr>
            </a:pPr>
            <a:r>
              <a:rPr sz="2550" b="0" i="0">
                <a:solidFill>
                  <a:srgbClr val="172D3B"/>
                </a:solidFill>
                <a:latin typeface="Georgia"/>
                <a:ea typeface="Georgia"/>
                <a:cs typeface="Georgia"/>
              </a:rPr>
              <a:t>Равновесие сил в Европе, основанное на Вестфальском мире (1648 г.), держалось на:</a:t>
            </a:r>
          </a:p>
        </p:txBody>
      </p:sp>
      <p:sp>
        <p:nvSpPr>
          <p:cNvPr id="6" name="src4-3-0">
            <a:extLst>
              <a:ext uri="{FF2B5EF4-FFF2-40B4-BE49-F238E27FC236}">
                <a16:creationId xmlns:a16="http://schemas.microsoft.com/office/drawing/2014/main" id="{F176FBEF-A7E0-4B0C-B23D-5A3B319F916D}"/>
              </a:ext>
            </a:extLst>
          </p:cNvPr>
          <p:cNvSpPr>
            <a:spLocks noGrp="1"/>
          </p:cNvSpPr>
          <p:nvPr/>
        </p:nvSpPr>
        <p:spPr>
          <a:xfrm>
            <a:off x="5715000" y="2028825"/>
            <a:ext cx="5829300" cy="5048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55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55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- </a:t>
            </a:r>
            <a:r>
              <a:rPr sz="2550" b="1" i="0">
                <a:solidFill>
                  <a:srgbClr val="426A86"/>
                </a:solidFill>
                <a:latin typeface="Calibri"/>
                <a:ea typeface="Calibri"/>
                <a:cs typeface="Calibri"/>
              </a:rPr>
              <a:t>усилении Франции</a:t>
            </a:r>
            <a:r>
              <a:rPr sz="255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и </a:t>
            </a:r>
            <a:r>
              <a:rPr sz="2550" b="1" i="0">
                <a:solidFill>
                  <a:srgbClr val="A48B48"/>
                </a:solidFill>
                <a:latin typeface="Calibri"/>
                <a:ea typeface="Calibri"/>
                <a:cs typeface="Calibri"/>
              </a:rPr>
              <a:t>Швеции</a:t>
            </a:r>
            <a:r>
              <a:rPr sz="255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;</a:t>
            </a:r>
          </a:p>
        </p:txBody>
      </p:sp>
      <p:sp>
        <p:nvSpPr>
          <p:cNvPr id="7" name="src4-3-0">
            <a:extLst>
              <a:ext uri="{FF2B5EF4-FFF2-40B4-BE49-F238E27FC236}">
                <a16:creationId xmlns:a16="http://schemas.microsoft.com/office/drawing/2014/main" id="{F126053E-EC34-460D-B13A-4FB5FDC7CA54}"/>
              </a:ext>
            </a:extLst>
          </p:cNvPr>
          <p:cNvSpPr>
            <a:spLocks noGrp="1"/>
          </p:cNvSpPr>
          <p:nvPr/>
        </p:nvSpPr>
        <p:spPr>
          <a:xfrm>
            <a:off x="5715000" y="2695575"/>
            <a:ext cx="5829300" cy="5429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55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55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- </a:t>
            </a:r>
            <a:r>
              <a:rPr sz="2550" b="1" i="0">
                <a:solidFill>
                  <a:srgbClr val="813E47"/>
                </a:solidFill>
                <a:latin typeface="Calibri"/>
                <a:ea typeface="Calibri"/>
                <a:cs typeface="Calibri"/>
              </a:rPr>
              <a:t>ослаблении Габсбургов.</a:t>
            </a:r>
          </a:p>
        </p:txBody>
      </p:sp>
      <p:sp>
        <p:nvSpPr>
          <p:cNvPr id="8" name="design">
            <a:extLst>
              <a:ext uri="{FF2B5EF4-FFF2-40B4-BE49-F238E27FC236}">
                <a16:creationId xmlns:a16="http://schemas.microsoft.com/office/drawing/2014/main" id="{37D466B7-B86B-4E42-B4EB-1FF69BB1E82A}"/>
              </a:ext>
            </a:extLst>
          </p:cNvPr>
          <p:cNvSpPr>
            <a:spLocks noGrp="1"/>
          </p:cNvSpPr>
          <p:nvPr/>
        </p:nvSpPr>
        <p:spPr>
          <a:xfrm>
            <a:off x="5715000" y="3333750"/>
            <a:ext cx="5810250" cy="0"/>
          </a:xfrm>
          <a:prstGeom prst="line">
            <a:avLst/>
          </a:prstGeom>
          <a:noFill/>
          <a:ln w="9525">
            <a:solidFill>
              <a:srgbClr val="C7B796"/>
            </a:solidFill>
          </a:ln>
        </p:spPr>
      </p:sp>
      <p:sp>
        <p:nvSpPr>
          <p:cNvPr id="9" name="src4-3-1">
            <a:extLst>
              <a:ext uri="{FF2B5EF4-FFF2-40B4-BE49-F238E27FC236}">
                <a16:creationId xmlns:a16="http://schemas.microsoft.com/office/drawing/2014/main" id="{6E441897-75E6-4243-8D85-64340C8C3B23}"/>
              </a:ext>
            </a:extLst>
          </p:cNvPr>
          <p:cNvSpPr>
            <a:spLocks noGrp="1"/>
          </p:cNvSpPr>
          <p:nvPr/>
        </p:nvSpPr>
        <p:spPr>
          <a:xfrm>
            <a:off x="5715000" y="3600450"/>
            <a:ext cx="5810250" cy="10763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В начале XVIII в. в Европе главенствовали два гегемона - </a:t>
            </a:r>
            <a:r>
              <a:rPr sz="2400" b="1" i="0">
                <a:solidFill>
                  <a:srgbClr val="426A86"/>
                </a:solidFill>
                <a:latin typeface="Calibri"/>
                <a:ea typeface="Calibri"/>
                <a:cs typeface="Calibri"/>
              </a:rPr>
              <a:t>Франция</a:t>
            </a:r>
            <a:r>
              <a:rPr sz="24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и </a:t>
            </a:r>
            <a:r>
              <a:rPr sz="2400" b="1" i="0">
                <a:solidFill>
                  <a:srgbClr val="A48B48"/>
                </a:solidFill>
                <a:latin typeface="Calibri"/>
                <a:ea typeface="Calibri"/>
                <a:cs typeface="Calibri"/>
              </a:rPr>
              <a:t>Швеция.</a:t>
            </a:r>
          </a:p>
        </p:txBody>
      </p:sp>
      <p:sp>
        <p:nvSpPr>
          <p:cNvPr id="10" name="design">
            <a:extLst>
              <a:ext uri="{FF2B5EF4-FFF2-40B4-BE49-F238E27FC236}">
                <a16:creationId xmlns:a16="http://schemas.microsoft.com/office/drawing/2014/main" id="{0AC1F0F7-7D42-4FFF-92E6-040DC936C959}"/>
              </a:ext>
            </a:extLst>
          </p:cNvPr>
          <p:cNvSpPr>
            <a:spLocks noGrp="1"/>
          </p:cNvSpPr>
          <p:nvPr/>
        </p:nvSpPr>
        <p:spPr>
          <a:xfrm>
            <a:off x="5524500" y="4829175"/>
            <a:ext cx="6210300" cy="1400175"/>
          </a:xfrm>
          <a:prstGeom prst="rect">
            <a:avLst/>
          </a:prstGeom>
          <a:solidFill>
            <a:srgbClr val="E8DFCC"/>
          </a:solidFill>
          <a:ln w="0">
            <a:noFill/>
          </a:ln>
        </p:spPr>
      </p:sp>
      <p:sp>
        <p:nvSpPr>
          <p:cNvPr id="11" name="src4-3-2">
            <a:extLst>
              <a:ext uri="{FF2B5EF4-FFF2-40B4-BE49-F238E27FC236}">
                <a16:creationId xmlns:a16="http://schemas.microsoft.com/office/drawing/2014/main" id="{B5DB3EAD-7629-45BF-AF94-C3240A83EDDF}"/>
              </a:ext>
            </a:extLst>
          </p:cNvPr>
          <p:cNvSpPr>
            <a:spLocks noGrp="1"/>
          </p:cNvSpPr>
          <p:nvPr/>
        </p:nvSpPr>
        <p:spPr>
          <a:xfrm>
            <a:off x="5715000" y="4962525"/>
            <a:ext cx="5810250" cy="1200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0" i="0">
                <a:solidFill>
                  <a:srgbClr val="172D3B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813E47"/>
                </a:solidFill>
                <a:latin typeface="Georgia"/>
                <a:ea typeface="Georgia"/>
                <a:cs typeface="Georgia"/>
              </a:rPr>
              <a:t>«Гегемония»</a:t>
            </a:r>
            <a:r>
              <a:rPr sz="2325" b="0" i="0">
                <a:solidFill>
                  <a:srgbClr val="172D3B"/>
                </a:solidFill>
                <a:latin typeface="Georgia"/>
                <a:ea typeface="Georgia"/>
                <a:cs typeface="Georgia"/>
              </a:rPr>
              <a:t> - превосходство, лидерство, преобладание какой-либо силы.</a:t>
            </a:r>
          </a:p>
        </p:txBody>
      </p:sp>
    </p:spTree>
    <p:extLst>
      <p:ext uri="{BB962C8B-B14F-4D97-AF65-F5344CB8AC3E}">
        <p14:creationId xmlns:p14="http://schemas.microsoft.com/office/powerpoint/2010/main" val="18652908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esign">
            <a:extLst>
              <a:ext uri="{FF2B5EF4-FFF2-40B4-BE49-F238E27FC236}">
                <a16:creationId xmlns:a16="http://schemas.microsoft.com/office/drawing/2014/main" id="{C74945E6-460E-47A5-9DFE-548D1EF5B1EA}"/>
              </a:ext>
            </a:extLst>
          </p:cNvPr>
          <p:cNvSpPr>
            <a:spLocks noGrp="1"/>
          </p:cNvSpPr>
          <p:nvPr/>
        </p:nvSpPr>
        <p:spPr>
          <a:xfrm>
            <a:off x="457200" y="6438900"/>
            <a:ext cx="11277600" cy="0"/>
          </a:xfrm>
          <a:prstGeom prst="line">
            <a:avLst/>
          </a:prstGeom>
          <a:noFill/>
          <a:ln w="7620">
            <a:solidFill>
              <a:srgbClr val="C7B796"/>
            </a:solidFill>
          </a:ln>
        </p:spPr>
      </p:sp>
      <p:sp>
        <p:nvSpPr>
          <p:cNvPr id="2" name="author">
            <a:extLst>
              <a:ext uri="{FF2B5EF4-FFF2-40B4-BE49-F238E27FC236}">
                <a16:creationId xmlns:a16="http://schemas.microsoft.com/office/drawing/2014/main" id="{9E204583-C714-4F8A-90AD-8C1DC46E69DB}"/>
              </a:ext>
            </a:extLst>
          </p:cNvPr>
          <p:cNvSpPr>
            <a:spLocks noGrp="1"/>
          </p:cNvSpPr>
          <p:nvPr/>
        </p:nvSpPr>
        <p:spPr>
          <a:xfrm>
            <a:off x="10001250" y="6543675"/>
            <a:ext cx="17335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125" b="0" i="0">
                <a:solidFill>
                  <a:srgbClr val="82796A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82796A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3" name="src5-3-0">
            <a:extLst>
              <a:ext uri="{FF2B5EF4-FFF2-40B4-BE49-F238E27FC236}">
                <a16:creationId xmlns:a16="http://schemas.microsoft.com/office/drawing/2014/main" id="{657EA6FF-7F11-4774-9E5B-A41D2051A665}"/>
              </a:ext>
            </a:extLst>
          </p:cNvPr>
          <p:cNvSpPr>
            <a:spLocks noGrp="1"/>
          </p:cNvSpPr>
          <p:nvPr/>
        </p:nvSpPr>
        <p:spPr>
          <a:xfrm>
            <a:off x="514350" y="428625"/>
            <a:ext cx="6096000" cy="23526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775" b="0" i="0">
                <a:solidFill>
                  <a:srgbClr val="172D3B"/>
                </a:solidFill>
                <a:latin typeface="Georgia"/>
                <a:ea typeface="Georgia"/>
                <a:cs typeface="Georgia"/>
              </a:defRPr>
            </a:pPr>
            <a:r>
              <a:rPr sz="2775" b="1" i="0">
                <a:solidFill>
                  <a:srgbClr val="813E47"/>
                </a:solidFill>
                <a:latin typeface="Georgia"/>
                <a:ea typeface="Georgia"/>
                <a:cs typeface="Georgia"/>
              </a:rPr>
              <a:t>Система европейского баланса</a:t>
            </a:r>
            <a:r>
              <a:rPr sz="2775" b="0" i="0">
                <a:solidFill>
                  <a:srgbClr val="172D3B"/>
                </a:solidFill>
                <a:latin typeface="Georgia"/>
                <a:ea typeface="Georgia"/>
                <a:cs typeface="Georgia"/>
              </a:rPr>
              <a:t> - система политических противовесов за счет создания союзов, договоров и коалиций.</a:t>
            </a:r>
          </a:p>
        </p:txBody>
      </p:sp>
      <p:sp>
        <p:nvSpPr>
          <p:cNvPr id="4" name="design">
            <a:extLst>
              <a:ext uri="{FF2B5EF4-FFF2-40B4-BE49-F238E27FC236}">
                <a16:creationId xmlns:a16="http://schemas.microsoft.com/office/drawing/2014/main" id="{2BA31FA2-37BB-4FFC-A3D1-D3F89E86B80C}"/>
              </a:ext>
            </a:extLst>
          </p:cNvPr>
          <p:cNvSpPr>
            <a:spLocks noGrp="1"/>
          </p:cNvSpPr>
          <p:nvPr/>
        </p:nvSpPr>
        <p:spPr>
          <a:xfrm>
            <a:off x="6915928" y="342900"/>
            <a:ext cx="4799045" cy="3314700"/>
          </a:xfrm>
          <a:prstGeom prst="rect">
            <a:avLst/>
          </a:prstGeom>
          <a:solidFill>
            <a:srgbClr val="FFFCF4"/>
          </a:solidFill>
          <a:ln w="9525">
            <a:solidFill>
              <a:srgbClr val="C7B796"/>
            </a:solidFill>
          </a:ln>
        </p:spPr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992128" y="419100"/>
            <a:ext cx="4646645" cy="3162300"/>
          </a:xfrm>
          <a:prstGeom prst="rect">
            <a:avLst/>
          </a:prstGeom>
        </p:spPr>
      </p:pic>
      <p:sp>
        <p:nvSpPr>
          <p:cNvPr id="6" name="design">
            <a:extLst>
              <a:ext uri="{FF2B5EF4-FFF2-40B4-BE49-F238E27FC236}">
                <a16:creationId xmlns:a16="http://schemas.microsoft.com/office/drawing/2014/main" id="{9FD12995-B204-400A-8529-F5296A81F73C}"/>
              </a:ext>
            </a:extLst>
          </p:cNvPr>
          <p:cNvSpPr>
            <a:spLocks noGrp="1"/>
          </p:cNvSpPr>
          <p:nvPr/>
        </p:nvSpPr>
        <p:spPr>
          <a:xfrm>
            <a:off x="533400" y="3924300"/>
            <a:ext cx="11125200" cy="0"/>
          </a:xfrm>
          <a:prstGeom prst="line">
            <a:avLst/>
          </a:prstGeom>
          <a:noFill/>
          <a:ln w="19050">
            <a:solidFill>
              <a:srgbClr val="A28550"/>
            </a:solidFill>
          </a:ln>
        </p:spPr>
      </p:sp>
      <p:sp>
        <p:nvSpPr>
          <p:cNvPr id="7" name="src5-3-1">
            <a:extLst>
              <a:ext uri="{FF2B5EF4-FFF2-40B4-BE49-F238E27FC236}">
                <a16:creationId xmlns:a16="http://schemas.microsoft.com/office/drawing/2014/main" id="{B2907865-45E1-4C16-AE45-0898ABF3B04B}"/>
              </a:ext>
            </a:extLst>
          </p:cNvPr>
          <p:cNvSpPr>
            <a:spLocks noGrp="1"/>
          </p:cNvSpPr>
          <p:nvPr/>
        </p:nvSpPr>
        <p:spPr>
          <a:xfrm>
            <a:off x="523875" y="4295775"/>
            <a:ext cx="5153025" cy="1743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55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550" b="1" i="0">
                <a:solidFill>
                  <a:srgbClr val="813E47"/>
                </a:solidFill>
                <a:latin typeface="Calibri"/>
                <a:ea typeface="Calibri"/>
                <a:cs typeface="Calibri"/>
              </a:rPr>
              <a:t>Коалиция</a:t>
            </a:r>
            <a:r>
              <a:rPr sz="255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– союз нескольких государств для борьбы с другим.</a:t>
            </a:r>
          </a:p>
        </p:txBody>
      </p:sp>
      <p:sp>
        <p:nvSpPr>
          <p:cNvPr id="8" name="design">
            <a:extLst>
              <a:ext uri="{FF2B5EF4-FFF2-40B4-BE49-F238E27FC236}">
                <a16:creationId xmlns:a16="http://schemas.microsoft.com/office/drawing/2014/main" id="{101DBC4C-14F7-485D-B719-8EFCA4C3FFE5}"/>
              </a:ext>
            </a:extLst>
          </p:cNvPr>
          <p:cNvSpPr>
            <a:spLocks noGrp="1"/>
          </p:cNvSpPr>
          <p:nvPr/>
        </p:nvSpPr>
        <p:spPr>
          <a:xfrm>
            <a:off x="6048375" y="4229100"/>
            <a:ext cx="0" cy="1685925"/>
          </a:xfrm>
          <a:prstGeom prst="line">
            <a:avLst/>
          </a:prstGeom>
          <a:noFill/>
          <a:ln w="9525">
            <a:solidFill>
              <a:srgbClr val="C7B796"/>
            </a:solidFill>
          </a:ln>
        </p:spPr>
      </p:sp>
      <p:sp>
        <p:nvSpPr>
          <p:cNvPr id="9" name="src5-3-2">
            <a:extLst>
              <a:ext uri="{FF2B5EF4-FFF2-40B4-BE49-F238E27FC236}">
                <a16:creationId xmlns:a16="http://schemas.microsoft.com/office/drawing/2014/main" id="{D22B0346-869E-46B7-A32E-913974AF09C1}"/>
              </a:ext>
            </a:extLst>
          </p:cNvPr>
          <p:cNvSpPr>
            <a:spLocks noGrp="1"/>
          </p:cNvSpPr>
          <p:nvPr/>
        </p:nvSpPr>
        <p:spPr>
          <a:xfrm>
            <a:off x="6477000" y="4295775"/>
            <a:ext cx="5143500" cy="1714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55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550" b="1" i="0">
                <a:solidFill>
                  <a:srgbClr val="385E51"/>
                </a:solidFill>
                <a:latin typeface="Calibri"/>
                <a:ea typeface="Calibri"/>
                <a:cs typeface="Calibri"/>
              </a:rPr>
              <a:t>Дипломатия</a:t>
            </a:r>
            <a:r>
              <a:rPr sz="255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– искусство ведения переговоров и обмена посольствами.</a:t>
            </a:r>
          </a:p>
        </p:txBody>
      </p:sp>
    </p:spTree>
    <p:extLst>
      <p:ext uri="{BB962C8B-B14F-4D97-AF65-F5344CB8AC3E}">
        <p14:creationId xmlns:p14="http://schemas.microsoft.com/office/powerpoint/2010/main" val="1326636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esign">
            <a:extLst>
              <a:ext uri="{FF2B5EF4-FFF2-40B4-BE49-F238E27FC236}">
                <a16:creationId xmlns:a16="http://schemas.microsoft.com/office/drawing/2014/main" id="{EBFDE9D2-C23E-4BF7-B480-7E865A2D055E}"/>
              </a:ext>
            </a:extLst>
          </p:cNvPr>
          <p:cNvSpPr>
            <a:spLocks noGrp="1"/>
          </p:cNvSpPr>
          <p:nvPr/>
        </p:nvSpPr>
        <p:spPr>
          <a:xfrm>
            <a:off x="457200" y="6438900"/>
            <a:ext cx="11277600" cy="0"/>
          </a:xfrm>
          <a:prstGeom prst="line">
            <a:avLst/>
          </a:prstGeom>
          <a:noFill/>
          <a:ln w="7620">
            <a:solidFill>
              <a:srgbClr val="C7B796"/>
            </a:solidFill>
          </a:ln>
        </p:spPr>
      </p:sp>
      <p:sp>
        <p:nvSpPr>
          <p:cNvPr id="2" name="author">
            <a:extLst>
              <a:ext uri="{FF2B5EF4-FFF2-40B4-BE49-F238E27FC236}">
                <a16:creationId xmlns:a16="http://schemas.microsoft.com/office/drawing/2014/main" id="{1B783D7A-4887-4FE1-AC0F-86CF79486417}"/>
              </a:ext>
            </a:extLst>
          </p:cNvPr>
          <p:cNvSpPr>
            <a:spLocks noGrp="1"/>
          </p:cNvSpPr>
          <p:nvPr/>
        </p:nvSpPr>
        <p:spPr>
          <a:xfrm>
            <a:off x="10001250" y="6543675"/>
            <a:ext cx="17335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125" b="0" i="0">
                <a:solidFill>
                  <a:srgbClr val="82796A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82796A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3" name="src6-2-0">
            <a:extLst>
              <a:ext uri="{FF2B5EF4-FFF2-40B4-BE49-F238E27FC236}">
                <a16:creationId xmlns:a16="http://schemas.microsoft.com/office/drawing/2014/main" id="{C7CED196-5C74-4F47-9C97-B25B965CCF9B}"/>
              </a:ext>
            </a:extLst>
          </p:cNvPr>
          <p:cNvSpPr>
            <a:spLocks noGrp="1"/>
          </p:cNvSpPr>
          <p:nvPr/>
        </p:nvSpPr>
        <p:spPr>
          <a:xfrm>
            <a:off x="542925" y="495300"/>
            <a:ext cx="4762500" cy="7143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375" b="0" i="0">
                <a:solidFill>
                  <a:srgbClr val="172D3B"/>
                </a:solidFill>
                <a:latin typeface="Georgia"/>
                <a:ea typeface="Georgia"/>
                <a:cs typeface="Georgia"/>
              </a:defRPr>
            </a:pPr>
            <a:r>
              <a:rPr sz="3375" b="0" i="0">
                <a:solidFill>
                  <a:srgbClr val="172D3B"/>
                </a:solidFill>
                <a:latin typeface="Georgia"/>
                <a:ea typeface="Georgia"/>
                <a:cs typeface="Georgia"/>
              </a:rPr>
              <a:t>1700 – 1721 гг. –</a:t>
            </a:r>
          </a:p>
        </p:txBody>
      </p:sp>
      <p:sp>
        <p:nvSpPr>
          <p:cNvPr id="4" name="src6-2-0">
            <a:extLst>
              <a:ext uri="{FF2B5EF4-FFF2-40B4-BE49-F238E27FC236}">
                <a16:creationId xmlns:a16="http://schemas.microsoft.com/office/drawing/2014/main" id="{6B4776AE-B25C-4FE7-9C2E-378A6ED13ACF}"/>
              </a:ext>
            </a:extLst>
          </p:cNvPr>
          <p:cNvSpPr>
            <a:spLocks noGrp="1"/>
          </p:cNvSpPr>
          <p:nvPr/>
        </p:nvSpPr>
        <p:spPr>
          <a:xfrm>
            <a:off x="542925" y="1257300"/>
            <a:ext cx="4762500" cy="809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525" b="0" i="0">
                <a:solidFill>
                  <a:srgbClr val="172D3B"/>
                </a:solidFill>
                <a:latin typeface="Georgia"/>
                <a:ea typeface="Georgia"/>
                <a:cs typeface="Georgia"/>
              </a:defRPr>
            </a:pPr>
            <a:r>
              <a:rPr sz="3525" b="0" i="0">
                <a:solidFill>
                  <a:srgbClr val="172D3B"/>
                </a:solidFill>
                <a:latin typeface="Georgia"/>
                <a:ea typeface="Georgia"/>
                <a:cs typeface="Georgia"/>
              </a:rPr>
              <a:t>Северная война</a:t>
            </a:r>
          </a:p>
        </p:txBody>
      </p:sp>
      <p:sp>
        <p:nvSpPr>
          <p:cNvPr id="5" name="design">
            <a:extLst>
              <a:ext uri="{FF2B5EF4-FFF2-40B4-BE49-F238E27FC236}">
                <a16:creationId xmlns:a16="http://schemas.microsoft.com/office/drawing/2014/main" id="{F5A38D74-1739-4742-8A40-DFC4B9DBD4B7}"/>
              </a:ext>
            </a:extLst>
          </p:cNvPr>
          <p:cNvSpPr>
            <a:spLocks noGrp="1"/>
          </p:cNvSpPr>
          <p:nvPr/>
        </p:nvSpPr>
        <p:spPr>
          <a:xfrm>
            <a:off x="571500" y="2295525"/>
            <a:ext cx="4524375" cy="0"/>
          </a:xfrm>
          <a:prstGeom prst="line">
            <a:avLst/>
          </a:prstGeom>
          <a:noFill/>
          <a:ln w="19050">
            <a:solidFill>
              <a:srgbClr val="A28550"/>
            </a:solidFill>
          </a:ln>
        </p:spPr>
      </p:sp>
      <p:sp>
        <p:nvSpPr>
          <p:cNvPr id="6" name="src6-2-1">
            <a:extLst>
              <a:ext uri="{FF2B5EF4-FFF2-40B4-BE49-F238E27FC236}">
                <a16:creationId xmlns:a16="http://schemas.microsoft.com/office/drawing/2014/main" id="{35B1ED88-9563-42E3-98D0-F7DC7D8D1B68}"/>
              </a:ext>
            </a:extLst>
          </p:cNvPr>
          <p:cNvSpPr>
            <a:spLocks noGrp="1"/>
          </p:cNvSpPr>
          <p:nvPr/>
        </p:nvSpPr>
        <p:spPr>
          <a:xfrm>
            <a:off x="552450" y="2647950"/>
            <a:ext cx="4762500" cy="2190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775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77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Война </a:t>
            </a:r>
            <a:r>
              <a:rPr sz="2775" b="1" i="0">
                <a:solidFill>
                  <a:srgbClr val="385E51"/>
                </a:solidFill>
                <a:latin typeface="Calibri"/>
                <a:ea typeface="Calibri"/>
                <a:cs typeface="Calibri"/>
              </a:rPr>
              <a:t>России</a:t>
            </a:r>
            <a:r>
              <a:rPr sz="277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, </a:t>
            </a:r>
            <a:r>
              <a:rPr sz="2775" b="1" i="0">
                <a:solidFill>
                  <a:srgbClr val="84636E"/>
                </a:solidFill>
                <a:latin typeface="Calibri"/>
                <a:ea typeface="Calibri"/>
                <a:cs typeface="Calibri"/>
              </a:rPr>
              <a:t>Дании</a:t>
            </a:r>
            <a:r>
              <a:rPr sz="277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, </a:t>
            </a:r>
            <a:r>
              <a:rPr sz="2775" b="1" i="0">
                <a:solidFill>
                  <a:srgbClr val="736984"/>
                </a:solidFill>
                <a:latin typeface="Calibri"/>
                <a:ea typeface="Calibri"/>
                <a:cs typeface="Calibri"/>
              </a:rPr>
              <a:t>Саксонии</a:t>
            </a:r>
            <a:r>
              <a:rPr sz="277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против </a:t>
            </a:r>
            <a:r>
              <a:rPr sz="2775" b="1" i="0">
                <a:solidFill>
                  <a:srgbClr val="A48B48"/>
                </a:solidFill>
                <a:latin typeface="Calibri"/>
                <a:ea typeface="Calibri"/>
                <a:cs typeface="Calibri"/>
              </a:rPr>
              <a:t>Швеции</a:t>
            </a:r>
            <a:r>
              <a:rPr sz="277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за контроль над </a:t>
            </a:r>
            <a:r>
              <a:rPr sz="2775" b="1" i="0">
                <a:solidFill>
                  <a:srgbClr val="426A86"/>
                </a:solidFill>
                <a:latin typeface="Calibri"/>
                <a:ea typeface="Calibri"/>
                <a:cs typeface="Calibri"/>
              </a:rPr>
              <a:t>Балтийским морем.</a:t>
            </a:r>
          </a:p>
        </p:txBody>
      </p:sp>
      <p:sp>
        <p:nvSpPr>
          <p:cNvPr id="7" name="design">
            <a:extLst>
              <a:ext uri="{FF2B5EF4-FFF2-40B4-BE49-F238E27FC236}">
                <a16:creationId xmlns:a16="http://schemas.microsoft.com/office/drawing/2014/main" id="{7D96056C-8DF6-405B-8D73-BE7C7D94204B}"/>
              </a:ext>
            </a:extLst>
          </p:cNvPr>
          <p:cNvSpPr>
            <a:spLocks noGrp="1"/>
          </p:cNvSpPr>
          <p:nvPr/>
        </p:nvSpPr>
        <p:spPr>
          <a:xfrm>
            <a:off x="457200" y="5210175"/>
            <a:ext cx="4924425" cy="895350"/>
          </a:xfrm>
          <a:prstGeom prst="rect">
            <a:avLst/>
          </a:prstGeom>
          <a:solidFill>
            <a:srgbClr val="172D3B"/>
          </a:solidFill>
          <a:ln w="0">
            <a:noFill/>
          </a:ln>
        </p:spPr>
      </p:sp>
      <p:sp>
        <p:nvSpPr>
          <p:cNvPr id="8" name="src6-2-2">
            <a:extLst>
              <a:ext uri="{FF2B5EF4-FFF2-40B4-BE49-F238E27FC236}">
                <a16:creationId xmlns:a16="http://schemas.microsoft.com/office/drawing/2014/main" id="{E44E63BC-6C67-42C5-AB49-809448B33E42}"/>
              </a:ext>
            </a:extLst>
          </p:cNvPr>
          <p:cNvSpPr>
            <a:spLocks noGrp="1"/>
          </p:cNvSpPr>
          <p:nvPr/>
        </p:nvSpPr>
        <p:spPr>
          <a:xfrm>
            <a:off x="666750" y="5410200"/>
            <a:ext cx="4495800" cy="5429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850" b="0" i="0">
                <a:solidFill>
                  <a:srgbClr val="F5F0E5"/>
                </a:solidFill>
                <a:latin typeface="Georgia"/>
                <a:ea typeface="Georgia"/>
                <a:cs typeface="Georgia"/>
              </a:defRPr>
            </a:pPr>
            <a:r>
              <a:rPr sz="2850" b="0" i="0">
                <a:solidFill>
                  <a:srgbClr val="F5F0E5"/>
                </a:solidFill>
                <a:latin typeface="Georgia"/>
                <a:ea typeface="Georgia"/>
                <a:cs typeface="Georgia"/>
              </a:rPr>
              <a:t>Итог: победа России.</a:t>
            </a:r>
          </a:p>
        </p:txBody>
      </p:sp>
      <p:sp>
        <p:nvSpPr>
          <p:cNvPr id="9" name="design">
            <a:extLst>
              <a:ext uri="{FF2B5EF4-FFF2-40B4-BE49-F238E27FC236}">
                <a16:creationId xmlns:a16="http://schemas.microsoft.com/office/drawing/2014/main" id="{EFADBA8F-4767-415D-9551-5B447200BC07}"/>
              </a:ext>
            </a:extLst>
          </p:cNvPr>
          <p:cNvSpPr>
            <a:spLocks noGrp="1"/>
          </p:cNvSpPr>
          <p:nvPr/>
        </p:nvSpPr>
        <p:spPr>
          <a:xfrm>
            <a:off x="5762625" y="354366"/>
            <a:ext cx="5915025" cy="5768269"/>
          </a:xfrm>
          <a:prstGeom prst="rect">
            <a:avLst/>
          </a:prstGeom>
          <a:solidFill>
            <a:srgbClr val="FFFCF4"/>
          </a:solidFill>
          <a:ln w="9525">
            <a:solidFill>
              <a:srgbClr val="C7B796"/>
            </a:solidFill>
          </a:ln>
        </p:spPr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5838825" y="430566"/>
            <a:ext cx="5762625" cy="5615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5525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esign">
            <a:extLst>
              <a:ext uri="{FF2B5EF4-FFF2-40B4-BE49-F238E27FC236}">
                <a16:creationId xmlns:a16="http://schemas.microsoft.com/office/drawing/2014/main" id="{55370021-033D-4BAF-8844-E2B4FA8C6560}"/>
              </a:ext>
            </a:extLst>
          </p:cNvPr>
          <p:cNvSpPr>
            <a:spLocks noGrp="1"/>
          </p:cNvSpPr>
          <p:nvPr/>
        </p:nvSpPr>
        <p:spPr>
          <a:xfrm>
            <a:off x="457200" y="6438900"/>
            <a:ext cx="11277600" cy="0"/>
          </a:xfrm>
          <a:prstGeom prst="line">
            <a:avLst/>
          </a:prstGeom>
          <a:noFill/>
          <a:ln w="7620">
            <a:solidFill>
              <a:srgbClr val="C7B796"/>
            </a:solidFill>
          </a:ln>
        </p:spPr>
      </p:sp>
      <p:sp>
        <p:nvSpPr>
          <p:cNvPr id="2" name="author">
            <a:extLst>
              <a:ext uri="{FF2B5EF4-FFF2-40B4-BE49-F238E27FC236}">
                <a16:creationId xmlns:a16="http://schemas.microsoft.com/office/drawing/2014/main" id="{A36854BA-9443-417D-BBE3-8B4C7034BDE5}"/>
              </a:ext>
            </a:extLst>
          </p:cNvPr>
          <p:cNvSpPr>
            <a:spLocks noGrp="1"/>
          </p:cNvSpPr>
          <p:nvPr/>
        </p:nvSpPr>
        <p:spPr>
          <a:xfrm>
            <a:off x="10001250" y="6543675"/>
            <a:ext cx="17335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125" b="0" i="0">
                <a:solidFill>
                  <a:srgbClr val="82796A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82796A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3" name="design">
            <a:extLst>
              <a:ext uri="{FF2B5EF4-FFF2-40B4-BE49-F238E27FC236}">
                <a16:creationId xmlns:a16="http://schemas.microsoft.com/office/drawing/2014/main" id="{0D1836D4-B793-4E15-BBEE-30FD1F6B821D}"/>
              </a:ext>
            </a:extLst>
          </p:cNvPr>
          <p:cNvSpPr>
            <a:spLocks noGrp="1"/>
          </p:cNvSpPr>
          <p:nvPr/>
        </p:nvSpPr>
        <p:spPr>
          <a:xfrm>
            <a:off x="419100" y="290151"/>
            <a:ext cx="4724400" cy="5925273"/>
          </a:xfrm>
          <a:prstGeom prst="rect">
            <a:avLst/>
          </a:prstGeom>
          <a:solidFill>
            <a:srgbClr val="FFFCF4"/>
          </a:solidFill>
          <a:ln w="9525">
            <a:solidFill>
              <a:srgbClr val="C7B796"/>
            </a:solidFill>
          </a:ln>
        </p:spPr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95300" y="366351"/>
            <a:ext cx="4572000" cy="5772873"/>
          </a:xfrm>
          <a:prstGeom prst="rect">
            <a:avLst/>
          </a:prstGeom>
        </p:spPr>
      </p:pic>
      <p:sp>
        <p:nvSpPr>
          <p:cNvPr id="5" name="src7-2-0">
            <a:extLst>
              <a:ext uri="{FF2B5EF4-FFF2-40B4-BE49-F238E27FC236}">
                <a16:creationId xmlns:a16="http://schemas.microsoft.com/office/drawing/2014/main" id="{BF19F964-1575-4D80-A268-3B5359853FC2}"/>
              </a:ext>
            </a:extLst>
          </p:cNvPr>
          <p:cNvSpPr>
            <a:spLocks noGrp="1"/>
          </p:cNvSpPr>
          <p:nvPr/>
        </p:nvSpPr>
        <p:spPr>
          <a:xfrm>
            <a:off x="5600700" y="485775"/>
            <a:ext cx="5953125" cy="15906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450" b="0" i="0">
                <a:solidFill>
                  <a:srgbClr val="172D3B"/>
                </a:solidFill>
                <a:latin typeface="Georgia"/>
                <a:ea typeface="Georgia"/>
                <a:cs typeface="Georgia"/>
              </a:defRPr>
            </a:pPr>
            <a:r>
              <a:rPr sz="3450" b="0" i="0">
                <a:solidFill>
                  <a:srgbClr val="172D3B"/>
                </a:solidFill>
                <a:latin typeface="Georgia"/>
                <a:ea typeface="Georgia"/>
                <a:cs typeface="Georgia"/>
              </a:rPr>
              <a:t>Война за испанское наследство 1701—1714 гг.</a:t>
            </a:r>
          </a:p>
        </p:txBody>
      </p:sp>
      <p:sp>
        <p:nvSpPr>
          <p:cNvPr id="6" name="src7-2-1">
            <a:extLst>
              <a:ext uri="{FF2B5EF4-FFF2-40B4-BE49-F238E27FC236}">
                <a16:creationId xmlns:a16="http://schemas.microsoft.com/office/drawing/2014/main" id="{51B1E069-DC6C-44EE-BD86-CB5DB789BAB0}"/>
              </a:ext>
            </a:extLst>
          </p:cNvPr>
          <p:cNvSpPr>
            <a:spLocks noGrp="1"/>
          </p:cNvSpPr>
          <p:nvPr/>
        </p:nvSpPr>
        <p:spPr>
          <a:xfrm>
            <a:off x="5619750" y="2552700"/>
            <a:ext cx="5905500" cy="22764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775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77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Война </a:t>
            </a:r>
            <a:r>
              <a:rPr sz="2775" b="1" i="0">
                <a:solidFill>
                  <a:srgbClr val="813E47"/>
                </a:solidFill>
                <a:latin typeface="Calibri"/>
                <a:ea typeface="Calibri"/>
                <a:cs typeface="Calibri"/>
              </a:rPr>
              <a:t>Англии</a:t>
            </a:r>
            <a:r>
              <a:rPr sz="277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, </a:t>
            </a:r>
            <a:r>
              <a:rPr sz="2775" b="1" i="0">
                <a:solidFill>
                  <a:srgbClr val="937A42"/>
                </a:solidFill>
                <a:latin typeface="Calibri"/>
                <a:ea typeface="Calibri"/>
                <a:cs typeface="Calibri"/>
              </a:rPr>
              <a:t>Австрии</a:t>
            </a:r>
            <a:r>
              <a:rPr sz="277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, </a:t>
            </a:r>
            <a:r>
              <a:rPr sz="2775" b="1" i="0">
                <a:solidFill>
                  <a:srgbClr val="A27348"/>
                </a:solidFill>
                <a:latin typeface="Calibri"/>
                <a:ea typeface="Calibri"/>
                <a:cs typeface="Calibri"/>
              </a:rPr>
              <a:t>Голландии</a:t>
            </a:r>
            <a:r>
              <a:rPr sz="277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против </a:t>
            </a:r>
            <a:r>
              <a:rPr sz="2775" b="1" i="0">
                <a:solidFill>
                  <a:srgbClr val="426A86"/>
                </a:solidFill>
                <a:latin typeface="Calibri"/>
                <a:ea typeface="Calibri"/>
                <a:cs typeface="Calibri"/>
              </a:rPr>
              <a:t>Франции</a:t>
            </a:r>
            <a:r>
              <a:rPr sz="277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и </a:t>
            </a:r>
            <a:r>
              <a:rPr sz="2775" b="1" i="0">
                <a:solidFill>
                  <a:srgbClr val="98664C"/>
                </a:solidFill>
                <a:latin typeface="Calibri"/>
                <a:ea typeface="Calibri"/>
                <a:cs typeface="Calibri"/>
              </a:rPr>
              <a:t>Испании</a:t>
            </a:r>
            <a:r>
              <a:rPr sz="277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за право наследования испанского трона.</a:t>
            </a:r>
          </a:p>
        </p:txBody>
      </p:sp>
      <p:sp>
        <p:nvSpPr>
          <p:cNvPr id="7" name="design">
            <a:extLst>
              <a:ext uri="{FF2B5EF4-FFF2-40B4-BE49-F238E27FC236}">
                <a16:creationId xmlns:a16="http://schemas.microsoft.com/office/drawing/2014/main" id="{B278DBB9-FE2E-42A3-B4D1-A821E0DCADFA}"/>
              </a:ext>
            </a:extLst>
          </p:cNvPr>
          <p:cNvSpPr>
            <a:spLocks noGrp="1"/>
          </p:cNvSpPr>
          <p:nvPr/>
        </p:nvSpPr>
        <p:spPr>
          <a:xfrm>
            <a:off x="5619750" y="5191125"/>
            <a:ext cx="5876925" cy="0"/>
          </a:xfrm>
          <a:prstGeom prst="line">
            <a:avLst/>
          </a:prstGeom>
          <a:noFill/>
          <a:ln w="19050">
            <a:solidFill>
              <a:srgbClr val="A28550"/>
            </a:solidFill>
          </a:ln>
        </p:spPr>
      </p:sp>
      <p:sp>
        <p:nvSpPr>
          <p:cNvPr id="8" name="src7-2-2">
            <a:extLst>
              <a:ext uri="{FF2B5EF4-FFF2-40B4-BE49-F238E27FC236}">
                <a16:creationId xmlns:a16="http://schemas.microsoft.com/office/drawing/2014/main" id="{9BCBD1B3-B303-4FC4-A45E-4905C4B7EA0B}"/>
              </a:ext>
            </a:extLst>
          </p:cNvPr>
          <p:cNvSpPr>
            <a:spLocks noGrp="1"/>
          </p:cNvSpPr>
          <p:nvPr/>
        </p:nvSpPr>
        <p:spPr>
          <a:xfrm>
            <a:off x="5610225" y="5457825"/>
            <a:ext cx="5905500" cy="552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925" b="0" i="0">
                <a:solidFill>
                  <a:srgbClr val="813E47"/>
                </a:solidFill>
                <a:latin typeface="Georgia"/>
                <a:ea typeface="Georgia"/>
                <a:cs typeface="Georgia"/>
              </a:defRPr>
            </a:pPr>
            <a:r>
              <a:rPr sz="2925" b="0" i="0">
                <a:solidFill>
                  <a:srgbClr val="813E47"/>
                </a:solidFill>
                <a:latin typeface="Georgia"/>
                <a:ea typeface="Georgia"/>
                <a:cs typeface="Georgia"/>
              </a:rPr>
              <a:t>Итог: усиление Англии.</a:t>
            </a:r>
          </a:p>
        </p:txBody>
      </p:sp>
    </p:spTree>
    <p:extLst>
      <p:ext uri="{BB962C8B-B14F-4D97-AF65-F5344CB8AC3E}">
        <p14:creationId xmlns:p14="http://schemas.microsoft.com/office/powerpoint/2010/main" val="16205541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2D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esign">
            <a:extLst>
              <a:ext uri="{FF2B5EF4-FFF2-40B4-BE49-F238E27FC236}">
                <a16:creationId xmlns:a16="http://schemas.microsoft.com/office/drawing/2014/main" id="{79C349D5-1AF1-41E3-84ED-18ACB47093BF}"/>
              </a:ext>
            </a:extLst>
          </p:cNvPr>
          <p:cNvSpPr>
            <a:spLocks noGrp="1"/>
          </p:cNvSpPr>
          <p:nvPr/>
        </p:nvSpPr>
        <p:spPr>
          <a:xfrm>
            <a:off x="457200" y="6438900"/>
            <a:ext cx="11277600" cy="0"/>
          </a:xfrm>
          <a:prstGeom prst="line">
            <a:avLst/>
          </a:prstGeom>
          <a:noFill/>
          <a:ln w="7620">
            <a:solidFill>
              <a:srgbClr val="6F736A"/>
            </a:solidFill>
          </a:ln>
        </p:spPr>
      </p:sp>
      <p:sp>
        <p:nvSpPr>
          <p:cNvPr id="2" name="author">
            <a:extLst>
              <a:ext uri="{FF2B5EF4-FFF2-40B4-BE49-F238E27FC236}">
                <a16:creationId xmlns:a16="http://schemas.microsoft.com/office/drawing/2014/main" id="{12AED7B8-A48C-4E28-AAC9-435732BC6832}"/>
              </a:ext>
            </a:extLst>
          </p:cNvPr>
          <p:cNvSpPr>
            <a:spLocks noGrp="1"/>
          </p:cNvSpPr>
          <p:nvPr/>
        </p:nvSpPr>
        <p:spPr>
          <a:xfrm>
            <a:off x="10001250" y="6543675"/>
            <a:ext cx="17335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125" b="0" i="0">
                <a:solidFill>
                  <a:srgbClr val="BCB39C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BCB39C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3" name="design">
            <a:extLst>
              <a:ext uri="{FF2B5EF4-FFF2-40B4-BE49-F238E27FC236}">
                <a16:creationId xmlns:a16="http://schemas.microsoft.com/office/drawing/2014/main" id="{4854850B-A893-4F18-8E93-99686F61FA5D}"/>
              </a:ext>
            </a:extLst>
          </p:cNvPr>
          <p:cNvSpPr>
            <a:spLocks noGrp="1"/>
          </p:cNvSpPr>
          <p:nvPr/>
        </p:nvSpPr>
        <p:spPr>
          <a:xfrm>
            <a:off x="438150" y="479822"/>
            <a:ext cx="5705475" cy="4317206"/>
          </a:xfrm>
          <a:prstGeom prst="rect">
            <a:avLst/>
          </a:prstGeom>
          <a:solidFill>
            <a:srgbClr val="FFFCF4"/>
          </a:solidFill>
          <a:ln w="9525">
            <a:solidFill>
              <a:srgbClr val="C7B796"/>
            </a:solidFill>
          </a:ln>
        </p:spPr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514350" y="556022"/>
            <a:ext cx="5553075" cy="4164806"/>
          </a:xfrm>
          <a:prstGeom prst="rect">
            <a:avLst/>
          </a:prstGeom>
        </p:spPr>
      </p:pic>
      <p:sp>
        <p:nvSpPr>
          <p:cNvPr id="5" name="src8-3-0">
            <a:extLst>
              <a:ext uri="{FF2B5EF4-FFF2-40B4-BE49-F238E27FC236}">
                <a16:creationId xmlns:a16="http://schemas.microsoft.com/office/drawing/2014/main" id="{3C415BCD-8810-4C0A-96B1-328C7AFC9B7E}"/>
              </a:ext>
            </a:extLst>
          </p:cNvPr>
          <p:cNvSpPr>
            <a:spLocks noGrp="1"/>
          </p:cNvSpPr>
          <p:nvPr/>
        </p:nvSpPr>
        <p:spPr>
          <a:xfrm>
            <a:off x="6581775" y="466725"/>
            <a:ext cx="5057775" cy="20669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marL="228600" indent="-203200" algn="l">
              <a:lnSpc>
                <a:spcPct val="108000"/>
              </a:lnSpc>
              <a:buChar char="❖"/>
              <a:defRPr sz="2625" b="0" i="0">
                <a:solidFill>
                  <a:srgbClr val="F5F0E5"/>
                </a:solidFill>
                <a:latin typeface="Calibri"/>
                <a:ea typeface="Calibri"/>
                <a:cs typeface="Calibri"/>
              </a:defRPr>
            </a:pPr>
            <a:r>
              <a:rPr sz="2625" b="0" i="0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Эти две войны фактически покончили с той практикой международных отношений, которая существовала прежде.</a:t>
            </a:r>
          </a:p>
        </p:txBody>
      </p:sp>
      <p:sp>
        <p:nvSpPr>
          <p:cNvPr id="6" name="design">
            <a:extLst>
              <a:ext uri="{FF2B5EF4-FFF2-40B4-BE49-F238E27FC236}">
                <a16:creationId xmlns:a16="http://schemas.microsoft.com/office/drawing/2014/main" id="{E025D846-7436-437A-9809-F5A9639A3471}"/>
              </a:ext>
            </a:extLst>
          </p:cNvPr>
          <p:cNvSpPr>
            <a:spLocks noGrp="1"/>
          </p:cNvSpPr>
          <p:nvPr/>
        </p:nvSpPr>
        <p:spPr>
          <a:xfrm>
            <a:off x="6572250" y="2667000"/>
            <a:ext cx="5029200" cy="0"/>
          </a:xfrm>
          <a:prstGeom prst="line">
            <a:avLst/>
          </a:prstGeom>
          <a:noFill/>
          <a:ln w="14288">
            <a:solidFill>
              <a:srgbClr val="A28550"/>
            </a:solidFill>
          </a:ln>
        </p:spPr>
      </p:sp>
      <p:sp>
        <p:nvSpPr>
          <p:cNvPr id="7" name="src8-3-1">
            <a:extLst>
              <a:ext uri="{FF2B5EF4-FFF2-40B4-BE49-F238E27FC236}">
                <a16:creationId xmlns:a16="http://schemas.microsoft.com/office/drawing/2014/main" id="{32F1E6A2-46A3-4BFA-9E85-13D27C65E85B}"/>
              </a:ext>
            </a:extLst>
          </p:cNvPr>
          <p:cNvSpPr>
            <a:spLocks noGrp="1"/>
          </p:cNvSpPr>
          <p:nvPr/>
        </p:nvSpPr>
        <p:spPr>
          <a:xfrm>
            <a:off x="6581775" y="2914650"/>
            <a:ext cx="5057775" cy="19907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marL="228600" indent="-203200" algn="l">
              <a:lnSpc>
                <a:spcPct val="108000"/>
              </a:lnSpc>
              <a:buChar char="❖"/>
              <a:defRPr sz="2400" b="0" i="0">
                <a:solidFill>
                  <a:srgbClr val="F5F0E5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В Европе уже не осталось безоговорочных гегемонов, способных в одиночку противостоять остальным странам.</a:t>
            </a:r>
          </a:p>
        </p:txBody>
      </p:sp>
      <p:sp>
        <p:nvSpPr>
          <p:cNvPr id="8" name="design">
            <a:extLst>
              <a:ext uri="{FF2B5EF4-FFF2-40B4-BE49-F238E27FC236}">
                <a16:creationId xmlns:a16="http://schemas.microsoft.com/office/drawing/2014/main" id="{C5018A43-213C-4BBA-A9C1-203BEA48124E}"/>
              </a:ext>
            </a:extLst>
          </p:cNvPr>
          <p:cNvSpPr>
            <a:spLocks noGrp="1"/>
          </p:cNvSpPr>
          <p:nvPr/>
        </p:nvSpPr>
        <p:spPr>
          <a:xfrm>
            <a:off x="581025" y="5095875"/>
            <a:ext cx="11010900" cy="0"/>
          </a:xfrm>
          <a:prstGeom prst="line">
            <a:avLst/>
          </a:prstGeom>
          <a:noFill/>
          <a:ln w="19050">
            <a:solidFill>
              <a:srgbClr val="A28550"/>
            </a:solidFill>
          </a:ln>
        </p:spPr>
      </p:sp>
      <p:sp>
        <p:nvSpPr>
          <p:cNvPr id="9" name="src8-3-2">
            <a:extLst>
              <a:ext uri="{FF2B5EF4-FFF2-40B4-BE49-F238E27FC236}">
                <a16:creationId xmlns:a16="http://schemas.microsoft.com/office/drawing/2014/main" id="{2F92289B-FBF1-4700-8334-EF4404224718}"/>
              </a:ext>
            </a:extLst>
          </p:cNvPr>
          <p:cNvSpPr>
            <a:spLocks noGrp="1"/>
          </p:cNvSpPr>
          <p:nvPr/>
        </p:nvSpPr>
        <p:spPr>
          <a:xfrm>
            <a:off x="590550" y="5391150"/>
            <a:ext cx="11010900" cy="876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marL="228600" indent="-203200" algn="l">
              <a:lnSpc>
                <a:spcPct val="108000"/>
              </a:lnSpc>
              <a:buChar char="❖"/>
              <a:defRPr sz="2700" b="0" i="0">
                <a:solidFill>
                  <a:srgbClr val="F5F0E5"/>
                </a:solidFill>
                <a:latin typeface="Calibri"/>
                <a:ea typeface="Calibri"/>
                <a:cs typeface="Calibri"/>
              </a:defRPr>
            </a:pPr>
            <a:r>
              <a:rPr sz="2700" b="0" i="0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Отныне тон международным делам задавали </a:t>
            </a:r>
            <a:r>
              <a:rPr sz="2700" b="1" i="0">
                <a:solidFill>
                  <a:srgbClr val="CDB47E"/>
                </a:solidFill>
                <a:latin typeface="Calibri"/>
                <a:ea typeface="Calibri"/>
                <a:cs typeface="Calibri"/>
              </a:rPr>
              <a:t>5 великих держав</a:t>
            </a:r>
            <a:r>
              <a:rPr sz="2700" b="0" i="0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 — </a:t>
            </a:r>
            <a:r>
              <a:rPr sz="2700" b="1" i="0">
                <a:solidFill>
                  <a:srgbClr val="78A0BA"/>
                </a:solidFill>
                <a:latin typeface="Calibri"/>
                <a:ea typeface="Calibri"/>
                <a:cs typeface="Calibri"/>
              </a:rPr>
              <a:t>Франция</a:t>
            </a:r>
            <a:r>
              <a:rPr sz="2700" b="0" i="0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, </a:t>
            </a:r>
            <a:r>
              <a:rPr sz="2700" b="1" i="0">
                <a:solidFill>
                  <a:srgbClr val="BA7B84"/>
                </a:solidFill>
                <a:latin typeface="Calibri"/>
                <a:ea typeface="Calibri"/>
                <a:cs typeface="Calibri"/>
              </a:rPr>
              <a:t>Великобритания</a:t>
            </a:r>
            <a:r>
              <a:rPr sz="2700" b="0" i="0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, </a:t>
            </a:r>
            <a:r>
              <a:rPr sz="2700" b="1" i="0">
                <a:solidFill>
                  <a:srgbClr val="C8AE77"/>
                </a:solidFill>
                <a:latin typeface="Calibri"/>
                <a:ea typeface="Calibri"/>
                <a:cs typeface="Calibri"/>
              </a:rPr>
              <a:t>Австрия</a:t>
            </a:r>
            <a:r>
              <a:rPr sz="2700" b="0" i="0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, </a:t>
            </a:r>
            <a:r>
              <a:rPr sz="2700" b="1" i="0">
                <a:solidFill>
                  <a:srgbClr val="B5BABB"/>
                </a:solidFill>
                <a:latin typeface="Calibri"/>
                <a:ea typeface="Calibri"/>
                <a:cs typeface="Calibri"/>
              </a:rPr>
              <a:t>Пруссия</a:t>
            </a:r>
            <a:r>
              <a:rPr sz="2700" b="0" i="0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 и </a:t>
            </a:r>
            <a:r>
              <a:rPr sz="2700" b="1" i="0">
                <a:solidFill>
                  <a:srgbClr val="89B49C"/>
                </a:solidFill>
                <a:latin typeface="Calibri"/>
                <a:ea typeface="Calibri"/>
                <a:cs typeface="Calibri"/>
              </a:rPr>
              <a:t>Россия</a:t>
            </a:r>
            <a:r>
              <a:rPr sz="2700" b="0" i="0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489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esign">
            <a:extLst>
              <a:ext uri="{FF2B5EF4-FFF2-40B4-BE49-F238E27FC236}">
                <a16:creationId xmlns:a16="http://schemas.microsoft.com/office/drawing/2014/main" id="{F53F00B7-47E6-4633-8B22-9AF65A336615}"/>
              </a:ext>
            </a:extLst>
          </p:cNvPr>
          <p:cNvSpPr>
            <a:spLocks noGrp="1"/>
          </p:cNvSpPr>
          <p:nvPr/>
        </p:nvSpPr>
        <p:spPr>
          <a:xfrm>
            <a:off x="457200" y="6438900"/>
            <a:ext cx="11277600" cy="0"/>
          </a:xfrm>
          <a:prstGeom prst="line">
            <a:avLst/>
          </a:prstGeom>
          <a:noFill/>
          <a:ln w="7620">
            <a:solidFill>
              <a:srgbClr val="C7B796"/>
            </a:solidFill>
          </a:ln>
        </p:spPr>
      </p:sp>
      <p:sp>
        <p:nvSpPr>
          <p:cNvPr id="2" name="author">
            <a:extLst>
              <a:ext uri="{FF2B5EF4-FFF2-40B4-BE49-F238E27FC236}">
                <a16:creationId xmlns:a16="http://schemas.microsoft.com/office/drawing/2014/main" id="{18282C0E-C6E6-4B0E-85CA-F8EC219940F6}"/>
              </a:ext>
            </a:extLst>
          </p:cNvPr>
          <p:cNvSpPr>
            <a:spLocks noGrp="1"/>
          </p:cNvSpPr>
          <p:nvPr/>
        </p:nvSpPr>
        <p:spPr>
          <a:xfrm>
            <a:off x="10001250" y="6543675"/>
            <a:ext cx="17335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125" b="0" i="0">
                <a:solidFill>
                  <a:srgbClr val="82796A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82796A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3" name="src9-3-0">
            <a:extLst>
              <a:ext uri="{FF2B5EF4-FFF2-40B4-BE49-F238E27FC236}">
                <a16:creationId xmlns:a16="http://schemas.microsoft.com/office/drawing/2014/main" id="{DC029355-D71E-4CA4-BA16-EC4FC83F36A5}"/>
              </a:ext>
            </a:extLst>
          </p:cNvPr>
          <p:cNvSpPr>
            <a:spLocks noGrp="1"/>
          </p:cNvSpPr>
          <p:nvPr/>
        </p:nvSpPr>
        <p:spPr>
          <a:xfrm>
            <a:off x="590550" y="438150"/>
            <a:ext cx="10991850" cy="12858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marL="228600" indent="-203200" algn="l">
              <a:lnSpc>
                <a:spcPct val="108000"/>
              </a:lnSpc>
              <a:buChar char="❖"/>
              <a:defRPr sz="2850" b="0" i="0">
                <a:solidFill>
                  <a:srgbClr val="172D3B"/>
                </a:solidFill>
                <a:latin typeface="Georgia"/>
                <a:ea typeface="Georgia"/>
                <a:cs typeface="Georgia"/>
              </a:defRPr>
            </a:pPr>
            <a:r>
              <a:rPr sz="2850" b="0" i="0">
                <a:solidFill>
                  <a:srgbClr val="172D3B"/>
                </a:solidFill>
                <a:latin typeface="Georgia"/>
                <a:ea typeface="Georgia"/>
                <a:cs typeface="Georgia"/>
              </a:rPr>
              <a:t>Постоянные и наиболее острые противоречия в Европе существовали между </a:t>
            </a:r>
            <a:r>
              <a:rPr sz="2850" b="1" i="0">
                <a:solidFill>
                  <a:srgbClr val="813E47"/>
                </a:solidFill>
                <a:latin typeface="Georgia"/>
                <a:ea typeface="Georgia"/>
                <a:cs typeface="Georgia"/>
              </a:rPr>
              <a:t>Великобританией</a:t>
            </a:r>
            <a:r>
              <a:rPr sz="2850" b="0" i="0">
                <a:solidFill>
                  <a:srgbClr val="172D3B"/>
                </a:solidFill>
                <a:latin typeface="Georgia"/>
                <a:ea typeface="Georgia"/>
                <a:cs typeface="Georgia"/>
              </a:rPr>
              <a:t> и </a:t>
            </a:r>
            <a:r>
              <a:rPr sz="2850" b="1" i="0">
                <a:solidFill>
                  <a:srgbClr val="426A86"/>
                </a:solidFill>
                <a:latin typeface="Georgia"/>
                <a:ea typeface="Georgia"/>
                <a:cs typeface="Georgia"/>
              </a:rPr>
              <a:t>Францией.</a:t>
            </a:r>
          </a:p>
        </p:txBody>
      </p:sp>
      <p:sp>
        <p:nvSpPr>
          <p:cNvPr id="4" name="design">
            <a:extLst>
              <a:ext uri="{FF2B5EF4-FFF2-40B4-BE49-F238E27FC236}">
                <a16:creationId xmlns:a16="http://schemas.microsoft.com/office/drawing/2014/main" id="{279160AB-27A5-411D-BC9D-D2EB35D228DE}"/>
              </a:ext>
            </a:extLst>
          </p:cNvPr>
          <p:cNvSpPr>
            <a:spLocks noGrp="1"/>
          </p:cNvSpPr>
          <p:nvPr/>
        </p:nvSpPr>
        <p:spPr>
          <a:xfrm>
            <a:off x="600075" y="2000250"/>
            <a:ext cx="6581775" cy="0"/>
          </a:xfrm>
          <a:prstGeom prst="line">
            <a:avLst/>
          </a:prstGeom>
          <a:noFill/>
          <a:ln w="19050">
            <a:solidFill>
              <a:srgbClr val="A28550"/>
            </a:solidFill>
          </a:ln>
        </p:spPr>
      </p:sp>
      <p:sp>
        <p:nvSpPr>
          <p:cNvPr id="5" name="src9-3-1">
            <a:extLst>
              <a:ext uri="{FF2B5EF4-FFF2-40B4-BE49-F238E27FC236}">
                <a16:creationId xmlns:a16="http://schemas.microsoft.com/office/drawing/2014/main" id="{DAFF0715-62F8-45E8-8FCE-B877D954C14B}"/>
              </a:ext>
            </a:extLst>
          </p:cNvPr>
          <p:cNvSpPr>
            <a:spLocks noGrp="1"/>
          </p:cNvSpPr>
          <p:nvPr/>
        </p:nvSpPr>
        <p:spPr>
          <a:xfrm>
            <a:off x="590550" y="2343150"/>
            <a:ext cx="6581775" cy="2638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marL="228600" indent="-203200" algn="l">
              <a:lnSpc>
                <a:spcPct val="108000"/>
              </a:lnSpc>
              <a:buChar char="❖"/>
              <a:defRPr sz="255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55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Каждая из них стремилась расширить свою колониальную империю за счёт другой, а потому при любом составе коалиций </a:t>
            </a:r>
            <a:r>
              <a:rPr sz="2550" b="1" i="0">
                <a:solidFill>
                  <a:srgbClr val="813E47"/>
                </a:solidFill>
                <a:latin typeface="Calibri"/>
                <a:ea typeface="Calibri"/>
                <a:cs typeface="Calibri"/>
              </a:rPr>
              <a:t>Великобритания</a:t>
            </a:r>
            <a:r>
              <a:rPr sz="255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и </a:t>
            </a:r>
            <a:r>
              <a:rPr sz="2550" b="1" i="0">
                <a:solidFill>
                  <a:srgbClr val="426A86"/>
                </a:solidFill>
                <a:latin typeface="Calibri"/>
                <a:ea typeface="Calibri"/>
                <a:cs typeface="Calibri"/>
              </a:rPr>
              <a:t>Франция</a:t>
            </a:r>
            <a:r>
              <a:rPr sz="255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неизменно оказывались в </a:t>
            </a:r>
            <a:r>
              <a:rPr sz="2550" b="1" i="0">
                <a:solidFill>
                  <a:srgbClr val="813E47"/>
                </a:solidFill>
                <a:latin typeface="Calibri"/>
                <a:ea typeface="Calibri"/>
                <a:cs typeface="Calibri"/>
              </a:rPr>
              <a:t>противоположных лагерях.</a:t>
            </a:r>
          </a:p>
        </p:txBody>
      </p:sp>
      <p:sp>
        <p:nvSpPr>
          <p:cNvPr id="6" name="design">
            <a:extLst>
              <a:ext uri="{FF2B5EF4-FFF2-40B4-BE49-F238E27FC236}">
                <a16:creationId xmlns:a16="http://schemas.microsoft.com/office/drawing/2014/main" id="{2B896410-D608-40BC-8425-9F8F6B0B841C}"/>
              </a:ext>
            </a:extLst>
          </p:cNvPr>
          <p:cNvSpPr>
            <a:spLocks noGrp="1"/>
          </p:cNvSpPr>
          <p:nvPr/>
        </p:nvSpPr>
        <p:spPr>
          <a:xfrm>
            <a:off x="7478713" y="1981200"/>
            <a:ext cx="4216400" cy="3200400"/>
          </a:xfrm>
          <a:prstGeom prst="rect">
            <a:avLst/>
          </a:prstGeom>
          <a:solidFill>
            <a:srgbClr val="FFFCF4"/>
          </a:solidFill>
          <a:ln w="9525">
            <a:solidFill>
              <a:srgbClr val="C7B796"/>
            </a:solidFill>
          </a:ln>
        </p:spPr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7554913" y="2057400"/>
            <a:ext cx="4064000" cy="3048000"/>
          </a:xfrm>
          <a:prstGeom prst="rect">
            <a:avLst/>
          </a:prstGeom>
        </p:spPr>
      </p:pic>
      <p:sp>
        <p:nvSpPr>
          <p:cNvPr id="8" name="design">
            <a:extLst>
              <a:ext uri="{FF2B5EF4-FFF2-40B4-BE49-F238E27FC236}">
                <a16:creationId xmlns:a16="http://schemas.microsoft.com/office/drawing/2014/main" id="{A2F725F3-561B-4D11-9C00-1BDF8EB73035}"/>
              </a:ext>
            </a:extLst>
          </p:cNvPr>
          <p:cNvSpPr>
            <a:spLocks noGrp="1"/>
          </p:cNvSpPr>
          <p:nvPr/>
        </p:nvSpPr>
        <p:spPr>
          <a:xfrm>
            <a:off x="590550" y="5276850"/>
            <a:ext cx="10991850" cy="0"/>
          </a:xfrm>
          <a:prstGeom prst="line">
            <a:avLst/>
          </a:prstGeom>
          <a:noFill/>
          <a:ln w="9525">
            <a:solidFill>
              <a:srgbClr val="A28550"/>
            </a:solidFill>
          </a:ln>
        </p:spPr>
      </p:sp>
      <p:sp>
        <p:nvSpPr>
          <p:cNvPr id="9" name="src9-3-2">
            <a:extLst>
              <a:ext uri="{FF2B5EF4-FFF2-40B4-BE49-F238E27FC236}">
                <a16:creationId xmlns:a16="http://schemas.microsoft.com/office/drawing/2014/main" id="{CDF15870-C93E-4A68-9B31-D0B163AD325A}"/>
              </a:ext>
            </a:extLst>
          </p:cNvPr>
          <p:cNvSpPr>
            <a:spLocks noGrp="1"/>
          </p:cNvSpPr>
          <p:nvPr/>
        </p:nvSpPr>
        <p:spPr>
          <a:xfrm>
            <a:off x="590550" y="5448300"/>
            <a:ext cx="10991850" cy="8286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marL="228600" indent="-203200" algn="l">
              <a:lnSpc>
                <a:spcPct val="108000"/>
              </a:lnSpc>
              <a:buChar char="❖"/>
              <a:defRPr sz="2475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47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Непримиримо соперничали и </a:t>
            </a:r>
            <a:r>
              <a:rPr sz="2475" b="1" i="0">
                <a:solidFill>
                  <a:srgbClr val="937A42"/>
                </a:solidFill>
                <a:latin typeface="Calibri"/>
                <a:ea typeface="Calibri"/>
                <a:cs typeface="Calibri"/>
              </a:rPr>
              <a:t>Австрия</a:t>
            </a:r>
            <a:r>
              <a:rPr sz="247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с </a:t>
            </a:r>
            <a:r>
              <a:rPr sz="2475" b="1" i="0">
                <a:solidFill>
                  <a:srgbClr val="49545A"/>
                </a:solidFill>
                <a:latin typeface="Calibri"/>
                <a:ea typeface="Calibri"/>
                <a:cs typeface="Calibri"/>
              </a:rPr>
              <a:t>Пруссией.</a:t>
            </a:r>
            <a:r>
              <a:rPr sz="247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Они боролись за главенство в </a:t>
            </a:r>
            <a:r>
              <a:rPr sz="2475" b="1" i="0">
                <a:solidFill>
                  <a:srgbClr val="813E47"/>
                </a:solidFill>
                <a:latin typeface="Calibri"/>
                <a:ea typeface="Calibri"/>
                <a:cs typeface="Calibri"/>
              </a:rPr>
              <a:t>Германии</a:t>
            </a:r>
            <a:r>
              <a:rPr sz="247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, раздробленной на множество государств.</a:t>
            </a:r>
          </a:p>
        </p:txBody>
      </p:sp>
    </p:spTree>
    <p:extLst>
      <p:ext uri="{BB962C8B-B14F-4D97-AF65-F5344CB8AC3E}">
        <p14:creationId xmlns:p14="http://schemas.microsoft.com/office/powerpoint/2010/main" val="1481027956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1176</Words>
  <Application>Microsoft Office PowerPoint</Application>
  <DocSecurity>0</DocSecurity>
  <PresentationFormat>Широкоэкранный</PresentationFormat>
  <Paragraphs>125</Paragraphs>
  <Slides>25</Slides>
  <Notes>25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8" baseType="lpstr">
      <vt:lpstr>Calibri</vt:lpstr>
      <vt:lpstr>Georgia</vt:lpstr>
      <vt:lpstr>ChatGPT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100ballnik.com</dc:creator>
  <cp:lastModifiedBy>Mendal</cp:lastModifiedBy>
  <cp:revision>1</cp:revision>
  <dcterms:created xsi:type="dcterms:W3CDTF">2026-09-07T19:06:49Z</dcterms:created>
  <dcterms:modified xsi:type="dcterms:W3CDTF">2026-09-08T08:05:05Z</dcterms:modified>
</cp:coreProperties>
</file>