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70" r:id="rId5"/>
    <p:sldId id="262" r:id="rId6"/>
    <p:sldId id="268" r:id="rId7"/>
    <p:sldId id="263" r:id="rId8"/>
    <p:sldId id="269" r:id="rId9"/>
    <p:sldId id="264" r:id="rId10"/>
    <p:sldId id="265" r:id="rId11"/>
    <p:sldId id="266" r:id="rId12"/>
    <p:sldId id="267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1ECE1EB-1EF7-56CC-FADC-0BFD2DBA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8"/>
          <a:stretch>
            <a:fillRect/>
          </a:stretch>
        </p:blipFill>
        <p:spPr bwMode="auto">
          <a:xfrm>
            <a:off x="213370" y="0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394B18-5662-1DBA-13EA-3FF33824ED70}"/>
              </a:ext>
            </a:extLst>
          </p:cNvPr>
          <p:cNvSpPr txBox="1"/>
          <p:nvPr/>
        </p:nvSpPr>
        <p:spPr>
          <a:xfrm>
            <a:off x="962303" y="3044279"/>
            <a:ext cx="10480754" cy="769441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ОБЩЕСТВО ДРЕВНЕГО ЕГИПТА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31A198-A5DF-117D-2714-59BB3BCC525B}"/>
              </a:ext>
            </a:extLst>
          </p:cNvPr>
          <p:cNvSpPr txBox="1"/>
          <p:nvPr/>
        </p:nvSpPr>
        <p:spPr>
          <a:xfrm>
            <a:off x="5472394" y="3714244"/>
            <a:ext cx="2242120" cy="76944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   6-7</a:t>
            </a:r>
            <a:r>
              <a:rPr lang="ru-RU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36394F-6F39-8983-ED2A-C2ECF20BA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9290" y="3748668"/>
            <a:ext cx="80007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4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7B556C-721F-8B16-B254-D83E8FCF3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D2F735C-96B4-C198-0C04-54F7C7704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59855" r="1815" b="21728"/>
          <a:stretch>
            <a:fillRect/>
          </a:stretch>
        </p:blipFill>
        <p:spPr bwMode="auto">
          <a:xfrm>
            <a:off x="518297" y="128337"/>
            <a:ext cx="11155405" cy="179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090113-2A9D-8A88-FB28-A6DC1D58DF6F}"/>
              </a:ext>
            </a:extLst>
          </p:cNvPr>
          <p:cNvSpPr txBox="1"/>
          <p:nvPr/>
        </p:nvSpPr>
        <p:spPr>
          <a:xfrm>
            <a:off x="296777" y="2122710"/>
            <a:ext cx="11598443" cy="344709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население Древнего Египта составляли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земледельцы и ремесленники.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земледелец имел надел земли, который он передавал по наследству. Но фактически земля принадлежала государству, и за пользование ею земледелец платил налог, отдавая часть своего урожая государству.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Земледельцы несли и другие повинности: рыли каналы, возводили дамбы, строили дороги.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занятиями ремесленников в Древнем Египте были: выплавка меди и изготовление из неё орудий труда и  оружия, строительство кораблей, ткачество, изготовление посуды из глины при помощи гончарного круга. Древнеегипетские ювелиры делали украшения из драгоценных камней, а  также металлов: золота и  серебра.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E5DF04-FC90-7351-ACEB-517CE5A30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12" b="90619" l="9977" r="89990">
                        <a14:foregroundMark x1="22890" y1="19469" x2="25526" y2="63363"/>
                        <a14:foregroundMark x1="25526" y1="63363" x2="25526" y2="63363"/>
                        <a14:foregroundMark x1="25125" y1="90619" x2="22623" y2="55752"/>
                        <a14:backgroundMark x1="20521" y1="29912" x2="24725" y2="62655"/>
                        <a14:backgroundMark x1="23690" y1="89204" x2="22890" y2="640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7281" y="5307894"/>
            <a:ext cx="7541670" cy="14217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90DEDA-1E49-36FC-9DA9-79DF1D318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5287341"/>
            <a:ext cx="6096000" cy="143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42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7271C0-1ED9-1C89-2F72-76C11F95D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CA7605CC-D157-5879-202B-A6806FD781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50"/>
          <a:stretch>
            <a:fillRect/>
          </a:stretch>
        </p:blipFill>
        <p:spPr bwMode="auto">
          <a:xfrm>
            <a:off x="240631" y="208546"/>
            <a:ext cx="11951369" cy="235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5CD666-7109-C56E-9744-719DBA63ACF7}"/>
              </a:ext>
            </a:extLst>
          </p:cNvPr>
          <p:cNvSpPr txBox="1"/>
          <p:nvPr/>
        </p:nvSpPr>
        <p:spPr>
          <a:xfrm>
            <a:off x="240631" y="2894328"/>
            <a:ext cx="11951369" cy="2308324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Древнем Египте в рабство поначалу обращали главным образом пленных, которых называли «живые убитые». До этого пленников обычно убивали, но уже позднее стали оставлять в  живых и использовать в хозяйстве. Обычно рабы выполняли самую тяжёлую работу: трудились в каменоломнях и рудниках, были носильщиками. Женщины-рабыни прислуживали в богатых домах: мололи зерно, убирали дом, следили за детьми, подавали еду. Рабы считались полной собственностью своих господ</a:t>
            </a:r>
          </a:p>
        </p:txBody>
      </p:sp>
    </p:spTree>
    <p:extLst>
      <p:ext uri="{BB962C8B-B14F-4D97-AF65-F5344CB8AC3E}">
        <p14:creationId xmlns:p14="http://schemas.microsoft.com/office/powerpoint/2010/main" val="4077234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5EA451-EDF9-7D00-39F8-2D4211153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B64EA156-7D57-47DC-1CBD-A849085CB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"/>
            <a:ext cx="8834417" cy="696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741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3508AA-B47D-02E8-90E7-7094ABE6A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489" y="0"/>
            <a:ext cx="8867630" cy="73019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BC2502-2CFB-EA8A-CD5D-A74D821FA32C}"/>
              </a:ext>
            </a:extLst>
          </p:cNvPr>
          <p:cNvSpPr txBox="1"/>
          <p:nvPr/>
        </p:nvSpPr>
        <p:spPr>
          <a:xfrm>
            <a:off x="3855720" y="640080"/>
            <a:ext cx="40831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ЗАКРЕПИМ</a:t>
            </a:r>
            <a:r>
              <a:rPr lang="ru-RU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898EFE-4A90-C5CE-BF13-7AEF79DD893B}"/>
              </a:ext>
            </a:extLst>
          </p:cNvPr>
          <p:cNvSpPr txBox="1"/>
          <p:nvPr/>
        </p:nvSpPr>
        <p:spPr>
          <a:xfrm>
            <a:off x="2472937" y="1665810"/>
            <a:ext cx="72461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служило символами власти фараона?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обязанности выполняли вельможи?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называли жрецами?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Какую роль играли жрецы в египетском обществе?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повинности выполняли египтяне?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Каково было положение рабов в Египте?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были источники пополнения числа рабов в Древнем Египте?</a:t>
            </a:r>
          </a:p>
        </p:txBody>
      </p:sp>
    </p:spTree>
    <p:extLst>
      <p:ext uri="{BB962C8B-B14F-4D97-AF65-F5344CB8AC3E}">
        <p14:creationId xmlns:p14="http://schemas.microsoft.com/office/powerpoint/2010/main" val="278024496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2E56A4-D215-2B75-F8D9-36A92DBA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B6EB0F60-460B-53F8-82EF-431BE4F7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D8B3C7F-DE85-B225-2525-D72A0CC62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8"/>
          <a:stretch>
            <a:fillRect/>
          </a:stretch>
        </p:blipFill>
        <p:spPr bwMode="auto">
          <a:xfrm>
            <a:off x="216398" y="-145401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C50DF2-CAC7-36C2-6C93-DE0ED933D9ED}"/>
              </a:ext>
            </a:extLst>
          </p:cNvPr>
          <p:cNvSpPr txBox="1"/>
          <p:nvPr/>
        </p:nvSpPr>
        <p:spPr>
          <a:xfrm>
            <a:off x="3068290" y="956490"/>
            <a:ext cx="7050328" cy="769441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ДОМАШНЯЯ РАБОТА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9E1543-251B-F7A6-F041-39BACADF9CDB}"/>
              </a:ext>
            </a:extLst>
          </p:cNvPr>
          <p:cNvSpPr txBox="1"/>
          <p:nvPr/>
        </p:nvSpPr>
        <p:spPr>
          <a:xfrm>
            <a:off x="4023360" y="2297700"/>
            <a:ext cx="5410200" cy="76944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   6-7-  пересказ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99836C-7975-66BD-D181-B6C4402D5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3360" y="2309907"/>
            <a:ext cx="80007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6146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87DDC-8DF3-3912-C3D3-2203BD26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00F12F-E8E1-83F2-C459-AF6F3B54D8AD}"/>
              </a:ext>
            </a:extLst>
          </p:cNvPr>
          <p:cNvSpPr txBox="1"/>
          <p:nvPr/>
        </p:nvSpPr>
        <p:spPr>
          <a:xfrm>
            <a:off x="1926381" y="766421"/>
            <a:ext cx="9110587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ПЛАН УРОКА </a:t>
            </a:r>
          </a:p>
          <a:p>
            <a:pPr marL="742950" indent="-742950">
              <a:buAutoNum type="arabicParenR"/>
            </a:pP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СТРУКТУРА ЕГИПЕТСКОГО ОБЩЕСТВА </a:t>
            </a:r>
          </a:p>
          <a:p>
            <a:pPr marL="742950" indent="-742950">
              <a:buAutoNum type="arabicParenR"/>
            </a:pP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ФАРАОН И ЧИНОВНИКИ </a:t>
            </a:r>
          </a:p>
          <a:p>
            <a:pPr marL="742950" indent="-742950">
              <a:buAutoNum type="arabicParenR"/>
            </a:pP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ЖРЕЦЫ </a:t>
            </a:r>
          </a:p>
          <a:p>
            <a:pPr marL="742950" indent="-742950">
              <a:buAutoNum type="arabicParenR"/>
            </a:pP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РАБЫ </a:t>
            </a:r>
          </a:p>
        </p:txBody>
      </p:sp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D0DBC167-3252-E325-EF92-CD4DAE600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56" b="97667" l="7667" r="98778">
                        <a14:foregroundMark x1="31000" y1="2556" x2="16000" y2="24111"/>
                        <a14:foregroundMark x1="19667" y1="5778" x2="18000" y2="13111"/>
                        <a14:foregroundMark x1="30556" y1="6778" x2="36778" y2="10556"/>
                        <a14:foregroundMark x1="40556" y1="20444" x2="34556" y2="22333"/>
                        <a14:foregroundMark x1="36889" y1="23889" x2="27333" y2="19333"/>
                        <a14:foregroundMark x1="27333" y1="19333" x2="27222" y2="19111"/>
                        <a14:foregroundMark x1="41111" y1="17111" x2="44333" y2="19556"/>
                        <a14:foregroundMark x1="46889" y1="24889" x2="45444" y2="29889"/>
                        <a14:foregroundMark x1="40111" y1="59111" x2="39667" y2="71889"/>
                        <a14:foregroundMark x1="40889" y1="95667" x2="47556" y2="90778"/>
                        <a14:foregroundMark x1="47556" y1="90778" x2="64778" y2="85333"/>
                        <a14:foregroundMark x1="53667" y1="76222" x2="37444" y2="88556"/>
                        <a14:foregroundMark x1="37444" y1="88556" x2="33889" y2="94778"/>
                        <a14:foregroundMark x1="33889" y1="94778" x2="41556" y2="97667"/>
                        <a14:foregroundMark x1="22000" y1="52333" x2="38111" y2="52222"/>
                        <a14:foregroundMark x1="38111" y1="52222" x2="38556" y2="48000"/>
                        <a14:foregroundMark x1="43111" y1="50778" x2="47444" y2="58556"/>
                        <a14:foregroundMark x1="42556" y1="57556" x2="34111" y2="61444"/>
                        <a14:foregroundMark x1="33556" y1="58333" x2="33778" y2="65778"/>
                        <a14:foregroundMark x1="33778" y1="65778" x2="42667" y2="71222"/>
                        <a14:foregroundMark x1="42667" y1="71222" x2="43111" y2="71222"/>
                        <a14:foregroundMark x1="41111" y1="33000" x2="41111" y2="33000"/>
                        <a14:foregroundMark x1="11889" y1="16556" x2="7667" y2="54111"/>
                        <a14:foregroundMark x1="7667" y1="54111" x2="7889" y2="54333"/>
                        <a14:foregroundMark x1="29000" y1="33667" x2="34778" y2="10111"/>
                        <a14:foregroundMark x1="34778" y1="10111" x2="26000" y2="26000"/>
                        <a14:foregroundMark x1="26000" y1="26000" x2="26222" y2="25222"/>
                        <a14:foregroundMark x1="29333" y1="10111" x2="35333" y2="14444"/>
                        <a14:foregroundMark x1="35333" y1="14444" x2="35556" y2="9556"/>
                        <a14:foregroundMark x1="88444" y1="17111" x2="91222" y2="11000"/>
                        <a14:foregroundMark x1="94222" y1="5556" x2="92111" y2="7111"/>
                        <a14:foregroundMark x1="96222" y1="11111" x2="98778" y2="11111"/>
                        <a14:foregroundMark x1="95444" y1="16556" x2="95444" y2="16556"/>
                        <a14:foregroundMark x1="33556" y1="56333" x2="32556" y2="57556"/>
                        <a14:foregroundMark x1="31556" y1="59111" x2="29222" y2="62667"/>
                        <a14:foregroundMark x1="28778" y1="60111" x2="28778" y2="56111"/>
                        <a14:foregroundMark x1="27556" y1="57111" x2="26222" y2="75000"/>
                        <a14:foregroundMark x1="27333" y1="68889" x2="21333" y2="61444"/>
                        <a14:foregroundMark x1="21333" y1="61444" x2="21222" y2="60889"/>
                        <a14:foregroundMark x1="37111" y1="19556" x2="40889" y2="27111"/>
                        <a14:foregroundMark x1="36778" y1="14333" x2="33778" y2="7333"/>
                        <a14:foregroundMark x1="33778" y1="7333" x2="36889" y2="6222"/>
                        <a14:foregroundMark x1="38778" y1="7111" x2="40667" y2="11889"/>
                        <a14:foregroundMark x1="65778" y1="82333" x2="69889" y2="89111"/>
                        <a14:foregroundMark x1="69889" y1="89111" x2="59444" y2="85222"/>
                        <a14:foregroundMark x1="59444" y1="85222" x2="60111" y2="74333"/>
                        <a14:foregroundMark x1="60111" y1="74333" x2="59778" y2="74000"/>
                        <a14:foregroundMark x1="60222" y1="76778" x2="67222" y2="9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61" y="4529919"/>
            <a:ext cx="2328081" cy="232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83945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7215B-F3BE-F3E3-CEFA-06B8D2E7A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824873EF-5D91-E867-08CD-926517B7D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44379" y="256674"/>
            <a:ext cx="8834417" cy="696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344AC6-0D15-D957-F19C-E1FDBD59D087}"/>
              </a:ext>
            </a:extLst>
          </p:cNvPr>
          <p:cNvSpPr txBox="1"/>
          <p:nvPr/>
        </p:nvSpPr>
        <p:spPr>
          <a:xfrm>
            <a:off x="7523747" y="751344"/>
            <a:ext cx="44597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древнеегипетском обществе каждый человек занимал определённое место в зависимости от своих обязанностей и прав. Общество в Древнем Египте часто изображают в виде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пирамиды. </a:t>
            </a:r>
          </a:p>
        </p:txBody>
      </p:sp>
    </p:spTree>
    <p:extLst>
      <p:ext uri="{BB962C8B-B14F-4D97-AF65-F5344CB8AC3E}">
        <p14:creationId xmlns:p14="http://schemas.microsoft.com/office/powerpoint/2010/main" val="3337283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37336086-8324-2845-12BF-DD9493BC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96" b="96631" l="10000" r="90000">
                        <a14:foregroundMark x1="38804" y1="13121" x2="50761" y2="1773"/>
                        <a14:foregroundMark x1="44674" y1="90957" x2="59565" y2="966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4" y="3001644"/>
            <a:ext cx="6290510" cy="3856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1C5F70-A87C-99C4-7CE2-38B761B2AE58}"/>
              </a:ext>
            </a:extLst>
          </p:cNvPr>
          <p:cNvSpPr txBox="1"/>
          <p:nvPr/>
        </p:nvSpPr>
        <p:spPr>
          <a:xfrm>
            <a:off x="1962181" y="1491752"/>
            <a:ext cx="792075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ЗАДАНИЕ ДЛЯ КЛАССА </a:t>
            </a:r>
          </a:p>
          <a:p>
            <a:endParaRPr lang="ru-RU" dirty="0"/>
          </a:p>
          <a:p>
            <a:pPr algn="ctr"/>
            <a:r>
              <a:rPr lang="ru-RU" sz="2400" dirty="0">
                <a:latin typeface="Bahnschrift SemiLight" panose="020B0502040204020203" pitchFamily="34" charset="0"/>
              </a:rPr>
              <a:t>НАРИСУЙ В ТЕТРАДИ  </a:t>
            </a:r>
            <a:r>
              <a:rPr lang="ru-RU" sz="2400" u="sng" dirty="0">
                <a:latin typeface="Bahnschrift SemiLight" panose="020B0502040204020203" pitchFamily="34" charset="0"/>
              </a:rPr>
              <a:t>ПИРАМИДУ</a:t>
            </a:r>
            <a:r>
              <a:rPr lang="ru-RU" sz="2400" dirty="0">
                <a:latin typeface="Bahnschrift SemiLight" panose="020B0502040204020203" pitchFamily="34" charset="0"/>
              </a:rPr>
              <a:t> И ЗАПОЛНИ УРОВНИ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BCB131-9C53-FA37-2191-892E40C24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301" y="2845969"/>
            <a:ext cx="4012031" cy="4012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396515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6F24D6-F14A-5590-887F-1923258B6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B63DB960-5FCF-8205-67EB-D1B42F4D0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0" t="6263" r="34600" b="68744"/>
          <a:stretch>
            <a:fillRect/>
          </a:stretch>
        </p:blipFill>
        <p:spPr bwMode="auto">
          <a:xfrm>
            <a:off x="0" y="0"/>
            <a:ext cx="7234989" cy="453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F0E6B9-6EB1-98CC-8275-A52DB398BEB3}"/>
              </a:ext>
            </a:extLst>
          </p:cNvPr>
          <p:cNvSpPr txBox="1"/>
          <p:nvPr/>
        </p:nvSpPr>
        <p:spPr>
          <a:xfrm>
            <a:off x="716280" y="4180344"/>
            <a:ext cx="11292840" cy="2677656"/>
          </a:xfrm>
          <a:prstGeom prst="rect">
            <a:avLst/>
          </a:prstGeom>
          <a:solidFill>
            <a:schemeClr val="bg1">
              <a:lumMod val="95000"/>
              <a:alpha val="61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Bahnschrift SemiLight" panose="020B0502040204020203" pitchFamily="34" charset="0"/>
              </a:rPr>
              <a:t>Во главе государства стоял правитель  — </a:t>
            </a:r>
            <a:r>
              <a:rPr lang="ru-RU" sz="2400" b="1" dirty="0">
                <a:latin typeface="Bahnschrift SemiLight" panose="020B0502040204020203" pitchFamily="34" charset="0"/>
              </a:rPr>
              <a:t>ФАРАО́Н. </a:t>
            </a:r>
          </a:p>
          <a:p>
            <a:pPr algn="ctr"/>
            <a:r>
              <a:rPr lang="ru-RU" sz="2400" dirty="0">
                <a:latin typeface="Bahnschrift SemiLight" panose="020B0502040204020203" pitchFamily="34" charset="0"/>
              </a:rPr>
              <a:t>Законного фараона, даже самого плохого, нельзя было </a:t>
            </a:r>
            <a:r>
              <a:rPr lang="ru-RU" sz="2400" dirty="0" err="1">
                <a:latin typeface="Bahnschrift SemiLight" panose="020B0502040204020203" pitchFamily="34" charset="0"/>
              </a:rPr>
              <a:t>свергатьсилой</a:t>
            </a:r>
            <a:r>
              <a:rPr lang="ru-RU" sz="2400" dirty="0">
                <a:latin typeface="Bahnschrift SemiLight" panose="020B0502040204020203" pitchFamily="34" charset="0"/>
              </a:rPr>
              <a:t>: ведь это означало идти против воли богов, то есть навлекать на себя великие бедствия.</a:t>
            </a:r>
          </a:p>
          <a:p>
            <a:pPr algn="ctr"/>
            <a:r>
              <a:rPr lang="ru-RU" sz="2400" dirty="0">
                <a:latin typeface="Bahnschrift SemiLight" panose="020B0502040204020203" pitchFamily="34" charset="0"/>
              </a:rPr>
              <a:t>Власть фараона передавалась по наследству. Жители Египта считали, что фараоны утверждаются на престоле богом Солнца — Ра.</a:t>
            </a:r>
          </a:p>
          <a:p>
            <a:pPr algn="ctr"/>
            <a:endParaRPr lang="ru-RU" sz="2400" dirty="0">
              <a:latin typeface="Bahnschrift SemiLight" panose="020B0502040204020203" pitchFamily="34" charset="0"/>
            </a:endParaRPr>
          </a:p>
          <a:p>
            <a:pPr algn="ctr"/>
            <a:r>
              <a:rPr lang="ru-RU" sz="2400" dirty="0">
                <a:latin typeface="Bahnschrift SemiLight" panose="020B0502040204020203" pitchFamily="34" charset="0"/>
              </a:rPr>
              <a:t>Законного фараона, даже самого плохого, нельзя было свергать </a:t>
            </a:r>
          </a:p>
        </p:txBody>
      </p:sp>
    </p:spTree>
    <p:extLst>
      <p:ext uri="{BB962C8B-B14F-4D97-AF65-F5344CB8AC3E}">
        <p14:creationId xmlns:p14="http://schemas.microsoft.com/office/powerpoint/2010/main" val="2262373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8368A-CFBE-725D-0A6A-847F26273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0DB81BF9-E545-1D9E-536B-087499570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0" t="6263" r="34600" b="68744"/>
          <a:stretch>
            <a:fillRect/>
          </a:stretch>
        </p:blipFill>
        <p:spPr bwMode="auto">
          <a:xfrm>
            <a:off x="0" y="0"/>
            <a:ext cx="7234989" cy="453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75E7C-5C78-62D6-9595-87F342D06E19}"/>
              </a:ext>
            </a:extLst>
          </p:cNvPr>
          <p:cNvSpPr txBox="1"/>
          <p:nvPr/>
        </p:nvSpPr>
        <p:spPr>
          <a:xfrm>
            <a:off x="4849091" y="3582139"/>
            <a:ext cx="6994359" cy="2677656"/>
          </a:xfrm>
          <a:prstGeom prst="rect">
            <a:avLst/>
          </a:prstGeom>
          <a:solidFill>
            <a:schemeClr val="bg1">
              <a:lumMod val="95000"/>
              <a:alpha val="61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ahnschrift SemiLight" panose="020B0502040204020203" pitchFamily="34" charset="0"/>
              </a:rPr>
              <a:t>Фараон обладал неограниченной властью, командовал войском. Он мог возвысить или наказать любого человека. Форму правления, когда власть царя ничем не ограничена, называют </a:t>
            </a:r>
            <a:r>
              <a:rPr lang="ru-RU" sz="2800" b="1" dirty="0">
                <a:latin typeface="Bahnschrift SemiLight" panose="020B0502040204020203" pitchFamily="34" charset="0"/>
              </a:rPr>
              <a:t>ДЕСПОТИ́ЕЙ.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88084A-0247-78E6-7C7B-166CCB382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9230" y="739"/>
            <a:ext cx="4849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2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A7BC1-304E-A589-1C2A-4DCD0BF02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30AB52FA-1D9E-10B9-D7A6-1AD16F7261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9" t="27856" r="23552" b="53727"/>
          <a:stretch>
            <a:fillRect/>
          </a:stretch>
        </p:blipFill>
        <p:spPr bwMode="auto">
          <a:xfrm>
            <a:off x="172253" y="0"/>
            <a:ext cx="11847493" cy="367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17FBDC-C12A-38AE-7B62-D756306EDB3F}"/>
              </a:ext>
            </a:extLst>
          </p:cNvPr>
          <p:cNvSpPr txBox="1"/>
          <p:nvPr/>
        </p:nvSpPr>
        <p:spPr>
          <a:xfrm>
            <a:off x="172253" y="3839215"/>
            <a:ext cx="121641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Bahnschrift SemiLight" panose="020B0502040204020203" pitchFamily="34" charset="0"/>
              </a:rPr>
              <a:t>Управлять страной фараону помогали должностные лица —. Главными среди них считались наиболее знатные и богатые люди  — </a:t>
            </a:r>
            <a:r>
              <a:rPr lang="ru-RU" sz="2400" b="1" dirty="0">
                <a:latin typeface="Bahnschrift SemiLight" panose="020B0502040204020203" pitchFamily="34" charset="0"/>
              </a:rPr>
              <a:t>вельможи,</a:t>
            </a:r>
            <a:r>
              <a:rPr lang="ru-RU" sz="2400" dirty="0">
                <a:latin typeface="Bahnschrift SemiLight" panose="020B0502040204020203" pitchFamily="34" charset="0"/>
              </a:rPr>
              <a:t> в число которых входили правители </a:t>
            </a:r>
            <a:r>
              <a:rPr lang="ru-RU" sz="2400" b="1" dirty="0" err="1">
                <a:latin typeface="Bahnschrift SemiLight" panose="020B0502040204020203" pitchFamily="34" charset="0"/>
              </a:rPr>
              <a:t>но́мов</a:t>
            </a:r>
            <a:r>
              <a:rPr lang="ru-RU" sz="2400" b="1" dirty="0">
                <a:latin typeface="Bahnschrift SemiLight" panose="020B0502040204020203" pitchFamily="34" charset="0"/>
              </a:rPr>
              <a:t> — </a:t>
            </a:r>
            <a:r>
              <a:rPr lang="ru-RU" sz="2400" b="1" dirty="0" err="1">
                <a:latin typeface="Bahnschrift SemiLight" panose="020B0502040204020203" pitchFamily="34" charset="0"/>
              </a:rPr>
              <a:t>но́мархи</a:t>
            </a:r>
            <a:r>
              <a:rPr lang="ru-RU" sz="2400" b="1" dirty="0">
                <a:latin typeface="Bahnschrift SemiLight" panose="020B0502040204020203" pitchFamily="34" charset="0"/>
              </a:rPr>
              <a:t>. </a:t>
            </a:r>
            <a:r>
              <a:rPr lang="ru-RU" sz="2400" dirty="0">
                <a:latin typeface="Bahnschrift SemiLight" panose="020B0502040204020203" pitchFamily="34" charset="0"/>
              </a:rPr>
              <a:t>Они смотрели за порядком и следили, чтобы налоги исправно поступали в казну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val="287943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5A067-338A-FFF2-C877-5655F8979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18B0F4-E198-FC6D-8993-83ECAB0F8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5667" l="9943" r="89915">
                        <a14:foregroundMark x1="71591" y1="94222" x2="40767" y2="95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2274" y="-709590"/>
            <a:ext cx="5919537" cy="7567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BC9059-414B-099B-BABE-ED46C01CDDE8}"/>
              </a:ext>
            </a:extLst>
          </p:cNvPr>
          <p:cNvSpPr txBox="1"/>
          <p:nvPr/>
        </p:nvSpPr>
        <p:spPr>
          <a:xfrm>
            <a:off x="481265" y="825987"/>
            <a:ext cx="66414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ЖРЕЦЫ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56BDAF-0FD2-D3FE-522C-E2A2CCC754BE}"/>
              </a:ext>
            </a:extLst>
          </p:cNvPr>
          <p:cNvSpPr txBox="1"/>
          <p:nvPr/>
        </p:nvSpPr>
        <p:spPr>
          <a:xfrm>
            <a:off x="320844" y="1920043"/>
            <a:ext cx="8309809" cy="2308324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Жрецы обладали большими знаниями в астрономии. Они постоянно наблюдали за звёздным небом и могли предсказывать время начала и окончания разлива Нила. Жрецы составляли календари, вычисляли счастливые и несчастливые дни. Египтяне верили в сны, а  их толкованием занимались жрецы.</a:t>
            </a:r>
          </a:p>
        </p:txBody>
      </p:sp>
    </p:spTree>
    <p:extLst>
      <p:ext uri="{BB962C8B-B14F-4D97-AF65-F5344CB8AC3E}">
        <p14:creationId xmlns:p14="http://schemas.microsoft.com/office/powerpoint/2010/main" val="3162458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3798C6-A406-AF60-828B-0C83D54D0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C3AC0BFF-E5C7-4CC8-4465-FD3E5D12AD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45584" r="6302" b="36460"/>
          <a:stretch>
            <a:fillRect/>
          </a:stretch>
        </p:blipFill>
        <p:spPr bwMode="auto">
          <a:xfrm>
            <a:off x="96255" y="208547"/>
            <a:ext cx="11999490" cy="229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6C1100-C76B-5D61-6F2F-42B24C68E53F}"/>
              </a:ext>
            </a:extLst>
          </p:cNvPr>
          <p:cNvSpPr txBox="1"/>
          <p:nvPr/>
        </p:nvSpPr>
        <p:spPr>
          <a:xfrm>
            <a:off x="240632" y="3040302"/>
            <a:ext cx="1132572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Bahnschrift SemiLight" panose="020B0502040204020203" pitchFamily="34" charset="0"/>
              </a:rPr>
              <a:t>Вся земля в Египте принадлежала государству. Военным, жрецам (служителям богов), чиновникам царь мог жаловать наделы государственной земли, а  иногда и  большие её участки вместе с живущими на них крестьянами.</a:t>
            </a:r>
          </a:p>
          <a:p>
            <a:endParaRPr lang="ru-RU" sz="2400" dirty="0">
              <a:latin typeface="Bahnschrift SemiLight" panose="020B0502040204020203" pitchFamily="34" charset="0"/>
            </a:endParaRPr>
          </a:p>
          <a:p>
            <a:r>
              <a:rPr lang="ru-RU" sz="2400" dirty="0">
                <a:latin typeface="Bahnschrift SemiLight" panose="020B0502040204020203" pitchFamily="34" charset="0"/>
              </a:rPr>
              <a:t>Чиновников невысокого ранга называли </a:t>
            </a:r>
            <a:r>
              <a:rPr lang="ru-RU" sz="2400" b="1" dirty="0">
                <a:latin typeface="Bahnschrift SemiLight" panose="020B0502040204020203" pitchFamily="34" charset="0"/>
              </a:rPr>
              <a:t>писцами</a:t>
            </a:r>
            <a:r>
              <a:rPr lang="ru-RU" sz="2400" dirty="0">
                <a:latin typeface="Bahnschrift SemiLight" panose="020B0502040204020203" pitchFamily="34" charset="0"/>
              </a:rPr>
              <a:t>. На рельефах и настенных росписях рядом с  изображениями строителей, сборщиков налогов, торговцев присутствует человек, который ведёт записи на папирусе. Писцы вели учёт всему, что производилось и  расходовалось в  стране. Чтобы занять должность писца, надо было долго учиться.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148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551</Words>
  <Application>Microsoft Office PowerPoint</Application>
  <PresentationFormat>Широкоэкранный</PresentationFormat>
  <Paragraphs>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Bahnschrift SemiLight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Диана</dc:creator>
  <cp:lastModifiedBy>Office</cp:lastModifiedBy>
  <cp:revision>3</cp:revision>
  <dcterms:created xsi:type="dcterms:W3CDTF">2025-09-15T15:46:31Z</dcterms:created>
  <dcterms:modified xsi:type="dcterms:W3CDTF">2025-09-16T19:20:55Z</dcterms:modified>
</cp:coreProperties>
</file>