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rcRect l="2200" r="2200"/>
          <a:stretch>
            <a:fillRect/>
          </a:stretch>
        </p:blipFill>
        <p:spPr>
          <a:xfrm>
            <a:off x="7639050" y="0"/>
            <a:ext cx="4552950" cy="6286500"/>
          </a:xfrm>
          <a:prstGeom prst="rect">
            <a:avLst/>
          </a:prstGeom>
        </p:spPr>
      </p:pic>
      <p:sp>
        <p:nvSpPr>
          <p:cNvPr id="2" name="surface-1-0">
            <a:extLst>
              <a:ext uri="{FF2B5EF4-FFF2-40B4-BE49-F238E27FC236}">
                <a16:creationId xmlns:a16="http://schemas.microsoft.com/office/drawing/2014/main" id="{B678E26B-0996-4A3C-BC53-F137F1EB6498}"/>
              </a:ext>
            </a:extLst>
          </p:cNvPr>
          <p:cNvSpPr>
            <a:spLocks noGrp="1"/>
          </p:cNvSpPr>
          <p:nvPr/>
        </p:nvSpPr>
        <p:spPr>
          <a:xfrm>
            <a:off x="7391400" y="0"/>
            <a:ext cx="38100" cy="6286500"/>
          </a:xfrm>
          <a:prstGeom prst="rect">
            <a:avLst/>
          </a:prstGeom>
          <a:solidFill>
            <a:srgbClr val="A68C5B"/>
          </a:solidFill>
          <a:ln w="0">
            <a:noFill/>
          </a:ln>
        </p:spPr>
      </p:sp>
      <p:sp>
        <p:nvSpPr>
          <p:cNvPr id="3" name="surface-1-1">
            <a:extLst>
              <a:ext uri="{FF2B5EF4-FFF2-40B4-BE49-F238E27FC236}">
                <a16:creationId xmlns:a16="http://schemas.microsoft.com/office/drawing/2014/main" id="{9D7FE4EA-F937-44ED-8D6A-C6713CCCF337}"/>
              </a:ext>
            </a:extLst>
          </p:cNvPr>
          <p:cNvSpPr>
            <a:spLocks noGrp="1"/>
          </p:cNvSpPr>
          <p:nvPr/>
        </p:nvSpPr>
        <p:spPr>
          <a:xfrm>
            <a:off x="552450" y="666750"/>
            <a:ext cx="1524000" cy="28575"/>
          </a:xfrm>
          <a:prstGeom prst="rect">
            <a:avLst/>
          </a:prstGeom>
          <a:solidFill>
            <a:srgbClr val="A68C5B"/>
          </a:solidFill>
          <a:ln w="0">
            <a:noFill/>
          </a:ln>
        </p:spPr>
      </p:sp>
      <p:sp>
        <p:nvSpPr>
          <p:cNvPr id="4" name="text-1-2">
            <a:extLst>
              <a:ext uri="{FF2B5EF4-FFF2-40B4-BE49-F238E27FC236}">
                <a16:creationId xmlns:a16="http://schemas.microsoft.com/office/drawing/2014/main" id="{BBA45A8D-1735-405D-A52E-12ECAC3363BF}"/>
              </a:ext>
            </a:extLst>
          </p:cNvPr>
          <p:cNvSpPr>
            <a:spLocks noGrp="1"/>
          </p:cNvSpPr>
          <p:nvPr/>
        </p:nvSpPr>
        <p:spPr>
          <a:xfrm>
            <a:off x="552450" y="1114425"/>
            <a:ext cx="6267450" cy="1638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500" b="0" i="0">
                <a:solidFill>
                  <a:srgbClr val="F4F0E8"/>
                </a:solidFill>
                <a:latin typeface="Georgia"/>
                <a:ea typeface="Georgia"/>
                <a:cs typeface="Georgia"/>
              </a:defRPr>
            </a:pPr>
            <a:r>
              <a:rPr sz="4500" b="0" i="0">
                <a:solidFill>
                  <a:srgbClr val="F4F0E8"/>
                </a:solidFill>
                <a:latin typeface="Georgia"/>
                <a:ea typeface="Georgia"/>
                <a:cs typeface="Georgia"/>
              </a:rPr>
              <a:t>От Балтики до Адриатики:</a:t>
            </a:r>
          </a:p>
        </p:txBody>
      </p:sp>
      <p:sp>
        <p:nvSpPr>
          <p:cNvPr id="5" name="text-1-3">
            <a:extLst>
              <a:ext uri="{FF2B5EF4-FFF2-40B4-BE49-F238E27FC236}">
                <a16:creationId xmlns:a16="http://schemas.microsoft.com/office/drawing/2014/main" id="{ED7C5226-36C6-4188-997C-2E807E1FE6C6}"/>
              </a:ext>
            </a:extLst>
          </p:cNvPr>
          <p:cNvSpPr>
            <a:spLocks noGrp="1"/>
          </p:cNvSpPr>
          <p:nvPr/>
        </p:nvSpPr>
        <p:spPr>
          <a:xfrm>
            <a:off x="561975" y="3143250"/>
            <a:ext cx="6210300" cy="2362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0" i="0">
                <a:solidFill>
                  <a:srgbClr val="EAE4D7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EAE4D7"/>
                </a:solidFill>
                <a:latin typeface="Georgia"/>
                <a:ea typeface="Georgia"/>
                <a:cs typeface="Georgia"/>
              </a:rPr>
              <a:t>время раздробленности в Германии и Италии</a:t>
            </a:r>
          </a:p>
        </p:txBody>
      </p:sp>
      <p:sp>
        <p:nvSpPr>
          <p:cNvPr id="6" name="text-1-4">
            <a:extLst>
              <a:ext uri="{FF2B5EF4-FFF2-40B4-BE49-F238E27FC236}">
                <a16:creationId xmlns:a16="http://schemas.microsoft.com/office/drawing/2014/main" id="{8D594C5B-533D-4AEA-A5D3-09B8DC31594B}"/>
              </a:ext>
            </a:extLst>
          </p:cNvPr>
          <p:cNvSpPr>
            <a:spLocks noGrp="1"/>
          </p:cNvSpPr>
          <p:nvPr/>
        </p:nvSpPr>
        <p:spPr>
          <a:xfrm>
            <a:off x="571500" y="5810250"/>
            <a:ext cx="38100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EAE4D7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EAE4D7"/>
                </a:solidFill>
                <a:latin typeface="Arial"/>
                <a:ea typeface="Arial"/>
                <a:cs typeface="Arial"/>
              </a:rPr>
              <a:t>9 класс</a:t>
            </a:r>
          </a:p>
        </p:txBody>
      </p:sp>
      <p:sp>
        <p:nvSpPr>
          <p:cNvPr id="7" name="100ballnik.com">
            <a:extLst>
              <a:ext uri="{FF2B5EF4-FFF2-40B4-BE49-F238E27FC236}">
                <a16:creationId xmlns:a16="http://schemas.microsoft.com/office/drawing/2014/main" id="{4B91508E-4C3A-49A9-8293-4BC869C42607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EAE4D7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EAE4D7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24865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F8FC3AA0-9FB3-4517-BAAD-7727EC365362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675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Основные термины</a:t>
            </a:r>
          </a:p>
        </p:txBody>
      </p:sp>
      <p:sp>
        <p:nvSpPr>
          <p:cNvPr id="2" name="surface-2-1">
            <a:extLst>
              <a:ext uri="{FF2B5EF4-FFF2-40B4-BE49-F238E27FC236}">
                <a16:creationId xmlns:a16="http://schemas.microsoft.com/office/drawing/2014/main" id="{67B841A9-E51D-4BDF-97A6-3F4F2AD885FB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surface-2-2">
            <a:extLst>
              <a:ext uri="{FF2B5EF4-FFF2-40B4-BE49-F238E27FC236}">
                <a16:creationId xmlns:a16="http://schemas.microsoft.com/office/drawing/2014/main" id="{A79CD750-0EAB-4211-9FA2-E725C8209878}"/>
              </a:ext>
            </a:extLst>
          </p:cNvPr>
          <p:cNvSpPr>
            <a:spLocks noGrp="1"/>
          </p:cNvSpPr>
          <p:nvPr/>
        </p:nvSpPr>
        <p:spPr>
          <a:xfrm>
            <a:off x="542925" y="1524000"/>
            <a:ext cx="47625" cy="1276350"/>
          </a:xfrm>
          <a:prstGeom prst="rect">
            <a:avLst/>
          </a:prstGeom>
          <a:solidFill>
            <a:srgbClr val="5F7B88"/>
          </a:solidFill>
          <a:ln w="0">
            <a:noFill/>
          </a:ln>
        </p:spPr>
      </p:sp>
      <p:sp>
        <p:nvSpPr>
          <p:cNvPr id="4" name="text-2-3">
            <a:extLst>
              <a:ext uri="{FF2B5EF4-FFF2-40B4-BE49-F238E27FC236}">
                <a16:creationId xmlns:a16="http://schemas.microsoft.com/office/drawing/2014/main" id="{EDE7A429-43B8-4E69-AF06-6D647F8DCD3C}"/>
              </a:ext>
            </a:extLst>
          </p:cNvPr>
          <p:cNvSpPr>
            <a:spLocks noGrp="1"/>
          </p:cNvSpPr>
          <p:nvPr/>
        </p:nvSpPr>
        <p:spPr>
          <a:xfrm>
            <a:off x="828675" y="1476375"/>
            <a:ext cx="10829925" cy="1438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5F7B88"/>
                </a:solidFill>
                <a:latin typeface="Arial"/>
                <a:ea typeface="Arial"/>
                <a:cs typeface="Arial"/>
              </a:rPr>
              <a:t>Таможенный союз</a:t>
            </a:r>
            <a:r>
              <a:rPr sz="24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 — экономическое объединение германских государств, созданное в </a:t>
            </a:r>
            <a:r>
              <a:rPr sz="2475" b="1" i="0">
                <a:solidFill>
                  <a:srgbClr val="5F7B88"/>
                </a:solidFill>
                <a:latin typeface="Arial"/>
                <a:ea typeface="Arial"/>
                <a:cs typeface="Arial"/>
              </a:rPr>
              <a:t>1834</a:t>
            </a:r>
            <a:r>
              <a:rPr sz="24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году для устранения таможенных барьеров и содействия развитию торговли.</a:t>
            </a:r>
          </a:p>
        </p:txBody>
      </p:sp>
      <p:sp>
        <p:nvSpPr>
          <p:cNvPr id="5" name="surface-2-4">
            <a:extLst>
              <a:ext uri="{FF2B5EF4-FFF2-40B4-BE49-F238E27FC236}">
                <a16:creationId xmlns:a16="http://schemas.microsoft.com/office/drawing/2014/main" id="{3119F48C-E71D-4748-94B8-B57FFDC747AE}"/>
              </a:ext>
            </a:extLst>
          </p:cNvPr>
          <p:cNvSpPr>
            <a:spLocks noGrp="1"/>
          </p:cNvSpPr>
          <p:nvPr/>
        </p:nvSpPr>
        <p:spPr>
          <a:xfrm>
            <a:off x="828675" y="2943225"/>
            <a:ext cx="10829925" cy="9525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6" name="surface-2-5">
            <a:extLst>
              <a:ext uri="{FF2B5EF4-FFF2-40B4-BE49-F238E27FC236}">
                <a16:creationId xmlns:a16="http://schemas.microsoft.com/office/drawing/2014/main" id="{E4E6CA91-49C7-40F8-A07B-F31C5D8E5150}"/>
              </a:ext>
            </a:extLst>
          </p:cNvPr>
          <p:cNvSpPr>
            <a:spLocks noGrp="1"/>
          </p:cNvSpPr>
          <p:nvPr/>
        </p:nvSpPr>
        <p:spPr>
          <a:xfrm>
            <a:off x="542925" y="3152775"/>
            <a:ext cx="47625" cy="885825"/>
          </a:xfrm>
          <a:prstGeom prst="rect">
            <a:avLst/>
          </a:prstGeom>
          <a:solidFill>
            <a:srgbClr val="7F3A42"/>
          </a:solidFill>
          <a:ln w="0">
            <a:noFill/>
          </a:ln>
        </p:spPr>
      </p:sp>
      <p:sp>
        <p:nvSpPr>
          <p:cNvPr id="7" name="text-2-6">
            <a:extLst>
              <a:ext uri="{FF2B5EF4-FFF2-40B4-BE49-F238E27FC236}">
                <a16:creationId xmlns:a16="http://schemas.microsoft.com/office/drawing/2014/main" id="{46E25553-196B-4E46-BD72-C7E3054D9BE6}"/>
              </a:ext>
            </a:extLst>
          </p:cNvPr>
          <p:cNvSpPr>
            <a:spLocks noGrp="1"/>
          </p:cNvSpPr>
          <p:nvPr/>
        </p:nvSpPr>
        <p:spPr>
          <a:xfrm>
            <a:off x="828675" y="3105150"/>
            <a:ext cx="1082992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Бурши</a:t>
            </a:r>
            <a:r>
              <a:rPr sz="24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 — студенческое движение в Германии, выступавшее за национальное объединение страны и свободу университетов.</a:t>
            </a:r>
          </a:p>
        </p:txBody>
      </p:sp>
      <p:sp>
        <p:nvSpPr>
          <p:cNvPr id="8" name="surface-2-7">
            <a:extLst>
              <a:ext uri="{FF2B5EF4-FFF2-40B4-BE49-F238E27FC236}">
                <a16:creationId xmlns:a16="http://schemas.microsoft.com/office/drawing/2014/main" id="{281F574D-D261-4AE3-B54E-BBAAC540D4B7}"/>
              </a:ext>
            </a:extLst>
          </p:cNvPr>
          <p:cNvSpPr>
            <a:spLocks noGrp="1"/>
          </p:cNvSpPr>
          <p:nvPr/>
        </p:nvSpPr>
        <p:spPr>
          <a:xfrm>
            <a:off x="828675" y="4181475"/>
            <a:ext cx="10829925" cy="9525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9" name="surface-2-8">
            <a:extLst>
              <a:ext uri="{FF2B5EF4-FFF2-40B4-BE49-F238E27FC236}">
                <a16:creationId xmlns:a16="http://schemas.microsoft.com/office/drawing/2014/main" id="{32D7A89E-712E-4C45-95C5-1AA748C9EC12}"/>
              </a:ext>
            </a:extLst>
          </p:cNvPr>
          <p:cNvSpPr>
            <a:spLocks noGrp="1"/>
          </p:cNvSpPr>
          <p:nvPr/>
        </p:nvSpPr>
        <p:spPr>
          <a:xfrm>
            <a:off x="542925" y="4391025"/>
            <a:ext cx="47625" cy="1724025"/>
          </a:xfrm>
          <a:prstGeom prst="rect">
            <a:avLst/>
          </a:prstGeom>
          <a:solidFill>
            <a:srgbClr val="6F8474"/>
          </a:solidFill>
          <a:ln w="0">
            <a:noFill/>
          </a:ln>
        </p:spPr>
      </p:sp>
      <p:sp>
        <p:nvSpPr>
          <p:cNvPr id="10" name="text-2-9">
            <a:extLst>
              <a:ext uri="{FF2B5EF4-FFF2-40B4-BE49-F238E27FC236}">
                <a16:creationId xmlns:a16="http://schemas.microsoft.com/office/drawing/2014/main" id="{D378A5E6-DD3B-4CAA-836C-372BC297392C}"/>
              </a:ext>
            </a:extLst>
          </p:cNvPr>
          <p:cNvSpPr>
            <a:spLocks noGrp="1"/>
          </p:cNvSpPr>
          <p:nvPr/>
        </p:nvSpPr>
        <p:spPr>
          <a:xfrm>
            <a:off x="828675" y="4343400"/>
            <a:ext cx="10829925" cy="1885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6F8474"/>
                </a:solidFill>
                <a:latin typeface="Arial"/>
                <a:ea typeface="Arial"/>
                <a:cs typeface="Arial"/>
              </a:rPr>
              <a:t>Карбонарии</a:t>
            </a:r>
            <a:r>
              <a:rPr sz="24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 — тайное общество в Италии конца XVIII — начала XIX века, боровшееся за введение конституционного строя и объединение страны. Название происходит от итальянского слова «угольщики» (на церемониях жгли древесный уголь как символ очищения).</a:t>
            </a:r>
          </a:p>
        </p:txBody>
      </p:sp>
      <p:sp>
        <p:nvSpPr>
          <p:cNvPr id="11" name="100ballnik.com">
            <a:extLst>
              <a:ext uri="{FF2B5EF4-FFF2-40B4-BE49-F238E27FC236}">
                <a16:creationId xmlns:a16="http://schemas.microsoft.com/office/drawing/2014/main" id="{24ADA9BE-193C-4A7B-B3A2-A92889F5A4EE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99559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F0B7B1DA-0019-4DAA-925C-3597325D4B2F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75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75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Персоналии</a:t>
            </a:r>
          </a:p>
        </p:txBody>
      </p:sp>
      <p:sp>
        <p:nvSpPr>
          <p:cNvPr id="2" name="surface-3-1">
            <a:extLst>
              <a:ext uri="{FF2B5EF4-FFF2-40B4-BE49-F238E27FC236}">
                <a16:creationId xmlns:a16="http://schemas.microsoft.com/office/drawing/2014/main" id="{E5D3265D-BE46-4001-9C81-56A08278C542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244381" y="1428750"/>
            <a:ext cx="1854889" cy="23431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54108" y="1428750"/>
            <a:ext cx="1760710" cy="2343150"/>
          </a:xfrm>
          <a:prstGeom prst="rect">
            <a:avLst/>
          </a:prstGeom>
        </p:spPr>
      </p:pic>
      <p:sp>
        <p:nvSpPr>
          <p:cNvPr id="5" name="surface-3-2">
            <a:extLst>
              <a:ext uri="{FF2B5EF4-FFF2-40B4-BE49-F238E27FC236}">
                <a16:creationId xmlns:a16="http://schemas.microsoft.com/office/drawing/2014/main" id="{84199280-7DC2-4A94-ACC6-ABE7FC21AE7E}"/>
              </a:ext>
            </a:extLst>
          </p:cNvPr>
          <p:cNvSpPr>
            <a:spLocks noGrp="1"/>
          </p:cNvSpPr>
          <p:nvPr/>
        </p:nvSpPr>
        <p:spPr>
          <a:xfrm>
            <a:off x="552450" y="3981450"/>
            <a:ext cx="5238750" cy="19050"/>
          </a:xfrm>
          <a:prstGeom prst="rect">
            <a:avLst/>
          </a:prstGeom>
          <a:solidFill>
            <a:srgbClr val="5F7B88"/>
          </a:solidFill>
          <a:ln w="0">
            <a:noFill/>
          </a:ln>
        </p:spPr>
      </p:sp>
      <p:sp>
        <p:nvSpPr>
          <p:cNvPr id="6" name="surface-3-3">
            <a:extLst>
              <a:ext uri="{FF2B5EF4-FFF2-40B4-BE49-F238E27FC236}">
                <a16:creationId xmlns:a16="http://schemas.microsoft.com/office/drawing/2014/main" id="{8E21CCDF-466A-4536-8B2A-D9CD877E6EE0}"/>
              </a:ext>
            </a:extLst>
          </p:cNvPr>
          <p:cNvSpPr>
            <a:spLocks noGrp="1"/>
          </p:cNvSpPr>
          <p:nvPr/>
        </p:nvSpPr>
        <p:spPr>
          <a:xfrm>
            <a:off x="6410325" y="3981450"/>
            <a:ext cx="5248275" cy="19050"/>
          </a:xfrm>
          <a:prstGeom prst="rect">
            <a:avLst/>
          </a:prstGeom>
          <a:solidFill>
            <a:srgbClr val="6F8474"/>
          </a:solidFill>
          <a:ln w="0">
            <a:noFill/>
          </a:ln>
        </p:spPr>
      </p:sp>
      <p:sp>
        <p:nvSpPr>
          <p:cNvPr id="7" name="text-3-4">
            <a:extLst>
              <a:ext uri="{FF2B5EF4-FFF2-40B4-BE49-F238E27FC236}">
                <a16:creationId xmlns:a16="http://schemas.microsoft.com/office/drawing/2014/main" id="{65BB0B4D-3179-4056-B0F8-E76298B79E4F}"/>
              </a:ext>
            </a:extLst>
          </p:cNvPr>
          <p:cNvSpPr>
            <a:spLocks noGrp="1"/>
          </p:cNvSpPr>
          <p:nvPr/>
        </p:nvSpPr>
        <p:spPr>
          <a:xfrm>
            <a:off x="552450" y="4124325"/>
            <a:ext cx="5238750" cy="2162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5F7B88"/>
                </a:solidFill>
                <a:latin typeface="Arial"/>
                <a:ea typeface="Arial"/>
                <a:cs typeface="Arial"/>
              </a:rPr>
              <a:t>Генрих Штейн</a:t>
            </a: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 — немецкий государственный деятель, один из реформаторов Пруссии, инициатор отмены крепостного права.</a:t>
            </a:r>
          </a:p>
        </p:txBody>
      </p:sp>
      <p:sp>
        <p:nvSpPr>
          <p:cNvPr id="8" name="text-3-5">
            <a:extLst>
              <a:ext uri="{FF2B5EF4-FFF2-40B4-BE49-F238E27FC236}">
                <a16:creationId xmlns:a16="http://schemas.microsoft.com/office/drawing/2014/main" id="{500E87C9-226D-4311-9C60-439A63FA8920}"/>
              </a:ext>
            </a:extLst>
          </p:cNvPr>
          <p:cNvSpPr>
            <a:spLocks noGrp="1"/>
          </p:cNvSpPr>
          <p:nvPr/>
        </p:nvSpPr>
        <p:spPr>
          <a:xfrm>
            <a:off x="6410325" y="4124325"/>
            <a:ext cx="5248275" cy="2162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6F8474"/>
                </a:solidFill>
                <a:latin typeface="Arial"/>
                <a:ea typeface="Arial"/>
                <a:cs typeface="Arial"/>
              </a:rPr>
              <a:t>Джузеппе Мадзини</a:t>
            </a: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 — итальянский революционер, создатель организации «Молодая Италия», борец за объединение страны и создание независимой итальянской республики.</a:t>
            </a:r>
          </a:p>
        </p:txBody>
      </p:sp>
      <p:sp>
        <p:nvSpPr>
          <p:cNvPr id="9" name="100ballnik.com">
            <a:extLst>
              <a:ext uri="{FF2B5EF4-FFF2-40B4-BE49-F238E27FC236}">
                <a16:creationId xmlns:a16="http://schemas.microsoft.com/office/drawing/2014/main" id="{D9B41156-4789-404A-A828-B779FA4C5D53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16722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729EC5DB-3225-4C44-AB29-D1CB6B5F9AF5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«Германия? Но где она? Я отыскать её не в силах»</a:t>
            </a:r>
          </a:p>
        </p:txBody>
      </p:sp>
      <p:sp>
        <p:nvSpPr>
          <p:cNvPr id="2" name="surface-4-1">
            <a:extLst>
              <a:ext uri="{FF2B5EF4-FFF2-40B4-BE49-F238E27FC236}">
                <a16:creationId xmlns:a16="http://schemas.microsoft.com/office/drawing/2014/main" id="{F7503E5F-0FF2-492E-B44F-6CC0192CC249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4-2">
            <a:extLst>
              <a:ext uri="{FF2B5EF4-FFF2-40B4-BE49-F238E27FC236}">
                <a16:creationId xmlns:a16="http://schemas.microsoft.com/office/drawing/2014/main" id="{0BC59494-642C-4FF8-9AA8-3E9B95F0AE00}"/>
              </a:ext>
            </a:extLst>
          </p:cNvPr>
          <p:cNvSpPr>
            <a:spLocks noGrp="1"/>
          </p:cNvSpPr>
          <p:nvPr/>
        </p:nvSpPr>
        <p:spPr>
          <a:xfrm>
            <a:off x="552450" y="1362075"/>
            <a:ext cx="111061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1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Политическая раздробленность Германии: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75096" y="1962150"/>
            <a:ext cx="2669334" cy="2905125"/>
          </a:xfrm>
          <a:prstGeom prst="rect">
            <a:avLst/>
          </a:prstGeom>
        </p:spPr>
      </p:pic>
      <p:sp>
        <p:nvSpPr>
          <p:cNvPr id="5" name="text-4-3">
            <a:extLst>
              <a:ext uri="{FF2B5EF4-FFF2-40B4-BE49-F238E27FC236}">
                <a16:creationId xmlns:a16="http://schemas.microsoft.com/office/drawing/2014/main" id="{0B63B9A9-5729-4546-8C05-47936CD189DA}"/>
              </a:ext>
            </a:extLst>
          </p:cNvPr>
          <p:cNvSpPr>
            <a:spLocks noGrp="1"/>
          </p:cNvSpPr>
          <p:nvPr/>
        </p:nvSpPr>
        <p:spPr>
          <a:xfrm>
            <a:off x="3590925" y="1971675"/>
            <a:ext cx="4048125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Отсутствие единого государства</a:t>
            </a:r>
          </a:p>
        </p:txBody>
      </p:sp>
      <p:sp>
        <p:nvSpPr>
          <p:cNvPr id="6" name="text-4-4">
            <a:extLst>
              <a:ext uri="{FF2B5EF4-FFF2-40B4-BE49-F238E27FC236}">
                <a16:creationId xmlns:a16="http://schemas.microsoft.com/office/drawing/2014/main" id="{B1D5463E-7AEC-4DCC-8ACF-E41F0341C720}"/>
              </a:ext>
            </a:extLst>
          </p:cNvPr>
          <p:cNvSpPr>
            <a:spLocks noGrp="1"/>
          </p:cNvSpPr>
          <p:nvPr/>
        </p:nvSpPr>
        <p:spPr>
          <a:xfrm>
            <a:off x="3590925" y="2752725"/>
            <a:ext cx="40481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Существование Священной Римской империи как формального объединения</a:t>
            </a:r>
          </a:p>
        </p:txBody>
      </p:sp>
      <p:sp>
        <p:nvSpPr>
          <p:cNvPr id="7" name="text-4-5">
            <a:extLst>
              <a:ext uri="{FF2B5EF4-FFF2-40B4-BE49-F238E27FC236}">
                <a16:creationId xmlns:a16="http://schemas.microsoft.com/office/drawing/2014/main" id="{983CFB56-65DD-474D-845F-7ECC731B4262}"/>
              </a:ext>
            </a:extLst>
          </p:cNvPr>
          <p:cNvSpPr>
            <a:spLocks noGrp="1"/>
          </p:cNvSpPr>
          <p:nvPr/>
        </p:nvSpPr>
        <p:spPr>
          <a:xfrm>
            <a:off x="3590925" y="3867150"/>
            <a:ext cx="40481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Более </a:t>
            </a:r>
            <a:r>
              <a:rPr sz="2213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300</a:t>
            </a: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самостоятельных государств, городов и владений</a:t>
            </a:r>
          </a:p>
        </p:txBody>
      </p:sp>
      <p:sp>
        <p:nvSpPr>
          <p:cNvPr id="8" name="text-4-6">
            <a:extLst>
              <a:ext uri="{FF2B5EF4-FFF2-40B4-BE49-F238E27FC236}">
                <a16:creationId xmlns:a16="http://schemas.microsoft.com/office/drawing/2014/main" id="{EB3C14D6-4C94-4624-8BE2-64FC6875B436}"/>
              </a:ext>
            </a:extLst>
          </p:cNvPr>
          <p:cNvSpPr>
            <a:spLocks noGrp="1"/>
          </p:cNvSpPr>
          <p:nvPr/>
        </p:nvSpPr>
        <p:spPr>
          <a:xfrm>
            <a:off x="8096250" y="1857375"/>
            <a:ext cx="35623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38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Слабость центральной власти:</a:t>
            </a:r>
          </a:p>
        </p:txBody>
      </p:sp>
      <p:sp>
        <p:nvSpPr>
          <p:cNvPr id="9" name="text-4-7">
            <a:extLst>
              <a:ext uri="{FF2B5EF4-FFF2-40B4-BE49-F238E27FC236}">
                <a16:creationId xmlns:a16="http://schemas.microsoft.com/office/drawing/2014/main" id="{68BF4CDC-7903-48C0-A54D-31AB3C9E9681}"/>
              </a:ext>
            </a:extLst>
          </p:cNvPr>
          <p:cNvSpPr>
            <a:spLocks noGrp="1"/>
          </p:cNvSpPr>
          <p:nvPr/>
        </p:nvSpPr>
        <p:spPr>
          <a:xfrm>
            <a:off x="8096250" y="2571750"/>
            <a:ext cx="356235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Невозможность противостоять наполеоновской экспансии</a:t>
            </a:r>
          </a:p>
        </p:txBody>
      </p:sp>
      <p:sp>
        <p:nvSpPr>
          <p:cNvPr id="10" name="text-4-8">
            <a:extLst>
              <a:ext uri="{FF2B5EF4-FFF2-40B4-BE49-F238E27FC236}">
                <a16:creationId xmlns:a16="http://schemas.microsoft.com/office/drawing/2014/main" id="{87E78B50-92E0-48E3-B1AE-BF1ED8CE5138}"/>
              </a:ext>
            </a:extLst>
          </p:cNvPr>
          <p:cNvSpPr>
            <a:spLocks noGrp="1"/>
          </p:cNvSpPr>
          <p:nvPr/>
        </p:nvSpPr>
        <p:spPr>
          <a:xfrm>
            <a:off x="8096250" y="3609975"/>
            <a:ext cx="35623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Сепаратизм отдельных территорий</a:t>
            </a:r>
          </a:p>
        </p:txBody>
      </p:sp>
      <p:sp>
        <p:nvSpPr>
          <p:cNvPr id="11" name="text-4-9">
            <a:extLst>
              <a:ext uri="{FF2B5EF4-FFF2-40B4-BE49-F238E27FC236}">
                <a16:creationId xmlns:a16="http://schemas.microsoft.com/office/drawing/2014/main" id="{75A567D8-38BA-4B9E-BFF5-471236D886B5}"/>
              </a:ext>
            </a:extLst>
          </p:cNvPr>
          <p:cNvSpPr>
            <a:spLocks noGrp="1"/>
          </p:cNvSpPr>
          <p:nvPr/>
        </p:nvSpPr>
        <p:spPr>
          <a:xfrm>
            <a:off x="8096250" y="4324350"/>
            <a:ext cx="35623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Внутриполитические конфликты</a:t>
            </a:r>
          </a:p>
        </p:txBody>
      </p:sp>
      <p:sp>
        <p:nvSpPr>
          <p:cNvPr id="12" name="surface-4-10">
            <a:extLst>
              <a:ext uri="{FF2B5EF4-FFF2-40B4-BE49-F238E27FC236}">
                <a16:creationId xmlns:a16="http://schemas.microsoft.com/office/drawing/2014/main" id="{2202E0F1-E1C4-4EA4-A51E-27170FA1A30D}"/>
              </a:ext>
            </a:extLst>
          </p:cNvPr>
          <p:cNvSpPr>
            <a:spLocks noGrp="1"/>
          </p:cNvSpPr>
          <p:nvPr/>
        </p:nvSpPr>
        <p:spPr>
          <a:xfrm>
            <a:off x="552450" y="5086350"/>
            <a:ext cx="11106150" cy="19050"/>
          </a:xfrm>
          <a:prstGeom prst="rect">
            <a:avLst/>
          </a:prstGeom>
          <a:solidFill>
            <a:srgbClr val="A68C5B"/>
          </a:solidFill>
          <a:ln w="0">
            <a:noFill/>
          </a:ln>
        </p:spPr>
      </p:sp>
      <p:sp>
        <p:nvSpPr>
          <p:cNvPr id="13" name="text-4-11">
            <a:extLst>
              <a:ext uri="{FF2B5EF4-FFF2-40B4-BE49-F238E27FC236}">
                <a16:creationId xmlns:a16="http://schemas.microsoft.com/office/drawing/2014/main" id="{0738163C-52F5-4B8C-A8D1-94E6F85CAD0D}"/>
              </a:ext>
            </a:extLst>
          </p:cNvPr>
          <p:cNvSpPr>
            <a:spLocks noGrp="1"/>
          </p:cNvSpPr>
          <p:nvPr/>
        </p:nvSpPr>
        <p:spPr>
          <a:xfrm>
            <a:off x="552450" y="5267325"/>
            <a:ext cx="11106150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Сепаратизм</a:t>
            </a: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— это идеология и основанные на ней политические движения, направленные на отделение части территории от существующего государства и ликвидацию его суверенитета над этой территорией.</a:t>
            </a:r>
          </a:p>
        </p:txBody>
      </p:sp>
      <p:sp>
        <p:nvSpPr>
          <p:cNvPr id="14" name="100ballnik.com">
            <a:extLst>
              <a:ext uri="{FF2B5EF4-FFF2-40B4-BE49-F238E27FC236}">
                <a16:creationId xmlns:a16="http://schemas.microsoft.com/office/drawing/2014/main" id="{8A13E7A1-B9A0-47F3-B0AC-62566B9ED9DD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70018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58F61552-15A6-4A12-9169-08001AE0F718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«Германия? Но где она? Я отыскать её не в силах»</a:t>
            </a:r>
          </a:p>
        </p:txBody>
      </p:sp>
      <p:sp>
        <p:nvSpPr>
          <p:cNvPr id="2" name="surface-5-1">
            <a:extLst>
              <a:ext uri="{FF2B5EF4-FFF2-40B4-BE49-F238E27FC236}">
                <a16:creationId xmlns:a16="http://schemas.microsoft.com/office/drawing/2014/main" id="{86FC69C1-BCEF-41BF-B437-B9C7E229078F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5-2">
            <a:extLst>
              <a:ext uri="{FF2B5EF4-FFF2-40B4-BE49-F238E27FC236}">
                <a16:creationId xmlns:a16="http://schemas.microsoft.com/office/drawing/2014/main" id="{605C705E-2513-41BE-B587-399F3B798CAE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2385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Создание Рейнского союза </a:t>
            </a:r>
            <a:r>
              <a:rPr sz="2325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(1806-1808)</a:t>
            </a:r>
          </a:p>
        </p:txBody>
      </p:sp>
      <p:sp>
        <p:nvSpPr>
          <p:cNvPr id="4" name="text-5-3">
            <a:extLst>
              <a:ext uri="{FF2B5EF4-FFF2-40B4-BE49-F238E27FC236}">
                <a16:creationId xmlns:a16="http://schemas.microsoft.com/office/drawing/2014/main" id="{AF485FD0-9F57-452F-9F41-B571A1273B74}"/>
              </a:ext>
            </a:extLst>
          </p:cNvPr>
          <p:cNvSpPr>
            <a:spLocks noGrp="1"/>
          </p:cNvSpPr>
          <p:nvPr/>
        </p:nvSpPr>
        <p:spPr>
          <a:xfrm>
            <a:off x="552450" y="2409825"/>
            <a:ext cx="32385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Роспуск Священной Римской империи </a:t>
            </a:r>
            <a:r>
              <a:rPr sz="2325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(1806)</a:t>
            </a:r>
          </a:p>
        </p:txBody>
      </p:sp>
      <p:sp>
        <p:nvSpPr>
          <p:cNvPr id="5" name="text-5-4">
            <a:extLst>
              <a:ext uri="{FF2B5EF4-FFF2-40B4-BE49-F238E27FC236}">
                <a16:creationId xmlns:a16="http://schemas.microsoft.com/office/drawing/2014/main" id="{BEF6D3B6-88E4-4756-A52B-D21302E206F4}"/>
              </a:ext>
            </a:extLst>
          </p:cNvPr>
          <p:cNvSpPr>
            <a:spLocks noGrp="1"/>
          </p:cNvSpPr>
          <p:nvPr/>
        </p:nvSpPr>
        <p:spPr>
          <a:xfrm>
            <a:off x="552450" y="3781425"/>
            <a:ext cx="32385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Перекройка границ германских государств</a:t>
            </a:r>
          </a:p>
        </p:txBody>
      </p:sp>
      <p:sp>
        <p:nvSpPr>
          <p:cNvPr id="6" name="surface-5-5">
            <a:extLst>
              <a:ext uri="{FF2B5EF4-FFF2-40B4-BE49-F238E27FC236}">
                <a16:creationId xmlns:a16="http://schemas.microsoft.com/office/drawing/2014/main" id="{71C8CB53-D68A-415A-B388-EBBA486FADBA}"/>
              </a:ext>
            </a:extLst>
          </p:cNvPr>
          <p:cNvSpPr>
            <a:spLocks noGrp="1"/>
          </p:cNvSpPr>
          <p:nvPr/>
        </p:nvSpPr>
        <p:spPr>
          <a:xfrm>
            <a:off x="4010025" y="1409700"/>
            <a:ext cx="12383" cy="4772025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162425" y="2107991"/>
            <a:ext cx="2962275" cy="3108743"/>
          </a:xfrm>
          <a:prstGeom prst="rect">
            <a:avLst/>
          </a:prstGeom>
        </p:spPr>
      </p:pic>
      <p:sp>
        <p:nvSpPr>
          <p:cNvPr id="8" name="text-5-6">
            <a:extLst>
              <a:ext uri="{FF2B5EF4-FFF2-40B4-BE49-F238E27FC236}">
                <a16:creationId xmlns:a16="http://schemas.microsoft.com/office/drawing/2014/main" id="{9EAF5B98-CE72-4118-90FC-B66FA935EC36}"/>
              </a:ext>
            </a:extLst>
          </p:cNvPr>
          <p:cNvSpPr>
            <a:spLocks noGrp="1"/>
          </p:cNvSpPr>
          <p:nvPr/>
        </p:nvSpPr>
        <p:spPr>
          <a:xfrm>
            <a:off x="7477125" y="1381125"/>
            <a:ext cx="418147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Венский конгресс и его решения:</a:t>
            </a:r>
          </a:p>
        </p:txBody>
      </p:sp>
      <p:sp>
        <p:nvSpPr>
          <p:cNvPr id="9" name="text-5-7">
            <a:extLst>
              <a:ext uri="{FF2B5EF4-FFF2-40B4-BE49-F238E27FC236}">
                <a16:creationId xmlns:a16="http://schemas.microsoft.com/office/drawing/2014/main" id="{2C103A1C-4E97-41BB-9726-3E92EAE6D9DC}"/>
              </a:ext>
            </a:extLst>
          </p:cNvPr>
          <p:cNvSpPr>
            <a:spLocks noGrp="1"/>
          </p:cNvSpPr>
          <p:nvPr/>
        </p:nvSpPr>
        <p:spPr>
          <a:xfrm>
            <a:off x="7477125" y="2143125"/>
            <a:ext cx="418147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Создание Германского союза </a:t>
            </a:r>
            <a:r>
              <a:rPr sz="225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(1815)</a:t>
            </a:r>
          </a:p>
        </p:txBody>
      </p:sp>
      <p:sp>
        <p:nvSpPr>
          <p:cNvPr id="10" name="text-5-8">
            <a:extLst>
              <a:ext uri="{FF2B5EF4-FFF2-40B4-BE49-F238E27FC236}">
                <a16:creationId xmlns:a16="http://schemas.microsoft.com/office/drawing/2014/main" id="{F66B683C-BA35-4342-A076-EC70A1045D6F}"/>
              </a:ext>
            </a:extLst>
          </p:cNvPr>
          <p:cNvSpPr>
            <a:spLocks noGrp="1"/>
          </p:cNvSpPr>
          <p:nvPr/>
        </p:nvSpPr>
        <p:spPr>
          <a:xfrm>
            <a:off x="7477125" y="2905125"/>
            <a:ext cx="41814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Вхождение в союз:</a:t>
            </a:r>
          </a:p>
        </p:txBody>
      </p:sp>
      <p:sp>
        <p:nvSpPr>
          <p:cNvPr id="11" name="text-5-9">
            <a:extLst>
              <a:ext uri="{FF2B5EF4-FFF2-40B4-BE49-F238E27FC236}">
                <a16:creationId xmlns:a16="http://schemas.microsoft.com/office/drawing/2014/main" id="{D879092D-4ADB-4CB0-9F37-551B991ADDB4}"/>
              </a:ext>
            </a:extLst>
          </p:cNvPr>
          <p:cNvSpPr>
            <a:spLocks noGrp="1"/>
          </p:cNvSpPr>
          <p:nvPr/>
        </p:nvSpPr>
        <p:spPr>
          <a:xfrm>
            <a:off x="7477125" y="3324225"/>
            <a:ext cx="41814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Австрийской империи</a:t>
            </a:r>
          </a:p>
        </p:txBody>
      </p:sp>
      <p:sp>
        <p:nvSpPr>
          <p:cNvPr id="12" name="text-5-10">
            <a:extLst>
              <a:ext uri="{FF2B5EF4-FFF2-40B4-BE49-F238E27FC236}">
                <a16:creationId xmlns:a16="http://schemas.microsoft.com/office/drawing/2014/main" id="{3ED44692-53B5-4CCF-A673-D68283AD011F}"/>
              </a:ext>
            </a:extLst>
          </p:cNvPr>
          <p:cNvSpPr>
            <a:spLocks noGrp="1"/>
          </p:cNvSpPr>
          <p:nvPr/>
        </p:nvSpPr>
        <p:spPr>
          <a:xfrm>
            <a:off x="7477125" y="3743325"/>
            <a:ext cx="418147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5</a:t>
            </a: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королевств (Пруссия, Бавария, Саксония, Ганновер, Вюртемберг)</a:t>
            </a:r>
          </a:p>
        </p:txBody>
      </p:sp>
      <p:sp>
        <p:nvSpPr>
          <p:cNvPr id="13" name="text-5-11">
            <a:extLst>
              <a:ext uri="{FF2B5EF4-FFF2-40B4-BE49-F238E27FC236}">
                <a16:creationId xmlns:a16="http://schemas.microsoft.com/office/drawing/2014/main" id="{399FE917-4B7F-4755-83DB-698469CE6DE2}"/>
              </a:ext>
            </a:extLst>
          </p:cNvPr>
          <p:cNvSpPr>
            <a:spLocks noGrp="1"/>
          </p:cNvSpPr>
          <p:nvPr/>
        </p:nvSpPr>
        <p:spPr>
          <a:xfrm>
            <a:off x="7477125" y="4848225"/>
            <a:ext cx="41814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Княжеств и герцогств</a:t>
            </a:r>
          </a:p>
        </p:txBody>
      </p:sp>
      <p:sp>
        <p:nvSpPr>
          <p:cNvPr id="14" name="text-5-12">
            <a:extLst>
              <a:ext uri="{FF2B5EF4-FFF2-40B4-BE49-F238E27FC236}">
                <a16:creationId xmlns:a16="http://schemas.microsoft.com/office/drawing/2014/main" id="{0C75B6EC-F65C-44F4-9848-276035387557}"/>
              </a:ext>
            </a:extLst>
          </p:cNvPr>
          <p:cNvSpPr>
            <a:spLocks noGrp="1"/>
          </p:cNvSpPr>
          <p:nvPr/>
        </p:nvSpPr>
        <p:spPr>
          <a:xfrm>
            <a:off x="7477125" y="5267325"/>
            <a:ext cx="418147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4</a:t>
            </a: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вольных городов (Франкфурт, Гамбург, Бремен, Любек)</a:t>
            </a:r>
          </a:p>
        </p:txBody>
      </p:sp>
      <p:sp>
        <p:nvSpPr>
          <p:cNvPr id="15" name="100ballnik.com">
            <a:extLst>
              <a:ext uri="{FF2B5EF4-FFF2-40B4-BE49-F238E27FC236}">
                <a16:creationId xmlns:a16="http://schemas.microsoft.com/office/drawing/2014/main" id="{6D08F6FE-1CB3-4808-B629-4131A8837B02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82410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228AB0D9-C4F4-4D9C-BF3D-AA69BE118FB8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«Германия? Но где она? Я отыскать её не в силах»</a:t>
            </a:r>
          </a:p>
        </p:txBody>
      </p:sp>
      <p:sp>
        <p:nvSpPr>
          <p:cNvPr id="2" name="surface-6-1">
            <a:extLst>
              <a:ext uri="{FF2B5EF4-FFF2-40B4-BE49-F238E27FC236}">
                <a16:creationId xmlns:a16="http://schemas.microsoft.com/office/drawing/2014/main" id="{970CAF07-B113-41D0-92F0-446EE2ABA646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6-2">
            <a:extLst>
              <a:ext uri="{FF2B5EF4-FFF2-40B4-BE49-F238E27FC236}">
                <a16:creationId xmlns:a16="http://schemas.microsoft.com/office/drawing/2014/main" id="{F22BC85A-B7ED-4D46-8F56-6BBDD30D143D}"/>
              </a:ext>
            </a:extLst>
          </p:cNvPr>
          <p:cNvSpPr>
            <a:spLocks noGrp="1"/>
          </p:cNvSpPr>
          <p:nvPr/>
        </p:nvSpPr>
        <p:spPr>
          <a:xfrm>
            <a:off x="552450" y="1657350"/>
            <a:ext cx="631507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1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625" b="1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Система управления Германского союза:</a:t>
            </a:r>
          </a:p>
        </p:txBody>
      </p:sp>
      <p:sp>
        <p:nvSpPr>
          <p:cNvPr id="4" name="surface-6-3">
            <a:extLst>
              <a:ext uri="{FF2B5EF4-FFF2-40B4-BE49-F238E27FC236}">
                <a16:creationId xmlns:a16="http://schemas.microsoft.com/office/drawing/2014/main" id="{45AF91EB-8412-4A60-A0B4-328B4A56116F}"/>
              </a:ext>
            </a:extLst>
          </p:cNvPr>
          <p:cNvSpPr>
            <a:spLocks noGrp="1"/>
          </p:cNvSpPr>
          <p:nvPr/>
        </p:nvSpPr>
        <p:spPr>
          <a:xfrm>
            <a:off x="571500" y="2628900"/>
            <a:ext cx="6257925" cy="28575"/>
          </a:xfrm>
          <a:prstGeom prst="rect">
            <a:avLst/>
          </a:prstGeom>
          <a:solidFill>
            <a:srgbClr val="5F7B88"/>
          </a:solidFill>
          <a:ln w="0">
            <a:noFill/>
          </a:ln>
        </p:spPr>
      </p:sp>
      <p:sp>
        <p:nvSpPr>
          <p:cNvPr id="5" name="text-6-4">
            <a:extLst>
              <a:ext uri="{FF2B5EF4-FFF2-40B4-BE49-F238E27FC236}">
                <a16:creationId xmlns:a16="http://schemas.microsoft.com/office/drawing/2014/main" id="{8DB22CB3-18C8-4982-853F-F3D6E2811AF4}"/>
              </a:ext>
            </a:extLst>
          </p:cNvPr>
          <p:cNvSpPr>
            <a:spLocks noGrp="1"/>
          </p:cNvSpPr>
          <p:nvPr/>
        </p:nvSpPr>
        <p:spPr>
          <a:xfrm>
            <a:off x="561975" y="2828925"/>
            <a:ext cx="6276975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925" b="1" i="0">
                <a:solidFill>
                  <a:srgbClr val="5F7B88"/>
                </a:solidFill>
                <a:latin typeface="Arial"/>
                <a:ea typeface="Arial"/>
                <a:cs typeface="Arial"/>
              </a:defRPr>
            </a:pPr>
            <a:r>
              <a:rPr sz="2925" b="1" i="0">
                <a:solidFill>
                  <a:srgbClr val="5F7B88"/>
                </a:solidFill>
                <a:latin typeface="Arial"/>
                <a:ea typeface="Arial"/>
                <a:cs typeface="Arial"/>
              </a:rPr>
              <a:t>Франкфуртский Союзный сейм</a:t>
            </a:r>
          </a:p>
        </p:txBody>
      </p:sp>
      <p:sp>
        <p:nvSpPr>
          <p:cNvPr id="6" name="text-6-5">
            <a:extLst>
              <a:ext uri="{FF2B5EF4-FFF2-40B4-BE49-F238E27FC236}">
                <a16:creationId xmlns:a16="http://schemas.microsoft.com/office/drawing/2014/main" id="{3A4C11DB-AC29-4910-BEB1-91C77A8976C6}"/>
              </a:ext>
            </a:extLst>
          </p:cNvPr>
          <p:cNvSpPr>
            <a:spLocks noGrp="1"/>
          </p:cNvSpPr>
          <p:nvPr/>
        </p:nvSpPr>
        <p:spPr>
          <a:xfrm>
            <a:off x="571500" y="3876675"/>
            <a:ext cx="607695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Представительство государств пропорционально населению</a:t>
            </a:r>
          </a:p>
        </p:txBody>
      </p:sp>
      <p:sp>
        <p:nvSpPr>
          <p:cNvPr id="7" name="text-6-6">
            <a:extLst>
              <a:ext uri="{FF2B5EF4-FFF2-40B4-BE49-F238E27FC236}">
                <a16:creationId xmlns:a16="http://schemas.microsoft.com/office/drawing/2014/main" id="{0C51FA84-3FF7-4CF0-B53A-071FFECA72A0}"/>
              </a:ext>
            </a:extLst>
          </p:cNvPr>
          <p:cNvSpPr>
            <a:spLocks noGrp="1"/>
          </p:cNvSpPr>
          <p:nvPr/>
        </p:nvSpPr>
        <p:spPr>
          <a:xfrm>
            <a:off x="571500" y="4981575"/>
            <a:ext cx="607695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Сохранение независимости входящих государств</a:t>
            </a:r>
          </a:p>
        </p:txBody>
      </p:sp>
      <p:sp>
        <p:nvSpPr>
          <p:cNvPr id="8" name="surface-6-7">
            <a:extLst>
              <a:ext uri="{FF2B5EF4-FFF2-40B4-BE49-F238E27FC236}">
                <a16:creationId xmlns:a16="http://schemas.microsoft.com/office/drawing/2014/main" id="{BDF27775-340A-457D-9764-9A1FEC6B5336}"/>
              </a:ext>
            </a:extLst>
          </p:cNvPr>
          <p:cNvSpPr>
            <a:spLocks noGrp="1"/>
          </p:cNvSpPr>
          <p:nvPr/>
        </p:nvSpPr>
        <p:spPr>
          <a:xfrm>
            <a:off x="7381875" y="1552575"/>
            <a:ext cx="4276725" cy="4752975"/>
          </a:xfrm>
          <a:prstGeom prst="rect">
            <a:avLst/>
          </a:prstGeom>
          <a:solidFill>
            <a:srgbClr val="172E3E"/>
          </a:solidFill>
          <a:ln w="0">
            <a:noFill/>
          </a:ln>
        </p:spPr>
      </p:sp>
      <p:sp>
        <p:nvSpPr>
          <p:cNvPr id="9" name="text-6-8">
            <a:extLst>
              <a:ext uri="{FF2B5EF4-FFF2-40B4-BE49-F238E27FC236}">
                <a16:creationId xmlns:a16="http://schemas.microsoft.com/office/drawing/2014/main" id="{6EDF8A6E-D857-4B22-82F6-15E7526C34E1}"/>
              </a:ext>
            </a:extLst>
          </p:cNvPr>
          <p:cNvSpPr>
            <a:spLocks noGrp="1"/>
          </p:cNvSpPr>
          <p:nvPr/>
        </p:nvSpPr>
        <p:spPr>
          <a:xfrm>
            <a:off x="7648575" y="1828800"/>
            <a:ext cx="3705225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38" b="1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438" b="1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Итоги:</a:t>
            </a:r>
          </a:p>
        </p:txBody>
      </p:sp>
      <p:sp>
        <p:nvSpPr>
          <p:cNvPr id="10" name="text-6-9">
            <a:extLst>
              <a:ext uri="{FF2B5EF4-FFF2-40B4-BE49-F238E27FC236}">
                <a16:creationId xmlns:a16="http://schemas.microsoft.com/office/drawing/2014/main" id="{687E8E6D-0D8C-4DAB-8E50-E7CDB6B52213}"/>
              </a:ext>
            </a:extLst>
          </p:cNvPr>
          <p:cNvSpPr>
            <a:spLocks noGrp="1"/>
          </p:cNvSpPr>
          <p:nvPr/>
        </p:nvSpPr>
        <p:spPr>
          <a:xfrm>
            <a:off x="7648575" y="2457450"/>
            <a:ext cx="3705225" cy="1133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38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438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Сохранение раздробленности Германии</a:t>
            </a:r>
          </a:p>
        </p:txBody>
      </p:sp>
      <p:sp>
        <p:nvSpPr>
          <p:cNvPr id="11" name="text-6-10">
            <a:extLst>
              <a:ext uri="{FF2B5EF4-FFF2-40B4-BE49-F238E27FC236}">
                <a16:creationId xmlns:a16="http://schemas.microsoft.com/office/drawing/2014/main" id="{D8A6214F-AF21-4784-B0E3-F2250A173701}"/>
              </a:ext>
            </a:extLst>
          </p:cNvPr>
          <p:cNvSpPr>
            <a:spLocks noGrp="1"/>
          </p:cNvSpPr>
          <p:nvPr/>
        </p:nvSpPr>
        <p:spPr>
          <a:xfrm>
            <a:off x="7648575" y="3829050"/>
            <a:ext cx="37052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38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438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Отсутствие единой политической системы</a:t>
            </a:r>
          </a:p>
        </p:txBody>
      </p:sp>
      <p:sp>
        <p:nvSpPr>
          <p:cNvPr id="12" name="text-6-11">
            <a:extLst>
              <a:ext uri="{FF2B5EF4-FFF2-40B4-BE49-F238E27FC236}">
                <a16:creationId xmlns:a16="http://schemas.microsoft.com/office/drawing/2014/main" id="{3D63F8BF-2DB5-4C1D-9156-FEBECE86459A}"/>
              </a:ext>
            </a:extLst>
          </p:cNvPr>
          <p:cNvSpPr>
            <a:spLocks noGrp="1"/>
          </p:cNvSpPr>
          <p:nvPr/>
        </p:nvSpPr>
        <p:spPr>
          <a:xfrm>
            <a:off x="7648575" y="4829175"/>
            <a:ext cx="3705225" cy="1133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38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438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Противодействие крупных держав объединению Германии</a:t>
            </a:r>
          </a:p>
        </p:txBody>
      </p:sp>
      <p:sp>
        <p:nvSpPr>
          <p:cNvPr id="13" name="100ballnik.com">
            <a:extLst>
              <a:ext uri="{FF2B5EF4-FFF2-40B4-BE49-F238E27FC236}">
                <a16:creationId xmlns:a16="http://schemas.microsoft.com/office/drawing/2014/main" id="{ACE13015-97E4-4D74-8397-9F6EA6658A15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118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">
            <a:extLst>
              <a:ext uri="{FF2B5EF4-FFF2-40B4-BE49-F238E27FC236}">
                <a16:creationId xmlns:a16="http://schemas.microsoft.com/office/drawing/2014/main" id="{0A7C49D5-6009-440C-8128-76389F697861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Усиление прусского королевства</a:t>
            </a:r>
          </a:p>
        </p:txBody>
      </p:sp>
      <p:sp>
        <p:nvSpPr>
          <p:cNvPr id="2" name="surface-7-1">
            <a:extLst>
              <a:ext uri="{FF2B5EF4-FFF2-40B4-BE49-F238E27FC236}">
                <a16:creationId xmlns:a16="http://schemas.microsoft.com/office/drawing/2014/main" id="{EFE66822-C9FF-4641-AE8B-0D8EAFE4A6FB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7-2">
            <a:extLst>
              <a:ext uri="{FF2B5EF4-FFF2-40B4-BE49-F238E27FC236}">
                <a16:creationId xmlns:a16="http://schemas.microsoft.com/office/drawing/2014/main" id="{FFF78FCF-424C-42DB-A164-EF927CC2946F}"/>
              </a:ext>
            </a:extLst>
          </p:cNvPr>
          <p:cNvSpPr>
            <a:spLocks noGrp="1"/>
          </p:cNvSpPr>
          <p:nvPr/>
        </p:nvSpPr>
        <p:spPr>
          <a:xfrm>
            <a:off x="552450" y="1447800"/>
            <a:ext cx="3381375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36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Катастрофа </a:t>
            </a:r>
            <a:r>
              <a:rPr sz="2363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1806-1807 гг.</a:t>
            </a:r>
            <a:r>
              <a:rPr sz="236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:</a:t>
            </a:r>
          </a:p>
        </p:txBody>
      </p:sp>
      <p:sp>
        <p:nvSpPr>
          <p:cNvPr id="4" name="text-7-3">
            <a:extLst>
              <a:ext uri="{FF2B5EF4-FFF2-40B4-BE49-F238E27FC236}">
                <a16:creationId xmlns:a16="http://schemas.microsoft.com/office/drawing/2014/main" id="{3CB58427-C6D2-4DD1-9623-87D9F8C59D94}"/>
              </a:ext>
            </a:extLst>
          </p:cNvPr>
          <p:cNvSpPr>
            <a:spLocks noGrp="1"/>
          </p:cNvSpPr>
          <p:nvPr/>
        </p:nvSpPr>
        <p:spPr>
          <a:xfrm>
            <a:off x="552450" y="2343150"/>
            <a:ext cx="3381375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Поражение в войне Четвёртой коалиции</a:t>
            </a:r>
          </a:p>
        </p:txBody>
      </p:sp>
      <p:sp>
        <p:nvSpPr>
          <p:cNvPr id="5" name="text-7-4">
            <a:extLst>
              <a:ext uri="{FF2B5EF4-FFF2-40B4-BE49-F238E27FC236}">
                <a16:creationId xmlns:a16="http://schemas.microsoft.com/office/drawing/2014/main" id="{FF2E0B93-BD75-4F95-92B3-84171E635B24}"/>
              </a:ext>
            </a:extLst>
          </p:cNvPr>
          <p:cNvSpPr>
            <a:spLocks noGrp="1"/>
          </p:cNvSpPr>
          <p:nvPr/>
        </p:nvSpPr>
        <p:spPr>
          <a:xfrm>
            <a:off x="552450" y="3238500"/>
            <a:ext cx="3381375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Потеря половины территории</a:t>
            </a:r>
          </a:p>
        </p:txBody>
      </p:sp>
      <p:sp>
        <p:nvSpPr>
          <p:cNvPr id="6" name="text-7-5">
            <a:extLst>
              <a:ext uri="{FF2B5EF4-FFF2-40B4-BE49-F238E27FC236}">
                <a16:creationId xmlns:a16="http://schemas.microsoft.com/office/drawing/2014/main" id="{4AAA8B58-0121-4D11-B1C0-56DA7A768F8B}"/>
              </a:ext>
            </a:extLst>
          </p:cNvPr>
          <p:cNvSpPr>
            <a:spLocks noGrp="1"/>
          </p:cNvSpPr>
          <p:nvPr/>
        </p:nvSpPr>
        <p:spPr>
          <a:xfrm>
            <a:off x="552450" y="4133850"/>
            <a:ext cx="33813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Огромные репарации</a:t>
            </a:r>
          </a:p>
        </p:txBody>
      </p:sp>
      <p:sp>
        <p:nvSpPr>
          <p:cNvPr id="7" name="text-7-6">
            <a:extLst>
              <a:ext uri="{FF2B5EF4-FFF2-40B4-BE49-F238E27FC236}">
                <a16:creationId xmlns:a16="http://schemas.microsoft.com/office/drawing/2014/main" id="{1AC20F97-7176-401C-A1D8-3DD12E23CCE7}"/>
              </a:ext>
            </a:extLst>
          </p:cNvPr>
          <p:cNvSpPr>
            <a:spLocks noGrp="1"/>
          </p:cNvSpPr>
          <p:nvPr/>
        </p:nvSpPr>
        <p:spPr>
          <a:xfrm>
            <a:off x="552450" y="4676775"/>
            <a:ext cx="3381375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Сохранение государства благодаря Наполеону</a:t>
            </a:r>
          </a:p>
        </p:txBody>
      </p:sp>
      <p:sp>
        <p:nvSpPr>
          <p:cNvPr id="8" name="surface-7-7">
            <a:extLst>
              <a:ext uri="{FF2B5EF4-FFF2-40B4-BE49-F238E27FC236}">
                <a16:creationId xmlns:a16="http://schemas.microsoft.com/office/drawing/2014/main" id="{9827CB60-B347-4E0E-836C-EC6FDBA28792}"/>
              </a:ext>
            </a:extLst>
          </p:cNvPr>
          <p:cNvSpPr>
            <a:spLocks noGrp="1"/>
          </p:cNvSpPr>
          <p:nvPr/>
        </p:nvSpPr>
        <p:spPr>
          <a:xfrm>
            <a:off x="4171950" y="1466850"/>
            <a:ext cx="12383" cy="4752975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9" name="text-7-8">
            <a:extLst>
              <a:ext uri="{FF2B5EF4-FFF2-40B4-BE49-F238E27FC236}">
                <a16:creationId xmlns:a16="http://schemas.microsoft.com/office/drawing/2014/main" id="{3809AAFA-E7D1-4EEA-BCF1-346540AB79AB}"/>
              </a:ext>
            </a:extLst>
          </p:cNvPr>
          <p:cNvSpPr>
            <a:spLocks noGrp="1"/>
          </p:cNvSpPr>
          <p:nvPr/>
        </p:nvSpPr>
        <p:spPr>
          <a:xfrm>
            <a:off x="4429125" y="1447800"/>
            <a:ext cx="300037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Реформы </a:t>
            </a:r>
            <a:r>
              <a:rPr sz="2325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1807-1822 гг.</a:t>
            </a:r>
            <a:r>
              <a:rPr sz="232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:</a:t>
            </a:r>
          </a:p>
        </p:txBody>
      </p:sp>
      <p:sp>
        <p:nvSpPr>
          <p:cNvPr id="10" name="text-7-9">
            <a:extLst>
              <a:ext uri="{FF2B5EF4-FFF2-40B4-BE49-F238E27FC236}">
                <a16:creationId xmlns:a16="http://schemas.microsoft.com/office/drawing/2014/main" id="{47E9D769-968F-43DF-A049-7968D1C09A1B}"/>
              </a:ext>
            </a:extLst>
          </p:cNvPr>
          <p:cNvSpPr>
            <a:spLocks noGrp="1"/>
          </p:cNvSpPr>
          <p:nvPr/>
        </p:nvSpPr>
        <p:spPr>
          <a:xfrm>
            <a:off x="4429125" y="2266950"/>
            <a:ext cx="30003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Инициаторы:</a:t>
            </a:r>
          </a:p>
        </p:txBody>
      </p:sp>
      <p:sp>
        <p:nvSpPr>
          <p:cNvPr id="11" name="text-7-10">
            <a:extLst>
              <a:ext uri="{FF2B5EF4-FFF2-40B4-BE49-F238E27FC236}">
                <a16:creationId xmlns:a16="http://schemas.microsoft.com/office/drawing/2014/main" id="{7B4DE409-2A28-464A-AA96-454AC19BCEF8}"/>
              </a:ext>
            </a:extLst>
          </p:cNvPr>
          <p:cNvSpPr>
            <a:spLocks noGrp="1"/>
          </p:cNvSpPr>
          <p:nvPr/>
        </p:nvSpPr>
        <p:spPr>
          <a:xfrm>
            <a:off x="4429125" y="2733675"/>
            <a:ext cx="30003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К. Гарденберг</a:t>
            </a:r>
          </a:p>
        </p:txBody>
      </p:sp>
      <p:sp>
        <p:nvSpPr>
          <p:cNvPr id="12" name="text-7-11">
            <a:extLst>
              <a:ext uri="{FF2B5EF4-FFF2-40B4-BE49-F238E27FC236}">
                <a16:creationId xmlns:a16="http://schemas.microsoft.com/office/drawing/2014/main" id="{EC2ADC9B-B444-4172-B0A6-F29370F51181}"/>
              </a:ext>
            </a:extLst>
          </p:cNvPr>
          <p:cNvSpPr>
            <a:spLocks noGrp="1"/>
          </p:cNvSpPr>
          <p:nvPr/>
        </p:nvSpPr>
        <p:spPr>
          <a:xfrm>
            <a:off x="4429125" y="3200400"/>
            <a:ext cx="30003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Г. Штейн</a:t>
            </a:r>
          </a:p>
        </p:txBody>
      </p:sp>
      <p:sp>
        <p:nvSpPr>
          <p:cNvPr id="13" name="text-7-12">
            <a:extLst>
              <a:ext uri="{FF2B5EF4-FFF2-40B4-BE49-F238E27FC236}">
                <a16:creationId xmlns:a16="http://schemas.microsoft.com/office/drawing/2014/main" id="{63014F45-AC1F-4EFC-BF3B-7AC48EA5A348}"/>
              </a:ext>
            </a:extLst>
          </p:cNvPr>
          <p:cNvSpPr>
            <a:spLocks noGrp="1"/>
          </p:cNvSpPr>
          <p:nvPr/>
        </p:nvSpPr>
        <p:spPr>
          <a:xfrm>
            <a:off x="4429125" y="3667125"/>
            <a:ext cx="30003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Цели реформ:</a:t>
            </a:r>
          </a:p>
        </p:txBody>
      </p:sp>
      <p:sp>
        <p:nvSpPr>
          <p:cNvPr id="14" name="text-7-13">
            <a:extLst>
              <a:ext uri="{FF2B5EF4-FFF2-40B4-BE49-F238E27FC236}">
                <a16:creationId xmlns:a16="http://schemas.microsoft.com/office/drawing/2014/main" id="{411A4294-75E0-4414-A6EC-5FF321A22EDD}"/>
              </a:ext>
            </a:extLst>
          </p:cNvPr>
          <p:cNvSpPr>
            <a:spLocks noGrp="1"/>
          </p:cNvSpPr>
          <p:nvPr/>
        </p:nvSpPr>
        <p:spPr>
          <a:xfrm>
            <a:off x="4429125" y="4133850"/>
            <a:ext cx="300037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Восстановление страны</a:t>
            </a:r>
          </a:p>
        </p:txBody>
      </p:sp>
      <p:sp>
        <p:nvSpPr>
          <p:cNvPr id="15" name="text-7-14">
            <a:extLst>
              <a:ext uri="{FF2B5EF4-FFF2-40B4-BE49-F238E27FC236}">
                <a16:creationId xmlns:a16="http://schemas.microsoft.com/office/drawing/2014/main" id="{A51F9AF8-BC1D-4CD9-9E1C-A1EC9FDB26B6}"/>
              </a:ext>
            </a:extLst>
          </p:cNvPr>
          <p:cNvSpPr>
            <a:spLocks noGrp="1"/>
          </p:cNvSpPr>
          <p:nvPr/>
        </p:nvSpPr>
        <p:spPr>
          <a:xfrm>
            <a:off x="4429125" y="4953000"/>
            <a:ext cx="300037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Укрепление государства</a:t>
            </a:r>
          </a:p>
        </p:txBody>
      </p:sp>
      <p:sp>
        <p:nvSpPr>
          <p:cNvPr id="16" name="text-7-15">
            <a:extLst>
              <a:ext uri="{FF2B5EF4-FFF2-40B4-BE49-F238E27FC236}">
                <a16:creationId xmlns:a16="http://schemas.microsoft.com/office/drawing/2014/main" id="{981B783C-BD06-4422-8139-4F044C813D0B}"/>
              </a:ext>
            </a:extLst>
          </p:cNvPr>
          <p:cNvSpPr>
            <a:spLocks noGrp="1"/>
          </p:cNvSpPr>
          <p:nvPr/>
        </p:nvSpPr>
        <p:spPr>
          <a:xfrm>
            <a:off x="4429125" y="5772150"/>
            <a:ext cx="30003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Развитие экономики</a:t>
            </a: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063865" y="1390650"/>
            <a:ext cx="1236345" cy="1676400"/>
          </a:xfrm>
          <a:prstGeom prst="rect">
            <a:avLst/>
          </a:prstGeom>
        </p:spPr>
      </p:pic>
      <p:sp>
        <p:nvSpPr>
          <p:cNvPr id="18" name="surface-7-16">
            <a:extLst>
              <a:ext uri="{FF2B5EF4-FFF2-40B4-BE49-F238E27FC236}">
                <a16:creationId xmlns:a16="http://schemas.microsoft.com/office/drawing/2014/main" id="{B3ED2F9D-2EDE-46F9-89DC-44F73CD81762}"/>
              </a:ext>
            </a:extLst>
          </p:cNvPr>
          <p:cNvSpPr>
            <a:spLocks noGrp="1"/>
          </p:cNvSpPr>
          <p:nvPr/>
        </p:nvSpPr>
        <p:spPr>
          <a:xfrm>
            <a:off x="7762875" y="3276600"/>
            <a:ext cx="3895725" cy="19050"/>
          </a:xfrm>
          <a:prstGeom prst="rect">
            <a:avLst/>
          </a:prstGeom>
          <a:solidFill>
            <a:srgbClr val="A68C5B"/>
          </a:solidFill>
          <a:ln w="0">
            <a:noFill/>
          </a:ln>
        </p:spPr>
      </p:sp>
      <p:sp>
        <p:nvSpPr>
          <p:cNvPr id="19" name="text-7-17">
            <a:extLst>
              <a:ext uri="{FF2B5EF4-FFF2-40B4-BE49-F238E27FC236}">
                <a16:creationId xmlns:a16="http://schemas.microsoft.com/office/drawing/2014/main" id="{D31CB78E-00C9-4B8A-9499-AFBAAF5DDFF7}"/>
              </a:ext>
            </a:extLst>
          </p:cNvPr>
          <p:cNvSpPr>
            <a:spLocks noGrp="1"/>
          </p:cNvSpPr>
          <p:nvPr/>
        </p:nvSpPr>
        <p:spPr>
          <a:xfrm>
            <a:off x="7772400" y="3533775"/>
            <a:ext cx="3886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Основные направления:</a:t>
            </a:r>
          </a:p>
        </p:txBody>
      </p:sp>
      <p:sp>
        <p:nvSpPr>
          <p:cNvPr id="20" name="text-7-18">
            <a:extLst>
              <a:ext uri="{FF2B5EF4-FFF2-40B4-BE49-F238E27FC236}">
                <a16:creationId xmlns:a16="http://schemas.microsoft.com/office/drawing/2014/main" id="{7294F2E2-9FBE-4E6F-A7E9-B859B006EB31}"/>
              </a:ext>
            </a:extLst>
          </p:cNvPr>
          <p:cNvSpPr>
            <a:spLocks noGrp="1"/>
          </p:cNvSpPr>
          <p:nvPr/>
        </p:nvSpPr>
        <p:spPr>
          <a:xfrm>
            <a:off x="7772400" y="4000500"/>
            <a:ext cx="3886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Военная реформа</a:t>
            </a:r>
          </a:p>
        </p:txBody>
      </p:sp>
      <p:sp>
        <p:nvSpPr>
          <p:cNvPr id="21" name="text-7-19">
            <a:extLst>
              <a:ext uri="{FF2B5EF4-FFF2-40B4-BE49-F238E27FC236}">
                <a16:creationId xmlns:a16="http://schemas.microsoft.com/office/drawing/2014/main" id="{A61EE903-FAAE-4799-A727-8EA33609E261}"/>
              </a:ext>
            </a:extLst>
          </p:cNvPr>
          <p:cNvSpPr>
            <a:spLocks noGrp="1"/>
          </p:cNvSpPr>
          <p:nvPr/>
        </p:nvSpPr>
        <p:spPr>
          <a:xfrm>
            <a:off x="7772400" y="4467225"/>
            <a:ext cx="3886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Административная реформа</a:t>
            </a:r>
          </a:p>
        </p:txBody>
      </p:sp>
      <p:sp>
        <p:nvSpPr>
          <p:cNvPr id="22" name="text-7-20">
            <a:extLst>
              <a:ext uri="{FF2B5EF4-FFF2-40B4-BE49-F238E27FC236}">
                <a16:creationId xmlns:a16="http://schemas.microsoft.com/office/drawing/2014/main" id="{4F9B883D-1AA0-4928-AFC8-EB58874E85FB}"/>
              </a:ext>
            </a:extLst>
          </p:cNvPr>
          <p:cNvSpPr>
            <a:spLocks noGrp="1"/>
          </p:cNvSpPr>
          <p:nvPr/>
        </p:nvSpPr>
        <p:spPr>
          <a:xfrm>
            <a:off x="7772400" y="4933950"/>
            <a:ext cx="3886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Образовательная реформа</a:t>
            </a:r>
          </a:p>
        </p:txBody>
      </p:sp>
      <p:sp>
        <p:nvSpPr>
          <p:cNvPr id="23" name="text-7-21">
            <a:extLst>
              <a:ext uri="{FF2B5EF4-FFF2-40B4-BE49-F238E27FC236}">
                <a16:creationId xmlns:a16="http://schemas.microsoft.com/office/drawing/2014/main" id="{06612709-14BD-403E-BCED-FBAB546F9EDE}"/>
              </a:ext>
            </a:extLst>
          </p:cNvPr>
          <p:cNvSpPr>
            <a:spLocks noGrp="1"/>
          </p:cNvSpPr>
          <p:nvPr/>
        </p:nvSpPr>
        <p:spPr>
          <a:xfrm>
            <a:off x="7772400" y="5400675"/>
            <a:ext cx="38862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Социально-экономические преобразования</a:t>
            </a:r>
          </a:p>
        </p:txBody>
      </p:sp>
      <p:sp>
        <p:nvSpPr>
          <p:cNvPr id="24" name="100ballnik.com">
            <a:extLst>
              <a:ext uri="{FF2B5EF4-FFF2-40B4-BE49-F238E27FC236}">
                <a16:creationId xmlns:a16="http://schemas.microsoft.com/office/drawing/2014/main" id="{EEF2D28F-7E01-4844-8639-01AB555AB37D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81074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">
            <a:extLst>
              <a:ext uri="{FF2B5EF4-FFF2-40B4-BE49-F238E27FC236}">
                <a16:creationId xmlns:a16="http://schemas.microsoft.com/office/drawing/2014/main" id="{46AD41AE-348E-4344-B7B1-76578F0C8134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Усиление прусского королевства</a:t>
            </a:r>
          </a:p>
        </p:txBody>
      </p:sp>
      <p:sp>
        <p:nvSpPr>
          <p:cNvPr id="2" name="surface-8-1">
            <a:extLst>
              <a:ext uri="{FF2B5EF4-FFF2-40B4-BE49-F238E27FC236}">
                <a16:creationId xmlns:a16="http://schemas.microsoft.com/office/drawing/2014/main" id="{4A415AC3-5D0B-4934-96A9-1839F3C9EBD7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8-2">
            <a:extLst>
              <a:ext uri="{FF2B5EF4-FFF2-40B4-BE49-F238E27FC236}">
                <a16:creationId xmlns:a16="http://schemas.microsoft.com/office/drawing/2014/main" id="{56A291D8-6C01-4EC2-8E42-BFF3608C10EA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5248275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1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Социально-экономические изменения:</a:t>
            </a:r>
          </a:p>
        </p:txBody>
      </p:sp>
      <p:sp>
        <p:nvSpPr>
          <p:cNvPr id="4" name="text-8-3">
            <a:extLst>
              <a:ext uri="{FF2B5EF4-FFF2-40B4-BE49-F238E27FC236}">
                <a16:creationId xmlns:a16="http://schemas.microsoft.com/office/drawing/2014/main" id="{389FBA4B-2277-4527-AAE3-3D55FF44A506}"/>
              </a:ext>
            </a:extLst>
          </p:cNvPr>
          <p:cNvSpPr>
            <a:spLocks noGrp="1"/>
          </p:cNvSpPr>
          <p:nvPr/>
        </p:nvSpPr>
        <p:spPr>
          <a:xfrm>
            <a:off x="552450" y="2000250"/>
            <a:ext cx="52482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Отмена крепостного права </a:t>
            </a:r>
            <a:r>
              <a:rPr sz="2213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(1807)</a:t>
            </a:r>
          </a:p>
        </p:txBody>
      </p:sp>
      <p:sp>
        <p:nvSpPr>
          <p:cNvPr id="5" name="text-8-4">
            <a:extLst>
              <a:ext uri="{FF2B5EF4-FFF2-40B4-BE49-F238E27FC236}">
                <a16:creationId xmlns:a16="http://schemas.microsoft.com/office/drawing/2014/main" id="{E2A15475-D245-4DEC-99EA-A8A54076DAA2}"/>
              </a:ext>
            </a:extLst>
          </p:cNvPr>
          <p:cNvSpPr>
            <a:spLocks noGrp="1"/>
          </p:cNvSpPr>
          <p:nvPr/>
        </p:nvSpPr>
        <p:spPr>
          <a:xfrm>
            <a:off x="552450" y="2362200"/>
            <a:ext cx="52482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Городское самоуправление</a:t>
            </a:r>
          </a:p>
        </p:txBody>
      </p:sp>
      <p:sp>
        <p:nvSpPr>
          <p:cNvPr id="6" name="text-8-5">
            <a:extLst>
              <a:ext uri="{FF2B5EF4-FFF2-40B4-BE49-F238E27FC236}">
                <a16:creationId xmlns:a16="http://schemas.microsoft.com/office/drawing/2014/main" id="{B4C58895-4C30-44D0-9BEE-855352FA32BB}"/>
              </a:ext>
            </a:extLst>
          </p:cNvPr>
          <p:cNvSpPr>
            <a:spLocks noGrp="1"/>
          </p:cNvSpPr>
          <p:nvPr/>
        </p:nvSpPr>
        <p:spPr>
          <a:xfrm>
            <a:off x="552450" y="2724150"/>
            <a:ext cx="52482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Свобода предпринимательства</a:t>
            </a:r>
          </a:p>
        </p:txBody>
      </p:sp>
      <p:sp>
        <p:nvSpPr>
          <p:cNvPr id="7" name="text-8-6">
            <a:extLst>
              <a:ext uri="{FF2B5EF4-FFF2-40B4-BE49-F238E27FC236}">
                <a16:creationId xmlns:a16="http://schemas.microsoft.com/office/drawing/2014/main" id="{09860ABA-D514-48FD-A9F6-E455C3C2B05F}"/>
              </a:ext>
            </a:extLst>
          </p:cNvPr>
          <p:cNvSpPr>
            <a:spLocks noGrp="1"/>
          </p:cNvSpPr>
          <p:nvPr/>
        </p:nvSpPr>
        <p:spPr>
          <a:xfrm>
            <a:off x="552450" y="3086100"/>
            <a:ext cx="52482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Возвращение территорий на Рейне</a:t>
            </a:r>
          </a:p>
        </p:txBody>
      </p:sp>
      <p:sp>
        <p:nvSpPr>
          <p:cNvPr id="8" name="surface-8-7">
            <a:extLst>
              <a:ext uri="{FF2B5EF4-FFF2-40B4-BE49-F238E27FC236}">
                <a16:creationId xmlns:a16="http://schemas.microsoft.com/office/drawing/2014/main" id="{52393E2D-68FB-47DF-A58F-182A88B0CEE7}"/>
              </a:ext>
            </a:extLst>
          </p:cNvPr>
          <p:cNvSpPr>
            <a:spLocks noGrp="1"/>
          </p:cNvSpPr>
          <p:nvPr/>
        </p:nvSpPr>
        <p:spPr>
          <a:xfrm>
            <a:off x="552450" y="3486150"/>
            <a:ext cx="5248275" cy="19050"/>
          </a:xfrm>
          <a:prstGeom prst="rect">
            <a:avLst/>
          </a:prstGeom>
          <a:solidFill>
            <a:srgbClr val="5F7B88"/>
          </a:solidFill>
          <a:ln w="0">
            <a:noFill/>
          </a:ln>
        </p:spPr>
      </p:sp>
      <p:sp>
        <p:nvSpPr>
          <p:cNvPr id="9" name="text-8-8">
            <a:extLst>
              <a:ext uri="{FF2B5EF4-FFF2-40B4-BE49-F238E27FC236}">
                <a16:creationId xmlns:a16="http://schemas.microsoft.com/office/drawing/2014/main" id="{6097727A-9865-4AE3-A648-74F36E6296F7}"/>
              </a:ext>
            </a:extLst>
          </p:cNvPr>
          <p:cNvSpPr>
            <a:spLocks noGrp="1"/>
          </p:cNvSpPr>
          <p:nvPr/>
        </p:nvSpPr>
        <p:spPr>
          <a:xfrm>
            <a:off x="552450" y="3619500"/>
            <a:ext cx="52482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38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Железнодорожный бум:</a:t>
            </a:r>
          </a:p>
        </p:txBody>
      </p:sp>
      <p:sp>
        <p:nvSpPr>
          <p:cNvPr id="10" name="text-8-9">
            <a:extLst>
              <a:ext uri="{FF2B5EF4-FFF2-40B4-BE49-F238E27FC236}">
                <a16:creationId xmlns:a16="http://schemas.microsoft.com/office/drawing/2014/main" id="{52CC4980-4FC7-4F6D-B536-C43D340A2986}"/>
              </a:ext>
            </a:extLst>
          </p:cNvPr>
          <p:cNvSpPr>
            <a:spLocks noGrp="1"/>
          </p:cNvSpPr>
          <p:nvPr/>
        </p:nvSpPr>
        <p:spPr>
          <a:xfrm>
            <a:off x="552450" y="3962400"/>
            <a:ext cx="52482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Период развития: </a:t>
            </a:r>
            <a:r>
              <a:rPr sz="2138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1835-1855 гг.</a:t>
            </a:r>
          </a:p>
        </p:txBody>
      </p:sp>
      <p:sp>
        <p:nvSpPr>
          <p:cNvPr id="11" name="text-8-10">
            <a:extLst>
              <a:ext uri="{FF2B5EF4-FFF2-40B4-BE49-F238E27FC236}">
                <a16:creationId xmlns:a16="http://schemas.microsoft.com/office/drawing/2014/main" id="{8D5D1B2C-DAA0-4708-9C9A-37706884CA92}"/>
              </a:ext>
            </a:extLst>
          </p:cNvPr>
          <p:cNvSpPr>
            <a:spLocks noGrp="1"/>
          </p:cNvSpPr>
          <p:nvPr/>
        </p:nvSpPr>
        <p:spPr>
          <a:xfrm>
            <a:off x="552450" y="4305300"/>
            <a:ext cx="52482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38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Результаты:</a:t>
            </a:r>
          </a:p>
        </p:txBody>
      </p:sp>
      <p:sp>
        <p:nvSpPr>
          <p:cNvPr id="12" name="text-8-11">
            <a:extLst>
              <a:ext uri="{FF2B5EF4-FFF2-40B4-BE49-F238E27FC236}">
                <a16:creationId xmlns:a16="http://schemas.microsoft.com/office/drawing/2014/main" id="{C43DAD12-D70A-4160-9F77-955B9797E157}"/>
              </a:ext>
            </a:extLst>
          </p:cNvPr>
          <p:cNvSpPr>
            <a:spLocks noGrp="1"/>
          </p:cNvSpPr>
          <p:nvPr/>
        </p:nvSpPr>
        <p:spPr>
          <a:xfrm>
            <a:off x="552450" y="4648200"/>
            <a:ext cx="52482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Рост сети с </a:t>
            </a:r>
            <a:r>
              <a:rPr sz="2138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6</a:t>
            </a: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до </a:t>
            </a:r>
            <a:r>
              <a:rPr sz="2138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8000</a:t>
            </a: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км</a:t>
            </a:r>
          </a:p>
        </p:txBody>
      </p:sp>
      <p:sp>
        <p:nvSpPr>
          <p:cNvPr id="13" name="text-8-12">
            <a:extLst>
              <a:ext uri="{FF2B5EF4-FFF2-40B4-BE49-F238E27FC236}">
                <a16:creationId xmlns:a16="http://schemas.microsoft.com/office/drawing/2014/main" id="{EF95C32B-58C7-4B45-8F87-614E293A640B}"/>
              </a:ext>
            </a:extLst>
          </p:cNvPr>
          <p:cNvSpPr>
            <a:spLocks noGrp="1"/>
          </p:cNvSpPr>
          <p:nvPr/>
        </p:nvSpPr>
        <p:spPr>
          <a:xfrm>
            <a:off x="552450" y="4991100"/>
            <a:ext cx="52482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Формирование единой транспортной системы</a:t>
            </a:r>
          </a:p>
        </p:txBody>
      </p:sp>
      <p:sp>
        <p:nvSpPr>
          <p:cNvPr id="14" name="text-8-13">
            <a:extLst>
              <a:ext uri="{FF2B5EF4-FFF2-40B4-BE49-F238E27FC236}">
                <a16:creationId xmlns:a16="http://schemas.microsoft.com/office/drawing/2014/main" id="{A41C4B80-6D4B-4FA6-9A53-4711711FD970}"/>
              </a:ext>
            </a:extLst>
          </p:cNvPr>
          <p:cNvSpPr>
            <a:spLocks noGrp="1"/>
          </p:cNvSpPr>
          <p:nvPr/>
        </p:nvSpPr>
        <p:spPr>
          <a:xfrm>
            <a:off x="552450" y="5657850"/>
            <a:ext cx="52482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Стимулирование промышленного развития</a:t>
            </a:r>
          </a:p>
        </p:txBody>
      </p:sp>
      <p:sp>
        <p:nvSpPr>
          <p:cNvPr id="15" name="surface-8-14">
            <a:extLst>
              <a:ext uri="{FF2B5EF4-FFF2-40B4-BE49-F238E27FC236}">
                <a16:creationId xmlns:a16="http://schemas.microsoft.com/office/drawing/2014/main" id="{088CCDD0-C624-46A0-BA57-5663359A28AE}"/>
              </a:ext>
            </a:extLst>
          </p:cNvPr>
          <p:cNvSpPr>
            <a:spLocks noGrp="1"/>
          </p:cNvSpPr>
          <p:nvPr/>
        </p:nvSpPr>
        <p:spPr>
          <a:xfrm>
            <a:off x="6029325" y="1304925"/>
            <a:ext cx="12383" cy="4962525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16" name="text-8-15">
            <a:extLst>
              <a:ext uri="{FF2B5EF4-FFF2-40B4-BE49-F238E27FC236}">
                <a16:creationId xmlns:a16="http://schemas.microsoft.com/office/drawing/2014/main" id="{CDEFE19F-1EF7-4158-A8E8-C7D29B3424D6}"/>
              </a:ext>
            </a:extLst>
          </p:cNvPr>
          <p:cNvSpPr>
            <a:spLocks noGrp="1"/>
          </p:cNvSpPr>
          <p:nvPr/>
        </p:nvSpPr>
        <p:spPr>
          <a:xfrm>
            <a:off x="6267450" y="1304925"/>
            <a:ext cx="53911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38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Предпосылки промышленной революции:</a:t>
            </a:r>
          </a:p>
        </p:txBody>
      </p:sp>
      <p:sp>
        <p:nvSpPr>
          <p:cNvPr id="17" name="text-8-16">
            <a:extLst>
              <a:ext uri="{FF2B5EF4-FFF2-40B4-BE49-F238E27FC236}">
                <a16:creationId xmlns:a16="http://schemas.microsoft.com/office/drawing/2014/main" id="{A9C47B93-CF17-4199-AEB9-EDAED46885E9}"/>
              </a:ext>
            </a:extLst>
          </p:cNvPr>
          <p:cNvSpPr>
            <a:spLocks noGrp="1"/>
          </p:cNvSpPr>
          <p:nvPr/>
        </p:nvSpPr>
        <p:spPr>
          <a:xfrm>
            <a:off x="6267450" y="1971675"/>
            <a:ext cx="5391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38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Экономические факторы:</a:t>
            </a:r>
          </a:p>
        </p:txBody>
      </p:sp>
      <p:sp>
        <p:nvSpPr>
          <p:cNvPr id="18" name="text-8-17">
            <a:extLst>
              <a:ext uri="{FF2B5EF4-FFF2-40B4-BE49-F238E27FC236}">
                <a16:creationId xmlns:a16="http://schemas.microsoft.com/office/drawing/2014/main" id="{729D31E6-139E-4349-883F-45E8996210DF}"/>
              </a:ext>
            </a:extLst>
          </p:cNvPr>
          <p:cNvSpPr>
            <a:spLocks noGrp="1"/>
          </p:cNvSpPr>
          <p:nvPr/>
        </p:nvSpPr>
        <p:spPr>
          <a:xfrm>
            <a:off x="6267450" y="2314575"/>
            <a:ext cx="5391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Развитие торговли</a:t>
            </a:r>
          </a:p>
        </p:txBody>
      </p:sp>
      <p:sp>
        <p:nvSpPr>
          <p:cNvPr id="19" name="text-8-18">
            <a:extLst>
              <a:ext uri="{FF2B5EF4-FFF2-40B4-BE49-F238E27FC236}">
                <a16:creationId xmlns:a16="http://schemas.microsoft.com/office/drawing/2014/main" id="{3FCFABD4-3151-41CF-856E-6125A8AA8A51}"/>
              </a:ext>
            </a:extLst>
          </p:cNvPr>
          <p:cNvSpPr>
            <a:spLocks noGrp="1"/>
          </p:cNvSpPr>
          <p:nvPr/>
        </p:nvSpPr>
        <p:spPr>
          <a:xfrm>
            <a:off x="6267450" y="2657475"/>
            <a:ext cx="5391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Накопление капитала</a:t>
            </a:r>
          </a:p>
        </p:txBody>
      </p:sp>
      <p:sp>
        <p:nvSpPr>
          <p:cNvPr id="20" name="text-8-19">
            <a:extLst>
              <a:ext uri="{FF2B5EF4-FFF2-40B4-BE49-F238E27FC236}">
                <a16:creationId xmlns:a16="http://schemas.microsoft.com/office/drawing/2014/main" id="{99436311-E27B-4A75-817F-C036D0932E9A}"/>
              </a:ext>
            </a:extLst>
          </p:cNvPr>
          <p:cNvSpPr>
            <a:spLocks noGrp="1"/>
          </p:cNvSpPr>
          <p:nvPr/>
        </p:nvSpPr>
        <p:spPr>
          <a:xfrm>
            <a:off x="6267450" y="3000375"/>
            <a:ext cx="5391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Внедрение технологий</a:t>
            </a:r>
          </a:p>
        </p:txBody>
      </p:sp>
      <p:sp>
        <p:nvSpPr>
          <p:cNvPr id="21" name="text-8-20">
            <a:extLst>
              <a:ext uri="{FF2B5EF4-FFF2-40B4-BE49-F238E27FC236}">
                <a16:creationId xmlns:a16="http://schemas.microsoft.com/office/drawing/2014/main" id="{D5D0407E-2FC7-4DD7-85FF-E6DDF2051076}"/>
              </a:ext>
            </a:extLst>
          </p:cNvPr>
          <p:cNvSpPr>
            <a:spLocks noGrp="1"/>
          </p:cNvSpPr>
          <p:nvPr/>
        </p:nvSpPr>
        <p:spPr>
          <a:xfrm>
            <a:off x="6267450" y="3343275"/>
            <a:ext cx="5391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Демографический рост</a:t>
            </a:r>
          </a:p>
        </p:txBody>
      </p:sp>
      <p:sp>
        <p:nvSpPr>
          <p:cNvPr id="22" name="text-8-21">
            <a:extLst>
              <a:ext uri="{FF2B5EF4-FFF2-40B4-BE49-F238E27FC236}">
                <a16:creationId xmlns:a16="http://schemas.microsoft.com/office/drawing/2014/main" id="{022392B8-A3D0-4D16-AD2E-6437C36FDEA9}"/>
              </a:ext>
            </a:extLst>
          </p:cNvPr>
          <p:cNvSpPr>
            <a:spLocks noGrp="1"/>
          </p:cNvSpPr>
          <p:nvPr/>
        </p:nvSpPr>
        <p:spPr>
          <a:xfrm>
            <a:off x="6267450" y="3686175"/>
            <a:ext cx="53911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Начало промышленного переворота </a:t>
            </a:r>
            <a:r>
              <a:rPr sz="2138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(1820-е гг.)</a:t>
            </a:r>
          </a:p>
        </p:txBody>
      </p:sp>
      <p:sp>
        <p:nvSpPr>
          <p:cNvPr id="23" name="surface-8-22">
            <a:extLst>
              <a:ext uri="{FF2B5EF4-FFF2-40B4-BE49-F238E27FC236}">
                <a16:creationId xmlns:a16="http://schemas.microsoft.com/office/drawing/2014/main" id="{970456B4-880A-4F20-8E99-49587FFF32C0}"/>
              </a:ext>
            </a:extLst>
          </p:cNvPr>
          <p:cNvSpPr>
            <a:spLocks noGrp="1"/>
          </p:cNvSpPr>
          <p:nvPr/>
        </p:nvSpPr>
        <p:spPr>
          <a:xfrm>
            <a:off x="6267450" y="4505325"/>
            <a:ext cx="5391150" cy="19050"/>
          </a:xfrm>
          <a:prstGeom prst="rect">
            <a:avLst/>
          </a:prstGeom>
          <a:solidFill>
            <a:srgbClr val="A68C5B"/>
          </a:solidFill>
          <a:ln w="0">
            <a:noFill/>
          </a:ln>
        </p:spPr>
      </p:sp>
      <p:sp>
        <p:nvSpPr>
          <p:cNvPr id="24" name="text-8-23">
            <a:extLst>
              <a:ext uri="{FF2B5EF4-FFF2-40B4-BE49-F238E27FC236}">
                <a16:creationId xmlns:a16="http://schemas.microsoft.com/office/drawing/2014/main" id="{C5CE7B7A-32BC-4C44-8CCB-33819C77CE35}"/>
              </a:ext>
            </a:extLst>
          </p:cNvPr>
          <p:cNvSpPr>
            <a:spLocks noGrp="1"/>
          </p:cNvSpPr>
          <p:nvPr/>
        </p:nvSpPr>
        <p:spPr>
          <a:xfrm>
            <a:off x="6267450" y="4667250"/>
            <a:ext cx="53911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1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Таможенная политика:</a:t>
            </a:r>
          </a:p>
        </p:txBody>
      </p:sp>
      <p:sp>
        <p:nvSpPr>
          <p:cNvPr id="25" name="text-8-24">
            <a:extLst>
              <a:ext uri="{FF2B5EF4-FFF2-40B4-BE49-F238E27FC236}">
                <a16:creationId xmlns:a16="http://schemas.microsoft.com/office/drawing/2014/main" id="{FEC90CB0-7DE4-490E-B20A-951AFC502150}"/>
              </a:ext>
            </a:extLst>
          </p:cNvPr>
          <p:cNvSpPr>
            <a:spLocks noGrp="1"/>
          </p:cNvSpPr>
          <p:nvPr/>
        </p:nvSpPr>
        <p:spPr>
          <a:xfrm>
            <a:off x="6267450" y="5029200"/>
            <a:ext cx="539115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1818 г.</a:t>
            </a: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 — отмена внутренних таможенных границ</a:t>
            </a:r>
          </a:p>
        </p:txBody>
      </p:sp>
      <p:sp>
        <p:nvSpPr>
          <p:cNvPr id="26" name="text-8-25">
            <a:extLst>
              <a:ext uri="{FF2B5EF4-FFF2-40B4-BE49-F238E27FC236}">
                <a16:creationId xmlns:a16="http://schemas.microsoft.com/office/drawing/2014/main" id="{AC3A344C-E4A9-4D40-85D5-AA39E41FAC1D}"/>
              </a:ext>
            </a:extLst>
          </p:cNvPr>
          <p:cNvSpPr>
            <a:spLocks noGrp="1"/>
          </p:cNvSpPr>
          <p:nvPr/>
        </p:nvSpPr>
        <p:spPr>
          <a:xfrm>
            <a:off x="6267450" y="5724525"/>
            <a:ext cx="53911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1834 г.</a:t>
            </a: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 — создание Таможенного союза</a:t>
            </a:r>
          </a:p>
        </p:txBody>
      </p:sp>
      <p:sp>
        <p:nvSpPr>
          <p:cNvPr id="27" name="100ballnik.com">
            <a:extLst>
              <a:ext uri="{FF2B5EF4-FFF2-40B4-BE49-F238E27FC236}">
                <a16:creationId xmlns:a16="http://schemas.microsoft.com/office/drawing/2014/main" id="{4AB348A3-A479-4335-AF04-C0E564FD2C05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21276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B63698E3-7801-452F-A626-DAF2E6892A5C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F4F0E8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F4F0E8"/>
                </a:solidFill>
                <a:latin typeface="Georgia"/>
                <a:ea typeface="Georgia"/>
                <a:cs typeface="Georgia"/>
              </a:rPr>
              <a:t>Усиление прусского королевства</a:t>
            </a:r>
          </a:p>
        </p:txBody>
      </p:sp>
      <p:sp>
        <p:nvSpPr>
          <p:cNvPr id="2" name="surface-9-1">
            <a:extLst>
              <a:ext uri="{FF2B5EF4-FFF2-40B4-BE49-F238E27FC236}">
                <a16:creationId xmlns:a16="http://schemas.microsoft.com/office/drawing/2014/main" id="{DF51AFB0-D0C4-4CC7-AE85-3D3C31C36188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697C83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52450" y="1604157"/>
            <a:ext cx="6267450" cy="4078310"/>
          </a:xfrm>
          <a:prstGeom prst="rect">
            <a:avLst/>
          </a:prstGeom>
        </p:spPr>
      </p:pic>
      <p:sp>
        <p:nvSpPr>
          <p:cNvPr id="4" name="surface-9-2">
            <a:extLst>
              <a:ext uri="{FF2B5EF4-FFF2-40B4-BE49-F238E27FC236}">
                <a16:creationId xmlns:a16="http://schemas.microsoft.com/office/drawing/2014/main" id="{632B8D2D-BD84-46BB-A350-29E6F2B86D38}"/>
              </a:ext>
            </a:extLst>
          </p:cNvPr>
          <p:cNvSpPr>
            <a:spLocks noGrp="1"/>
          </p:cNvSpPr>
          <p:nvPr/>
        </p:nvSpPr>
        <p:spPr>
          <a:xfrm>
            <a:off x="552450" y="6029325"/>
            <a:ext cx="6267450" cy="19050"/>
          </a:xfrm>
          <a:prstGeom prst="rect">
            <a:avLst/>
          </a:prstGeom>
          <a:solidFill>
            <a:srgbClr val="A68C5B"/>
          </a:solidFill>
          <a:ln w="0">
            <a:noFill/>
          </a:ln>
        </p:spPr>
      </p:sp>
      <p:sp>
        <p:nvSpPr>
          <p:cNvPr id="5" name="text-9-3">
            <a:extLst>
              <a:ext uri="{FF2B5EF4-FFF2-40B4-BE49-F238E27FC236}">
                <a16:creationId xmlns:a16="http://schemas.microsoft.com/office/drawing/2014/main" id="{ECCCF638-F839-4BD1-B89C-33807CDF3426}"/>
              </a:ext>
            </a:extLst>
          </p:cNvPr>
          <p:cNvSpPr>
            <a:spLocks noGrp="1"/>
          </p:cNvSpPr>
          <p:nvPr/>
        </p:nvSpPr>
        <p:spPr>
          <a:xfrm>
            <a:off x="7296150" y="1495425"/>
            <a:ext cx="4371975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13" b="1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513" b="1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Итоги преобразований:</a:t>
            </a:r>
          </a:p>
        </p:txBody>
      </p:sp>
      <p:sp>
        <p:nvSpPr>
          <p:cNvPr id="6" name="text-9-4">
            <a:extLst>
              <a:ext uri="{FF2B5EF4-FFF2-40B4-BE49-F238E27FC236}">
                <a16:creationId xmlns:a16="http://schemas.microsoft.com/office/drawing/2014/main" id="{FCC0E608-5C8A-421F-8989-2664AB034EC6}"/>
              </a:ext>
            </a:extLst>
          </p:cNvPr>
          <p:cNvSpPr>
            <a:spLocks noGrp="1"/>
          </p:cNvSpPr>
          <p:nvPr/>
        </p:nvSpPr>
        <p:spPr>
          <a:xfrm>
            <a:off x="7296150" y="2133600"/>
            <a:ext cx="4371975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13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513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Укрепление позиций Пруссии</a:t>
            </a:r>
          </a:p>
        </p:txBody>
      </p:sp>
      <p:sp>
        <p:nvSpPr>
          <p:cNvPr id="7" name="text-9-5">
            <a:extLst>
              <a:ext uri="{FF2B5EF4-FFF2-40B4-BE49-F238E27FC236}">
                <a16:creationId xmlns:a16="http://schemas.microsoft.com/office/drawing/2014/main" id="{20C217B1-FCD1-424F-AD79-AE39A45C1646}"/>
              </a:ext>
            </a:extLst>
          </p:cNvPr>
          <p:cNvSpPr>
            <a:spLocks noGrp="1"/>
          </p:cNvSpPr>
          <p:nvPr/>
        </p:nvSpPr>
        <p:spPr>
          <a:xfrm>
            <a:off x="7296150" y="3152775"/>
            <a:ext cx="4371975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13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513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Создание предпосылок для объединения Германии</a:t>
            </a:r>
          </a:p>
        </p:txBody>
      </p:sp>
      <p:sp>
        <p:nvSpPr>
          <p:cNvPr id="8" name="text-9-6">
            <a:extLst>
              <a:ext uri="{FF2B5EF4-FFF2-40B4-BE49-F238E27FC236}">
                <a16:creationId xmlns:a16="http://schemas.microsoft.com/office/drawing/2014/main" id="{89C34786-B9F7-4C48-B56F-77A895598053}"/>
              </a:ext>
            </a:extLst>
          </p:cNvPr>
          <p:cNvSpPr>
            <a:spLocks noGrp="1"/>
          </p:cNvSpPr>
          <p:nvPr/>
        </p:nvSpPr>
        <p:spPr>
          <a:xfrm>
            <a:off x="7296150" y="4171950"/>
            <a:ext cx="4371975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13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513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Формирование основ промышленной мощи</a:t>
            </a:r>
          </a:p>
        </p:txBody>
      </p:sp>
      <p:sp>
        <p:nvSpPr>
          <p:cNvPr id="9" name="text-9-7">
            <a:extLst>
              <a:ext uri="{FF2B5EF4-FFF2-40B4-BE49-F238E27FC236}">
                <a16:creationId xmlns:a16="http://schemas.microsoft.com/office/drawing/2014/main" id="{36DA0F55-E62C-4E70-8CBA-847FB39E633F}"/>
              </a:ext>
            </a:extLst>
          </p:cNvPr>
          <p:cNvSpPr>
            <a:spLocks noGrp="1"/>
          </p:cNvSpPr>
          <p:nvPr/>
        </p:nvSpPr>
        <p:spPr>
          <a:xfrm>
            <a:off x="7296150" y="5191125"/>
            <a:ext cx="4371975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13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513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Развитие капиталистических отношений</a:t>
            </a:r>
          </a:p>
        </p:txBody>
      </p:sp>
      <p:sp>
        <p:nvSpPr>
          <p:cNvPr id="10" name="100ballnik.com">
            <a:extLst>
              <a:ext uri="{FF2B5EF4-FFF2-40B4-BE49-F238E27FC236}">
                <a16:creationId xmlns:a16="http://schemas.microsoft.com/office/drawing/2014/main" id="{E3F6122B-DCFE-479E-87E6-A255F2C4275E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EAE4D7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EAE4D7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22176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5E79307E-3155-4CFA-8F39-778F283CBFD7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«Честь. Свобода. Отечество»</a:t>
            </a:r>
          </a:p>
        </p:txBody>
      </p:sp>
      <p:sp>
        <p:nvSpPr>
          <p:cNvPr id="2" name="surface-10-1">
            <a:extLst>
              <a:ext uri="{FF2B5EF4-FFF2-40B4-BE49-F238E27FC236}">
                <a16:creationId xmlns:a16="http://schemas.microsoft.com/office/drawing/2014/main" id="{753ED75E-B8DD-46DC-AC75-AB837A702941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10-2">
            <a:extLst>
              <a:ext uri="{FF2B5EF4-FFF2-40B4-BE49-F238E27FC236}">
                <a16:creationId xmlns:a16="http://schemas.microsoft.com/office/drawing/2014/main" id="{77B3DD16-FBB3-460D-82A9-247F1DDDC5EC}"/>
              </a:ext>
            </a:extLst>
          </p:cNvPr>
          <p:cNvSpPr>
            <a:spLocks noGrp="1"/>
          </p:cNvSpPr>
          <p:nvPr/>
        </p:nvSpPr>
        <p:spPr>
          <a:xfrm>
            <a:off x="552450" y="1371600"/>
            <a:ext cx="1110615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1" i="0">
                <a:solidFill>
                  <a:srgbClr val="5F7B88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5F7B88"/>
                </a:solidFill>
                <a:latin typeface="Arial"/>
                <a:ea typeface="Arial"/>
                <a:cs typeface="Arial"/>
              </a:rPr>
              <a:t>Национальное движение в Германии </a:t>
            </a:r>
            <a:r>
              <a:rPr sz="255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(1817-1832)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52450" y="2029885"/>
            <a:ext cx="3943350" cy="2626780"/>
          </a:xfrm>
          <a:prstGeom prst="rect">
            <a:avLst/>
          </a:prstGeom>
        </p:spPr>
      </p:pic>
      <p:sp>
        <p:nvSpPr>
          <p:cNvPr id="5" name="text-10-3">
            <a:extLst>
              <a:ext uri="{FF2B5EF4-FFF2-40B4-BE49-F238E27FC236}">
                <a16:creationId xmlns:a16="http://schemas.microsoft.com/office/drawing/2014/main" id="{95F76669-0247-4F58-82AB-F5467F1D7FD1}"/>
              </a:ext>
            </a:extLst>
          </p:cNvPr>
          <p:cNvSpPr>
            <a:spLocks noGrp="1"/>
          </p:cNvSpPr>
          <p:nvPr/>
        </p:nvSpPr>
        <p:spPr>
          <a:xfrm>
            <a:off x="4895850" y="2009775"/>
            <a:ext cx="33623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Студенческое движение:</a:t>
            </a:r>
          </a:p>
        </p:txBody>
      </p:sp>
      <p:sp>
        <p:nvSpPr>
          <p:cNvPr id="6" name="text-10-4">
            <a:extLst>
              <a:ext uri="{FF2B5EF4-FFF2-40B4-BE49-F238E27FC236}">
                <a16:creationId xmlns:a16="http://schemas.microsoft.com/office/drawing/2014/main" id="{6CA0FE66-EA49-4529-A244-CDFBDA82B04B}"/>
              </a:ext>
            </a:extLst>
          </p:cNvPr>
          <p:cNvSpPr>
            <a:spLocks noGrp="1"/>
          </p:cNvSpPr>
          <p:nvPr/>
        </p:nvSpPr>
        <p:spPr>
          <a:xfrm>
            <a:off x="4895850" y="2752725"/>
            <a:ext cx="33623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Бурши — члены студенческих корпораций</a:t>
            </a:r>
          </a:p>
        </p:txBody>
      </p:sp>
      <p:sp>
        <p:nvSpPr>
          <p:cNvPr id="7" name="text-10-5">
            <a:extLst>
              <a:ext uri="{FF2B5EF4-FFF2-40B4-BE49-F238E27FC236}">
                <a16:creationId xmlns:a16="http://schemas.microsoft.com/office/drawing/2014/main" id="{D9459C62-65EA-4644-9972-6D6E69C08E83}"/>
              </a:ext>
            </a:extLst>
          </p:cNvPr>
          <p:cNvSpPr>
            <a:spLocks noGrp="1"/>
          </p:cNvSpPr>
          <p:nvPr/>
        </p:nvSpPr>
        <p:spPr>
          <a:xfrm>
            <a:off x="4895850" y="3495675"/>
            <a:ext cx="3362325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Цели движения:</a:t>
            </a:r>
          </a:p>
        </p:txBody>
      </p:sp>
      <p:sp>
        <p:nvSpPr>
          <p:cNvPr id="8" name="text-10-6">
            <a:extLst>
              <a:ext uri="{FF2B5EF4-FFF2-40B4-BE49-F238E27FC236}">
                <a16:creationId xmlns:a16="http://schemas.microsoft.com/office/drawing/2014/main" id="{2FBE7E24-7B09-4A1A-AF3D-263920E31BB9}"/>
              </a:ext>
            </a:extLst>
          </p:cNvPr>
          <p:cNvSpPr>
            <a:spLocks noGrp="1"/>
          </p:cNvSpPr>
          <p:nvPr/>
        </p:nvSpPr>
        <p:spPr>
          <a:xfrm>
            <a:off x="4895850" y="3905250"/>
            <a:ext cx="33623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Освобождение от иностранного гнёта</a:t>
            </a:r>
          </a:p>
        </p:txBody>
      </p:sp>
      <p:sp>
        <p:nvSpPr>
          <p:cNvPr id="9" name="text-10-7">
            <a:extLst>
              <a:ext uri="{FF2B5EF4-FFF2-40B4-BE49-F238E27FC236}">
                <a16:creationId xmlns:a16="http://schemas.microsoft.com/office/drawing/2014/main" id="{C3D01343-1696-42A8-B1EE-0596BCC79EB4}"/>
              </a:ext>
            </a:extLst>
          </p:cNvPr>
          <p:cNvSpPr>
            <a:spLocks noGrp="1"/>
          </p:cNvSpPr>
          <p:nvPr/>
        </p:nvSpPr>
        <p:spPr>
          <a:xfrm>
            <a:off x="4895850" y="4648200"/>
            <a:ext cx="33623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Утверждение гражданских прав</a:t>
            </a:r>
          </a:p>
        </p:txBody>
      </p:sp>
      <p:sp>
        <p:nvSpPr>
          <p:cNvPr id="10" name="text-10-8">
            <a:extLst>
              <a:ext uri="{FF2B5EF4-FFF2-40B4-BE49-F238E27FC236}">
                <a16:creationId xmlns:a16="http://schemas.microsoft.com/office/drawing/2014/main" id="{0FA68E63-29FE-498F-83DA-2C5A36FE68B0}"/>
              </a:ext>
            </a:extLst>
          </p:cNvPr>
          <p:cNvSpPr>
            <a:spLocks noGrp="1"/>
          </p:cNvSpPr>
          <p:nvPr/>
        </p:nvSpPr>
        <p:spPr>
          <a:xfrm>
            <a:off x="4895850" y="5391150"/>
            <a:ext cx="33623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Создание единого германского государства</a:t>
            </a:r>
          </a:p>
        </p:txBody>
      </p:sp>
      <p:sp>
        <p:nvSpPr>
          <p:cNvPr id="11" name="text-10-9">
            <a:extLst>
              <a:ext uri="{FF2B5EF4-FFF2-40B4-BE49-F238E27FC236}">
                <a16:creationId xmlns:a16="http://schemas.microsoft.com/office/drawing/2014/main" id="{8E54FCB5-8A50-451A-BC48-88B211D93EB2}"/>
              </a:ext>
            </a:extLst>
          </p:cNvPr>
          <p:cNvSpPr>
            <a:spLocks noGrp="1"/>
          </p:cNvSpPr>
          <p:nvPr/>
        </p:nvSpPr>
        <p:spPr>
          <a:xfrm>
            <a:off x="8667750" y="2066925"/>
            <a:ext cx="29908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Предпосылки движения:</a:t>
            </a:r>
          </a:p>
        </p:txBody>
      </p:sp>
      <p:sp>
        <p:nvSpPr>
          <p:cNvPr id="12" name="text-10-10">
            <a:extLst>
              <a:ext uri="{FF2B5EF4-FFF2-40B4-BE49-F238E27FC236}">
                <a16:creationId xmlns:a16="http://schemas.microsoft.com/office/drawing/2014/main" id="{319435AD-0569-49B2-8603-DB093AD0106F}"/>
              </a:ext>
            </a:extLst>
          </p:cNvPr>
          <p:cNvSpPr>
            <a:spLocks noGrp="1"/>
          </p:cNvSpPr>
          <p:nvPr/>
        </p:nvSpPr>
        <p:spPr>
          <a:xfrm>
            <a:off x="8667750" y="2952750"/>
            <a:ext cx="299085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Введение конституций в южногерманских государствах</a:t>
            </a:r>
          </a:p>
        </p:txBody>
      </p:sp>
      <p:sp>
        <p:nvSpPr>
          <p:cNvPr id="13" name="text-10-11">
            <a:extLst>
              <a:ext uri="{FF2B5EF4-FFF2-40B4-BE49-F238E27FC236}">
                <a16:creationId xmlns:a16="http://schemas.microsoft.com/office/drawing/2014/main" id="{6AD317F4-F7B1-414C-AF96-34874D7AEFC2}"/>
              </a:ext>
            </a:extLst>
          </p:cNvPr>
          <p:cNvSpPr>
            <a:spLocks noGrp="1"/>
          </p:cNvSpPr>
          <p:nvPr/>
        </p:nvSpPr>
        <p:spPr>
          <a:xfrm>
            <a:off x="8667750" y="4162425"/>
            <a:ext cx="299085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Восстановление абсолютизма в Северной Германии</a:t>
            </a:r>
          </a:p>
        </p:txBody>
      </p:sp>
      <p:sp>
        <p:nvSpPr>
          <p:cNvPr id="14" name="text-10-12">
            <a:extLst>
              <a:ext uri="{FF2B5EF4-FFF2-40B4-BE49-F238E27FC236}">
                <a16:creationId xmlns:a16="http://schemas.microsoft.com/office/drawing/2014/main" id="{C6804604-D39A-4134-89DE-67C73EDC6B5D}"/>
              </a:ext>
            </a:extLst>
          </p:cNvPr>
          <p:cNvSpPr>
            <a:spLocks noGrp="1"/>
          </p:cNvSpPr>
          <p:nvPr/>
        </p:nvSpPr>
        <p:spPr>
          <a:xfrm>
            <a:off x="8667750" y="5372100"/>
            <a:ext cx="29908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Рост студенческих объединений</a:t>
            </a:r>
          </a:p>
        </p:txBody>
      </p:sp>
      <p:sp>
        <p:nvSpPr>
          <p:cNvPr id="15" name="surface-10-13">
            <a:extLst>
              <a:ext uri="{FF2B5EF4-FFF2-40B4-BE49-F238E27FC236}">
                <a16:creationId xmlns:a16="http://schemas.microsoft.com/office/drawing/2014/main" id="{DC49F2A0-EDC1-4255-9C1E-FB8C689FC354}"/>
              </a:ext>
            </a:extLst>
          </p:cNvPr>
          <p:cNvSpPr>
            <a:spLocks noGrp="1"/>
          </p:cNvSpPr>
          <p:nvPr/>
        </p:nvSpPr>
        <p:spPr>
          <a:xfrm>
            <a:off x="552450" y="4962525"/>
            <a:ext cx="3943350" cy="28575"/>
          </a:xfrm>
          <a:prstGeom prst="rect">
            <a:avLst/>
          </a:prstGeom>
          <a:solidFill>
            <a:srgbClr val="5F7B88"/>
          </a:solidFill>
          <a:ln w="0">
            <a:noFill/>
          </a:ln>
        </p:spPr>
      </p:sp>
      <p:sp>
        <p:nvSpPr>
          <p:cNvPr id="16" name="100ballnik.com">
            <a:extLst>
              <a:ext uri="{FF2B5EF4-FFF2-40B4-BE49-F238E27FC236}">
                <a16:creationId xmlns:a16="http://schemas.microsoft.com/office/drawing/2014/main" id="{3C42D3EC-DDD7-43F6-944D-8AB948B21B30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26994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">
            <a:extLst>
              <a:ext uri="{FF2B5EF4-FFF2-40B4-BE49-F238E27FC236}">
                <a16:creationId xmlns:a16="http://schemas.microsoft.com/office/drawing/2014/main" id="{08175293-4647-4E58-A400-7D84BF907798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«Честь. Свобода. Отечество»</a:t>
            </a:r>
          </a:p>
        </p:txBody>
      </p:sp>
      <p:sp>
        <p:nvSpPr>
          <p:cNvPr id="2" name="surface-11-1">
            <a:extLst>
              <a:ext uri="{FF2B5EF4-FFF2-40B4-BE49-F238E27FC236}">
                <a16:creationId xmlns:a16="http://schemas.microsoft.com/office/drawing/2014/main" id="{AF4747BF-BF8B-4226-B727-4DF8456C3B11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11-2">
            <a:extLst>
              <a:ext uri="{FF2B5EF4-FFF2-40B4-BE49-F238E27FC236}">
                <a16:creationId xmlns:a16="http://schemas.microsoft.com/office/drawing/2014/main" id="{43369896-25ED-4C32-886B-9E0860CB2AC8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5191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1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Вартбургское празднество </a:t>
            </a:r>
            <a:r>
              <a:rPr sz="2213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(1817)</a:t>
            </a:r>
            <a:r>
              <a:rPr sz="221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:</a:t>
            </a:r>
          </a:p>
        </p:txBody>
      </p:sp>
      <p:sp>
        <p:nvSpPr>
          <p:cNvPr id="4" name="text-11-3">
            <a:extLst>
              <a:ext uri="{FF2B5EF4-FFF2-40B4-BE49-F238E27FC236}">
                <a16:creationId xmlns:a16="http://schemas.microsoft.com/office/drawing/2014/main" id="{4296B566-29B5-482F-B514-393CB78001C7}"/>
              </a:ext>
            </a:extLst>
          </p:cNvPr>
          <p:cNvSpPr>
            <a:spLocks noGrp="1"/>
          </p:cNvSpPr>
          <p:nvPr/>
        </p:nvSpPr>
        <p:spPr>
          <a:xfrm>
            <a:off x="552450" y="1666875"/>
            <a:ext cx="5191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Дата: </a:t>
            </a:r>
            <a:r>
              <a:rPr sz="2213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</a:t>
            </a: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октября </a:t>
            </a:r>
            <a:r>
              <a:rPr sz="2213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1817 г.</a:t>
            </a:r>
          </a:p>
        </p:txBody>
      </p:sp>
      <p:sp>
        <p:nvSpPr>
          <p:cNvPr id="5" name="text-11-4">
            <a:extLst>
              <a:ext uri="{FF2B5EF4-FFF2-40B4-BE49-F238E27FC236}">
                <a16:creationId xmlns:a16="http://schemas.microsoft.com/office/drawing/2014/main" id="{48576883-DCDD-43E7-AF96-9A4210A6C697}"/>
              </a:ext>
            </a:extLst>
          </p:cNvPr>
          <p:cNvSpPr>
            <a:spLocks noGrp="1"/>
          </p:cNvSpPr>
          <p:nvPr/>
        </p:nvSpPr>
        <p:spPr>
          <a:xfrm>
            <a:off x="552450" y="2028825"/>
            <a:ext cx="5191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Место: замок Вартбург</a:t>
            </a:r>
          </a:p>
        </p:txBody>
      </p:sp>
      <p:sp>
        <p:nvSpPr>
          <p:cNvPr id="6" name="text-11-5">
            <a:extLst>
              <a:ext uri="{FF2B5EF4-FFF2-40B4-BE49-F238E27FC236}">
                <a16:creationId xmlns:a16="http://schemas.microsoft.com/office/drawing/2014/main" id="{3D616358-90A9-4DDF-9C6D-D7E3F3FF7660}"/>
              </a:ext>
            </a:extLst>
          </p:cNvPr>
          <p:cNvSpPr>
            <a:spLocks noGrp="1"/>
          </p:cNvSpPr>
          <p:nvPr/>
        </p:nvSpPr>
        <p:spPr>
          <a:xfrm>
            <a:off x="552450" y="2390775"/>
            <a:ext cx="5191125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Участники: около </a:t>
            </a:r>
            <a:r>
              <a:rPr sz="2213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500</a:t>
            </a: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студентов из </a:t>
            </a:r>
            <a:r>
              <a:rPr sz="2213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13</a:t>
            </a: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университетов</a:t>
            </a:r>
          </a:p>
        </p:txBody>
      </p:sp>
      <p:sp>
        <p:nvSpPr>
          <p:cNvPr id="7" name="text-11-6">
            <a:extLst>
              <a:ext uri="{FF2B5EF4-FFF2-40B4-BE49-F238E27FC236}">
                <a16:creationId xmlns:a16="http://schemas.microsoft.com/office/drawing/2014/main" id="{85AC222D-DFB5-464E-B60B-A9122B4DAB03}"/>
              </a:ext>
            </a:extLst>
          </p:cNvPr>
          <p:cNvSpPr>
            <a:spLocks noGrp="1"/>
          </p:cNvSpPr>
          <p:nvPr/>
        </p:nvSpPr>
        <p:spPr>
          <a:xfrm>
            <a:off x="552450" y="3086100"/>
            <a:ext cx="5191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Лозунг: «Честь. Свобода. Отечество»</a:t>
            </a:r>
          </a:p>
        </p:txBody>
      </p:sp>
      <p:sp>
        <p:nvSpPr>
          <p:cNvPr id="8" name="text-11-7">
            <a:extLst>
              <a:ext uri="{FF2B5EF4-FFF2-40B4-BE49-F238E27FC236}">
                <a16:creationId xmlns:a16="http://schemas.microsoft.com/office/drawing/2014/main" id="{2B3F12AE-8C3E-468A-B021-8E3B4562F475}"/>
              </a:ext>
            </a:extLst>
          </p:cNvPr>
          <p:cNvSpPr>
            <a:spLocks noGrp="1"/>
          </p:cNvSpPr>
          <p:nvPr/>
        </p:nvSpPr>
        <p:spPr>
          <a:xfrm>
            <a:off x="552450" y="3448050"/>
            <a:ext cx="5191125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Символика: чёрно-красно-золотые цвета</a:t>
            </a:r>
          </a:p>
        </p:txBody>
      </p:sp>
      <p:sp>
        <p:nvSpPr>
          <p:cNvPr id="9" name="text-11-8">
            <a:extLst>
              <a:ext uri="{FF2B5EF4-FFF2-40B4-BE49-F238E27FC236}">
                <a16:creationId xmlns:a16="http://schemas.microsoft.com/office/drawing/2014/main" id="{A2FFB6F1-6301-4A50-B2B5-4FDE859FA747}"/>
              </a:ext>
            </a:extLst>
          </p:cNvPr>
          <p:cNvSpPr>
            <a:spLocks noGrp="1"/>
          </p:cNvSpPr>
          <p:nvPr/>
        </p:nvSpPr>
        <p:spPr>
          <a:xfrm>
            <a:off x="552450" y="4143375"/>
            <a:ext cx="5191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1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Требования:</a:t>
            </a:r>
          </a:p>
        </p:txBody>
      </p:sp>
      <p:sp>
        <p:nvSpPr>
          <p:cNvPr id="10" name="text-11-9">
            <a:extLst>
              <a:ext uri="{FF2B5EF4-FFF2-40B4-BE49-F238E27FC236}">
                <a16:creationId xmlns:a16="http://schemas.microsoft.com/office/drawing/2014/main" id="{36375940-BC04-456B-BBAA-4309BF0CC5AD}"/>
              </a:ext>
            </a:extLst>
          </p:cNvPr>
          <p:cNvSpPr>
            <a:spLocks noGrp="1"/>
          </p:cNvSpPr>
          <p:nvPr/>
        </p:nvSpPr>
        <p:spPr>
          <a:xfrm>
            <a:off x="552450" y="4505325"/>
            <a:ext cx="5191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Объединение Германии</a:t>
            </a:r>
          </a:p>
        </p:txBody>
      </p:sp>
      <p:sp>
        <p:nvSpPr>
          <p:cNvPr id="11" name="text-11-10">
            <a:extLst>
              <a:ext uri="{FF2B5EF4-FFF2-40B4-BE49-F238E27FC236}">
                <a16:creationId xmlns:a16="http://schemas.microsoft.com/office/drawing/2014/main" id="{B092BD3B-6BE3-4C76-8134-83F7DA9565F8}"/>
              </a:ext>
            </a:extLst>
          </p:cNvPr>
          <p:cNvSpPr>
            <a:spLocks noGrp="1"/>
          </p:cNvSpPr>
          <p:nvPr/>
        </p:nvSpPr>
        <p:spPr>
          <a:xfrm>
            <a:off x="552450" y="4867275"/>
            <a:ext cx="5191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Конституционно-монархический строй</a:t>
            </a:r>
          </a:p>
        </p:txBody>
      </p:sp>
      <p:sp>
        <p:nvSpPr>
          <p:cNvPr id="12" name="text-11-11">
            <a:extLst>
              <a:ext uri="{FF2B5EF4-FFF2-40B4-BE49-F238E27FC236}">
                <a16:creationId xmlns:a16="http://schemas.microsoft.com/office/drawing/2014/main" id="{529D6317-B41D-4E12-9D6C-A90799AB946F}"/>
              </a:ext>
            </a:extLst>
          </p:cNvPr>
          <p:cNvSpPr>
            <a:spLocks noGrp="1"/>
          </p:cNvSpPr>
          <p:nvPr/>
        </p:nvSpPr>
        <p:spPr>
          <a:xfrm>
            <a:off x="552450" y="5229225"/>
            <a:ext cx="5191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Гражданские свободы</a:t>
            </a:r>
          </a:p>
        </p:txBody>
      </p:sp>
      <p:sp>
        <p:nvSpPr>
          <p:cNvPr id="13" name="text-11-12">
            <a:extLst>
              <a:ext uri="{FF2B5EF4-FFF2-40B4-BE49-F238E27FC236}">
                <a16:creationId xmlns:a16="http://schemas.microsoft.com/office/drawing/2014/main" id="{C7BEE868-3B66-4FB9-BE61-ADC7A26AB46A}"/>
              </a:ext>
            </a:extLst>
          </p:cNvPr>
          <p:cNvSpPr>
            <a:spLocks noGrp="1"/>
          </p:cNvSpPr>
          <p:nvPr/>
        </p:nvSpPr>
        <p:spPr>
          <a:xfrm>
            <a:off x="552450" y="5591175"/>
            <a:ext cx="5191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Всеобщая воинская повинность</a:t>
            </a:r>
          </a:p>
        </p:txBody>
      </p:sp>
      <p:sp>
        <p:nvSpPr>
          <p:cNvPr id="14" name="surface-11-13">
            <a:extLst>
              <a:ext uri="{FF2B5EF4-FFF2-40B4-BE49-F238E27FC236}">
                <a16:creationId xmlns:a16="http://schemas.microsoft.com/office/drawing/2014/main" id="{7E6CF816-717B-4D47-AA65-0C2A5FADE39D}"/>
              </a:ext>
            </a:extLst>
          </p:cNvPr>
          <p:cNvSpPr>
            <a:spLocks noGrp="1"/>
          </p:cNvSpPr>
          <p:nvPr/>
        </p:nvSpPr>
        <p:spPr>
          <a:xfrm>
            <a:off x="5981700" y="1304925"/>
            <a:ext cx="12383" cy="5010150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15" name="text-11-14">
            <a:extLst>
              <a:ext uri="{FF2B5EF4-FFF2-40B4-BE49-F238E27FC236}">
                <a16:creationId xmlns:a16="http://schemas.microsoft.com/office/drawing/2014/main" id="{8E276666-9F35-4780-B9B5-BCF2BBB3EB51}"/>
              </a:ext>
            </a:extLst>
          </p:cNvPr>
          <p:cNvSpPr>
            <a:spLocks noGrp="1"/>
          </p:cNvSpPr>
          <p:nvPr/>
        </p:nvSpPr>
        <p:spPr>
          <a:xfrm>
            <a:off x="6248400" y="1304925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Реакция властей:</a:t>
            </a:r>
          </a:p>
        </p:txBody>
      </p:sp>
      <p:sp>
        <p:nvSpPr>
          <p:cNvPr id="16" name="text-11-15">
            <a:extLst>
              <a:ext uri="{FF2B5EF4-FFF2-40B4-BE49-F238E27FC236}">
                <a16:creationId xmlns:a16="http://schemas.microsoft.com/office/drawing/2014/main" id="{1585A3B8-FA2B-44F4-B5DA-898789760D1E}"/>
              </a:ext>
            </a:extLst>
          </p:cNvPr>
          <p:cNvSpPr>
            <a:spLocks noGrp="1"/>
          </p:cNvSpPr>
          <p:nvPr/>
        </p:nvSpPr>
        <p:spPr>
          <a:xfrm>
            <a:off x="6248400" y="1657350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Закрытие Йенского университета</a:t>
            </a:r>
          </a:p>
        </p:txBody>
      </p:sp>
      <p:sp>
        <p:nvSpPr>
          <p:cNvPr id="17" name="text-11-16">
            <a:extLst>
              <a:ext uri="{FF2B5EF4-FFF2-40B4-BE49-F238E27FC236}">
                <a16:creationId xmlns:a16="http://schemas.microsoft.com/office/drawing/2014/main" id="{2FA837A8-B6A2-44CA-9175-91B465B11602}"/>
              </a:ext>
            </a:extLst>
          </p:cNvPr>
          <p:cNvSpPr>
            <a:spLocks noGrp="1"/>
          </p:cNvSpPr>
          <p:nvPr/>
        </p:nvSpPr>
        <p:spPr>
          <a:xfrm>
            <a:off x="6248400" y="2009775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Запрет студенческих корпораций</a:t>
            </a:r>
          </a:p>
        </p:txBody>
      </p:sp>
      <p:sp>
        <p:nvSpPr>
          <p:cNvPr id="18" name="text-11-17">
            <a:extLst>
              <a:ext uri="{FF2B5EF4-FFF2-40B4-BE49-F238E27FC236}">
                <a16:creationId xmlns:a16="http://schemas.microsoft.com/office/drawing/2014/main" id="{32676B23-F9E2-4EA6-BD18-C029B2CCB5A2}"/>
              </a:ext>
            </a:extLst>
          </p:cNvPr>
          <p:cNvSpPr>
            <a:spLocks noGrp="1"/>
          </p:cNvSpPr>
          <p:nvPr/>
        </p:nvSpPr>
        <p:spPr>
          <a:xfrm>
            <a:off x="6248400" y="2362200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Аресты участников</a:t>
            </a:r>
          </a:p>
        </p:txBody>
      </p:sp>
      <p:sp>
        <p:nvSpPr>
          <p:cNvPr id="19" name="text-11-18">
            <a:extLst>
              <a:ext uri="{FF2B5EF4-FFF2-40B4-BE49-F238E27FC236}">
                <a16:creationId xmlns:a16="http://schemas.microsoft.com/office/drawing/2014/main" id="{DC73A8D9-12AF-404C-AF77-C2200EF44DFA}"/>
              </a:ext>
            </a:extLst>
          </p:cNvPr>
          <p:cNvSpPr>
            <a:spLocks noGrp="1"/>
          </p:cNvSpPr>
          <p:nvPr/>
        </p:nvSpPr>
        <p:spPr>
          <a:xfrm>
            <a:off x="6248400" y="2714625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Отчисления из университетов</a:t>
            </a:r>
          </a:p>
        </p:txBody>
      </p:sp>
      <p:sp>
        <p:nvSpPr>
          <p:cNvPr id="20" name="text-11-19">
            <a:extLst>
              <a:ext uri="{FF2B5EF4-FFF2-40B4-BE49-F238E27FC236}">
                <a16:creationId xmlns:a16="http://schemas.microsoft.com/office/drawing/2014/main" id="{DE74AC6B-1A76-4352-AD3D-476C261AA89E}"/>
              </a:ext>
            </a:extLst>
          </p:cNvPr>
          <p:cNvSpPr>
            <a:spLocks noGrp="1"/>
          </p:cNvSpPr>
          <p:nvPr/>
        </p:nvSpPr>
        <p:spPr>
          <a:xfrm>
            <a:off x="6248400" y="3067050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Рост напряжённости </a:t>
            </a:r>
            <a:r>
              <a:rPr sz="2175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(1830-е годы)</a:t>
            </a:r>
            <a:r>
              <a:rPr sz="217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:</a:t>
            </a:r>
          </a:p>
        </p:txBody>
      </p:sp>
      <p:sp>
        <p:nvSpPr>
          <p:cNvPr id="21" name="text-11-20">
            <a:extLst>
              <a:ext uri="{FF2B5EF4-FFF2-40B4-BE49-F238E27FC236}">
                <a16:creationId xmlns:a16="http://schemas.microsoft.com/office/drawing/2014/main" id="{E26DE064-672F-435E-9B86-F9BBFCE34B75}"/>
              </a:ext>
            </a:extLst>
          </p:cNvPr>
          <p:cNvSpPr>
            <a:spLocks noGrp="1"/>
          </p:cNvSpPr>
          <p:nvPr/>
        </p:nvSpPr>
        <p:spPr>
          <a:xfrm>
            <a:off x="6248400" y="3419475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Влияние европейских революций:</a:t>
            </a:r>
          </a:p>
        </p:txBody>
      </p:sp>
      <p:sp>
        <p:nvSpPr>
          <p:cNvPr id="22" name="text-11-21">
            <a:extLst>
              <a:ext uri="{FF2B5EF4-FFF2-40B4-BE49-F238E27FC236}">
                <a16:creationId xmlns:a16="http://schemas.microsoft.com/office/drawing/2014/main" id="{AF753254-66DD-4180-8B83-BBAD5840D6FC}"/>
              </a:ext>
            </a:extLst>
          </p:cNvPr>
          <p:cNvSpPr>
            <a:spLocks noGrp="1"/>
          </p:cNvSpPr>
          <p:nvPr/>
        </p:nvSpPr>
        <p:spPr>
          <a:xfrm>
            <a:off x="6248400" y="3771900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Июльская революция во Франции</a:t>
            </a:r>
          </a:p>
        </p:txBody>
      </p:sp>
      <p:sp>
        <p:nvSpPr>
          <p:cNvPr id="23" name="text-11-22">
            <a:extLst>
              <a:ext uri="{FF2B5EF4-FFF2-40B4-BE49-F238E27FC236}">
                <a16:creationId xmlns:a16="http://schemas.microsoft.com/office/drawing/2014/main" id="{FC5652B7-6755-447B-BEDB-6FBFEB701858}"/>
              </a:ext>
            </a:extLst>
          </p:cNvPr>
          <p:cNvSpPr>
            <a:spLocks noGrp="1"/>
          </p:cNvSpPr>
          <p:nvPr/>
        </p:nvSpPr>
        <p:spPr>
          <a:xfrm>
            <a:off x="6248400" y="4124325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Бельгийская революция</a:t>
            </a:r>
          </a:p>
        </p:txBody>
      </p:sp>
      <p:sp>
        <p:nvSpPr>
          <p:cNvPr id="24" name="text-11-23">
            <a:extLst>
              <a:ext uri="{FF2B5EF4-FFF2-40B4-BE49-F238E27FC236}">
                <a16:creationId xmlns:a16="http://schemas.microsoft.com/office/drawing/2014/main" id="{B40441CE-26CA-426F-89A1-F9F75C754E58}"/>
              </a:ext>
            </a:extLst>
          </p:cNvPr>
          <p:cNvSpPr>
            <a:spLocks noGrp="1"/>
          </p:cNvSpPr>
          <p:nvPr/>
        </p:nvSpPr>
        <p:spPr>
          <a:xfrm>
            <a:off x="6248400" y="4476750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Польское восстание</a:t>
            </a:r>
          </a:p>
        </p:txBody>
      </p:sp>
      <p:sp>
        <p:nvSpPr>
          <p:cNvPr id="25" name="text-11-24">
            <a:extLst>
              <a:ext uri="{FF2B5EF4-FFF2-40B4-BE49-F238E27FC236}">
                <a16:creationId xmlns:a16="http://schemas.microsoft.com/office/drawing/2014/main" id="{6B1DAF14-B172-4901-9CCB-E7309A586D86}"/>
              </a:ext>
            </a:extLst>
          </p:cNvPr>
          <p:cNvSpPr>
            <a:spLocks noGrp="1"/>
          </p:cNvSpPr>
          <p:nvPr/>
        </p:nvSpPr>
        <p:spPr>
          <a:xfrm>
            <a:off x="6248400" y="4829175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Принятие конституций в:</a:t>
            </a:r>
          </a:p>
        </p:txBody>
      </p:sp>
      <p:sp>
        <p:nvSpPr>
          <p:cNvPr id="26" name="text-11-25">
            <a:extLst>
              <a:ext uri="{FF2B5EF4-FFF2-40B4-BE49-F238E27FC236}">
                <a16:creationId xmlns:a16="http://schemas.microsoft.com/office/drawing/2014/main" id="{C5DBE3F0-8E2B-4CDB-A587-6F6F85118618}"/>
              </a:ext>
            </a:extLst>
          </p:cNvPr>
          <p:cNvSpPr>
            <a:spLocks noGrp="1"/>
          </p:cNvSpPr>
          <p:nvPr/>
        </p:nvSpPr>
        <p:spPr>
          <a:xfrm>
            <a:off x="6248400" y="5181600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Гессене</a:t>
            </a:r>
          </a:p>
        </p:txBody>
      </p:sp>
      <p:sp>
        <p:nvSpPr>
          <p:cNvPr id="27" name="text-11-26">
            <a:extLst>
              <a:ext uri="{FF2B5EF4-FFF2-40B4-BE49-F238E27FC236}">
                <a16:creationId xmlns:a16="http://schemas.microsoft.com/office/drawing/2014/main" id="{A71F9A72-AE14-4265-A6AB-E0657F69E850}"/>
              </a:ext>
            </a:extLst>
          </p:cNvPr>
          <p:cNvSpPr>
            <a:spLocks noGrp="1"/>
          </p:cNvSpPr>
          <p:nvPr/>
        </p:nvSpPr>
        <p:spPr>
          <a:xfrm>
            <a:off x="6248400" y="5534025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Саксонии</a:t>
            </a:r>
          </a:p>
        </p:txBody>
      </p:sp>
      <p:sp>
        <p:nvSpPr>
          <p:cNvPr id="28" name="text-11-27">
            <a:extLst>
              <a:ext uri="{FF2B5EF4-FFF2-40B4-BE49-F238E27FC236}">
                <a16:creationId xmlns:a16="http://schemas.microsoft.com/office/drawing/2014/main" id="{B2ADD029-BCAB-417B-AEAB-7AE33470B7E1}"/>
              </a:ext>
            </a:extLst>
          </p:cNvPr>
          <p:cNvSpPr>
            <a:spLocks noGrp="1"/>
          </p:cNvSpPr>
          <p:nvPr/>
        </p:nvSpPr>
        <p:spPr>
          <a:xfrm>
            <a:off x="6248400" y="5886450"/>
            <a:ext cx="5410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Ганновере</a:t>
            </a:r>
          </a:p>
        </p:txBody>
      </p:sp>
      <p:sp>
        <p:nvSpPr>
          <p:cNvPr id="29" name="100ballnik.com">
            <a:extLst>
              <a:ext uri="{FF2B5EF4-FFF2-40B4-BE49-F238E27FC236}">
                <a16:creationId xmlns:a16="http://schemas.microsoft.com/office/drawing/2014/main" id="{C0C735EA-65BF-4521-8CF0-E276167B783D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14573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CF8BF50B-A179-44D4-A850-9B17C6A5A4F0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«Честь. Свобода. Отечество»</a:t>
            </a:r>
          </a:p>
        </p:txBody>
      </p:sp>
      <p:sp>
        <p:nvSpPr>
          <p:cNvPr id="2" name="surface-12-1">
            <a:extLst>
              <a:ext uri="{FF2B5EF4-FFF2-40B4-BE49-F238E27FC236}">
                <a16:creationId xmlns:a16="http://schemas.microsoft.com/office/drawing/2014/main" id="{1EBEF7AF-0ACE-4CEE-90AF-2BB6F30CF707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42925" y="1447643"/>
            <a:ext cx="5362575" cy="3705539"/>
          </a:xfrm>
          <a:prstGeom prst="rect">
            <a:avLst/>
          </a:prstGeom>
        </p:spPr>
      </p:pic>
      <p:sp>
        <p:nvSpPr>
          <p:cNvPr id="4" name="text-12-2">
            <a:extLst>
              <a:ext uri="{FF2B5EF4-FFF2-40B4-BE49-F238E27FC236}">
                <a16:creationId xmlns:a16="http://schemas.microsoft.com/office/drawing/2014/main" id="{817232E1-587F-4AD0-A9D0-92FE91C027E7}"/>
              </a:ext>
            </a:extLst>
          </p:cNvPr>
          <p:cNvSpPr>
            <a:spLocks noGrp="1"/>
          </p:cNvSpPr>
          <p:nvPr/>
        </p:nvSpPr>
        <p:spPr>
          <a:xfrm>
            <a:off x="6334125" y="1400175"/>
            <a:ext cx="53244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Гамбахский праздник </a:t>
            </a:r>
            <a:r>
              <a:rPr sz="2325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(1832)</a:t>
            </a:r>
            <a:r>
              <a:rPr sz="232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:</a:t>
            </a:r>
          </a:p>
        </p:txBody>
      </p:sp>
      <p:sp>
        <p:nvSpPr>
          <p:cNvPr id="5" name="text-12-3">
            <a:extLst>
              <a:ext uri="{FF2B5EF4-FFF2-40B4-BE49-F238E27FC236}">
                <a16:creationId xmlns:a16="http://schemas.microsoft.com/office/drawing/2014/main" id="{3034DF50-169E-454D-849C-22C081E95723}"/>
              </a:ext>
            </a:extLst>
          </p:cNvPr>
          <p:cNvSpPr>
            <a:spLocks noGrp="1"/>
          </p:cNvSpPr>
          <p:nvPr/>
        </p:nvSpPr>
        <p:spPr>
          <a:xfrm>
            <a:off x="6334125" y="1819275"/>
            <a:ext cx="53244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Дата: </a:t>
            </a:r>
            <a:r>
              <a:rPr sz="2325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27</a:t>
            </a: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мая </a:t>
            </a:r>
            <a:r>
              <a:rPr sz="2325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1832 г.</a:t>
            </a:r>
          </a:p>
        </p:txBody>
      </p:sp>
      <p:sp>
        <p:nvSpPr>
          <p:cNvPr id="6" name="text-12-4">
            <a:extLst>
              <a:ext uri="{FF2B5EF4-FFF2-40B4-BE49-F238E27FC236}">
                <a16:creationId xmlns:a16="http://schemas.microsoft.com/office/drawing/2014/main" id="{E2D5E1D9-8ECA-4F68-ABF6-6FF368C62E20}"/>
              </a:ext>
            </a:extLst>
          </p:cNvPr>
          <p:cNvSpPr>
            <a:spLocks noGrp="1"/>
          </p:cNvSpPr>
          <p:nvPr/>
        </p:nvSpPr>
        <p:spPr>
          <a:xfrm>
            <a:off x="6334125" y="2238375"/>
            <a:ext cx="53244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Место: руины Гамбахского замка</a:t>
            </a:r>
          </a:p>
        </p:txBody>
      </p:sp>
      <p:sp>
        <p:nvSpPr>
          <p:cNvPr id="7" name="text-12-5">
            <a:extLst>
              <a:ext uri="{FF2B5EF4-FFF2-40B4-BE49-F238E27FC236}">
                <a16:creationId xmlns:a16="http://schemas.microsoft.com/office/drawing/2014/main" id="{6B03909A-9028-4A20-B799-CA02B25BC38E}"/>
              </a:ext>
            </a:extLst>
          </p:cNvPr>
          <p:cNvSpPr>
            <a:spLocks noGrp="1"/>
          </p:cNvSpPr>
          <p:nvPr/>
        </p:nvSpPr>
        <p:spPr>
          <a:xfrm>
            <a:off x="6334125" y="2657475"/>
            <a:ext cx="53244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Участники: около </a:t>
            </a:r>
            <a:r>
              <a:rPr sz="2325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30</a:t>
            </a: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тысяч человек</a:t>
            </a:r>
          </a:p>
        </p:txBody>
      </p:sp>
      <p:sp>
        <p:nvSpPr>
          <p:cNvPr id="8" name="text-12-6">
            <a:extLst>
              <a:ext uri="{FF2B5EF4-FFF2-40B4-BE49-F238E27FC236}">
                <a16:creationId xmlns:a16="http://schemas.microsoft.com/office/drawing/2014/main" id="{6CEEFD91-A43B-4F01-A46D-A0C073B158F7}"/>
              </a:ext>
            </a:extLst>
          </p:cNvPr>
          <p:cNvSpPr>
            <a:spLocks noGrp="1"/>
          </p:cNvSpPr>
          <p:nvPr/>
        </p:nvSpPr>
        <p:spPr>
          <a:xfrm>
            <a:off x="6334125" y="3076575"/>
            <a:ext cx="53244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Требования:</a:t>
            </a:r>
          </a:p>
        </p:txBody>
      </p:sp>
      <p:sp>
        <p:nvSpPr>
          <p:cNvPr id="9" name="text-12-7">
            <a:extLst>
              <a:ext uri="{FF2B5EF4-FFF2-40B4-BE49-F238E27FC236}">
                <a16:creationId xmlns:a16="http://schemas.microsoft.com/office/drawing/2014/main" id="{810BF768-0DE8-46E6-996B-5F440ED6FA0C}"/>
              </a:ext>
            </a:extLst>
          </p:cNvPr>
          <p:cNvSpPr>
            <a:spLocks noGrp="1"/>
          </p:cNvSpPr>
          <p:nvPr/>
        </p:nvSpPr>
        <p:spPr>
          <a:xfrm>
            <a:off x="6334125" y="3495675"/>
            <a:ext cx="53244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Расширение гражданских прав</a:t>
            </a:r>
          </a:p>
        </p:txBody>
      </p:sp>
      <p:sp>
        <p:nvSpPr>
          <p:cNvPr id="10" name="text-12-8">
            <a:extLst>
              <a:ext uri="{FF2B5EF4-FFF2-40B4-BE49-F238E27FC236}">
                <a16:creationId xmlns:a16="http://schemas.microsoft.com/office/drawing/2014/main" id="{0990412D-CAD6-4758-B419-57A9FC229B75}"/>
              </a:ext>
            </a:extLst>
          </p:cNvPr>
          <p:cNvSpPr>
            <a:spLocks noGrp="1"/>
          </p:cNvSpPr>
          <p:nvPr/>
        </p:nvSpPr>
        <p:spPr>
          <a:xfrm>
            <a:off x="6334125" y="3914775"/>
            <a:ext cx="532447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Объединение Германии на федеративных началах</a:t>
            </a:r>
          </a:p>
        </p:txBody>
      </p:sp>
      <p:sp>
        <p:nvSpPr>
          <p:cNvPr id="11" name="surface-12-9">
            <a:extLst>
              <a:ext uri="{FF2B5EF4-FFF2-40B4-BE49-F238E27FC236}">
                <a16:creationId xmlns:a16="http://schemas.microsoft.com/office/drawing/2014/main" id="{23B9E70D-E2C2-460D-9164-6221CCB4CFE8}"/>
              </a:ext>
            </a:extLst>
          </p:cNvPr>
          <p:cNvSpPr>
            <a:spLocks noGrp="1"/>
          </p:cNvSpPr>
          <p:nvPr/>
        </p:nvSpPr>
        <p:spPr>
          <a:xfrm>
            <a:off x="552450" y="5162550"/>
            <a:ext cx="11106150" cy="19050"/>
          </a:xfrm>
          <a:prstGeom prst="rect">
            <a:avLst/>
          </a:prstGeom>
          <a:solidFill>
            <a:srgbClr val="7F3A42"/>
          </a:solidFill>
          <a:ln w="0">
            <a:noFill/>
          </a:ln>
        </p:spPr>
      </p:sp>
      <p:sp>
        <p:nvSpPr>
          <p:cNvPr id="12" name="text-12-10">
            <a:extLst>
              <a:ext uri="{FF2B5EF4-FFF2-40B4-BE49-F238E27FC236}">
                <a16:creationId xmlns:a16="http://schemas.microsoft.com/office/drawing/2014/main" id="{B64F4589-9146-46FF-B5F7-4E9526E3A524}"/>
              </a:ext>
            </a:extLst>
          </p:cNvPr>
          <p:cNvSpPr>
            <a:spLocks noGrp="1"/>
          </p:cNvSpPr>
          <p:nvPr/>
        </p:nvSpPr>
        <p:spPr>
          <a:xfrm>
            <a:off x="552450" y="5353050"/>
            <a:ext cx="2638425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Репрессии властей:</a:t>
            </a:r>
          </a:p>
        </p:txBody>
      </p:sp>
      <p:sp>
        <p:nvSpPr>
          <p:cNvPr id="13" name="text-12-11">
            <a:extLst>
              <a:ext uri="{FF2B5EF4-FFF2-40B4-BE49-F238E27FC236}">
                <a16:creationId xmlns:a16="http://schemas.microsoft.com/office/drawing/2014/main" id="{72872E0E-258F-49FC-B585-4FAA4F5E73BD}"/>
              </a:ext>
            </a:extLst>
          </p:cNvPr>
          <p:cNvSpPr>
            <a:spLocks noGrp="1"/>
          </p:cNvSpPr>
          <p:nvPr/>
        </p:nvSpPr>
        <p:spPr>
          <a:xfrm>
            <a:off x="3486150" y="5276850"/>
            <a:ext cx="81724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Судебное преследование организаторов</a:t>
            </a:r>
          </a:p>
        </p:txBody>
      </p:sp>
      <p:sp>
        <p:nvSpPr>
          <p:cNvPr id="14" name="text-12-12">
            <a:extLst>
              <a:ext uri="{FF2B5EF4-FFF2-40B4-BE49-F238E27FC236}">
                <a16:creationId xmlns:a16="http://schemas.microsoft.com/office/drawing/2014/main" id="{AB6ED43A-CD48-49D0-BDAA-1E9FF02BCA08}"/>
              </a:ext>
            </a:extLst>
          </p:cNvPr>
          <p:cNvSpPr>
            <a:spLocks noGrp="1"/>
          </p:cNvSpPr>
          <p:nvPr/>
        </p:nvSpPr>
        <p:spPr>
          <a:xfrm>
            <a:off x="3486150" y="5629275"/>
            <a:ext cx="81724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Ограничение политических прав</a:t>
            </a:r>
          </a:p>
        </p:txBody>
      </p:sp>
      <p:sp>
        <p:nvSpPr>
          <p:cNvPr id="15" name="text-12-13">
            <a:extLst>
              <a:ext uri="{FF2B5EF4-FFF2-40B4-BE49-F238E27FC236}">
                <a16:creationId xmlns:a16="http://schemas.microsoft.com/office/drawing/2014/main" id="{1E392819-B3BD-40F8-B8E3-E893B7295E00}"/>
              </a:ext>
            </a:extLst>
          </p:cNvPr>
          <p:cNvSpPr>
            <a:spLocks noGrp="1"/>
          </p:cNvSpPr>
          <p:nvPr/>
        </p:nvSpPr>
        <p:spPr>
          <a:xfrm>
            <a:off x="3486150" y="5981700"/>
            <a:ext cx="81724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Запрет чёрно-красно-золотых цветов</a:t>
            </a:r>
          </a:p>
        </p:txBody>
      </p:sp>
      <p:sp>
        <p:nvSpPr>
          <p:cNvPr id="16" name="100ballnik.com">
            <a:extLst>
              <a:ext uri="{FF2B5EF4-FFF2-40B4-BE49-F238E27FC236}">
                <a16:creationId xmlns:a16="http://schemas.microsoft.com/office/drawing/2014/main" id="{B3F248EC-E8CA-4623-95EA-0F5FF7007001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18120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">
            <a:extLst>
              <a:ext uri="{FF2B5EF4-FFF2-40B4-BE49-F238E27FC236}">
                <a16:creationId xmlns:a16="http://schemas.microsoft.com/office/drawing/2014/main" id="{CF4CD06E-0D88-42B0-AA74-EBB3F6A36CA2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Революция в Германии 1848—1849 гг.</a:t>
            </a:r>
          </a:p>
        </p:txBody>
      </p:sp>
      <p:sp>
        <p:nvSpPr>
          <p:cNvPr id="2" name="surface-13-1">
            <a:extLst>
              <a:ext uri="{FF2B5EF4-FFF2-40B4-BE49-F238E27FC236}">
                <a16:creationId xmlns:a16="http://schemas.microsoft.com/office/drawing/2014/main" id="{301E8EFA-CC48-449A-9125-C3AD03841335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13-2">
            <a:extLst>
              <a:ext uri="{FF2B5EF4-FFF2-40B4-BE49-F238E27FC236}">
                <a16:creationId xmlns:a16="http://schemas.microsoft.com/office/drawing/2014/main" id="{8B980620-B2FF-4F7F-9C17-065717BF4C0B}"/>
              </a:ext>
            </a:extLst>
          </p:cNvPr>
          <p:cNvSpPr>
            <a:spLocks noGrp="1"/>
          </p:cNvSpPr>
          <p:nvPr/>
        </p:nvSpPr>
        <p:spPr>
          <a:xfrm>
            <a:off x="552450" y="1323975"/>
            <a:ext cx="3495675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5F7B88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5F7B88"/>
                </a:solidFill>
                <a:latin typeface="Arial"/>
                <a:ea typeface="Arial"/>
                <a:cs typeface="Arial"/>
              </a:rPr>
              <a:t>Предпосылки революции</a:t>
            </a:r>
          </a:p>
        </p:txBody>
      </p:sp>
      <p:sp>
        <p:nvSpPr>
          <p:cNvPr id="4" name="text-13-3">
            <a:extLst>
              <a:ext uri="{FF2B5EF4-FFF2-40B4-BE49-F238E27FC236}">
                <a16:creationId xmlns:a16="http://schemas.microsoft.com/office/drawing/2014/main" id="{6F757661-8098-48EB-9C4E-4E1DAB499FAC}"/>
              </a:ext>
            </a:extLst>
          </p:cNvPr>
          <p:cNvSpPr>
            <a:spLocks noGrp="1"/>
          </p:cNvSpPr>
          <p:nvPr/>
        </p:nvSpPr>
        <p:spPr>
          <a:xfrm>
            <a:off x="552450" y="2085975"/>
            <a:ext cx="34956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1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Экономический кризис:</a:t>
            </a:r>
          </a:p>
        </p:txBody>
      </p:sp>
      <p:sp>
        <p:nvSpPr>
          <p:cNvPr id="5" name="text-13-4">
            <a:extLst>
              <a:ext uri="{FF2B5EF4-FFF2-40B4-BE49-F238E27FC236}">
                <a16:creationId xmlns:a16="http://schemas.microsoft.com/office/drawing/2014/main" id="{A8C859B6-2CE2-4329-9081-DE7F3E64DD70}"/>
              </a:ext>
            </a:extLst>
          </p:cNvPr>
          <p:cNvSpPr>
            <a:spLocks noGrp="1"/>
          </p:cNvSpPr>
          <p:nvPr/>
        </p:nvSpPr>
        <p:spPr>
          <a:xfrm>
            <a:off x="552450" y="2476500"/>
            <a:ext cx="34956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Неурожай </a:t>
            </a:r>
            <a:r>
              <a:rPr sz="2213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1846</a:t>
            </a: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года</a:t>
            </a:r>
          </a:p>
        </p:txBody>
      </p:sp>
      <p:sp>
        <p:nvSpPr>
          <p:cNvPr id="6" name="text-13-5">
            <a:extLst>
              <a:ext uri="{FF2B5EF4-FFF2-40B4-BE49-F238E27FC236}">
                <a16:creationId xmlns:a16="http://schemas.microsoft.com/office/drawing/2014/main" id="{D997B174-93C1-46C1-8BEA-78E846F7380D}"/>
              </a:ext>
            </a:extLst>
          </p:cNvPr>
          <p:cNvSpPr>
            <a:spLocks noGrp="1"/>
          </p:cNvSpPr>
          <p:nvPr/>
        </p:nvSpPr>
        <p:spPr>
          <a:xfrm>
            <a:off x="552450" y="2867025"/>
            <a:ext cx="34956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Голод и рост цен</a:t>
            </a:r>
          </a:p>
        </p:txBody>
      </p:sp>
      <p:sp>
        <p:nvSpPr>
          <p:cNvPr id="7" name="text-13-6">
            <a:extLst>
              <a:ext uri="{FF2B5EF4-FFF2-40B4-BE49-F238E27FC236}">
                <a16:creationId xmlns:a16="http://schemas.microsoft.com/office/drawing/2014/main" id="{EA8662D2-BAF1-4AFC-B2DF-30414127D8B6}"/>
              </a:ext>
            </a:extLst>
          </p:cNvPr>
          <p:cNvSpPr>
            <a:spLocks noGrp="1"/>
          </p:cNvSpPr>
          <p:nvPr/>
        </p:nvSpPr>
        <p:spPr>
          <a:xfrm>
            <a:off x="552450" y="3257550"/>
            <a:ext cx="34956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Массовая безработица</a:t>
            </a:r>
          </a:p>
        </p:txBody>
      </p:sp>
      <p:sp>
        <p:nvSpPr>
          <p:cNvPr id="8" name="text-13-7">
            <a:extLst>
              <a:ext uri="{FF2B5EF4-FFF2-40B4-BE49-F238E27FC236}">
                <a16:creationId xmlns:a16="http://schemas.microsoft.com/office/drawing/2014/main" id="{D85DD3A8-88A4-4CB1-A760-A708DEC63BB3}"/>
              </a:ext>
            </a:extLst>
          </p:cNvPr>
          <p:cNvSpPr>
            <a:spLocks noGrp="1"/>
          </p:cNvSpPr>
          <p:nvPr/>
        </p:nvSpPr>
        <p:spPr>
          <a:xfrm>
            <a:off x="552450" y="3648075"/>
            <a:ext cx="3495675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1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Социальное напряжение:</a:t>
            </a:r>
          </a:p>
        </p:txBody>
      </p:sp>
      <p:sp>
        <p:nvSpPr>
          <p:cNvPr id="9" name="text-13-8">
            <a:extLst>
              <a:ext uri="{FF2B5EF4-FFF2-40B4-BE49-F238E27FC236}">
                <a16:creationId xmlns:a16="http://schemas.microsoft.com/office/drawing/2014/main" id="{A75374FF-29F6-476E-892A-D5FC0C66646B}"/>
              </a:ext>
            </a:extLst>
          </p:cNvPr>
          <p:cNvSpPr>
            <a:spLocks noGrp="1"/>
          </p:cNvSpPr>
          <p:nvPr/>
        </p:nvSpPr>
        <p:spPr>
          <a:xfrm>
            <a:off x="552450" y="4371975"/>
            <a:ext cx="34956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Недовольство рабочих</a:t>
            </a:r>
          </a:p>
        </p:txBody>
      </p:sp>
      <p:sp>
        <p:nvSpPr>
          <p:cNvPr id="10" name="text-13-9">
            <a:extLst>
              <a:ext uri="{FF2B5EF4-FFF2-40B4-BE49-F238E27FC236}">
                <a16:creationId xmlns:a16="http://schemas.microsoft.com/office/drawing/2014/main" id="{E326293A-ED89-4707-932D-30BF79E9EDFE}"/>
              </a:ext>
            </a:extLst>
          </p:cNvPr>
          <p:cNvSpPr>
            <a:spLocks noGrp="1"/>
          </p:cNvSpPr>
          <p:nvPr/>
        </p:nvSpPr>
        <p:spPr>
          <a:xfrm>
            <a:off x="552450" y="4762500"/>
            <a:ext cx="3495675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Усиление оппозиции властей</a:t>
            </a:r>
          </a:p>
        </p:txBody>
      </p:sp>
      <p:sp>
        <p:nvSpPr>
          <p:cNvPr id="11" name="text-13-10">
            <a:extLst>
              <a:ext uri="{FF2B5EF4-FFF2-40B4-BE49-F238E27FC236}">
                <a16:creationId xmlns:a16="http://schemas.microsoft.com/office/drawing/2014/main" id="{377120BD-94B7-4C86-B8D4-8466B225E24C}"/>
              </a:ext>
            </a:extLst>
          </p:cNvPr>
          <p:cNvSpPr>
            <a:spLocks noGrp="1"/>
          </p:cNvSpPr>
          <p:nvPr/>
        </p:nvSpPr>
        <p:spPr>
          <a:xfrm>
            <a:off x="552450" y="5486400"/>
            <a:ext cx="3495675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Требования либеральных реформ</a:t>
            </a:r>
          </a:p>
        </p:txBody>
      </p:sp>
      <p:sp>
        <p:nvSpPr>
          <p:cNvPr id="12" name="surface-13-11">
            <a:extLst>
              <a:ext uri="{FF2B5EF4-FFF2-40B4-BE49-F238E27FC236}">
                <a16:creationId xmlns:a16="http://schemas.microsoft.com/office/drawing/2014/main" id="{C66A67E6-40E4-42AD-B6CE-A94B6B592649}"/>
              </a:ext>
            </a:extLst>
          </p:cNvPr>
          <p:cNvSpPr>
            <a:spLocks noGrp="1"/>
          </p:cNvSpPr>
          <p:nvPr/>
        </p:nvSpPr>
        <p:spPr>
          <a:xfrm>
            <a:off x="4257675" y="1390650"/>
            <a:ext cx="12383" cy="4867275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13" name="text-13-12">
            <a:extLst>
              <a:ext uri="{FF2B5EF4-FFF2-40B4-BE49-F238E27FC236}">
                <a16:creationId xmlns:a16="http://schemas.microsoft.com/office/drawing/2014/main" id="{60E30EC4-B110-4B4E-B53B-820814BA7EC1}"/>
              </a:ext>
            </a:extLst>
          </p:cNvPr>
          <p:cNvSpPr>
            <a:spLocks noGrp="1"/>
          </p:cNvSpPr>
          <p:nvPr/>
        </p:nvSpPr>
        <p:spPr>
          <a:xfrm>
            <a:off x="4514850" y="1409700"/>
            <a:ext cx="3543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88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Начало революции:</a:t>
            </a:r>
          </a:p>
        </p:txBody>
      </p:sp>
      <p:sp>
        <p:nvSpPr>
          <p:cNvPr id="14" name="text-13-13">
            <a:extLst>
              <a:ext uri="{FF2B5EF4-FFF2-40B4-BE49-F238E27FC236}">
                <a16:creationId xmlns:a16="http://schemas.microsoft.com/office/drawing/2014/main" id="{F6479AB2-EAB7-4B39-9868-F61EB77D96D2}"/>
              </a:ext>
            </a:extLst>
          </p:cNvPr>
          <p:cNvSpPr>
            <a:spLocks noGrp="1"/>
          </p:cNvSpPr>
          <p:nvPr/>
        </p:nvSpPr>
        <p:spPr>
          <a:xfrm>
            <a:off x="4514850" y="1895475"/>
            <a:ext cx="35433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27</a:t>
            </a: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февраля </a:t>
            </a:r>
            <a:r>
              <a:rPr sz="2288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1848 г.</a:t>
            </a: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 — начало в Великом герцогстве Баден</a:t>
            </a:r>
          </a:p>
        </p:txBody>
      </p:sp>
      <p:sp>
        <p:nvSpPr>
          <p:cNvPr id="15" name="text-13-14">
            <a:extLst>
              <a:ext uri="{FF2B5EF4-FFF2-40B4-BE49-F238E27FC236}">
                <a16:creationId xmlns:a16="http://schemas.microsoft.com/office/drawing/2014/main" id="{0F7B61C7-B482-497A-92B8-B2EF0BF719BC}"/>
              </a:ext>
            </a:extLst>
          </p:cNvPr>
          <p:cNvSpPr>
            <a:spLocks noGrp="1"/>
          </p:cNvSpPr>
          <p:nvPr/>
        </p:nvSpPr>
        <p:spPr>
          <a:xfrm>
            <a:off x="4514850" y="3067050"/>
            <a:ext cx="3543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88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Основные требования:</a:t>
            </a:r>
          </a:p>
        </p:txBody>
      </p:sp>
      <p:sp>
        <p:nvSpPr>
          <p:cNvPr id="16" name="text-13-15">
            <a:extLst>
              <a:ext uri="{FF2B5EF4-FFF2-40B4-BE49-F238E27FC236}">
                <a16:creationId xmlns:a16="http://schemas.microsoft.com/office/drawing/2014/main" id="{040BAAE6-8B3C-490F-8F47-7F616FC0F151}"/>
              </a:ext>
            </a:extLst>
          </p:cNvPr>
          <p:cNvSpPr>
            <a:spLocks noGrp="1"/>
          </p:cNvSpPr>
          <p:nvPr/>
        </p:nvSpPr>
        <p:spPr>
          <a:xfrm>
            <a:off x="4514850" y="3552825"/>
            <a:ext cx="3543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Вооружение народа</a:t>
            </a:r>
          </a:p>
        </p:txBody>
      </p:sp>
      <p:sp>
        <p:nvSpPr>
          <p:cNvPr id="17" name="text-13-16">
            <a:extLst>
              <a:ext uri="{FF2B5EF4-FFF2-40B4-BE49-F238E27FC236}">
                <a16:creationId xmlns:a16="http://schemas.microsoft.com/office/drawing/2014/main" id="{82BFC8E7-0CE0-4B7D-92DC-4E32069570E6}"/>
              </a:ext>
            </a:extLst>
          </p:cNvPr>
          <p:cNvSpPr>
            <a:spLocks noGrp="1"/>
          </p:cNvSpPr>
          <p:nvPr/>
        </p:nvSpPr>
        <p:spPr>
          <a:xfrm>
            <a:off x="4514850" y="4038600"/>
            <a:ext cx="3543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Свобода печати</a:t>
            </a:r>
          </a:p>
        </p:txBody>
      </p:sp>
      <p:sp>
        <p:nvSpPr>
          <p:cNvPr id="18" name="text-13-17">
            <a:extLst>
              <a:ext uri="{FF2B5EF4-FFF2-40B4-BE49-F238E27FC236}">
                <a16:creationId xmlns:a16="http://schemas.microsoft.com/office/drawing/2014/main" id="{67BBE0D2-0137-42D6-A974-FEB1AAD0BCA2}"/>
              </a:ext>
            </a:extLst>
          </p:cNvPr>
          <p:cNvSpPr>
            <a:spLocks noGrp="1"/>
          </p:cNvSpPr>
          <p:nvPr/>
        </p:nvSpPr>
        <p:spPr>
          <a:xfrm>
            <a:off x="4514850" y="4524375"/>
            <a:ext cx="3543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Суд присяжных</a:t>
            </a:r>
          </a:p>
        </p:txBody>
      </p:sp>
      <p:sp>
        <p:nvSpPr>
          <p:cNvPr id="19" name="text-13-18">
            <a:extLst>
              <a:ext uri="{FF2B5EF4-FFF2-40B4-BE49-F238E27FC236}">
                <a16:creationId xmlns:a16="http://schemas.microsoft.com/office/drawing/2014/main" id="{D3262670-4639-4A5D-B3C2-227803929F04}"/>
              </a:ext>
            </a:extLst>
          </p:cNvPr>
          <p:cNvSpPr>
            <a:spLocks noGrp="1"/>
          </p:cNvSpPr>
          <p:nvPr/>
        </p:nvSpPr>
        <p:spPr>
          <a:xfrm>
            <a:off x="4514850" y="5010150"/>
            <a:ext cx="35433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Созыв общегерманского парламента</a:t>
            </a:r>
          </a:p>
        </p:txBody>
      </p:sp>
      <p:sp>
        <p:nvSpPr>
          <p:cNvPr id="20" name="surface-13-19">
            <a:extLst>
              <a:ext uri="{FF2B5EF4-FFF2-40B4-BE49-F238E27FC236}">
                <a16:creationId xmlns:a16="http://schemas.microsoft.com/office/drawing/2014/main" id="{AC3770DA-CEDA-4089-BF1B-ABAB4823BF6E}"/>
              </a:ext>
            </a:extLst>
          </p:cNvPr>
          <p:cNvSpPr>
            <a:spLocks noGrp="1"/>
          </p:cNvSpPr>
          <p:nvPr/>
        </p:nvSpPr>
        <p:spPr>
          <a:xfrm>
            <a:off x="8258175" y="1390650"/>
            <a:ext cx="12383" cy="4867275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21" name="text-13-20">
            <a:extLst>
              <a:ext uri="{FF2B5EF4-FFF2-40B4-BE49-F238E27FC236}">
                <a16:creationId xmlns:a16="http://schemas.microsoft.com/office/drawing/2014/main" id="{1FFD2AE5-AF93-4993-90EC-9F4C35184104}"/>
              </a:ext>
            </a:extLst>
          </p:cNvPr>
          <p:cNvSpPr>
            <a:spLocks noGrp="1"/>
          </p:cNvSpPr>
          <p:nvPr/>
        </p:nvSpPr>
        <p:spPr>
          <a:xfrm>
            <a:off x="8524875" y="1409700"/>
            <a:ext cx="31337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Развитие событий:</a:t>
            </a:r>
          </a:p>
        </p:txBody>
      </p:sp>
      <p:sp>
        <p:nvSpPr>
          <p:cNvPr id="22" name="text-13-21">
            <a:extLst>
              <a:ext uri="{FF2B5EF4-FFF2-40B4-BE49-F238E27FC236}">
                <a16:creationId xmlns:a16="http://schemas.microsoft.com/office/drawing/2014/main" id="{8CD9E892-258B-4FF2-8870-93F9CA1C0F7B}"/>
              </a:ext>
            </a:extLst>
          </p:cNvPr>
          <p:cNvSpPr>
            <a:spLocks noGrp="1"/>
          </p:cNvSpPr>
          <p:nvPr/>
        </p:nvSpPr>
        <p:spPr>
          <a:xfrm>
            <a:off x="8524875" y="1847850"/>
            <a:ext cx="313372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Распространение революции на:</a:t>
            </a:r>
          </a:p>
        </p:txBody>
      </p:sp>
      <p:sp>
        <p:nvSpPr>
          <p:cNvPr id="23" name="text-13-22">
            <a:extLst>
              <a:ext uri="{FF2B5EF4-FFF2-40B4-BE49-F238E27FC236}">
                <a16:creationId xmlns:a16="http://schemas.microsoft.com/office/drawing/2014/main" id="{6273D466-CFAC-480B-A061-D43B4EAD2805}"/>
              </a:ext>
            </a:extLst>
          </p:cNvPr>
          <p:cNvSpPr>
            <a:spLocks noGrp="1"/>
          </p:cNvSpPr>
          <p:nvPr/>
        </p:nvSpPr>
        <p:spPr>
          <a:xfrm>
            <a:off x="8524875" y="2628900"/>
            <a:ext cx="31337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Пруссию</a:t>
            </a:r>
          </a:p>
        </p:txBody>
      </p:sp>
      <p:sp>
        <p:nvSpPr>
          <p:cNvPr id="24" name="text-13-23">
            <a:extLst>
              <a:ext uri="{FF2B5EF4-FFF2-40B4-BE49-F238E27FC236}">
                <a16:creationId xmlns:a16="http://schemas.microsoft.com/office/drawing/2014/main" id="{4FD0D5CC-9E26-4C80-BA26-CC6E3E564E64}"/>
              </a:ext>
            </a:extLst>
          </p:cNvPr>
          <p:cNvSpPr>
            <a:spLocks noGrp="1"/>
          </p:cNvSpPr>
          <p:nvPr/>
        </p:nvSpPr>
        <p:spPr>
          <a:xfrm>
            <a:off x="8524875" y="3067050"/>
            <a:ext cx="31337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Австрию</a:t>
            </a:r>
          </a:p>
        </p:txBody>
      </p:sp>
      <p:sp>
        <p:nvSpPr>
          <p:cNvPr id="25" name="text-13-24">
            <a:extLst>
              <a:ext uri="{FF2B5EF4-FFF2-40B4-BE49-F238E27FC236}">
                <a16:creationId xmlns:a16="http://schemas.microsoft.com/office/drawing/2014/main" id="{02D1AC6A-B05F-48E9-A603-6918E56B5F29}"/>
              </a:ext>
            </a:extLst>
          </p:cNvPr>
          <p:cNvSpPr>
            <a:spLocks noGrp="1"/>
          </p:cNvSpPr>
          <p:nvPr/>
        </p:nvSpPr>
        <p:spPr>
          <a:xfrm>
            <a:off x="8524875" y="3505200"/>
            <a:ext cx="31337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Баварию</a:t>
            </a:r>
          </a:p>
        </p:txBody>
      </p:sp>
      <p:sp>
        <p:nvSpPr>
          <p:cNvPr id="26" name="text-13-25">
            <a:extLst>
              <a:ext uri="{FF2B5EF4-FFF2-40B4-BE49-F238E27FC236}">
                <a16:creationId xmlns:a16="http://schemas.microsoft.com/office/drawing/2014/main" id="{3B34B8E5-A106-4C4B-931E-08FBE45753EF}"/>
              </a:ext>
            </a:extLst>
          </p:cNvPr>
          <p:cNvSpPr>
            <a:spLocks noGrp="1"/>
          </p:cNvSpPr>
          <p:nvPr/>
        </p:nvSpPr>
        <p:spPr>
          <a:xfrm>
            <a:off x="8524875" y="3943350"/>
            <a:ext cx="31337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Саксонию</a:t>
            </a:r>
          </a:p>
        </p:txBody>
      </p:sp>
      <p:sp>
        <p:nvSpPr>
          <p:cNvPr id="27" name="text-13-26">
            <a:extLst>
              <a:ext uri="{FF2B5EF4-FFF2-40B4-BE49-F238E27FC236}">
                <a16:creationId xmlns:a16="http://schemas.microsoft.com/office/drawing/2014/main" id="{9CCF80B9-15F9-4D04-B1BB-6678F754B4C6}"/>
              </a:ext>
            </a:extLst>
          </p:cNvPr>
          <p:cNvSpPr>
            <a:spLocks noGrp="1"/>
          </p:cNvSpPr>
          <p:nvPr/>
        </p:nvSpPr>
        <p:spPr>
          <a:xfrm>
            <a:off x="8524875" y="4381500"/>
            <a:ext cx="3133725" cy="1724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</a:t>
            </a: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мая </a:t>
            </a:r>
            <a:r>
              <a:rPr sz="225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1848 г.</a:t>
            </a: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 — открытие Национального собрания во Франкфурте</a:t>
            </a:r>
          </a:p>
        </p:txBody>
      </p:sp>
      <p:sp>
        <p:nvSpPr>
          <p:cNvPr id="28" name="100ballnik.com">
            <a:extLst>
              <a:ext uri="{FF2B5EF4-FFF2-40B4-BE49-F238E27FC236}">
                <a16:creationId xmlns:a16="http://schemas.microsoft.com/office/drawing/2014/main" id="{1F53DC20-5D4F-40E9-9192-806A319F2BF5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40326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">
            <a:extLst>
              <a:ext uri="{FF2B5EF4-FFF2-40B4-BE49-F238E27FC236}">
                <a16:creationId xmlns:a16="http://schemas.microsoft.com/office/drawing/2014/main" id="{4302ECC4-8AE2-43C6-9067-A24A52E5FC2F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Революция в Германии 1848—1849 гг.</a:t>
            </a:r>
          </a:p>
        </p:txBody>
      </p:sp>
      <p:sp>
        <p:nvSpPr>
          <p:cNvPr id="2" name="surface-14-1">
            <a:extLst>
              <a:ext uri="{FF2B5EF4-FFF2-40B4-BE49-F238E27FC236}">
                <a16:creationId xmlns:a16="http://schemas.microsoft.com/office/drawing/2014/main" id="{31E60B4D-F935-4106-AC43-3CBFDC1501D6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rcRect t="13456" b="13456"/>
          <a:stretch>
            <a:fillRect/>
          </a:stretch>
        </p:blipFill>
        <p:spPr>
          <a:xfrm>
            <a:off x="552450" y="1371600"/>
            <a:ext cx="5391150" cy="2609850"/>
          </a:xfrm>
          <a:prstGeom prst="rect">
            <a:avLst/>
          </a:prstGeom>
        </p:spPr>
      </p:pic>
      <p:sp>
        <p:nvSpPr>
          <p:cNvPr id="4" name="text-14-2">
            <a:extLst>
              <a:ext uri="{FF2B5EF4-FFF2-40B4-BE49-F238E27FC236}">
                <a16:creationId xmlns:a16="http://schemas.microsoft.com/office/drawing/2014/main" id="{4BF0DE1D-2F23-4E9E-BC92-FB71C2F0368D}"/>
              </a:ext>
            </a:extLst>
          </p:cNvPr>
          <p:cNvSpPr>
            <a:spLocks noGrp="1"/>
          </p:cNvSpPr>
          <p:nvPr/>
        </p:nvSpPr>
        <p:spPr>
          <a:xfrm>
            <a:off x="6315075" y="1371600"/>
            <a:ext cx="53340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Основные вопросы революции:</a:t>
            </a:r>
          </a:p>
        </p:txBody>
      </p:sp>
      <p:sp>
        <p:nvSpPr>
          <p:cNvPr id="5" name="text-14-3">
            <a:extLst>
              <a:ext uri="{FF2B5EF4-FFF2-40B4-BE49-F238E27FC236}">
                <a16:creationId xmlns:a16="http://schemas.microsoft.com/office/drawing/2014/main" id="{09EB24AF-7DBB-4282-AF00-F337B0E69E28}"/>
              </a:ext>
            </a:extLst>
          </p:cNvPr>
          <p:cNvSpPr>
            <a:spLocks noGrp="1"/>
          </p:cNvSpPr>
          <p:nvPr/>
        </p:nvSpPr>
        <p:spPr>
          <a:xfrm>
            <a:off x="6315075" y="1857375"/>
            <a:ext cx="533400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Форма правления (монархия или республика)</a:t>
            </a:r>
          </a:p>
        </p:txBody>
      </p:sp>
      <p:sp>
        <p:nvSpPr>
          <p:cNvPr id="6" name="text-14-4">
            <a:extLst>
              <a:ext uri="{FF2B5EF4-FFF2-40B4-BE49-F238E27FC236}">
                <a16:creationId xmlns:a16="http://schemas.microsoft.com/office/drawing/2014/main" id="{C1D992A2-B53C-4A91-931B-002265201415}"/>
              </a:ext>
            </a:extLst>
          </p:cNvPr>
          <p:cNvSpPr>
            <a:spLocks noGrp="1"/>
          </p:cNvSpPr>
          <p:nvPr/>
        </p:nvSpPr>
        <p:spPr>
          <a:xfrm>
            <a:off x="6315075" y="2705100"/>
            <a:ext cx="53340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Форма государственного устройства</a:t>
            </a:r>
          </a:p>
        </p:txBody>
      </p:sp>
      <p:sp>
        <p:nvSpPr>
          <p:cNvPr id="7" name="text-14-5">
            <a:extLst>
              <a:ext uri="{FF2B5EF4-FFF2-40B4-BE49-F238E27FC236}">
                <a16:creationId xmlns:a16="http://schemas.microsoft.com/office/drawing/2014/main" id="{A1654DEF-FDE0-4E0C-BFAC-D1CB0B033A80}"/>
              </a:ext>
            </a:extLst>
          </p:cNvPr>
          <p:cNvSpPr>
            <a:spLocks noGrp="1"/>
          </p:cNvSpPr>
          <p:nvPr/>
        </p:nvSpPr>
        <p:spPr>
          <a:xfrm>
            <a:off x="6315075" y="3190875"/>
            <a:ext cx="533400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Административно-территориальное деление</a:t>
            </a:r>
          </a:p>
        </p:txBody>
      </p:sp>
      <p:sp>
        <p:nvSpPr>
          <p:cNvPr id="8" name="text-14-6">
            <a:extLst>
              <a:ext uri="{FF2B5EF4-FFF2-40B4-BE49-F238E27FC236}">
                <a16:creationId xmlns:a16="http://schemas.microsoft.com/office/drawing/2014/main" id="{B0E74C28-769F-48E6-BB50-AD195929B0AD}"/>
              </a:ext>
            </a:extLst>
          </p:cNvPr>
          <p:cNvSpPr>
            <a:spLocks noGrp="1"/>
          </p:cNvSpPr>
          <p:nvPr/>
        </p:nvSpPr>
        <p:spPr>
          <a:xfrm>
            <a:off x="552450" y="4095750"/>
            <a:ext cx="1110615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1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625" b="1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Пути объединения Германии:</a:t>
            </a:r>
          </a:p>
        </p:txBody>
      </p:sp>
      <p:sp>
        <p:nvSpPr>
          <p:cNvPr id="9" name="surface-14-7">
            <a:extLst>
              <a:ext uri="{FF2B5EF4-FFF2-40B4-BE49-F238E27FC236}">
                <a16:creationId xmlns:a16="http://schemas.microsoft.com/office/drawing/2014/main" id="{6C62988D-39C4-494D-81E8-52F9E5246E0D}"/>
              </a:ext>
            </a:extLst>
          </p:cNvPr>
          <p:cNvSpPr>
            <a:spLocks noGrp="1"/>
          </p:cNvSpPr>
          <p:nvPr/>
        </p:nvSpPr>
        <p:spPr>
          <a:xfrm>
            <a:off x="552450" y="4676775"/>
            <a:ext cx="3381375" cy="28575"/>
          </a:xfrm>
          <a:prstGeom prst="rect">
            <a:avLst/>
          </a:prstGeom>
          <a:solidFill>
            <a:srgbClr val="5F7B88"/>
          </a:solidFill>
          <a:ln w="0">
            <a:noFill/>
          </a:ln>
        </p:spPr>
      </p:sp>
      <p:sp>
        <p:nvSpPr>
          <p:cNvPr id="10" name="text-14-8">
            <a:extLst>
              <a:ext uri="{FF2B5EF4-FFF2-40B4-BE49-F238E27FC236}">
                <a16:creationId xmlns:a16="http://schemas.microsoft.com/office/drawing/2014/main" id="{FFF3AA1B-DBD1-4A63-9A1F-2DBC5A5E7280}"/>
              </a:ext>
            </a:extLst>
          </p:cNvPr>
          <p:cNvSpPr>
            <a:spLocks noGrp="1"/>
          </p:cNvSpPr>
          <p:nvPr/>
        </p:nvSpPr>
        <p:spPr>
          <a:xfrm>
            <a:off x="552450" y="4867275"/>
            <a:ext cx="33813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Малогерманский путь:</a:t>
            </a:r>
          </a:p>
        </p:txBody>
      </p:sp>
      <p:sp>
        <p:nvSpPr>
          <p:cNvPr id="11" name="text-14-9">
            <a:extLst>
              <a:ext uri="{FF2B5EF4-FFF2-40B4-BE49-F238E27FC236}">
                <a16:creationId xmlns:a16="http://schemas.microsoft.com/office/drawing/2014/main" id="{97B22DC8-9521-472D-9CD7-B78E97BDB2EF}"/>
              </a:ext>
            </a:extLst>
          </p:cNvPr>
          <p:cNvSpPr>
            <a:spLocks noGrp="1"/>
          </p:cNvSpPr>
          <p:nvPr/>
        </p:nvSpPr>
        <p:spPr>
          <a:xfrm>
            <a:off x="552450" y="5276850"/>
            <a:ext cx="33813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Исключение Австрии</a:t>
            </a:r>
          </a:p>
        </p:txBody>
      </p:sp>
      <p:sp>
        <p:nvSpPr>
          <p:cNvPr id="12" name="surface-14-10">
            <a:extLst>
              <a:ext uri="{FF2B5EF4-FFF2-40B4-BE49-F238E27FC236}">
                <a16:creationId xmlns:a16="http://schemas.microsoft.com/office/drawing/2014/main" id="{AB97EB42-BC71-40D5-BE45-A9800BA68895}"/>
              </a:ext>
            </a:extLst>
          </p:cNvPr>
          <p:cNvSpPr>
            <a:spLocks noGrp="1"/>
          </p:cNvSpPr>
          <p:nvPr/>
        </p:nvSpPr>
        <p:spPr>
          <a:xfrm>
            <a:off x="4381500" y="4676775"/>
            <a:ext cx="3371850" cy="28575"/>
          </a:xfrm>
          <a:prstGeom prst="rect">
            <a:avLst/>
          </a:prstGeom>
          <a:solidFill>
            <a:srgbClr val="7F3A42"/>
          </a:solidFill>
          <a:ln w="0">
            <a:noFill/>
          </a:ln>
        </p:spPr>
      </p:sp>
      <p:sp>
        <p:nvSpPr>
          <p:cNvPr id="13" name="text-14-11">
            <a:extLst>
              <a:ext uri="{FF2B5EF4-FFF2-40B4-BE49-F238E27FC236}">
                <a16:creationId xmlns:a16="http://schemas.microsoft.com/office/drawing/2014/main" id="{5DB9A819-1FB0-47AA-8077-756BCF4B5647}"/>
              </a:ext>
            </a:extLst>
          </p:cNvPr>
          <p:cNvSpPr>
            <a:spLocks noGrp="1"/>
          </p:cNvSpPr>
          <p:nvPr/>
        </p:nvSpPr>
        <p:spPr>
          <a:xfrm>
            <a:off x="4381500" y="4867275"/>
            <a:ext cx="33718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Великогерманский путь:</a:t>
            </a:r>
          </a:p>
        </p:txBody>
      </p:sp>
      <p:sp>
        <p:nvSpPr>
          <p:cNvPr id="14" name="text-14-12">
            <a:extLst>
              <a:ext uri="{FF2B5EF4-FFF2-40B4-BE49-F238E27FC236}">
                <a16:creationId xmlns:a16="http://schemas.microsoft.com/office/drawing/2014/main" id="{287C5241-4820-45D0-A4A4-413F87F81694}"/>
              </a:ext>
            </a:extLst>
          </p:cNvPr>
          <p:cNvSpPr>
            <a:spLocks noGrp="1"/>
          </p:cNvSpPr>
          <p:nvPr/>
        </p:nvSpPr>
        <p:spPr>
          <a:xfrm>
            <a:off x="4381500" y="5619750"/>
            <a:ext cx="33718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Включение австрийских территорий</a:t>
            </a:r>
          </a:p>
        </p:txBody>
      </p:sp>
      <p:sp>
        <p:nvSpPr>
          <p:cNvPr id="15" name="surface-14-13">
            <a:extLst>
              <a:ext uri="{FF2B5EF4-FFF2-40B4-BE49-F238E27FC236}">
                <a16:creationId xmlns:a16="http://schemas.microsoft.com/office/drawing/2014/main" id="{24AE0FBE-AEDE-4E89-AE39-EDC2DD7E6ED1}"/>
              </a:ext>
            </a:extLst>
          </p:cNvPr>
          <p:cNvSpPr>
            <a:spLocks noGrp="1"/>
          </p:cNvSpPr>
          <p:nvPr/>
        </p:nvSpPr>
        <p:spPr>
          <a:xfrm>
            <a:off x="8201025" y="4676775"/>
            <a:ext cx="3457575" cy="28575"/>
          </a:xfrm>
          <a:prstGeom prst="rect">
            <a:avLst/>
          </a:prstGeom>
          <a:solidFill>
            <a:srgbClr val="6F8474"/>
          </a:solidFill>
          <a:ln w="0">
            <a:noFill/>
          </a:ln>
        </p:spPr>
      </p:sp>
      <p:sp>
        <p:nvSpPr>
          <p:cNvPr id="16" name="text-14-14">
            <a:extLst>
              <a:ext uri="{FF2B5EF4-FFF2-40B4-BE49-F238E27FC236}">
                <a16:creationId xmlns:a16="http://schemas.microsoft.com/office/drawing/2014/main" id="{6C61244C-1B47-4C75-B324-25AC084BBD8B}"/>
              </a:ext>
            </a:extLst>
          </p:cNvPr>
          <p:cNvSpPr>
            <a:spLocks noGrp="1"/>
          </p:cNvSpPr>
          <p:nvPr/>
        </p:nvSpPr>
        <p:spPr>
          <a:xfrm>
            <a:off x="8201025" y="4867275"/>
            <a:ext cx="34575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План Шварценберга:</a:t>
            </a:r>
          </a:p>
        </p:txBody>
      </p:sp>
      <p:sp>
        <p:nvSpPr>
          <p:cNvPr id="17" name="text-14-15">
            <a:extLst>
              <a:ext uri="{FF2B5EF4-FFF2-40B4-BE49-F238E27FC236}">
                <a16:creationId xmlns:a16="http://schemas.microsoft.com/office/drawing/2014/main" id="{1CD272D0-F13D-4DDF-B23D-A15ADAEA44E3}"/>
              </a:ext>
            </a:extLst>
          </p:cNvPr>
          <p:cNvSpPr>
            <a:spLocks noGrp="1"/>
          </p:cNvSpPr>
          <p:nvPr/>
        </p:nvSpPr>
        <p:spPr>
          <a:xfrm>
            <a:off x="8201025" y="5276850"/>
            <a:ext cx="345757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Включение всей империи Габсбургов</a:t>
            </a:r>
          </a:p>
        </p:txBody>
      </p:sp>
      <p:sp>
        <p:nvSpPr>
          <p:cNvPr id="18" name="100ballnik.com">
            <a:extLst>
              <a:ext uri="{FF2B5EF4-FFF2-40B4-BE49-F238E27FC236}">
                <a16:creationId xmlns:a16="http://schemas.microsoft.com/office/drawing/2014/main" id="{1E021FAF-1EEC-4A67-8CF0-E583AEA194B9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27359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82EB3A8-AA91-48E5-9315-6C21C1893AA2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Революция в Германии 1848—1849 гг.</a:t>
            </a:r>
          </a:p>
        </p:txBody>
      </p:sp>
      <p:sp>
        <p:nvSpPr>
          <p:cNvPr id="2" name="surface-15-1">
            <a:extLst>
              <a:ext uri="{FF2B5EF4-FFF2-40B4-BE49-F238E27FC236}">
                <a16:creationId xmlns:a16="http://schemas.microsoft.com/office/drawing/2014/main" id="{976D1A5F-6343-418F-9576-98E36670CC8E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rcRect l="6190" r="6190"/>
          <a:stretch>
            <a:fillRect/>
          </a:stretch>
        </p:blipFill>
        <p:spPr>
          <a:xfrm>
            <a:off x="552450" y="1381125"/>
            <a:ext cx="2724150" cy="4657725"/>
          </a:xfrm>
          <a:prstGeom prst="rect">
            <a:avLst/>
          </a:prstGeom>
        </p:spPr>
      </p:pic>
      <p:sp>
        <p:nvSpPr>
          <p:cNvPr id="4" name="text-15-2">
            <a:extLst>
              <a:ext uri="{FF2B5EF4-FFF2-40B4-BE49-F238E27FC236}">
                <a16:creationId xmlns:a16="http://schemas.microsoft.com/office/drawing/2014/main" id="{75C7C98E-B97D-4532-816B-C98E7F4A5C5C}"/>
              </a:ext>
            </a:extLst>
          </p:cNvPr>
          <p:cNvSpPr>
            <a:spLocks noGrp="1"/>
          </p:cNvSpPr>
          <p:nvPr/>
        </p:nvSpPr>
        <p:spPr>
          <a:xfrm>
            <a:off x="3695700" y="1419225"/>
            <a:ext cx="4314825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Итоги революции:</a:t>
            </a:r>
          </a:p>
        </p:txBody>
      </p:sp>
      <p:sp>
        <p:nvSpPr>
          <p:cNvPr id="5" name="text-15-3">
            <a:extLst>
              <a:ext uri="{FF2B5EF4-FFF2-40B4-BE49-F238E27FC236}">
                <a16:creationId xmlns:a16="http://schemas.microsoft.com/office/drawing/2014/main" id="{E80626C8-8B53-4896-84DC-CE8680557635}"/>
              </a:ext>
            </a:extLst>
          </p:cNvPr>
          <p:cNvSpPr>
            <a:spLocks noGrp="1"/>
          </p:cNvSpPr>
          <p:nvPr/>
        </p:nvSpPr>
        <p:spPr>
          <a:xfrm>
            <a:off x="3695700" y="1933575"/>
            <a:ext cx="43148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Март </a:t>
            </a:r>
            <a:r>
              <a:rPr sz="240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1849 г.</a:t>
            </a: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 — подготовка проекта конституции</a:t>
            </a:r>
          </a:p>
        </p:txBody>
      </p:sp>
      <p:sp>
        <p:nvSpPr>
          <p:cNvPr id="6" name="text-15-4">
            <a:extLst>
              <a:ext uri="{FF2B5EF4-FFF2-40B4-BE49-F238E27FC236}">
                <a16:creationId xmlns:a16="http://schemas.microsoft.com/office/drawing/2014/main" id="{AC8EE499-110A-4332-A06B-7D8934136B2D}"/>
              </a:ext>
            </a:extLst>
          </p:cNvPr>
          <p:cNvSpPr>
            <a:spLocks noGrp="1"/>
          </p:cNvSpPr>
          <p:nvPr/>
        </p:nvSpPr>
        <p:spPr>
          <a:xfrm>
            <a:off x="3695700" y="2809875"/>
            <a:ext cx="43148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Предложение короны прусскому королю</a:t>
            </a:r>
          </a:p>
        </p:txBody>
      </p:sp>
      <p:sp>
        <p:nvSpPr>
          <p:cNvPr id="7" name="text-15-5">
            <a:extLst>
              <a:ext uri="{FF2B5EF4-FFF2-40B4-BE49-F238E27FC236}">
                <a16:creationId xmlns:a16="http://schemas.microsoft.com/office/drawing/2014/main" id="{D28333AF-751F-4443-8463-ACE823E54D07}"/>
              </a:ext>
            </a:extLst>
          </p:cNvPr>
          <p:cNvSpPr>
            <a:spLocks noGrp="1"/>
          </p:cNvSpPr>
          <p:nvPr/>
        </p:nvSpPr>
        <p:spPr>
          <a:xfrm>
            <a:off x="3695700" y="3686175"/>
            <a:ext cx="43148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Отказ Фридриха-Вильгельма IV</a:t>
            </a:r>
          </a:p>
        </p:txBody>
      </p:sp>
      <p:sp>
        <p:nvSpPr>
          <p:cNvPr id="8" name="text-15-6">
            <a:extLst>
              <a:ext uri="{FF2B5EF4-FFF2-40B4-BE49-F238E27FC236}">
                <a16:creationId xmlns:a16="http://schemas.microsoft.com/office/drawing/2014/main" id="{35125B16-611B-4FCC-937D-04122B98C7EE}"/>
              </a:ext>
            </a:extLst>
          </p:cNvPr>
          <p:cNvSpPr>
            <a:spLocks noGrp="1"/>
          </p:cNvSpPr>
          <p:nvPr/>
        </p:nvSpPr>
        <p:spPr>
          <a:xfrm>
            <a:off x="3695700" y="4562475"/>
            <a:ext cx="43148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Подавление народных восстаний</a:t>
            </a:r>
          </a:p>
        </p:txBody>
      </p:sp>
      <p:sp>
        <p:nvSpPr>
          <p:cNvPr id="9" name="text-15-7">
            <a:extLst>
              <a:ext uri="{FF2B5EF4-FFF2-40B4-BE49-F238E27FC236}">
                <a16:creationId xmlns:a16="http://schemas.microsoft.com/office/drawing/2014/main" id="{F4795707-24C0-47BE-817A-B3AD2C64D77D}"/>
              </a:ext>
            </a:extLst>
          </p:cNvPr>
          <p:cNvSpPr>
            <a:spLocks noGrp="1"/>
          </p:cNvSpPr>
          <p:nvPr/>
        </p:nvSpPr>
        <p:spPr>
          <a:xfrm>
            <a:off x="3695700" y="5438775"/>
            <a:ext cx="43148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Май </a:t>
            </a:r>
            <a:r>
              <a:rPr sz="240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1849 г.</a:t>
            </a: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 — роспуск Национального собрания</a:t>
            </a:r>
          </a:p>
        </p:txBody>
      </p:sp>
      <p:sp>
        <p:nvSpPr>
          <p:cNvPr id="10" name="surface-15-8">
            <a:extLst>
              <a:ext uri="{FF2B5EF4-FFF2-40B4-BE49-F238E27FC236}">
                <a16:creationId xmlns:a16="http://schemas.microsoft.com/office/drawing/2014/main" id="{BEE30BEB-43C1-4188-9A5E-8E79C93974C7}"/>
              </a:ext>
            </a:extLst>
          </p:cNvPr>
          <p:cNvSpPr>
            <a:spLocks noGrp="1"/>
          </p:cNvSpPr>
          <p:nvPr/>
        </p:nvSpPr>
        <p:spPr>
          <a:xfrm>
            <a:off x="8277225" y="1428750"/>
            <a:ext cx="12383" cy="4800600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11" name="text-15-9">
            <a:extLst>
              <a:ext uri="{FF2B5EF4-FFF2-40B4-BE49-F238E27FC236}">
                <a16:creationId xmlns:a16="http://schemas.microsoft.com/office/drawing/2014/main" id="{F70BB265-4130-45D0-9C49-2C191746456F}"/>
              </a:ext>
            </a:extLst>
          </p:cNvPr>
          <p:cNvSpPr>
            <a:spLocks noGrp="1"/>
          </p:cNvSpPr>
          <p:nvPr/>
        </p:nvSpPr>
        <p:spPr>
          <a:xfrm>
            <a:off x="8620125" y="1428750"/>
            <a:ext cx="30384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36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Последствия:</a:t>
            </a:r>
          </a:p>
        </p:txBody>
      </p:sp>
      <p:sp>
        <p:nvSpPr>
          <p:cNvPr id="12" name="text-15-10">
            <a:extLst>
              <a:ext uri="{FF2B5EF4-FFF2-40B4-BE49-F238E27FC236}">
                <a16:creationId xmlns:a16="http://schemas.microsoft.com/office/drawing/2014/main" id="{980DD917-A79A-48FA-9E39-7EE90BFEF85E}"/>
              </a:ext>
            </a:extLst>
          </p:cNvPr>
          <p:cNvSpPr>
            <a:spLocks noGrp="1"/>
          </p:cNvSpPr>
          <p:nvPr/>
        </p:nvSpPr>
        <p:spPr>
          <a:xfrm>
            <a:off x="8620125" y="2085975"/>
            <a:ext cx="3038475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Восстановление прежних порядков</a:t>
            </a:r>
          </a:p>
        </p:txBody>
      </p:sp>
      <p:sp>
        <p:nvSpPr>
          <p:cNvPr id="13" name="text-15-11">
            <a:extLst>
              <a:ext uri="{FF2B5EF4-FFF2-40B4-BE49-F238E27FC236}">
                <a16:creationId xmlns:a16="http://schemas.microsoft.com/office/drawing/2014/main" id="{BB6AFDB6-084C-4D2E-A641-C9A31E81B381}"/>
              </a:ext>
            </a:extLst>
          </p:cNvPr>
          <p:cNvSpPr>
            <a:spLocks noGrp="1"/>
          </p:cNvSpPr>
          <p:nvPr/>
        </p:nvSpPr>
        <p:spPr>
          <a:xfrm>
            <a:off x="8620125" y="3095625"/>
            <a:ext cx="3038475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Преследования революционеров</a:t>
            </a:r>
          </a:p>
        </p:txBody>
      </p:sp>
      <p:sp>
        <p:nvSpPr>
          <p:cNvPr id="14" name="text-15-12">
            <a:extLst>
              <a:ext uri="{FF2B5EF4-FFF2-40B4-BE49-F238E27FC236}">
                <a16:creationId xmlns:a16="http://schemas.microsoft.com/office/drawing/2014/main" id="{908B086B-97D9-4EB8-879A-4932702F465F}"/>
              </a:ext>
            </a:extLst>
          </p:cNvPr>
          <p:cNvSpPr>
            <a:spLocks noGrp="1"/>
          </p:cNvSpPr>
          <p:nvPr/>
        </p:nvSpPr>
        <p:spPr>
          <a:xfrm>
            <a:off x="8620125" y="4105275"/>
            <a:ext cx="3038475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Массовая эмиграция немцев</a:t>
            </a:r>
          </a:p>
        </p:txBody>
      </p:sp>
      <p:sp>
        <p:nvSpPr>
          <p:cNvPr id="15" name="text-15-13">
            <a:extLst>
              <a:ext uri="{FF2B5EF4-FFF2-40B4-BE49-F238E27FC236}">
                <a16:creationId xmlns:a16="http://schemas.microsoft.com/office/drawing/2014/main" id="{0487AE4D-C147-4E00-A7BC-AB05E28C782C}"/>
              </a:ext>
            </a:extLst>
          </p:cNvPr>
          <p:cNvSpPr>
            <a:spLocks noGrp="1"/>
          </p:cNvSpPr>
          <p:nvPr/>
        </p:nvSpPr>
        <p:spPr>
          <a:xfrm>
            <a:off x="8620125" y="5114925"/>
            <a:ext cx="3038475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Крах революционных преобразований</a:t>
            </a:r>
          </a:p>
        </p:txBody>
      </p:sp>
      <p:sp>
        <p:nvSpPr>
          <p:cNvPr id="16" name="100ballnik.com">
            <a:extLst>
              <a:ext uri="{FF2B5EF4-FFF2-40B4-BE49-F238E27FC236}">
                <a16:creationId xmlns:a16="http://schemas.microsoft.com/office/drawing/2014/main" id="{ACC4A137-9CF2-4E57-93DE-DE5EAA76844B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48770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02939DF2-EC32-4029-9DE4-1DCE8D47F3A7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Италия: географическое понятие</a:t>
            </a:r>
          </a:p>
        </p:txBody>
      </p:sp>
      <p:sp>
        <p:nvSpPr>
          <p:cNvPr id="2" name="surface-16-1">
            <a:extLst>
              <a:ext uri="{FF2B5EF4-FFF2-40B4-BE49-F238E27FC236}">
                <a16:creationId xmlns:a16="http://schemas.microsoft.com/office/drawing/2014/main" id="{424C1A0F-E817-42C9-A447-593F756FB58A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16-2">
            <a:extLst>
              <a:ext uri="{FF2B5EF4-FFF2-40B4-BE49-F238E27FC236}">
                <a16:creationId xmlns:a16="http://schemas.microsoft.com/office/drawing/2014/main" id="{D023B1C1-7523-453A-909C-5003902D0C85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4124325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 i="0">
                <a:solidFill>
                  <a:srgbClr val="6F8474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6F8474"/>
                </a:solidFill>
                <a:latin typeface="Arial"/>
                <a:ea typeface="Arial"/>
                <a:cs typeface="Arial"/>
              </a:rPr>
              <a:t>Италия в начале XIX века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00050" y="2307431"/>
            <a:ext cx="4286250" cy="3757613"/>
          </a:xfrm>
          <a:prstGeom prst="rect">
            <a:avLst/>
          </a:prstGeom>
        </p:spPr>
      </p:pic>
      <p:sp>
        <p:nvSpPr>
          <p:cNvPr id="5" name="text-16-3">
            <a:extLst>
              <a:ext uri="{FF2B5EF4-FFF2-40B4-BE49-F238E27FC236}">
                <a16:creationId xmlns:a16="http://schemas.microsoft.com/office/drawing/2014/main" id="{37F32DF3-0C1D-455D-8BF1-D922844FC780}"/>
              </a:ext>
            </a:extLst>
          </p:cNvPr>
          <p:cNvSpPr>
            <a:spLocks noGrp="1"/>
          </p:cNvSpPr>
          <p:nvPr/>
        </p:nvSpPr>
        <p:spPr>
          <a:xfrm>
            <a:off x="5057775" y="1419225"/>
            <a:ext cx="6600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Политическая ситуация</a:t>
            </a:r>
          </a:p>
        </p:txBody>
      </p:sp>
      <p:sp>
        <p:nvSpPr>
          <p:cNvPr id="6" name="text-16-4">
            <a:extLst>
              <a:ext uri="{FF2B5EF4-FFF2-40B4-BE49-F238E27FC236}">
                <a16:creationId xmlns:a16="http://schemas.microsoft.com/office/drawing/2014/main" id="{09BD9240-204B-4653-B8FD-5CAE22C120D9}"/>
              </a:ext>
            </a:extLst>
          </p:cNvPr>
          <p:cNvSpPr>
            <a:spLocks noGrp="1"/>
          </p:cNvSpPr>
          <p:nvPr/>
        </p:nvSpPr>
        <p:spPr>
          <a:xfrm>
            <a:off x="5057775" y="1819275"/>
            <a:ext cx="6600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Особенности развития:</a:t>
            </a:r>
          </a:p>
        </p:txBody>
      </p:sp>
      <p:sp>
        <p:nvSpPr>
          <p:cNvPr id="7" name="text-16-5">
            <a:extLst>
              <a:ext uri="{FF2B5EF4-FFF2-40B4-BE49-F238E27FC236}">
                <a16:creationId xmlns:a16="http://schemas.microsoft.com/office/drawing/2014/main" id="{D0CFEEA5-F1E1-4ACB-89E6-E7D6BA28259F}"/>
              </a:ext>
            </a:extLst>
          </p:cNvPr>
          <p:cNvSpPr>
            <a:spLocks noGrp="1"/>
          </p:cNvSpPr>
          <p:nvPr/>
        </p:nvSpPr>
        <p:spPr>
          <a:xfrm>
            <a:off x="5057775" y="2219325"/>
            <a:ext cx="6600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Соперничество Франции и Австрии</a:t>
            </a:r>
          </a:p>
        </p:txBody>
      </p:sp>
      <p:sp>
        <p:nvSpPr>
          <p:cNvPr id="8" name="text-16-6">
            <a:extLst>
              <a:ext uri="{FF2B5EF4-FFF2-40B4-BE49-F238E27FC236}">
                <a16:creationId xmlns:a16="http://schemas.microsoft.com/office/drawing/2014/main" id="{464B1FEF-AA7C-41E3-9054-6907CAD684CC}"/>
              </a:ext>
            </a:extLst>
          </p:cNvPr>
          <p:cNvSpPr>
            <a:spLocks noGrp="1"/>
          </p:cNvSpPr>
          <p:nvPr/>
        </p:nvSpPr>
        <p:spPr>
          <a:xfrm>
            <a:off x="5057775" y="2619375"/>
            <a:ext cx="6600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Борьба против иностранного господства</a:t>
            </a:r>
          </a:p>
        </p:txBody>
      </p:sp>
      <p:sp>
        <p:nvSpPr>
          <p:cNvPr id="9" name="text-16-7">
            <a:extLst>
              <a:ext uri="{FF2B5EF4-FFF2-40B4-BE49-F238E27FC236}">
                <a16:creationId xmlns:a16="http://schemas.microsoft.com/office/drawing/2014/main" id="{567DDC76-BEE9-4D49-B974-0C989E169809}"/>
              </a:ext>
            </a:extLst>
          </p:cNvPr>
          <p:cNvSpPr>
            <a:spLocks noGrp="1"/>
          </p:cNvSpPr>
          <p:nvPr/>
        </p:nvSpPr>
        <p:spPr>
          <a:xfrm>
            <a:off x="5057775" y="3019425"/>
            <a:ext cx="6600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Слабое экономическое развитие</a:t>
            </a:r>
          </a:p>
        </p:txBody>
      </p:sp>
      <p:sp>
        <p:nvSpPr>
          <p:cNvPr id="10" name="text-16-8">
            <a:extLst>
              <a:ext uri="{FF2B5EF4-FFF2-40B4-BE49-F238E27FC236}">
                <a16:creationId xmlns:a16="http://schemas.microsoft.com/office/drawing/2014/main" id="{10365C2C-B133-4AE9-9DDA-4B43A98194DA}"/>
              </a:ext>
            </a:extLst>
          </p:cNvPr>
          <p:cNvSpPr>
            <a:spLocks noGrp="1"/>
          </p:cNvSpPr>
          <p:nvPr/>
        </p:nvSpPr>
        <p:spPr>
          <a:xfrm>
            <a:off x="5057775" y="3419475"/>
            <a:ext cx="6600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Отсутствие политического центра</a:t>
            </a:r>
          </a:p>
        </p:txBody>
      </p:sp>
      <p:sp>
        <p:nvSpPr>
          <p:cNvPr id="11" name="text-16-9">
            <a:extLst>
              <a:ext uri="{FF2B5EF4-FFF2-40B4-BE49-F238E27FC236}">
                <a16:creationId xmlns:a16="http://schemas.microsoft.com/office/drawing/2014/main" id="{E2CA915D-F193-4F32-8043-FFD50338DCA6}"/>
              </a:ext>
            </a:extLst>
          </p:cNvPr>
          <p:cNvSpPr>
            <a:spLocks noGrp="1"/>
          </p:cNvSpPr>
          <p:nvPr/>
        </p:nvSpPr>
        <p:spPr>
          <a:xfrm>
            <a:off x="5057775" y="3819525"/>
            <a:ext cx="6600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Экономические проблемы:</a:t>
            </a:r>
          </a:p>
        </p:txBody>
      </p:sp>
      <p:sp>
        <p:nvSpPr>
          <p:cNvPr id="12" name="text-16-10">
            <a:extLst>
              <a:ext uri="{FF2B5EF4-FFF2-40B4-BE49-F238E27FC236}">
                <a16:creationId xmlns:a16="http://schemas.microsoft.com/office/drawing/2014/main" id="{CBFF28F5-E6A6-4319-8C60-24ACB6636CFA}"/>
              </a:ext>
            </a:extLst>
          </p:cNvPr>
          <p:cNvSpPr>
            <a:spLocks noGrp="1"/>
          </p:cNvSpPr>
          <p:nvPr/>
        </p:nvSpPr>
        <p:spPr>
          <a:xfrm>
            <a:off x="5057775" y="4219575"/>
            <a:ext cx="6600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Неравномерное распределение населения</a:t>
            </a:r>
          </a:p>
        </p:txBody>
      </p:sp>
      <p:sp>
        <p:nvSpPr>
          <p:cNvPr id="13" name="text-16-11">
            <a:extLst>
              <a:ext uri="{FF2B5EF4-FFF2-40B4-BE49-F238E27FC236}">
                <a16:creationId xmlns:a16="http://schemas.microsoft.com/office/drawing/2014/main" id="{9280B6F8-2DE8-4503-8895-E624993B5B7D}"/>
              </a:ext>
            </a:extLst>
          </p:cNvPr>
          <p:cNvSpPr>
            <a:spLocks noGrp="1"/>
          </p:cNvSpPr>
          <p:nvPr/>
        </p:nvSpPr>
        <p:spPr>
          <a:xfrm>
            <a:off x="5057775" y="4619625"/>
            <a:ext cx="6600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Медленные темпы урбанизации</a:t>
            </a:r>
          </a:p>
        </p:txBody>
      </p:sp>
      <p:sp>
        <p:nvSpPr>
          <p:cNvPr id="14" name="text-16-12">
            <a:extLst>
              <a:ext uri="{FF2B5EF4-FFF2-40B4-BE49-F238E27FC236}">
                <a16:creationId xmlns:a16="http://schemas.microsoft.com/office/drawing/2014/main" id="{FFCD0853-C574-4EF6-9560-41F80C244FD5}"/>
              </a:ext>
            </a:extLst>
          </p:cNvPr>
          <p:cNvSpPr>
            <a:spLocks noGrp="1"/>
          </p:cNvSpPr>
          <p:nvPr/>
        </p:nvSpPr>
        <p:spPr>
          <a:xfrm>
            <a:off x="5057775" y="5019675"/>
            <a:ext cx="6600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Преобладание ручного труда</a:t>
            </a:r>
          </a:p>
        </p:txBody>
      </p:sp>
      <p:sp>
        <p:nvSpPr>
          <p:cNvPr id="15" name="text-16-13">
            <a:extLst>
              <a:ext uri="{FF2B5EF4-FFF2-40B4-BE49-F238E27FC236}">
                <a16:creationId xmlns:a16="http://schemas.microsoft.com/office/drawing/2014/main" id="{B6D5BAE9-EBB0-4ED5-9880-7A43F0437CDF}"/>
              </a:ext>
            </a:extLst>
          </p:cNvPr>
          <p:cNvSpPr>
            <a:spLocks noGrp="1"/>
          </p:cNvSpPr>
          <p:nvPr/>
        </p:nvSpPr>
        <p:spPr>
          <a:xfrm>
            <a:off x="5057775" y="5419725"/>
            <a:ext cx="6600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Власть торгово-финансовой олигархии</a:t>
            </a:r>
          </a:p>
        </p:txBody>
      </p:sp>
      <p:sp>
        <p:nvSpPr>
          <p:cNvPr id="16" name="100ballnik.com">
            <a:extLst>
              <a:ext uri="{FF2B5EF4-FFF2-40B4-BE49-F238E27FC236}">
                <a16:creationId xmlns:a16="http://schemas.microsoft.com/office/drawing/2014/main" id="{CCB4DD00-C949-4D7D-8464-1BFB93088E70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84521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">
            <a:extLst>
              <a:ext uri="{FF2B5EF4-FFF2-40B4-BE49-F238E27FC236}">
                <a16:creationId xmlns:a16="http://schemas.microsoft.com/office/drawing/2014/main" id="{71C02915-2DB3-4BF7-8235-5FECA7857BD1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Италия: географическое понятие</a:t>
            </a:r>
          </a:p>
        </p:txBody>
      </p:sp>
      <p:sp>
        <p:nvSpPr>
          <p:cNvPr id="2" name="surface-17-1">
            <a:extLst>
              <a:ext uri="{FF2B5EF4-FFF2-40B4-BE49-F238E27FC236}">
                <a16:creationId xmlns:a16="http://schemas.microsoft.com/office/drawing/2014/main" id="{4325AD13-C083-4EA1-98DE-78B14436782D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17-2">
            <a:extLst>
              <a:ext uri="{FF2B5EF4-FFF2-40B4-BE49-F238E27FC236}">
                <a16:creationId xmlns:a16="http://schemas.microsoft.com/office/drawing/2014/main" id="{458DF69C-3A16-41A6-AA6F-64F5F2EB04B6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501015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Период французского влияния </a:t>
            </a:r>
            <a:r>
              <a:rPr sz="240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(1805-1814)</a:t>
            </a:r>
            <a:r>
              <a:rPr sz="240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:</a:t>
            </a:r>
          </a:p>
        </p:txBody>
      </p:sp>
      <p:sp>
        <p:nvSpPr>
          <p:cNvPr id="4" name="text-17-3">
            <a:extLst>
              <a:ext uri="{FF2B5EF4-FFF2-40B4-BE49-F238E27FC236}">
                <a16:creationId xmlns:a16="http://schemas.microsoft.com/office/drawing/2014/main" id="{8BE9F6FB-EF7A-486F-AAB9-5F936303457E}"/>
              </a:ext>
            </a:extLst>
          </p:cNvPr>
          <p:cNvSpPr>
            <a:spLocks noGrp="1"/>
          </p:cNvSpPr>
          <p:nvPr/>
        </p:nvSpPr>
        <p:spPr>
          <a:xfrm>
            <a:off x="552450" y="2343150"/>
            <a:ext cx="50101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Создание Королевства Италия</a:t>
            </a:r>
          </a:p>
        </p:txBody>
      </p:sp>
      <p:sp>
        <p:nvSpPr>
          <p:cNvPr id="5" name="text-17-4">
            <a:extLst>
              <a:ext uri="{FF2B5EF4-FFF2-40B4-BE49-F238E27FC236}">
                <a16:creationId xmlns:a16="http://schemas.microsoft.com/office/drawing/2014/main" id="{E888A3A0-E5C5-4FBE-9D66-44E1444661FB}"/>
              </a:ext>
            </a:extLst>
          </p:cNvPr>
          <p:cNvSpPr>
            <a:spLocks noGrp="1"/>
          </p:cNvSpPr>
          <p:nvPr/>
        </p:nvSpPr>
        <p:spPr>
          <a:xfrm>
            <a:off x="552450" y="2847975"/>
            <a:ext cx="50101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Проведённые реформы:</a:t>
            </a:r>
          </a:p>
        </p:txBody>
      </p:sp>
      <p:sp>
        <p:nvSpPr>
          <p:cNvPr id="6" name="text-17-5">
            <a:extLst>
              <a:ext uri="{FF2B5EF4-FFF2-40B4-BE49-F238E27FC236}">
                <a16:creationId xmlns:a16="http://schemas.microsoft.com/office/drawing/2014/main" id="{B4FF729C-5469-402D-BF63-E24F4C42FC68}"/>
              </a:ext>
            </a:extLst>
          </p:cNvPr>
          <p:cNvSpPr>
            <a:spLocks noGrp="1"/>
          </p:cNvSpPr>
          <p:nvPr/>
        </p:nvSpPr>
        <p:spPr>
          <a:xfrm>
            <a:off x="552450" y="3352800"/>
            <a:ext cx="50101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Отмена крестьянской зависимости</a:t>
            </a:r>
          </a:p>
        </p:txBody>
      </p:sp>
      <p:sp>
        <p:nvSpPr>
          <p:cNvPr id="7" name="text-17-6">
            <a:extLst>
              <a:ext uri="{FF2B5EF4-FFF2-40B4-BE49-F238E27FC236}">
                <a16:creationId xmlns:a16="http://schemas.microsoft.com/office/drawing/2014/main" id="{9FE0F36D-91C0-4A2C-A5B5-0EF4A3DA10F6}"/>
              </a:ext>
            </a:extLst>
          </p:cNvPr>
          <p:cNvSpPr>
            <a:spLocks noGrp="1"/>
          </p:cNvSpPr>
          <p:nvPr/>
        </p:nvSpPr>
        <p:spPr>
          <a:xfrm>
            <a:off x="552450" y="3857625"/>
            <a:ext cx="501015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Упразднение сеньориальной юрисдикции</a:t>
            </a:r>
          </a:p>
        </p:txBody>
      </p:sp>
      <p:sp>
        <p:nvSpPr>
          <p:cNvPr id="8" name="text-17-7">
            <a:extLst>
              <a:ext uri="{FF2B5EF4-FFF2-40B4-BE49-F238E27FC236}">
                <a16:creationId xmlns:a16="http://schemas.microsoft.com/office/drawing/2014/main" id="{DEA473AC-C127-4B8B-86EB-B2A0F34AD59D}"/>
              </a:ext>
            </a:extLst>
          </p:cNvPr>
          <p:cNvSpPr>
            <a:spLocks noGrp="1"/>
          </p:cNvSpPr>
          <p:nvPr/>
        </p:nvSpPr>
        <p:spPr>
          <a:xfrm>
            <a:off x="552450" y="4724400"/>
            <a:ext cx="50101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Централизация управления</a:t>
            </a:r>
          </a:p>
        </p:txBody>
      </p:sp>
      <p:sp>
        <p:nvSpPr>
          <p:cNvPr id="9" name="text-17-8">
            <a:extLst>
              <a:ext uri="{FF2B5EF4-FFF2-40B4-BE49-F238E27FC236}">
                <a16:creationId xmlns:a16="http://schemas.microsoft.com/office/drawing/2014/main" id="{9D6E230B-9F18-4AEC-A654-6D98E9161DBB}"/>
              </a:ext>
            </a:extLst>
          </p:cNvPr>
          <p:cNvSpPr>
            <a:spLocks noGrp="1"/>
          </p:cNvSpPr>
          <p:nvPr/>
        </p:nvSpPr>
        <p:spPr>
          <a:xfrm>
            <a:off x="552450" y="5229225"/>
            <a:ext cx="501015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Использование Италии как объекта торга</a:t>
            </a:r>
          </a:p>
        </p:txBody>
      </p:sp>
      <p:sp>
        <p:nvSpPr>
          <p:cNvPr id="10" name="surface-17-9">
            <a:extLst>
              <a:ext uri="{FF2B5EF4-FFF2-40B4-BE49-F238E27FC236}">
                <a16:creationId xmlns:a16="http://schemas.microsoft.com/office/drawing/2014/main" id="{2A4F9EBA-85B2-4DAF-8960-B3EF80292073}"/>
              </a:ext>
            </a:extLst>
          </p:cNvPr>
          <p:cNvSpPr>
            <a:spLocks noGrp="1"/>
          </p:cNvSpPr>
          <p:nvPr/>
        </p:nvSpPr>
        <p:spPr>
          <a:xfrm>
            <a:off x="5962650" y="1476375"/>
            <a:ext cx="12383" cy="4733925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11" name="text-17-10">
            <a:extLst>
              <a:ext uri="{FF2B5EF4-FFF2-40B4-BE49-F238E27FC236}">
                <a16:creationId xmlns:a16="http://schemas.microsoft.com/office/drawing/2014/main" id="{F4C4DFDA-B97D-46B3-B3DB-446340326FFD}"/>
              </a:ext>
            </a:extLst>
          </p:cNvPr>
          <p:cNvSpPr>
            <a:spLocks noGrp="1"/>
          </p:cNvSpPr>
          <p:nvPr/>
        </p:nvSpPr>
        <p:spPr>
          <a:xfrm>
            <a:off x="6381750" y="1476375"/>
            <a:ext cx="52768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38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438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После Венского конгресса:</a:t>
            </a:r>
          </a:p>
        </p:txBody>
      </p:sp>
      <p:sp>
        <p:nvSpPr>
          <p:cNvPr id="12" name="text-17-11">
            <a:extLst>
              <a:ext uri="{FF2B5EF4-FFF2-40B4-BE49-F238E27FC236}">
                <a16:creationId xmlns:a16="http://schemas.microsoft.com/office/drawing/2014/main" id="{EB6C57A8-59AF-4BFF-9110-5C54FB1B081C}"/>
              </a:ext>
            </a:extLst>
          </p:cNvPr>
          <p:cNvSpPr>
            <a:spLocks noGrp="1"/>
          </p:cNvSpPr>
          <p:nvPr/>
        </p:nvSpPr>
        <p:spPr>
          <a:xfrm>
            <a:off x="6381750" y="1933575"/>
            <a:ext cx="52768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38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438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Восстановление монархий:</a:t>
            </a:r>
          </a:p>
        </p:txBody>
      </p:sp>
      <p:sp>
        <p:nvSpPr>
          <p:cNvPr id="13" name="text-17-12">
            <a:extLst>
              <a:ext uri="{FF2B5EF4-FFF2-40B4-BE49-F238E27FC236}">
                <a16:creationId xmlns:a16="http://schemas.microsoft.com/office/drawing/2014/main" id="{A1933BA2-7736-4804-BAD8-9A888760D314}"/>
              </a:ext>
            </a:extLst>
          </p:cNvPr>
          <p:cNvSpPr>
            <a:spLocks noGrp="1"/>
          </p:cNvSpPr>
          <p:nvPr/>
        </p:nvSpPr>
        <p:spPr>
          <a:xfrm>
            <a:off x="6381750" y="2390775"/>
            <a:ext cx="52768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Сардинское королевство (Пьемонт)</a:t>
            </a:r>
          </a:p>
        </p:txBody>
      </p:sp>
      <p:sp>
        <p:nvSpPr>
          <p:cNvPr id="14" name="text-17-13">
            <a:extLst>
              <a:ext uri="{FF2B5EF4-FFF2-40B4-BE49-F238E27FC236}">
                <a16:creationId xmlns:a16="http://schemas.microsoft.com/office/drawing/2014/main" id="{07055ED0-424B-4448-B610-BC60621CE229}"/>
              </a:ext>
            </a:extLst>
          </p:cNvPr>
          <p:cNvSpPr>
            <a:spLocks noGrp="1"/>
          </p:cNvSpPr>
          <p:nvPr/>
        </p:nvSpPr>
        <p:spPr>
          <a:xfrm>
            <a:off x="6381750" y="2847975"/>
            <a:ext cx="52768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Королевство обеих Сицилий</a:t>
            </a:r>
          </a:p>
        </p:txBody>
      </p:sp>
      <p:sp>
        <p:nvSpPr>
          <p:cNvPr id="15" name="text-17-14">
            <a:extLst>
              <a:ext uri="{FF2B5EF4-FFF2-40B4-BE49-F238E27FC236}">
                <a16:creationId xmlns:a16="http://schemas.microsoft.com/office/drawing/2014/main" id="{99220955-E3C5-4659-BD58-454700EEC835}"/>
              </a:ext>
            </a:extLst>
          </p:cNvPr>
          <p:cNvSpPr>
            <a:spLocks noGrp="1"/>
          </p:cNvSpPr>
          <p:nvPr/>
        </p:nvSpPr>
        <p:spPr>
          <a:xfrm>
            <a:off x="6381750" y="3305175"/>
            <a:ext cx="52768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3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3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Папская область</a:t>
            </a:r>
          </a:p>
        </p:txBody>
      </p:sp>
      <p:sp>
        <p:nvSpPr>
          <p:cNvPr id="16" name="surface-17-15">
            <a:extLst>
              <a:ext uri="{FF2B5EF4-FFF2-40B4-BE49-F238E27FC236}">
                <a16:creationId xmlns:a16="http://schemas.microsoft.com/office/drawing/2014/main" id="{31C46B88-F620-400B-B38F-A31DBFF5F647}"/>
              </a:ext>
            </a:extLst>
          </p:cNvPr>
          <p:cNvSpPr>
            <a:spLocks noGrp="1"/>
          </p:cNvSpPr>
          <p:nvPr/>
        </p:nvSpPr>
        <p:spPr>
          <a:xfrm>
            <a:off x="6381750" y="4067175"/>
            <a:ext cx="5276850" cy="19050"/>
          </a:xfrm>
          <a:prstGeom prst="rect">
            <a:avLst/>
          </a:prstGeom>
          <a:solidFill>
            <a:srgbClr val="A68C5B"/>
          </a:solidFill>
          <a:ln w="0">
            <a:noFill/>
          </a:ln>
        </p:spPr>
      </p:sp>
      <p:sp>
        <p:nvSpPr>
          <p:cNvPr id="17" name="text-17-16">
            <a:extLst>
              <a:ext uri="{FF2B5EF4-FFF2-40B4-BE49-F238E27FC236}">
                <a16:creationId xmlns:a16="http://schemas.microsoft.com/office/drawing/2014/main" id="{0827B8BD-C4EA-48D4-9777-382BE1596310}"/>
              </a:ext>
            </a:extLst>
          </p:cNvPr>
          <p:cNvSpPr>
            <a:spLocks noGrp="1"/>
          </p:cNvSpPr>
          <p:nvPr/>
        </p:nvSpPr>
        <p:spPr>
          <a:xfrm>
            <a:off x="6381750" y="4286250"/>
            <a:ext cx="52768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Политический курс:</a:t>
            </a:r>
          </a:p>
        </p:txBody>
      </p:sp>
      <p:sp>
        <p:nvSpPr>
          <p:cNvPr id="18" name="text-17-17">
            <a:extLst>
              <a:ext uri="{FF2B5EF4-FFF2-40B4-BE49-F238E27FC236}">
                <a16:creationId xmlns:a16="http://schemas.microsoft.com/office/drawing/2014/main" id="{F81595E7-EAFC-43BA-8775-B42541269B2F}"/>
              </a:ext>
            </a:extLst>
          </p:cNvPr>
          <p:cNvSpPr>
            <a:spLocks noGrp="1"/>
          </p:cNvSpPr>
          <p:nvPr/>
        </p:nvSpPr>
        <p:spPr>
          <a:xfrm>
            <a:off x="6381750" y="4714875"/>
            <a:ext cx="52768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Консерватизм на севере и юге</a:t>
            </a:r>
          </a:p>
        </p:txBody>
      </p:sp>
      <p:sp>
        <p:nvSpPr>
          <p:cNvPr id="19" name="text-17-18">
            <a:extLst>
              <a:ext uri="{FF2B5EF4-FFF2-40B4-BE49-F238E27FC236}">
                <a16:creationId xmlns:a16="http://schemas.microsoft.com/office/drawing/2014/main" id="{24341E0C-D64B-44BC-B5A1-58D5EA882970}"/>
              </a:ext>
            </a:extLst>
          </p:cNvPr>
          <p:cNvSpPr>
            <a:spLocks noGrp="1"/>
          </p:cNvSpPr>
          <p:nvPr/>
        </p:nvSpPr>
        <p:spPr>
          <a:xfrm>
            <a:off x="6381750" y="5143500"/>
            <a:ext cx="52768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Усиление роли католицизма</a:t>
            </a:r>
          </a:p>
        </p:txBody>
      </p:sp>
      <p:sp>
        <p:nvSpPr>
          <p:cNvPr id="20" name="text-17-19">
            <a:extLst>
              <a:ext uri="{FF2B5EF4-FFF2-40B4-BE49-F238E27FC236}">
                <a16:creationId xmlns:a16="http://schemas.microsoft.com/office/drawing/2014/main" id="{36A9A869-9DDB-42A9-8959-5543E37D5494}"/>
              </a:ext>
            </a:extLst>
          </p:cNvPr>
          <p:cNvSpPr>
            <a:spLocks noGrp="1"/>
          </p:cNvSpPr>
          <p:nvPr/>
        </p:nvSpPr>
        <p:spPr>
          <a:xfrm>
            <a:off x="6381750" y="5572125"/>
            <a:ext cx="52768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Умеренная политика в Модене, Тоскане и Парме</a:t>
            </a:r>
          </a:p>
        </p:txBody>
      </p:sp>
      <p:sp>
        <p:nvSpPr>
          <p:cNvPr id="21" name="100ballnik.com">
            <a:extLst>
              <a:ext uri="{FF2B5EF4-FFF2-40B4-BE49-F238E27FC236}">
                <a16:creationId xmlns:a16="http://schemas.microsoft.com/office/drawing/2014/main" id="{85D66546-EC25-4437-A00B-9F7047B84403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34932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F9448473-9BB3-49BC-A031-E9BFB4874C36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Италия: географическое понятие</a:t>
            </a:r>
          </a:p>
        </p:txBody>
      </p:sp>
      <p:sp>
        <p:nvSpPr>
          <p:cNvPr id="2" name="surface-18-1">
            <a:extLst>
              <a:ext uri="{FF2B5EF4-FFF2-40B4-BE49-F238E27FC236}">
                <a16:creationId xmlns:a16="http://schemas.microsoft.com/office/drawing/2014/main" id="{C07378AA-1192-4A24-8FD0-63D5865F5159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18-2">
            <a:extLst>
              <a:ext uri="{FF2B5EF4-FFF2-40B4-BE49-F238E27FC236}">
                <a16:creationId xmlns:a16="http://schemas.microsoft.com/office/drawing/2014/main" id="{8AD4C63F-944E-43E2-8905-8B61C5008BD8}"/>
              </a:ext>
            </a:extLst>
          </p:cNvPr>
          <p:cNvSpPr>
            <a:spLocks noGrp="1"/>
          </p:cNvSpPr>
          <p:nvPr/>
        </p:nvSpPr>
        <p:spPr>
          <a:xfrm>
            <a:off x="552450" y="1428750"/>
            <a:ext cx="543877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Влияние Австрии:</a:t>
            </a:r>
          </a:p>
        </p:txBody>
      </p:sp>
      <p:sp>
        <p:nvSpPr>
          <p:cNvPr id="4" name="text-18-3">
            <a:extLst>
              <a:ext uri="{FF2B5EF4-FFF2-40B4-BE49-F238E27FC236}">
                <a16:creationId xmlns:a16="http://schemas.microsoft.com/office/drawing/2014/main" id="{CD75322A-D707-4268-85FC-93C3EF6566B5}"/>
              </a:ext>
            </a:extLst>
          </p:cNvPr>
          <p:cNvSpPr>
            <a:spLocks noGrp="1"/>
          </p:cNvSpPr>
          <p:nvPr/>
        </p:nvSpPr>
        <p:spPr>
          <a:xfrm>
            <a:off x="552450" y="1981200"/>
            <a:ext cx="5438775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Включение Ломбардии и Венецианской области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422198" y="3257550"/>
            <a:ext cx="3699279" cy="258127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 l="1738" r="1738"/>
          <a:stretch>
            <a:fillRect/>
          </a:stretch>
        </p:blipFill>
        <p:spPr>
          <a:xfrm>
            <a:off x="10077450" y="1381125"/>
            <a:ext cx="1581150" cy="2085975"/>
          </a:xfrm>
          <a:prstGeom prst="rect">
            <a:avLst/>
          </a:prstGeom>
        </p:spPr>
      </p:pic>
      <p:sp>
        <p:nvSpPr>
          <p:cNvPr id="7" name="text-18-4">
            <a:extLst>
              <a:ext uri="{FF2B5EF4-FFF2-40B4-BE49-F238E27FC236}">
                <a16:creationId xmlns:a16="http://schemas.microsoft.com/office/drawing/2014/main" id="{3FAEC909-5F16-4B83-87F1-360F7B4EF945}"/>
              </a:ext>
            </a:extLst>
          </p:cNvPr>
          <p:cNvSpPr>
            <a:spLocks noGrp="1"/>
          </p:cNvSpPr>
          <p:nvPr/>
        </p:nvSpPr>
        <p:spPr>
          <a:xfrm>
            <a:off x="6496050" y="1457325"/>
            <a:ext cx="32575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Поддержка архаичной системы управления</a:t>
            </a:r>
          </a:p>
        </p:txBody>
      </p:sp>
      <p:sp>
        <p:nvSpPr>
          <p:cNvPr id="8" name="text-18-5">
            <a:extLst>
              <a:ext uri="{FF2B5EF4-FFF2-40B4-BE49-F238E27FC236}">
                <a16:creationId xmlns:a16="http://schemas.microsoft.com/office/drawing/2014/main" id="{63E96DB1-0905-493A-A216-4D0C47C31EDD}"/>
              </a:ext>
            </a:extLst>
          </p:cNvPr>
          <p:cNvSpPr>
            <a:spLocks noGrp="1"/>
          </p:cNvSpPr>
          <p:nvPr/>
        </p:nvSpPr>
        <p:spPr>
          <a:xfrm>
            <a:off x="6496050" y="2305050"/>
            <a:ext cx="32575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Восстановление таможенных барьеров</a:t>
            </a:r>
          </a:p>
        </p:txBody>
      </p:sp>
      <p:sp>
        <p:nvSpPr>
          <p:cNvPr id="9" name="text-18-6">
            <a:extLst>
              <a:ext uri="{FF2B5EF4-FFF2-40B4-BE49-F238E27FC236}">
                <a16:creationId xmlns:a16="http://schemas.microsoft.com/office/drawing/2014/main" id="{2A96B9E2-2DB9-4831-8CD9-7CCC23698B43}"/>
              </a:ext>
            </a:extLst>
          </p:cNvPr>
          <p:cNvSpPr>
            <a:spLocks noGrp="1"/>
          </p:cNvSpPr>
          <p:nvPr/>
        </p:nvSpPr>
        <p:spPr>
          <a:xfrm>
            <a:off x="6496050" y="3152775"/>
            <a:ext cx="325755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Политика подавления патриотических настроений</a:t>
            </a:r>
          </a:p>
        </p:txBody>
      </p:sp>
      <p:sp>
        <p:nvSpPr>
          <p:cNvPr id="10" name="surface-18-7">
            <a:extLst>
              <a:ext uri="{FF2B5EF4-FFF2-40B4-BE49-F238E27FC236}">
                <a16:creationId xmlns:a16="http://schemas.microsoft.com/office/drawing/2014/main" id="{0CC1631A-861B-458F-8B85-9963BD5337F3}"/>
              </a:ext>
            </a:extLst>
          </p:cNvPr>
          <p:cNvSpPr>
            <a:spLocks noGrp="1"/>
          </p:cNvSpPr>
          <p:nvPr/>
        </p:nvSpPr>
        <p:spPr>
          <a:xfrm>
            <a:off x="6505575" y="4552950"/>
            <a:ext cx="5153025" cy="19050"/>
          </a:xfrm>
          <a:prstGeom prst="rect">
            <a:avLst/>
          </a:prstGeom>
          <a:solidFill>
            <a:srgbClr val="A68C5B"/>
          </a:solidFill>
          <a:ln w="0">
            <a:noFill/>
          </a:ln>
        </p:spPr>
      </p:sp>
      <p:sp>
        <p:nvSpPr>
          <p:cNvPr id="11" name="text-18-8">
            <a:extLst>
              <a:ext uri="{FF2B5EF4-FFF2-40B4-BE49-F238E27FC236}">
                <a16:creationId xmlns:a16="http://schemas.microsoft.com/office/drawing/2014/main" id="{49EE628C-03B9-4EBC-B3FC-22435734B97B}"/>
              </a:ext>
            </a:extLst>
          </p:cNvPr>
          <p:cNvSpPr>
            <a:spLocks noGrp="1"/>
          </p:cNvSpPr>
          <p:nvPr/>
        </p:nvSpPr>
        <p:spPr>
          <a:xfrm>
            <a:off x="6496050" y="4752975"/>
            <a:ext cx="5162550" cy="1533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7F3A42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7F3A42"/>
                </a:solidFill>
                <a:latin typeface="Georgia"/>
                <a:ea typeface="Georgia"/>
                <a:cs typeface="Georgia"/>
              </a:rPr>
              <a:t>Заявление Меттерниха: «Италия — это не более чем географическое понятие»</a:t>
            </a:r>
          </a:p>
        </p:txBody>
      </p:sp>
      <p:sp>
        <p:nvSpPr>
          <p:cNvPr id="12" name="100ballnik.com">
            <a:extLst>
              <a:ext uri="{FF2B5EF4-FFF2-40B4-BE49-F238E27FC236}">
                <a16:creationId xmlns:a16="http://schemas.microsoft.com/office/drawing/2014/main" id="{2FB8C251-87F8-4C8E-8C37-7652EDBB64C7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89848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">
            <a:extLst>
              <a:ext uri="{FF2B5EF4-FFF2-40B4-BE49-F238E27FC236}">
                <a16:creationId xmlns:a16="http://schemas.microsoft.com/office/drawing/2014/main" id="{F1F1C183-7EDD-4314-8207-78E6D8D2D2F2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Италия: географическое понятие</a:t>
            </a:r>
          </a:p>
        </p:txBody>
      </p:sp>
      <p:sp>
        <p:nvSpPr>
          <p:cNvPr id="2" name="surface-19-1">
            <a:extLst>
              <a:ext uri="{FF2B5EF4-FFF2-40B4-BE49-F238E27FC236}">
                <a16:creationId xmlns:a16="http://schemas.microsoft.com/office/drawing/2014/main" id="{139FA38B-22EF-4EB3-8DD6-DBF2ADF507B7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19-2">
            <a:extLst>
              <a:ext uri="{FF2B5EF4-FFF2-40B4-BE49-F238E27FC236}">
                <a16:creationId xmlns:a16="http://schemas.microsoft.com/office/drawing/2014/main" id="{BDB18141-D0A4-4411-907B-9BF9CE9ED001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111061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1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700" b="1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Экономическое положение:</a:t>
            </a:r>
          </a:p>
        </p:txBody>
      </p:sp>
      <p:sp>
        <p:nvSpPr>
          <p:cNvPr id="4" name="text-19-3">
            <a:extLst>
              <a:ext uri="{FF2B5EF4-FFF2-40B4-BE49-F238E27FC236}">
                <a16:creationId xmlns:a16="http://schemas.microsoft.com/office/drawing/2014/main" id="{60953ED9-7C4F-4336-83EC-0A9D21980CFA}"/>
              </a:ext>
            </a:extLst>
          </p:cNvPr>
          <p:cNvSpPr>
            <a:spLocks noGrp="1"/>
          </p:cNvSpPr>
          <p:nvPr/>
        </p:nvSpPr>
        <p:spPr>
          <a:xfrm>
            <a:off x="552450" y="2000250"/>
            <a:ext cx="5143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6F8474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6F8474"/>
                </a:solidFill>
                <a:latin typeface="Arial"/>
                <a:ea typeface="Arial"/>
                <a:cs typeface="Arial"/>
              </a:rPr>
              <a:t>Северная Италия:</a:t>
            </a:r>
          </a:p>
        </p:txBody>
      </p:sp>
      <p:sp>
        <p:nvSpPr>
          <p:cNvPr id="5" name="text-19-4">
            <a:extLst>
              <a:ext uri="{FF2B5EF4-FFF2-40B4-BE49-F238E27FC236}">
                <a16:creationId xmlns:a16="http://schemas.microsoft.com/office/drawing/2014/main" id="{C1DF2CA4-FD21-4A5A-B71A-9FA4428B4FCB}"/>
              </a:ext>
            </a:extLst>
          </p:cNvPr>
          <p:cNvSpPr>
            <a:spLocks noGrp="1"/>
          </p:cNvSpPr>
          <p:nvPr/>
        </p:nvSpPr>
        <p:spPr>
          <a:xfrm>
            <a:off x="552450" y="2419350"/>
            <a:ext cx="51435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Зарождение промышленной революции</a:t>
            </a:r>
          </a:p>
        </p:txBody>
      </p:sp>
      <p:sp>
        <p:nvSpPr>
          <p:cNvPr id="6" name="text-19-5">
            <a:extLst>
              <a:ext uri="{FF2B5EF4-FFF2-40B4-BE49-F238E27FC236}">
                <a16:creationId xmlns:a16="http://schemas.microsoft.com/office/drawing/2014/main" id="{F1CB30B7-6BCA-4EB6-88F7-059D20C0932C}"/>
              </a:ext>
            </a:extLst>
          </p:cNvPr>
          <p:cNvSpPr>
            <a:spLocks noGrp="1"/>
          </p:cNvSpPr>
          <p:nvPr/>
        </p:nvSpPr>
        <p:spPr>
          <a:xfrm>
            <a:off x="552450" y="3181350"/>
            <a:ext cx="51435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Преобладание средневековых форм труда</a:t>
            </a:r>
          </a:p>
        </p:txBody>
      </p:sp>
      <p:sp>
        <p:nvSpPr>
          <p:cNvPr id="7" name="text-19-6">
            <a:extLst>
              <a:ext uri="{FF2B5EF4-FFF2-40B4-BE49-F238E27FC236}">
                <a16:creationId xmlns:a16="http://schemas.microsoft.com/office/drawing/2014/main" id="{9C077F82-F79C-434B-9569-762F9A55A712}"/>
              </a:ext>
            </a:extLst>
          </p:cNvPr>
          <p:cNvSpPr>
            <a:spLocks noGrp="1"/>
          </p:cNvSpPr>
          <p:nvPr/>
        </p:nvSpPr>
        <p:spPr>
          <a:xfrm>
            <a:off x="552450" y="3943350"/>
            <a:ext cx="51435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Начало железнодорожного строительства (середина XIX в.)</a:t>
            </a:r>
          </a:p>
        </p:txBody>
      </p:sp>
      <p:sp>
        <p:nvSpPr>
          <p:cNvPr id="8" name="surface-19-7">
            <a:extLst>
              <a:ext uri="{FF2B5EF4-FFF2-40B4-BE49-F238E27FC236}">
                <a16:creationId xmlns:a16="http://schemas.microsoft.com/office/drawing/2014/main" id="{F1F9A1FE-F573-4AA4-92BE-6CC0D2C8EF8F}"/>
              </a:ext>
            </a:extLst>
          </p:cNvPr>
          <p:cNvSpPr>
            <a:spLocks noGrp="1"/>
          </p:cNvSpPr>
          <p:nvPr/>
        </p:nvSpPr>
        <p:spPr>
          <a:xfrm>
            <a:off x="5953125" y="2000250"/>
            <a:ext cx="12383" cy="2524125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9" name="text-19-8">
            <a:extLst>
              <a:ext uri="{FF2B5EF4-FFF2-40B4-BE49-F238E27FC236}">
                <a16:creationId xmlns:a16="http://schemas.microsoft.com/office/drawing/2014/main" id="{D072FEC6-270D-40A8-AE0E-E0968574C86D}"/>
              </a:ext>
            </a:extLst>
          </p:cNvPr>
          <p:cNvSpPr>
            <a:spLocks noGrp="1"/>
          </p:cNvSpPr>
          <p:nvPr/>
        </p:nvSpPr>
        <p:spPr>
          <a:xfrm>
            <a:off x="6410325" y="2000250"/>
            <a:ext cx="5248275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 i="0">
                <a:solidFill>
                  <a:srgbClr val="7F3A42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Южная Италия:</a:t>
            </a:r>
          </a:p>
        </p:txBody>
      </p:sp>
      <p:sp>
        <p:nvSpPr>
          <p:cNvPr id="10" name="text-19-9">
            <a:extLst>
              <a:ext uri="{FF2B5EF4-FFF2-40B4-BE49-F238E27FC236}">
                <a16:creationId xmlns:a16="http://schemas.microsoft.com/office/drawing/2014/main" id="{D817B11E-F58B-46CB-A0DC-0017E5F7CCE0}"/>
              </a:ext>
            </a:extLst>
          </p:cNvPr>
          <p:cNvSpPr>
            <a:spLocks noGrp="1"/>
          </p:cNvSpPr>
          <p:nvPr/>
        </p:nvSpPr>
        <p:spPr>
          <a:xfrm>
            <a:off x="6410325" y="2524125"/>
            <a:ext cx="5248275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Аграрный характер экономики</a:t>
            </a:r>
          </a:p>
        </p:txBody>
      </p:sp>
      <p:sp>
        <p:nvSpPr>
          <p:cNvPr id="11" name="text-19-10">
            <a:extLst>
              <a:ext uri="{FF2B5EF4-FFF2-40B4-BE49-F238E27FC236}">
                <a16:creationId xmlns:a16="http://schemas.microsoft.com/office/drawing/2014/main" id="{A21C5F9B-3990-4825-BA0B-07AE9678EF12}"/>
              </a:ext>
            </a:extLst>
          </p:cNvPr>
          <p:cNvSpPr>
            <a:spLocks noGrp="1"/>
          </p:cNvSpPr>
          <p:nvPr/>
        </p:nvSpPr>
        <p:spPr>
          <a:xfrm>
            <a:off x="6410325" y="3048000"/>
            <a:ext cx="5248275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Экономическая отсталость</a:t>
            </a:r>
          </a:p>
        </p:txBody>
      </p:sp>
      <p:sp>
        <p:nvSpPr>
          <p:cNvPr id="12" name="text-19-11">
            <a:extLst>
              <a:ext uri="{FF2B5EF4-FFF2-40B4-BE49-F238E27FC236}">
                <a16:creationId xmlns:a16="http://schemas.microsoft.com/office/drawing/2014/main" id="{E6AC119B-7D97-48CE-8F13-B6B57F83EDD9}"/>
              </a:ext>
            </a:extLst>
          </p:cNvPr>
          <p:cNvSpPr>
            <a:spLocks noGrp="1"/>
          </p:cNvSpPr>
          <p:nvPr/>
        </p:nvSpPr>
        <p:spPr>
          <a:xfrm>
            <a:off x="6410325" y="3571875"/>
            <a:ext cx="52482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Преобладание феодальных отношений</a:t>
            </a:r>
          </a:p>
        </p:txBody>
      </p:sp>
      <p:sp>
        <p:nvSpPr>
          <p:cNvPr id="13" name="surface-19-12">
            <a:extLst>
              <a:ext uri="{FF2B5EF4-FFF2-40B4-BE49-F238E27FC236}">
                <a16:creationId xmlns:a16="http://schemas.microsoft.com/office/drawing/2014/main" id="{297CD425-421A-43E7-95DB-85DF63B7417B}"/>
              </a:ext>
            </a:extLst>
          </p:cNvPr>
          <p:cNvSpPr>
            <a:spLocks noGrp="1"/>
          </p:cNvSpPr>
          <p:nvPr/>
        </p:nvSpPr>
        <p:spPr>
          <a:xfrm>
            <a:off x="542925" y="4714875"/>
            <a:ext cx="11115675" cy="1571625"/>
          </a:xfrm>
          <a:prstGeom prst="rect">
            <a:avLst/>
          </a:prstGeom>
          <a:solidFill>
            <a:srgbClr val="E6E2D7"/>
          </a:solidFill>
          <a:ln w="0">
            <a:noFill/>
          </a:ln>
        </p:spPr>
      </p:sp>
      <p:sp>
        <p:nvSpPr>
          <p:cNvPr id="14" name="text-19-13">
            <a:extLst>
              <a:ext uri="{FF2B5EF4-FFF2-40B4-BE49-F238E27FC236}">
                <a16:creationId xmlns:a16="http://schemas.microsoft.com/office/drawing/2014/main" id="{D07D3E92-F8C8-4B37-88AF-F0148CA4C594}"/>
              </a:ext>
            </a:extLst>
          </p:cNvPr>
          <p:cNvSpPr>
            <a:spLocks noGrp="1"/>
          </p:cNvSpPr>
          <p:nvPr/>
        </p:nvSpPr>
        <p:spPr>
          <a:xfrm>
            <a:off x="762000" y="4838700"/>
            <a:ext cx="104584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Итоги:</a:t>
            </a:r>
          </a:p>
        </p:txBody>
      </p:sp>
      <p:sp>
        <p:nvSpPr>
          <p:cNvPr id="15" name="text-19-14">
            <a:extLst>
              <a:ext uri="{FF2B5EF4-FFF2-40B4-BE49-F238E27FC236}">
                <a16:creationId xmlns:a16="http://schemas.microsoft.com/office/drawing/2014/main" id="{D174BA02-52A5-4976-941B-1CE92BDEB02F}"/>
              </a:ext>
            </a:extLst>
          </p:cNvPr>
          <p:cNvSpPr>
            <a:spLocks noGrp="1"/>
          </p:cNvSpPr>
          <p:nvPr/>
        </p:nvSpPr>
        <p:spPr>
          <a:xfrm>
            <a:off x="762000" y="5267325"/>
            <a:ext cx="238125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Политическая раздробленность</a:t>
            </a:r>
          </a:p>
        </p:txBody>
      </p:sp>
      <p:sp>
        <p:nvSpPr>
          <p:cNvPr id="16" name="text-19-15">
            <a:extLst>
              <a:ext uri="{FF2B5EF4-FFF2-40B4-BE49-F238E27FC236}">
                <a16:creationId xmlns:a16="http://schemas.microsoft.com/office/drawing/2014/main" id="{8176F2C1-1054-4197-96AE-3049D9BB5599}"/>
              </a:ext>
            </a:extLst>
          </p:cNvPr>
          <p:cNvSpPr>
            <a:spLocks noGrp="1"/>
          </p:cNvSpPr>
          <p:nvPr/>
        </p:nvSpPr>
        <p:spPr>
          <a:xfrm>
            <a:off x="3467100" y="5267325"/>
            <a:ext cx="238125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Экономическая отсталость</a:t>
            </a:r>
          </a:p>
        </p:txBody>
      </p:sp>
      <p:sp>
        <p:nvSpPr>
          <p:cNvPr id="17" name="text-19-16">
            <a:extLst>
              <a:ext uri="{FF2B5EF4-FFF2-40B4-BE49-F238E27FC236}">
                <a16:creationId xmlns:a16="http://schemas.microsoft.com/office/drawing/2014/main" id="{549B3AF1-A5FB-460C-B9DF-5985713EAF86}"/>
              </a:ext>
            </a:extLst>
          </p:cNvPr>
          <p:cNvSpPr>
            <a:spLocks noGrp="1"/>
          </p:cNvSpPr>
          <p:nvPr/>
        </p:nvSpPr>
        <p:spPr>
          <a:xfrm>
            <a:off x="6172200" y="5267325"/>
            <a:ext cx="238125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Сохранение феодальных пережитков</a:t>
            </a:r>
          </a:p>
        </p:txBody>
      </p:sp>
      <p:sp>
        <p:nvSpPr>
          <p:cNvPr id="18" name="text-19-17">
            <a:extLst>
              <a:ext uri="{FF2B5EF4-FFF2-40B4-BE49-F238E27FC236}">
                <a16:creationId xmlns:a16="http://schemas.microsoft.com/office/drawing/2014/main" id="{C5F2E999-F0EE-48F8-909A-F94D2AF049EA}"/>
              </a:ext>
            </a:extLst>
          </p:cNvPr>
          <p:cNvSpPr>
            <a:spLocks noGrp="1"/>
          </p:cNvSpPr>
          <p:nvPr/>
        </p:nvSpPr>
        <p:spPr>
          <a:xfrm>
            <a:off x="8877300" y="5267325"/>
            <a:ext cx="2543175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Подавление национальных стремлений</a:t>
            </a:r>
          </a:p>
        </p:txBody>
      </p:sp>
      <p:sp>
        <p:nvSpPr>
          <p:cNvPr id="19" name="100ballnik.com">
            <a:extLst>
              <a:ext uri="{FF2B5EF4-FFF2-40B4-BE49-F238E27FC236}">
                <a16:creationId xmlns:a16="http://schemas.microsoft.com/office/drawing/2014/main" id="{32FC95E2-2D8B-4EB3-A9A2-1A0E1ABE9D40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0433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B0E7D1DE-CAF5-484E-80E1-69C8B3359568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«Родина — это вера в родину»</a:t>
            </a:r>
          </a:p>
        </p:txBody>
      </p:sp>
      <p:sp>
        <p:nvSpPr>
          <p:cNvPr id="2" name="surface-20-1">
            <a:extLst>
              <a:ext uri="{FF2B5EF4-FFF2-40B4-BE49-F238E27FC236}">
                <a16:creationId xmlns:a16="http://schemas.microsoft.com/office/drawing/2014/main" id="{6F91C206-122C-42D5-AD36-8D2ECAF6971E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20-2">
            <a:extLst>
              <a:ext uri="{FF2B5EF4-FFF2-40B4-BE49-F238E27FC236}">
                <a16:creationId xmlns:a16="http://schemas.microsoft.com/office/drawing/2014/main" id="{123C1A07-F8C1-4895-AE44-6DB1A836711F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111061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 i="0">
                <a:solidFill>
                  <a:srgbClr val="6F8474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6F8474"/>
                </a:solidFill>
                <a:latin typeface="Arial"/>
                <a:ea typeface="Arial"/>
                <a:cs typeface="Arial"/>
              </a:rPr>
              <a:t>Национально-освободительное движение в Италии (Рисорджименто)</a:t>
            </a:r>
          </a:p>
        </p:txBody>
      </p:sp>
      <p:sp>
        <p:nvSpPr>
          <p:cNvPr id="4" name="text-20-3">
            <a:extLst>
              <a:ext uri="{FF2B5EF4-FFF2-40B4-BE49-F238E27FC236}">
                <a16:creationId xmlns:a16="http://schemas.microsoft.com/office/drawing/2014/main" id="{9EA67279-2112-4921-BBAD-155D8C9FB584}"/>
              </a:ext>
            </a:extLst>
          </p:cNvPr>
          <p:cNvSpPr>
            <a:spLocks noGrp="1"/>
          </p:cNvSpPr>
          <p:nvPr/>
        </p:nvSpPr>
        <p:spPr>
          <a:xfrm>
            <a:off x="552450" y="1971675"/>
            <a:ext cx="111061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75" b="0" i="0">
                <a:solidFill>
                  <a:srgbClr val="7F3A42"/>
                </a:solidFill>
                <a:latin typeface="Georgia"/>
                <a:ea typeface="Georgia"/>
                <a:cs typeface="Georgia"/>
              </a:defRPr>
            </a:pPr>
            <a:r>
              <a:rPr sz="2775" b="0" i="0">
                <a:solidFill>
                  <a:srgbClr val="7F3A42"/>
                </a:solidFill>
                <a:latin typeface="Georgia"/>
                <a:ea typeface="Georgia"/>
                <a:cs typeface="Georgia"/>
              </a:rPr>
              <a:t>Рисорджименто — движение за объединение и освобождение Италии.</a:t>
            </a:r>
          </a:p>
        </p:txBody>
      </p:sp>
      <p:sp>
        <p:nvSpPr>
          <p:cNvPr id="5" name="surface-20-4">
            <a:extLst>
              <a:ext uri="{FF2B5EF4-FFF2-40B4-BE49-F238E27FC236}">
                <a16:creationId xmlns:a16="http://schemas.microsoft.com/office/drawing/2014/main" id="{063D3228-F52B-49B0-A802-262F168D2876}"/>
              </a:ext>
            </a:extLst>
          </p:cNvPr>
          <p:cNvSpPr>
            <a:spLocks noGrp="1"/>
          </p:cNvSpPr>
          <p:nvPr/>
        </p:nvSpPr>
        <p:spPr>
          <a:xfrm>
            <a:off x="552450" y="2933700"/>
            <a:ext cx="11106150" cy="19050"/>
          </a:xfrm>
          <a:prstGeom prst="rect">
            <a:avLst/>
          </a:prstGeom>
          <a:solidFill>
            <a:srgbClr val="A68C5B"/>
          </a:solidFill>
          <a:ln w="0">
            <a:noFill/>
          </a:ln>
        </p:spPr>
      </p:sp>
      <p:sp>
        <p:nvSpPr>
          <p:cNvPr id="6" name="text-20-5">
            <a:extLst>
              <a:ext uri="{FF2B5EF4-FFF2-40B4-BE49-F238E27FC236}">
                <a16:creationId xmlns:a16="http://schemas.microsoft.com/office/drawing/2014/main" id="{D1BD5EE7-E272-4E60-A296-0DEA08AF2A7C}"/>
              </a:ext>
            </a:extLst>
          </p:cNvPr>
          <p:cNvSpPr>
            <a:spLocks noGrp="1"/>
          </p:cNvSpPr>
          <p:nvPr/>
        </p:nvSpPr>
        <p:spPr>
          <a:xfrm>
            <a:off x="552450" y="3124200"/>
            <a:ext cx="52006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88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Тайные общества карбонариев:</a:t>
            </a:r>
          </a:p>
        </p:txBody>
      </p:sp>
      <p:sp>
        <p:nvSpPr>
          <p:cNvPr id="7" name="text-20-6">
            <a:extLst>
              <a:ext uri="{FF2B5EF4-FFF2-40B4-BE49-F238E27FC236}">
                <a16:creationId xmlns:a16="http://schemas.microsoft.com/office/drawing/2014/main" id="{A8A9FAB4-B862-49B7-BD52-26EBDFF9DA2D}"/>
              </a:ext>
            </a:extLst>
          </p:cNvPr>
          <p:cNvSpPr>
            <a:spLocks noGrp="1"/>
          </p:cNvSpPr>
          <p:nvPr/>
        </p:nvSpPr>
        <p:spPr>
          <a:xfrm>
            <a:off x="552450" y="3581400"/>
            <a:ext cx="52006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Происхождение названия: от обряда посвящения с сжиганием угля</a:t>
            </a:r>
          </a:p>
        </p:txBody>
      </p:sp>
      <p:sp>
        <p:nvSpPr>
          <p:cNvPr id="8" name="text-20-7">
            <a:extLst>
              <a:ext uri="{FF2B5EF4-FFF2-40B4-BE49-F238E27FC236}">
                <a16:creationId xmlns:a16="http://schemas.microsoft.com/office/drawing/2014/main" id="{71469A63-C0EA-4B3A-9EED-D1BAB9D1B4A4}"/>
              </a:ext>
            </a:extLst>
          </p:cNvPr>
          <p:cNvSpPr>
            <a:spLocks noGrp="1"/>
          </p:cNvSpPr>
          <p:nvPr/>
        </p:nvSpPr>
        <p:spPr>
          <a:xfrm>
            <a:off x="552450" y="4381500"/>
            <a:ext cx="52006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Цели: национальная независимость и единство Италии</a:t>
            </a:r>
          </a:p>
        </p:txBody>
      </p:sp>
      <p:sp>
        <p:nvSpPr>
          <p:cNvPr id="9" name="text-20-8">
            <a:extLst>
              <a:ext uri="{FF2B5EF4-FFF2-40B4-BE49-F238E27FC236}">
                <a16:creationId xmlns:a16="http://schemas.microsoft.com/office/drawing/2014/main" id="{BB697228-65DF-49CC-B846-54D8DAAA7B5D}"/>
              </a:ext>
            </a:extLst>
          </p:cNvPr>
          <p:cNvSpPr>
            <a:spLocks noGrp="1"/>
          </p:cNvSpPr>
          <p:nvPr/>
        </p:nvSpPr>
        <p:spPr>
          <a:xfrm>
            <a:off x="552450" y="5181600"/>
            <a:ext cx="520065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Масштаб движения: до 700 тыс. человек (4–5% населения Неаполитанского королевства)</a:t>
            </a:r>
          </a:p>
        </p:txBody>
      </p:sp>
      <p:sp>
        <p:nvSpPr>
          <p:cNvPr id="10" name="surface-20-9">
            <a:extLst>
              <a:ext uri="{FF2B5EF4-FFF2-40B4-BE49-F238E27FC236}">
                <a16:creationId xmlns:a16="http://schemas.microsoft.com/office/drawing/2014/main" id="{225E43A6-1993-4939-942C-75609EFE8315}"/>
              </a:ext>
            </a:extLst>
          </p:cNvPr>
          <p:cNvSpPr>
            <a:spLocks noGrp="1"/>
          </p:cNvSpPr>
          <p:nvPr/>
        </p:nvSpPr>
        <p:spPr>
          <a:xfrm>
            <a:off x="6086475" y="3124200"/>
            <a:ext cx="12383" cy="3162300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11" name="text-20-10">
            <a:extLst>
              <a:ext uri="{FF2B5EF4-FFF2-40B4-BE49-F238E27FC236}">
                <a16:creationId xmlns:a16="http://schemas.microsoft.com/office/drawing/2014/main" id="{B047FC26-AE18-4ACA-8944-FD86F9523026}"/>
              </a:ext>
            </a:extLst>
          </p:cNvPr>
          <p:cNvSpPr>
            <a:spLocks noGrp="1"/>
          </p:cNvSpPr>
          <p:nvPr/>
        </p:nvSpPr>
        <p:spPr>
          <a:xfrm>
            <a:off x="6467475" y="3124200"/>
            <a:ext cx="5191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Восстания </a:t>
            </a:r>
            <a:r>
              <a:rPr sz="225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1820–1830-</a:t>
            </a: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х годов:</a:t>
            </a:r>
          </a:p>
        </p:txBody>
      </p:sp>
      <p:sp>
        <p:nvSpPr>
          <p:cNvPr id="12" name="text-20-11">
            <a:extLst>
              <a:ext uri="{FF2B5EF4-FFF2-40B4-BE49-F238E27FC236}">
                <a16:creationId xmlns:a16="http://schemas.microsoft.com/office/drawing/2014/main" id="{23D3AE9E-C049-4133-B1AC-75874A00FDD2}"/>
              </a:ext>
            </a:extLst>
          </p:cNvPr>
          <p:cNvSpPr>
            <a:spLocks noGrp="1"/>
          </p:cNvSpPr>
          <p:nvPr/>
        </p:nvSpPr>
        <p:spPr>
          <a:xfrm>
            <a:off x="6467475" y="3562350"/>
            <a:ext cx="519112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Королевство обеих Сицилий и Пьемонт </a:t>
            </a:r>
            <a:r>
              <a:rPr sz="225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(1820–1821)</a:t>
            </a:r>
          </a:p>
        </p:txBody>
      </p:sp>
      <p:sp>
        <p:nvSpPr>
          <p:cNvPr id="13" name="text-20-12">
            <a:extLst>
              <a:ext uri="{FF2B5EF4-FFF2-40B4-BE49-F238E27FC236}">
                <a16:creationId xmlns:a16="http://schemas.microsoft.com/office/drawing/2014/main" id="{680FE2A1-A6DB-4AA8-B71C-062CE548F776}"/>
              </a:ext>
            </a:extLst>
          </p:cNvPr>
          <p:cNvSpPr>
            <a:spLocks noGrp="1"/>
          </p:cNvSpPr>
          <p:nvPr/>
        </p:nvSpPr>
        <p:spPr>
          <a:xfrm>
            <a:off x="6467475" y="4343400"/>
            <a:ext cx="5191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Парма и Модена </a:t>
            </a:r>
            <a:r>
              <a:rPr sz="225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(1831)</a:t>
            </a:r>
          </a:p>
        </p:txBody>
      </p:sp>
      <p:sp>
        <p:nvSpPr>
          <p:cNvPr id="14" name="text-20-13">
            <a:extLst>
              <a:ext uri="{FF2B5EF4-FFF2-40B4-BE49-F238E27FC236}">
                <a16:creationId xmlns:a16="http://schemas.microsoft.com/office/drawing/2014/main" id="{3529BD2C-F43E-4F89-932C-28ACA11D5681}"/>
              </a:ext>
            </a:extLst>
          </p:cNvPr>
          <p:cNvSpPr>
            <a:spLocks noGrp="1"/>
          </p:cNvSpPr>
          <p:nvPr/>
        </p:nvSpPr>
        <p:spPr>
          <a:xfrm>
            <a:off x="6467475" y="4781550"/>
            <a:ext cx="519112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Требования: конституции и либеральные правительства</a:t>
            </a:r>
          </a:p>
        </p:txBody>
      </p:sp>
      <p:sp>
        <p:nvSpPr>
          <p:cNvPr id="15" name="text-20-14">
            <a:extLst>
              <a:ext uri="{FF2B5EF4-FFF2-40B4-BE49-F238E27FC236}">
                <a16:creationId xmlns:a16="http://schemas.microsoft.com/office/drawing/2014/main" id="{9F5E6B90-0ABB-45A7-A784-8A3F4DDABD1D}"/>
              </a:ext>
            </a:extLst>
          </p:cNvPr>
          <p:cNvSpPr>
            <a:spLocks noGrp="1"/>
          </p:cNvSpPr>
          <p:nvPr/>
        </p:nvSpPr>
        <p:spPr>
          <a:xfrm>
            <a:off x="6467475" y="5562600"/>
            <a:ext cx="519112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Итоги: подавление восстаний, репрессии против карбонариев</a:t>
            </a:r>
          </a:p>
        </p:txBody>
      </p:sp>
      <p:sp>
        <p:nvSpPr>
          <p:cNvPr id="16" name="100ballnik.com">
            <a:extLst>
              <a:ext uri="{FF2B5EF4-FFF2-40B4-BE49-F238E27FC236}">
                <a16:creationId xmlns:a16="http://schemas.microsoft.com/office/drawing/2014/main" id="{940D3D9D-E803-4D68-B024-499476077840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04500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">
            <a:extLst>
              <a:ext uri="{FF2B5EF4-FFF2-40B4-BE49-F238E27FC236}">
                <a16:creationId xmlns:a16="http://schemas.microsoft.com/office/drawing/2014/main" id="{D16D1AD5-5EBB-4FD4-A535-18A6A2AD675D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«Родина — это вера в родину»</a:t>
            </a:r>
          </a:p>
        </p:txBody>
      </p:sp>
      <p:sp>
        <p:nvSpPr>
          <p:cNvPr id="2" name="surface-21-1">
            <a:extLst>
              <a:ext uri="{FF2B5EF4-FFF2-40B4-BE49-F238E27FC236}">
                <a16:creationId xmlns:a16="http://schemas.microsoft.com/office/drawing/2014/main" id="{CF78DBBD-D816-4B10-9E25-844A8AC4B6A7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rcRect l="9673" r="9673"/>
          <a:stretch>
            <a:fillRect/>
          </a:stretch>
        </p:blipFill>
        <p:spPr>
          <a:xfrm>
            <a:off x="552450" y="1447800"/>
            <a:ext cx="2095500" cy="3457575"/>
          </a:xfrm>
          <a:prstGeom prst="rect">
            <a:avLst/>
          </a:prstGeom>
        </p:spPr>
      </p:pic>
      <p:sp>
        <p:nvSpPr>
          <p:cNvPr id="4" name="surface-21-2">
            <a:extLst>
              <a:ext uri="{FF2B5EF4-FFF2-40B4-BE49-F238E27FC236}">
                <a16:creationId xmlns:a16="http://schemas.microsoft.com/office/drawing/2014/main" id="{A536B646-F715-46CB-81D2-52CAFF95AA87}"/>
              </a:ext>
            </a:extLst>
          </p:cNvPr>
          <p:cNvSpPr>
            <a:spLocks noGrp="1"/>
          </p:cNvSpPr>
          <p:nvPr/>
        </p:nvSpPr>
        <p:spPr>
          <a:xfrm>
            <a:off x="552450" y="5162550"/>
            <a:ext cx="2095500" cy="28575"/>
          </a:xfrm>
          <a:prstGeom prst="rect">
            <a:avLst/>
          </a:prstGeom>
          <a:solidFill>
            <a:srgbClr val="6F8474"/>
          </a:solidFill>
          <a:ln w="0">
            <a:noFill/>
          </a:ln>
        </p:spPr>
      </p:sp>
      <p:sp>
        <p:nvSpPr>
          <p:cNvPr id="5" name="text-21-3">
            <a:extLst>
              <a:ext uri="{FF2B5EF4-FFF2-40B4-BE49-F238E27FC236}">
                <a16:creationId xmlns:a16="http://schemas.microsoft.com/office/drawing/2014/main" id="{E0E81B06-649A-4CAF-BF0C-C5F88564E0D2}"/>
              </a:ext>
            </a:extLst>
          </p:cNvPr>
          <p:cNvSpPr>
            <a:spLocks noGrp="1"/>
          </p:cNvSpPr>
          <p:nvPr/>
        </p:nvSpPr>
        <p:spPr>
          <a:xfrm>
            <a:off x="2981325" y="1409700"/>
            <a:ext cx="4714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Роль Джузеппе Мадзини:</a:t>
            </a:r>
          </a:p>
        </p:txBody>
      </p:sp>
      <p:sp>
        <p:nvSpPr>
          <p:cNvPr id="6" name="text-21-4">
            <a:extLst>
              <a:ext uri="{FF2B5EF4-FFF2-40B4-BE49-F238E27FC236}">
                <a16:creationId xmlns:a16="http://schemas.microsoft.com/office/drawing/2014/main" id="{B9C71A98-9365-4DDD-BE2B-A4EB99F1C574}"/>
              </a:ext>
            </a:extLst>
          </p:cNvPr>
          <p:cNvSpPr>
            <a:spLocks noGrp="1"/>
          </p:cNvSpPr>
          <p:nvPr/>
        </p:nvSpPr>
        <p:spPr>
          <a:xfrm>
            <a:off x="2981325" y="1790700"/>
            <a:ext cx="471487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Основание общества «Молодая Италия» </a:t>
            </a:r>
            <a:r>
              <a:rPr sz="2250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(1831)</a:t>
            </a:r>
          </a:p>
        </p:txBody>
      </p:sp>
      <p:sp>
        <p:nvSpPr>
          <p:cNvPr id="7" name="text-21-5">
            <a:extLst>
              <a:ext uri="{FF2B5EF4-FFF2-40B4-BE49-F238E27FC236}">
                <a16:creationId xmlns:a16="http://schemas.microsoft.com/office/drawing/2014/main" id="{B998CBAD-20B6-46BB-9A17-FF4CD190EFAE}"/>
              </a:ext>
            </a:extLst>
          </p:cNvPr>
          <p:cNvSpPr>
            <a:spLocks noGrp="1"/>
          </p:cNvSpPr>
          <p:nvPr/>
        </p:nvSpPr>
        <p:spPr>
          <a:xfrm>
            <a:off x="2981325" y="2514600"/>
            <a:ext cx="4714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Цели движения:</a:t>
            </a:r>
          </a:p>
        </p:txBody>
      </p:sp>
      <p:sp>
        <p:nvSpPr>
          <p:cNvPr id="8" name="text-21-6">
            <a:extLst>
              <a:ext uri="{FF2B5EF4-FFF2-40B4-BE49-F238E27FC236}">
                <a16:creationId xmlns:a16="http://schemas.microsoft.com/office/drawing/2014/main" id="{1D4B309D-3B9D-4587-9864-5879C86D14A9}"/>
              </a:ext>
            </a:extLst>
          </p:cNvPr>
          <p:cNvSpPr>
            <a:spLocks noGrp="1"/>
          </p:cNvSpPr>
          <p:nvPr/>
        </p:nvSpPr>
        <p:spPr>
          <a:xfrm>
            <a:off x="2981325" y="2895600"/>
            <a:ext cx="471487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Освобождение от иностранного господства</a:t>
            </a:r>
          </a:p>
        </p:txBody>
      </p:sp>
      <p:sp>
        <p:nvSpPr>
          <p:cNvPr id="9" name="text-21-7">
            <a:extLst>
              <a:ext uri="{FF2B5EF4-FFF2-40B4-BE49-F238E27FC236}">
                <a16:creationId xmlns:a16="http://schemas.microsoft.com/office/drawing/2014/main" id="{E4FF58B6-015E-4AE3-AB53-EAD5E826CC61}"/>
              </a:ext>
            </a:extLst>
          </p:cNvPr>
          <p:cNvSpPr>
            <a:spLocks noGrp="1"/>
          </p:cNvSpPr>
          <p:nvPr/>
        </p:nvSpPr>
        <p:spPr>
          <a:xfrm>
            <a:off x="2981325" y="3619500"/>
            <a:ext cx="4714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Создание единой республики</a:t>
            </a:r>
          </a:p>
        </p:txBody>
      </p:sp>
      <p:sp>
        <p:nvSpPr>
          <p:cNvPr id="10" name="text-21-8">
            <a:extLst>
              <a:ext uri="{FF2B5EF4-FFF2-40B4-BE49-F238E27FC236}">
                <a16:creationId xmlns:a16="http://schemas.microsoft.com/office/drawing/2014/main" id="{A261F10F-E99F-469D-A31B-E38D76ACC474}"/>
              </a:ext>
            </a:extLst>
          </p:cNvPr>
          <p:cNvSpPr>
            <a:spLocks noGrp="1"/>
          </p:cNvSpPr>
          <p:nvPr/>
        </p:nvSpPr>
        <p:spPr>
          <a:xfrm>
            <a:off x="2981325" y="4000500"/>
            <a:ext cx="4714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Демократические преобразования</a:t>
            </a:r>
          </a:p>
        </p:txBody>
      </p:sp>
      <p:sp>
        <p:nvSpPr>
          <p:cNvPr id="11" name="text-21-9">
            <a:extLst>
              <a:ext uri="{FF2B5EF4-FFF2-40B4-BE49-F238E27FC236}">
                <a16:creationId xmlns:a16="http://schemas.microsoft.com/office/drawing/2014/main" id="{B10DBFED-D0B3-4FC3-955F-F7DFFE1B1848}"/>
              </a:ext>
            </a:extLst>
          </p:cNvPr>
          <p:cNvSpPr>
            <a:spLocks noGrp="1"/>
          </p:cNvSpPr>
          <p:nvPr/>
        </p:nvSpPr>
        <p:spPr>
          <a:xfrm>
            <a:off x="2981325" y="4381500"/>
            <a:ext cx="4714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Методы борьбы:</a:t>
            </a:r>
          </a:p>
        </p:txBody>
      </p:sp>
      <p:sp>
        <p:nvSpPr>
          <p:cNvPr id="12" name="text-21-10">
            <a:extLst>
              <a:ext uri="{FF2B5EF4-FFF2-40B4-BE49-F238E27FC236}">
                <a16:creationId xmlns:a16="http://schemas.microsoft.com/office/drawing/2014/main" id="{65C96B94-2953-42B0-BD08-2F8397FDF613}"/>
              </a:ext>
            </a:extLst>
          </p:cNvPr>
          <p:cNvSpPr>
            <a:spLocks noGrp="1"/>
          </p:cNvSpPr>
          <p:nvPr/>
        </p:nvSpPr>
        <p:spPr>
          <a:xfrm>
            <a:off x="2981325" y="4762500"/>
            <a:ext cx="4714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Вовлечение широких масс</a:t>
            </a:r>
          </a:p>
        </p:txBody>
      </p:sp>
      <p:sp>
        <p:nvSpPr>
          <p:cNvPr id="13" name="text-21-11">
            <a:extLst>
              <a:ext uri="{FF2B5EF4-FFF2-40B4-BE49-F238E27FC236}">
                <a16:creationId xmlns:a16="http://schemas.microsoft.com/office/drawing/2014/main" id="{59E76435-7720-4864-A447-11C0DF734D87}"/>
              </a:ext>
            </a:extLst>
          </p:cNvPr>
          <p:cNvSpPr>
            <a:spLocks noGrp="1"/>
          </p:cNvSpPr>
          <p:nvPr/>
        </p:nvSpPr>
        <p:spPr>
          <a:xfrm>
            <a:off x="2981325" y="5143500"/>
            <a:ext cx="4714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Пропаганда республиканских идей</a:t>
            </a:r>
          </a:p>
        </p:txBody>
      </p:sp>
      <p:sp>
        <p:nvSpPr>
          <p:cNvPr id="14" name="text-21-12">
            <a:extLst>
              <a:ext uri="{FF2B5EF4-FFF2-40B4-BE49-F238E27FC236}">
                <a16:creationId xmlns:a16="http://schemas.microsoft.com/office/drawing/2014/main" id="{DD3BA27F-557D-4CC8-BF2B-B1DA4116A6E8}"/>
              </a:ext>
            </a:extLst>
          </p:cNvPr>
          <p:cNvSpPr>
            <a:spLocks noGrp="1"/>
          </p:cNvSpPr>
          <p:nvPr/>
        </p:nvSpPr>
        <p:spPr>
          <a:xfrm>
            <a:off x="2981325" y="5524500"/>
            <a:ext cx="4714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Организация восстаний</a:t>
            </a:r>
          </a:p>
        </p:txBody>
      </p:sp>
      <p:sp>
        <p:nvSpPr>
          <p:cNvPr id="15" name="surface-21-13">
            <a:extLst>
              <a:ext uri="{FF2B5EF4-FFF2-40B4-BE49-F238E27FC236}">
                <a16:creationId xmlns:a16="http://schemas.microsoft.com/office/drawing/2014/main" id="{65CD27B9-CBB8-4B27-A75D-0C18E132E713}"/>
              </a:ext>
            </a:extLst>
          </p:cNvPr>
          <p:cNvSpPr>
            <a:spLocks noGrp="1"/>
          </p:cNvSpPr>
          <p:nvPr/>
        </p:nvSpPr>
        <p:spPr>
          <a:xfrm>
            <a:off x="7896225" y="1438275"/>
            <a:ext cx="12383" cy="4848225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16" name="text-21-14">
            <a:extLst>
              <a:ext uri="{FF2B5EF4-FFF2-40B4-BE49-F238E27FC236}">
                <a16:creationId xmlns:a16="http://schemas.microsoft.com/office/drawing/2014/main" id="{484A221F-8B18-48C9-94FD-8EF5FEF0EE04}"/>
              </a:ext>
            </a:extLst>
          </p:cNvPr>
          <p:cNvSpPr>
            <a:spLocks noGrp="1"/>
          </p:cNvSpPr>
          <p:nvPr/>
        </p:nvSpPr>
        <p:spPr>
          <a:xfrm>
            <a:off x="8153400" y="1409700"/>
            <a:ext cx="35052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Особенности движения:</a:t>
            </a:r>
          </a:p>
        </p:txBody>
      </p:sp>
      <p:sp>
        <p:nvSpPr>
          <p:cNvPr id="17" name="text-21-15">
            <a:extLst>
              <a:ext uri="{FF2B5EF4-FFF2-40B4-BE49-F238E27FC236}">
                <a16:creationId xmlns:a16="http://schemas.microsoft.com/office/drawing/2014/main" id="{1FCE79E9-C2AD-4102-ADBF-5A8F07DA5265}"/>
              </a:ext>
            </a:extLst>
          </p:cNvPr>
          <p:cNvSpPr>
            <a:spLocks noGrp="1"/>
          </p:cNvSpPr>
          <p:nvPr/>
        </p:nvSpPr>
        <p:spPr>
          <a:xfrm>
            <a:off x="8153400" y="2238375"/>
            <a:ext cx="35052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Противодействие папству и абсолютизму</a:t>
            </a:r>
          </a:p>
        </p:txBody>
      </p:sp>
      <p:sp>
        <p:nvSpPr>
          <p:cNvPr id="18" name="text-21-16">
            <a:extLst>
              <a:ext uri="{FF2B5EF4-FFF2-40B4-BE49-F238E27FC236}">
                <a16:creationId xmlns:a16="http://schemas.microsoft.com/office/drawing/2014/main" id="{CDB247CF-779B-4622-823F-AEB7027ADCB0}"/>
              </a:ext>
            </a:extLst>
          </p:cNvPr>
          <p:cNvSpPr>
            <a:spLocks noGrp="1"/>
          </p:cNvSpPr>
          <p:nvPr/>
        </p:nvSpPr>
        <p:spPr>
          <a:xfrm>
            <a:off x="8153400" y="3067050"/>
            <a:ext cx="35052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Стремление к демократическим преобразованиям</a:t>
            </a:r>
          </a:p>
        </p:txBody>
      </p:sp>
      <p:sp>
        <p:nvSpPr>
          <p:cNvPr id="19" name="text-21-17">
            <a:extLst>
              <a:ext uri="{FF2B5EF4-FFF2-40B4-BE49-F238E27FC236}">
                <a16:creationId xmlns:a16="http://schemas.microsoft.com/office/drawing/2014/main" id="{BB204A7A-787E-4BEB-967D-4449C8CE9B78}"/>
              </a:ext>
            </a:extLst>
          </p:cNvPr>
          <p:cNvSpPr>
            <a:spLocks noGrp="1"/>
          </p:cNvSpPr>
          <p:nvPr/>
        </p:nvSpPr>
        <p:spPr>
          <a:xfrm>
            <a:off x="8153400" y="4238625"/>
            <a:ext cx="35052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Борьба за независимость и единство страны</a:t>
            </a:r>
          </a:p>
        </p:txBody>
      </p:sp>
      <p:sp>
        <p:nvSpPr>
          <p:cNvPr id="20" name="text-21-18">
            <a:extLst>
              <a:ext uri="{FF2B5EF4-FFF2-40B4-BE49-F238E27FC236}">
                <a16:creationId xmlns:a16="http://schemas.microsoft.com/office/drawing/2014/main" id="{9C87AF96-4BB6-4FA7-A7DD-0ED6B534A27D}"/>
              </a:ext>
            </a:extLst>
          </p:cNvPr>
          <p:cNvSpPr>
            <a:spLocks noGrp="1"/>
          </p:cNvSpPr>
          <p:nvPr/>
        </p:nvSpPr>
        <p:spPr>
          <a:xfrm>
            <a:off x="8153400" y="5067300"/>
            <a:ext cx="35052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Отсутствие широкой народной поддержки на начальном этапе</a:t>
            </a:r>
          </a:p>
        </p:txBody>
      </p:sp>
      <p:sp>
        <p:nvSpPr>
          <p:cNvPr id="21" name="100ballnik.com">
            <a:extLst>
              <a:ext uri="{FF2B5EF4-FFF2-40B4-BE49-F238E27FC236}">
                <a16:creationId xmlns:a16="http://schemas.microsoft.com/office/drawing/2014/main" id="{993A5391-5006-4988-8E7A-44A3417846BE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49577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73821BAA-C666-45BC-945B-F063E6892583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Революция в Италии в 1848—1849 гг.</a:t>
            </a:r>
          </a:p>
        </p:txBody>
      </p:sp>
      <p:sp>
        <p:nvSpPr>
          <p:cNvPr id="2" name="surface-22-1">
            <a:extLst>
              <a:ext uri="{FF2B5EF4-FFF2-40B4-BE49-F238E27FC236}">
                <a16:creationId xmlns:a16="http://schemas.microsoft.com/office/drawing/2014/main" id="{F7A20247-B66D-4DCF-9D01-B60C7EC7F0A5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3" name="text-22-2">
            <a:extLst>
              <a:ext uri="{FF2B5EF4-FFF2-40B4-BE49-F238E27FC236}">
                <a16:creationId xmlns:a16="http://schemas.microsoft.com/office/drawing/2014/main" id="{1E99CC0B-C027-4D82-BC49-7E0D9830A9D9}"/>
              </a:ext>
            </a:extLst>
          </p:cNvPr>
          <p:cNvSpPr>
            <a:spLocks noGrp="1"/>
          </p:cNvSpPr>
          <p:nvPr/>
        </p:nvSpPr>
        <p:spPr>
          <a:xfrm>
            <a:off x="552450" y="1409700"/>
            <a:ext cx="30480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88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Предпосылки революции:</a:t>
            </a:r>
          </a:p>
        </p:txBody>
      </p:sp>
      <p:sp>
        <p:nvSpPr>
          <p:cNvPr id="4" name="text-22-3">
            <a:extLst>
              <a:ext uri="{FF2B5EF4-FFF2-40B4-BE49-F238E27FC236}">
                <a16:creationId xmlns:a16="http://schemas.microsoft.com/office/drawing/2014/main" id="{D0873246-E4D7-478D-B7D1-B4F35E05FD02}"/>
              </a:ext>
            </a:extLst>
          </p:cNvPr>
          <p:cNvSpPr>
            <a:spLocks noGrp="1"/>
          </p:cNvSpPr>
          <p:nvPr/>
        </p:nvSpPr>
        <p:spPr>
          <a:xfrm>
            <a:off x="552450" y="2276475"/>
            <a:ext cx="3048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Экономический кризис </a:t>
            </a:r>
            <a:r>
              <a:rPr sz="2288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1846–1847</a:t>
            </a: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 годов</a:t>
            </a:r>
          </a:p>
        </p:txBody>
      </p:sp>
      <p:sp>
        <p:nvSpPr>
          <p:cNvPr id="5" name="text-22-4">
            <a:extLst>
              <a:ext uri="{FF2B5EF4-FFF2-40B4-BE49-F238E27FC236}">
                <a16:creationId xmlns:a16="http://schemas.microsoft.com/office/drawing/2014/main" id="{539873EC-FA26-4A7D-855E-34052C8C9418}"/>
              </a:ext>
            </a:extLst>
          </p:cNvPr>
          <p:cNvSpPr>
            <a:spLocks noGrp="1"/>
          </p:cNvSpPr>
          <p:nvPr/>
        </p:nvSpPr>
        <p:spPr>
          <a:xfrm>
            <a:off x="552450" y="3486150"/>
            <a:ext cx="30480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88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Политические реформы папы Пия IX:</a:t>
            </a:r>
          </a:p>
        </p:txBody>
      </p:sp>
      <p:sp>
        <p:nvSpPr>
          <p:cNvPr id="6" name="text-22-5">
            <a:extLst>
              <a:ext uri="{FF2B5EF4-FFF2-40B4-BE49-F238E27FC236}">
                <a16:creationId xmlns:a16="http://schemas.microsoft.com/office/drawing/2014/main" id="{DF194C06-125E-414C-93B1-8F1AA520082D}"/>
              </a:ext>
            </a:extLst>
          </p:cNvPr>
          <p:cNvSpPr>
            <a:spLocks noGrp="1"/>
          </p:cNvSpPr>
          <p:nvPr/>
        </p:nvSpPr>
        <p:spPr>
          <a:xfrm>
            <a:off x="552450" y="4695825"/>
            <a:ext cx="30480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Политическая амнистия</a:t>
            </a:r>
          </a:p>
        </p:txBody>
      </p:sp>
      <p:sp>
        <p:nvSpPr>
          <p:cNvPr id="7" name="text-22-6">
            <a:extLst>
              <a:ext uri="{FF2B5EF4-FFF2-40B4-BE49-F238E27FC236}">
                <a16:creationId xmlns:a16="http://schemas.microsoft.com/office/drawing/2014/main" id="{666BBCA6-053D-4494-9B95-4FF15860E0A6}"/>
              </a:ext>
            </a:extLst>
          </p:cNvPr>
          <p:cNvSpPr>
            <a:spLocks noGrp="1"/>
          </p:cNvSpPr>
          <p:nvPr/>
        </p:nvSpPr>
        <p:spPr>
          <a:xfrm>
            <a:off x="552450" y="5562600"/>
            <a:ext cx="30480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Административные преобразования</a:t>
            </a:r>
          </a:p>
        </p:txBody>
      </p:sp>
      <p:sp>
        <p:nvSpPr>
          <p:cNvPr id="8" name="surface-22-7">
            <a:extLst>
              <a:ext uri="{FF2B5EF4-FFF2-40B4-BE49-F238E27FC236}">
                <a16:creationId xmlns:a16="http://schemas.microsoft.com/office/drawing/2014/main" id="{682E3339-E834-43FF-BECB-CA073599DFD6}"/>
              </a:ext>
            </a:extLst>
          </p:cNvPr>
          <p:cNvSpPr>
            <a:spLocks noGrp="1"/>
          </p:cNvSpPr>
          <p:nvPr/>
        </p:nvSpPr>
        <p:spPr>
          <a:xfrm>
            <a:off x="3762375" y="1409700"/>
            <a:ext cx="12383" cy="4867275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9" name="text-22-8">
            <a:extLst>
              <a:ext uri="{FF2B5EF4-FFF2-40B4-BE49-F238E27FC236}">
                <a16:creationId xmlns:a16="http://schemas.microsoft.com/office/drawing/2014/main" id="{6A8643C1-007A-4B69-A1EA-A47378B1BF5D}"/>
              </a:ext>
            </a:extLst>
          </p:cNvPr>
          <p:cNvSpPr>
            <a:spLocks noGrp="1"/>
          </p:cNvSpPr>
          <p:nvPr/>
        </p:nvSpPr>
        <p:spPr>
          <a:xfrm>
            <a:off x="3971925" y="1409700"/>
            <a:ext cx="414337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Начало революционных событий:</a:t>
            </a:r>
          </a:p>
        </p:txBody>
      </p:sp>
      <p:sp>
        <p:nvSpPr>
          <p:cNvPr id="10" name="text-22-9">
            <a:extLst>
              <a:ext uri="{FF2B5EF4-FFF2-40B4-BE49-F238E27FC236}">
                <a16:creationId xmlns:a16="http://schemas.microsoft.com/office/drawing/2014/main" id="{E3F6AE31-6327-4EE6-AA70-AB2222A158FA}"/>
              </a:ext>
            </a:extLst>
          </p:cNvPr>
          <p:cNvSpPr>
            <a:spLocks noGrp="1"/>
          </p:cNvSpPr>
          <p:nvPr/>
        </p:nvSpPr>
        <p:spPr>
          <a:xfrm>
            <a:off x="3971925" y="2124075"/>
            <a:ext cx="414337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Восстание на Сицилии </a:t>
            </a:r>
            <a:r>
              <a:rPr sz="2175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(январь 1848)</a:t>
            </a:r>
          </a:p>
        </p:txBody>
      </p:sp>
      <p:sp>
        <p:nvSpPr>
          <p:cNvPr id="11" name="text-22-10">
            <a:extLst>
              <a:ext uri="{FF2B5EF4-FFF2-40B4-BE49-F238E27FC236}">
                <a16:creationId xmlns:a16="http://schemas.microsoft.com/office/drawing/2014/main" id="{F65EE072-2999-41D4-A36F-1BD6AB0EBA75}"/>
              </a:ext>
            </a:extLst>
          </p:cNvPr>
          <p:cNvSpPr>
            <a:spLocks noGrp="1"/>
          </p:cNvSpPr>
          <p:nvPr/>
        </p:nvSpPr>
        <p:spPr>
          <a:xfrm>
            <a:off x="3971925" y="2838450"/>
            <a:ext cx="4143375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Требования восставших:</a:t>
            </a:r>
          </a:p>
        </p:txBody>
      </p:sp>
      <p:sp>
        <p:nvSpPr>
          <p:cNvPr id="12" name="text-22-11">
            <a:extLst>
              <a:ext uri="{FF2B5EF4-FFF2-40B4-BE49-F238E27FC236}">
                <a16:creationId xmlns:a16="http://schemas.microsoft.com/office/drawing/2014/main" id="{48D96605-1794-4D63-A0A3-33B63CC2B0BD}"/>
              </a:ext>
            </a:extLst>
          </p:cNvPr>
          <p:cNvSpPr>
            <a:spLocks noGrp="1"/>
          </p:cNvSpPr>
          <p:nvPr/>
        </p:nvSpPr>
        <p:spPr>
          <a:xfrm>
            <a:off x="3971925" y="3219450"/>
            <a:ext cx="414337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Создание федеративного союза</a:t>
            </a:r>
          </a:p>
        </p:txBody>
      </p:sp>
      <p:sp>
        <p:nvSpPr>
          <p:cNvPr id="13" name="text-22-12">
            <a:extLst>
              <a:ext uri="{FF2B5EF4-FFF2-40B4-BE49-F238E27FC236}">
                <a16:creationId xmlns:a16="http://schemas.microsoft.com/office/drawing/2014/main" id="{F825AFF3-B60D-41E9-9104-1DDA5D7F5C09}"/>
              </a:ext>
            </a:extLst>
          </p:cNvPr>
          <p:cNvSpPr>
            <a:spLocks noGrp="1"/>
          </p:cNvSpPr>
          <p:nvPr/>
        </p:nvSpPr>
        <p:spPr>
          <a:xfrm>
            <a:off x="3971925" y="3933825"/>
            <a:ext cx="414337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Антиавстрийская направленность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43073" y="4838700"/>
            <a:ext cx="2001078" cy="1438275"/>
          </a:xfrm>
          <a:prstGeom prst="rect">
            <a:avLst/>
          </a:prstGeom>
        </p:spPr>
      </p:pic>
      <p:sp>
        <p:nvSpPr>
          <p:cNvPr id="15" name="surface-22-13">
            <a:extLst>
              <a:ext uri="{FF2B5EF4-FFF2-40B4-BE49-F238E27FC236}">
                <a16:creationId xmlns:a16="http://schemas.microsoft.com/office/drawing/2014/main" id="{F07E6D0B-5D8D-4E26-9B40-0602C805C6AE}"/>
              </a:ext>
            </a:extLst>
          </p:cNvPr>
          <p:cNvSpPr>
            <a:spLocks noGrp="1"/>
          </p:cNvSpPr>
          <p:nvPr/>
        </p:nvSpPr>
        <p:spPr>
          <a:xfrm>
            <a:off x="8305800" y="1409700"/>
            <a:ext cx="12383" cy="4867275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16" name="text-22-14">
            <a:extLst>
              <a:ext uri="{FF2B5EF4-FFF2-40B4-BE49-F238E27FC236}">
                <a16:creationId xmlns:a16="http://schemas.microsoft.com/office/drawing/2014/main" id="{E7105D11-2FDB-4248-A037-DB1CC1FB71BD}"/>
              </a:ext>
            </a:extLst>
          </p:cNvPr>
          <p:cNvSpPr>
            <a:spLocks noGrp="1"/>
          </p:cNvSpPr>
          <p:nvPr/>
        </p:nvSpPr>
        <p:spPr>
          <a:xfrm>
            <a:off x="8543925" y="1409700"/>
            <a:ext cx="311467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Военные действия против Австрии:</a:t>
            </a:r>
          </a:p>
        </p:txBody>
      </p:sp>
      <p:sp>
        <p:nvSpPr>
          <p:cNvPr id="17" name="text-22-15">
            <a:extLst>
              <a:ext uri="{FF2B5EF4-FFF2-40B4-BE49-F238E27FC236}">
                <a16:creationId xmlns:a16="http://schemas.microsoft.com/office/drawing/2014/main" id="{74585E21-DBCF-4F78-8C5F-B0B850E1EA40}"/>
              </a:ext>
            </a:extLst>
          </p:cNvPr>
          <p:cNvSpPr>
            <a:spLocks noGrp="1"/>
          </p:cNvSpPr>
          <p:nvPr/>
        </p:nvSpPr>
        <p:spPr>
          <a:xfrm>
            <a:off x="8543925" y="2362200"/>
            <a:ext cx="3114675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Избрание временных правительств в Ломбардии и Венеции</a:t>
            </a:r>
          </a:p>
        </p:txBody>
      </p:sp>
      <p:sp>
        <p:nvSpPr>
          <p:cNvPr id="18" name="text-22-16">
            <a:extLst>
              <a:ext uri="{FF2B5EF4-FFF2-40B4-BE49-F238E27FC236}">
                <a16:creationId xmlns:a16="http://schemas.microsoft.com/office/drawing/2014/main" id="{90E62B3A-4B5D-4B49-BBE0-695EAF156026}"/>
              </a:ext>
            </a:extLst>
          </p:cNvPr>
          <p:cNvSpPr>
            <a:spLocks noGrp="1"/>
          </p:cNvSpPr>
          <p:nvPr/>
        </p:nvSpPr>
        <p:spPr>
          <a:xfrm>
            <a:off x="8543925" y="3667125"/>
            <a:ext cx="311467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Война Пьемонта против Австрии</a:t>
            </a:r>
          </a:p>
        </p:txBody>
      </p:sp>
      <p:sp>
        <p:nvSpPr>
          <p:cNvPr id="19" name="text-22-17">
            <a:extLst>
              <a:ext uri="{FF2B5EF4-FFF2-40B4-BE49-F238E27FC236}">
                <a16:creationId xmlns:a16="http://schemas.microsoft.com/office/drawing/2014/main" id="{D9D55F28-86ED-45D3-9D06-024E7D5555A4}"/>
              </a:ext>
            </a:extLst>
          </p:cNvPr>
          <p:cNvSpPr>
            <a:spLocks noGrp="1"/>
          </p:cNvSpPr>
          <p:nvPr/>
        </p:nvSpPr>
        <p:spPr>
          <a:xfrm>
            <a:off x="8543925" y="4619625"/>
            <a:ext cx="3114675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Вступление пьемонтских войск в Ломбардию</a:t>
            </a:r>
          </a:p>
        </p:txBody>
      </p:sp>
      <p:sp>
        <p:nvSpPr>
          <p:cNvPr id="20" name="100ballnik.com">
            <a:extLst>
              <a:ext uri="{FF2B5EF4-FFF2-40B4-BE49-F238E27FC236}">
                <a16:creationId xmlns:a16="http://schemas.microsoft.com/office/drawing/2014/main" id="{E0C1B7C3-14B1-4F2E-814A-427B6DEA4738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60698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E1676C2F-6082-4703-98AD-B0D04D9D57DF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E3E"/>
                </a:solidFill>
                <a:latin typeface="Georgia"/>
                <a:ea typeface="Georgia"/>
                <a:cs typeface="Georgia"/>
              </a:rPr>
              <a:t>Революция в Италии в 1848—1849 гг.</a:t>
            </a:r>
          </a:p>
        </p:txBody>
      </p:sp>
      <p:sp>
        <p:nvSpPr>
          <p:cNvPr id="2" name="surface-23-1">
            <a:extLst>
              <a:ext uri="{FF2B5EF4-FFF2-40B4-BE49-F238E27FC236}">
                <a16:creationId xmlns:a16="http://schemas.microsoft.com/office/drawing/2014/main" id="{8C7137AA-31FC-4562-BAEF-92018A9F9D83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52450" y="1700406"/>
            <a:ext cx="1943100" cy="2561838"/>
          </a:xfrm>
          <a:prstGeom prst="rect">
            <a:avLst/>
          </a:prstGeom>
        </p:spPr>
      </p:pic>
      <p:sp>
        <p:nvSpPr>
          <p:cNvPr id="4" name="text-23-2">
            <a:extLst>
              <a:ext uri="{FF2B5EF4-FFF2-40B4-BE49-F238E27FC236}">
                <a16:creationId xmlns:a16="http://schemas.microsoft.com/office/drawing/2014/main" id="{EA569D46-ED36-4C0C-A62A-3503E1962E18}"/>
              </a:ext>
            </a:extLst>
          </p:cNvPr>
          <p:cNvSpPr>
            <a:spLocks noGrp="1"/>
          </p:cNvSpPr>
          <p:nvPr/>
        </p:nvSpPr>
        <p:spPr>
          <a:xfrm>
            <a:off x="2762250" y="1476375"/>
            <a:ext cx="31242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Роль Дж. Гарибальди:</a:t>
            </a:r>
          </a:p>
        </p:txBody>
      </p:sp>
      <p:sp>
        <p:nvSpPr>
          <p:cNvPr id="5" name="text-23-3">
            <a:extLst>
              <a:ext uri="{FF2B5EF4-FFF2-40B4-BE49-F238E27FC236}">
                <a16:creationId xmlns:a16="http://schemas.microsoft.com/office/drawing/2014/main" id="{B15A9762-3FFD-463E-BACB-EF0C1F9FD38B}"/>
              </a:ext>
            </a:extLst>
          </p:cNvPr>
          <p:cNvSpPr>
            <a:spLocks noGrp="1"/>
          </p:cNvSpPr>
          <p:nvPr/>
        </p:nvSpPr>
        <p:spPr>
          <a:xfrm>
            <a:off x="2762250" y="2295525"/>
            <a:ext cx="31242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Командование повстанческими отрядами</a:t>
            </a:r>
          </a:p>
        </p:txBody>
      </p:sp>
      <p:sp>
        <p:nvSpPr>
          <p:cNvPr id="6" name="text-23-4">
            <a:extLst>
              <a:ext uri="{FF2B5EF4-FFF2-40B4-BE49-F238E27FC236}">
                <a16:creationId xmlns:a16="http://schemas.microsoft.com/office/drawing/2014/main" id="{500C35EB-BC7A-4D11-BE29-FFD3BA913515}"/>
              </a:ext>
            </a:extLst>
          </p:cNvPr>
          <p:cNvSpPr>
            <a:spLocks noGrp="1"/>
          </p:cNvSpPr>
          <p:nvPr/>
        </p:nvSpPr>
        <p:spPr>
          <a:xfrm>
            <a:off x="2762250" y="3457575"/>
            <a:ext cx="31242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Усиление освободительного движения</a:t>
            </a:r>
          </a:p>
        </p:txBody>
      </p:sp>
      <p:sp>
        <p:nvSpPr>
          <p:cNvPr id="7" name="surface-23-5">
            <a:extLst>
              <a:ext uri="{FF2B5EF4-FFF2-40B4-BE49-F238E27FC236}">
                <a16:creationId xmlns:a16="http://schemas.microsoft.com/office/drawing/2014/main" id="{2F194FB8-ABB0-48CD-8953-8DF26678E339}"/>
              </a:ext>
            </a:extLst>
          </p:cNvPr>
          <p:cNvSpPr>
            <a:spLocks noGrp="1"/>
          </p:cNvSpPr>
          <p:nvPr/>
        </p:nvSpPr>
        <p:spPr>
          <a:xfrm>
            <a:off x="552450" y="4714875"/>
            <a:ext cx="5334000" cy="19050"/>
          </a:xfrm>
          <a:prstGeom prst="rect">
            <a:avLst/>
          </a:prstGeom>
          <a:solidFill>
            <a:srgbClr val="A68C5B"/>
          </a:solidFill>
          <a:ln w="0">
            <a:noFill/>
          </a:ln>
        </p:spPr>
      </p:sp>
      <p:sp>
        <p:nvSpPr>
          <p:cNvPr id="8" name="text-23-6">
            <a:extLst>
              <a:ext uri="{FF2B5EF4-FFF2-40B4-BE49-F238E27FC236}">
                <a16:creationId xmlns:a16="http://schemas.microsoft.com/office/drawing/2014/main" id="{911BDE5F-9848-44A3-8952-8A7332DE71C3}"/>
              </a:ext>
            </a:extLst>
          </p:cNvPr>
          <p:cNvSpPr>
            <a:spLocks noGrp="1"/>
          </p:cNvSpPr>
          <p:nvPr/>
        </p:nvSpPr>
        <p:spPr>
          <a:xfrm>
            <a:off x="552450" y="4914900"/>
            <a:ext cx="5334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1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Результаты плебисцитов </a:t>
            </a:r>
            <a:r>
              <a:rPr sz="2213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(лето 1848)</a:t>
            </a:r>
            <a:r>
              <a:rPr sz="221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:</a:t>
            </a:r>
          </a:p>
        </p:txBody>
      </p:sp>
      <p:sp>
        <p:nvSpPr>
          <p:cNvPr id="9" name="text-23-7">
            <a:extLst>
              <a:ext uri="{FF2B5EF4-FFF2-40B4-BE49-F238E27FC236}">
                <a16:creationId xmlns:a16="http://schemas.microsoft.com/office/drawing/2014/main" id="{DA4BD71C-3A7F-4ED9-ACAE-C314185AC6E8}"/>
              </a:ext>
            </a:extLst>
          </p:cNvPr>
          <p:cNvSpPr>
            <a:spLocks noGrp="1"/>
          </p:cNvSpPr>
          <p:nvPr/>
        </p:nvSpPr>
        <p:spPr>
          <a:xfrm>
            <a:off x="552450" y="5343525"/>
            <a:ext cx="53340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Объединение Ломбардии, Тосканы, Пармы и Модены с Пьемонтом</a:t>
            </a:r>
          </a:p>
        </p:txBody>
      </p:sp>
      <p:sp>
        <p:nvSpPr>
          <p:cNvPr id="10" name="surface-23-8">
            <a:extLst>
              <a:ext uri="{FF2B5EF4-FFF2-40B4-BE49-F238E27FC236}">
                <a16:creationId xmlns:a16="http://schemas.microsoft.com/office/drawing/2014/main" id="{EAE6B9C9-1EAB-46A9-8210-F14DA9A13433}"/>
              </a:ext>
            </a:extLst>
          </p:cNvPr>
          <p:cNvSpPr>
            <a:spLocks noGrp="1"/>
          </p:cNvSpPr>
          <p:nvPr/>
        </p:nvSpPr>
        <p:spPr>
          <a:xfrm>
            <a:off x="6096000" y="1457325"/>
            <a:ext cx="12383" cy="4838700"/>
          </a:xfrm>
          <a:prstGeom prst="rect">
            <a:avLst/>
          </a:prstGeom>
          <a:solidFill>
            <a:srgbClr val="C9B997"/>
          </a:solidFill>
          <a:ln w="0">
            <a:noFill/>
          </a:ln>
        </p:spPr>
      </p:sp>
      <p:sp>
        <p:nvSpPr>
          <p:cNvPr id="11" name="text-23-9">
            <a:extLst>
              <a:ext uri="{FF2B5EF4-FFF2-40B4-BE49-F238E27FC236}">
                <a16:creationId xmlns:a16="http://schemas.microsoft.com/office/drawing/2014/main" id="{88ADCCDD-E441-48E8-95AC-B87FF8FA0A73}"/>
              </a:ext>
            </a:extLst>
          </p:cNvPr>
          <p:cNvSpPr>
            <a:spLocks noGrp="1"/>
          </p:cNvSpPr>
          <p:nvPr/>
        </p:nvSpPr>
        <p:spPr>
          <a:xfrm>
            <a:off x="6372225" y="1457325"/>
            <a:ext cx="52863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1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Причины поражения революции:</a:t>
            </a:r>
          </a:p>
        </p:txBody>
      </p:sp>
      <p:sp>
        <p:nvSpPr>
          <p:cNvPr id="12" name="text-23-10">
            <a:extLst>
              <a:ext uri="{FF2B5EF4-FFF2-40B4-BE49-F238E27FC236}">
                <a16:creationId xmlns:a16="http://schemas.microsoft.com/office/drawing/2014/main" id="{CB730B89-72AE-4620-8B5F-77003281A033}"/>
              </a:ext>
            </a:extLst>
          </p:cNvPr>
          <p:cNvSpPr>
            <a:spLocks noGrp="1"/>
          </p:cNvSpPr>
          <p:nvPr/>
        </p:nvSpPr>
        <p:spPr>
          <a:xfrm>
            <a:off x="6372225" y="1847850"/>
            <a:ext cx="52863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1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Внутренние факторы:</a:t>
            </a:r>
          </a:p>
        </p:txBody>
      </p:sp>
      <p:sp>
        <p:nvSpPr>
          <p:cNvPr id="13" name="text-23-11">
            <a:extLst>
              <a:ext uri="{FF2B5EF4-FFF2-40B4-BE49-F238E27FC236}">
                <a16:creationId xmlns:a16="http://schemas.microsoft.com/office/drawing/2014/main" id="{95CD6437-6099-4821-AE79-5744F56B5F48}"/>
              </a:ext>
            </a:extLst>
          </p:cNvPr>
          <p:cNvSpPr>
            <a:spLocks noGrp="1"/>
          </p:cNvSpPr>
          <p:nvPr/>
        </p:nvSpPr>
        <p:spPr>
          <a:xfrm>
            <a:off x="6372225" y="2238375"/>
            <a:ext cx="5286375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Неготовность Пьемонта к длительной войне</a:t>
            </a:r>
          </a:p>
        </p:txBody>
      </p:sp>
      <p:sp>
        <p:nvSpPr>
          <p:cNvPr id="14" name="text-23-12">
            <a:extLst>
              <a:ext uri="{FF2B5EF4-FFF2-40B4-BE49-F238E27FC236}">
                <a16:creationId xmlns:a16="http://schemas.microsoft.com/office/drawing/2014/main" id="{91EA6625-800A-4C19-A2D3-2CEB3507F5E5}"/>
              </a:ext>
            </a:extLst>
          </p:cNvPr>
          <p:cNvSpPr>
            <a:spLocks noGrp="1"/>
          </p:cNvSpPr>
          <p:nvPr/>
        </p:nvSpPr>
        <p:spPr>
          <a:xfrm>
            <a:off x="6372225" y="2962275"/>
            <a:ext cx="5286375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Разногласия между итальянскими правителями</a:t>
            </a:r>
          </a:p>
        </p:txBody>
      </p:sp>
      <p:sp>
        <p:nvSpPr>
          <p:cNvPr id="15" name="text-23-13">
            <a:extLst>
              <a:ext uri="{FF2B5EF4-FFF2-40B4-BE49-F238E27FC236}">
                <a16:creationId xmlns:a16="http://schemas.microsoft.com/office/drawing/2014/main" id="{6C7D9A22-E187-4979-A66E-8E9F1EDBE209}"/>
              </a:ext>
            </a:extLst>
          </p:cNvPr>
          <p:cNvSpPr>
            <a:spLocks noGrp="1"/>
          </p:cNvSpPr>
          <p:nvPr/>
        </p:nvSpPr>
        <p:spPr>
          <a:xfrm>
            <a:off x="6372225" y="3686175"/>
            <a:ext cx="5286375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Противостояние республиканцев и монархистов</a:t>
            </a:r>
          </a:p>
        </p:txBody>
      </p:sp>
      <p:sp>
        <p:nvSpPr>
          <p:cNvPr id="16" name="text-23-14">
            <a:extLst>
              <a:ext uri="{FF2B5EF4-FFF2-40B4-BE49-F238E27FC236}">
                <a16:creationId xmlns:a16="http://schemas.microsoft.com/office/drawing/2014/main" id="{59DF2876-1FB9-4B03-95AA-0CCEA37DAE43}"/>
              </a:ext>
            </a:extLst>
          </p:cNvPr>
          <p:cNvSpPr>
            <a:spLocks noGrp="1"/>
          </p:cNvSpPr>
          <p:nvPr/>
        </p:nvSpPr>
        <p:spPr>
          <a:xfrm>
            <a:off x="6372225" y="4410075"/>
            <a:ext cx="52863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1" i="0">
                <a:solidFill>
                  <a:srgbClr val="172E3E"/>
                </a:solidFill>
                <a:latin typeface="Arial"/>
                <a:ea typeface="Arial"/>
                <a:cs typeface="Arial"/>
              </a:defRPr>
            </a:pPr>
            <a:r>
              <a:rPr sz="2213" b="1" i="0">
                <a:solidFill>
                  <a:srgbClr val="172E3E"/>
                </a:solidFill>
                <a:latin typeface="Arial"/>
                <a:ea typeface="Arial"/>
                <a:cs typeface="Arial"/>
              </a:rPr>
              <a:t>Внешние факторы:</a:t>
            </a:r>
          </a:p>
        </p:txBody>
      </p:sp>
      <p:sp>
        <p:nvSpPr>
          <p:cNvPr id="17" name="text-23-15">
            <a:extLst>
              <a:ext uri="{FF2B5EF4-FFF2-40B4-BE49-F238E27FC236}">
                <a16:creationId xmlns:a16="http://schemas.microsoft.com/office/drawing/2014/main" id="{1CA42314-8D3E-4AEA-8270-AFD02DDF1CA9}"/>
              </a:ext>
            </a:extLst>
          </p:cNvPr>
          <p:cNvSpPr>
            <a:spLocks noGrp="1"/>
          </p:cNvSpPr>
          <p:nvPr/>
        </p:nvSpPr>
        <p:spPr>
          <a:xfrm>
            <a:off x="6372225" y="4800600"/>
            <a:ext cx="52863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Поражение пьемонтских войск</a:t>
            </a:r>
          </a:p>
        </p:txBody>
      </p:sp>
      <p:sp>
        <p:nvSpPr>
          <p:cNvPr id="18" name="text-23-16">
            <a:extLst>
              <a:ext uri="{FF2B5EF4-FFF2-40B4-BE49-F238E27FC236}">
                <a16:creationId xmlns:a16="http://schemas.microsoft.com/office/drawing/2014/main" id="{558777A2-9924-4DD3-93A3-EA681FB57EAC}"/>
              </a:ext>
            </a:extLst>
          </p:cNvPr>
          <p:cNvSpPr>
            <a:spLocks noGrp="1"/>
          </p:cNvSpPr>
          <p:nvPr/>
        </p:nvSpPr>
        <p:spPr>
          <a:xfrm>
            <a:off x="6372225" y="5191125"/>
            <a:ext cx="52863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Отступление папы Пия IX</a:t>
            </a:r>
          </a:p>
        </p:txBody>
      </p:sp>
      <p:sp>
        <p:nvSpPr>
          <p:cNvPr id="19" name="text-23-17">
            <a:extLst>
              <a:ext uri="{FF2B5EF4-FFF2-40B4-BE49-F238E27FC236}">
                <a16:creationId xmlns:a16="http://schemas.microsoft.com/office/drawing/2014/main" id="{1B1E0E0E-1E17-442F-9CE0-D649095CA4B8}"/>
              </a:ext>
            </a:extLst>
          </p:cNvPr>
          <p:cNvSpPr>
            <a:spLocks noGrp="1"/>
          </p:cNvSpPr>
          <p:nvPr/>
        </p:nvSpPr>
        <p:spPr>
          <a:xfrm>
            <a:off x="6372225" y="5581650"/>
            <a:ext cx="5286375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 i="0">
                <a:solidFill>
                  <a:srgbClr val="263946"/>
                </a:solidFill>
                <a:latin typeface="Arial"/>
                <a:ea typeface="Arial"/>
                <a:cs typeface="Arial"/>
              </a:defRPr>
            </a:pPr>
            <a:r>
              <a:rPr sz="2213" b="0" i="0">
                <a:solidFill>
                  <a:srgbClr val="263946"/>
                </a:solidFill>
                <a:latin typeface="Arial"/>
                <a:ea typeface="Arial"/>
                <a:cs typeface="Arial"/>
              </a:rPr>
              <a:t>Провозглашение Римской республики </a:t>
            </a:r>
            <a:r>
              <a:rPr sz="2213" b="1" i="0">
                <a:solidFill>
                  <a:srgbClr val="7F3A42"/>
                </a:solidFill>
                <a:latin typeface="Arial"/>
                <a:ea typeface="Arial"/>
                <a:cs typeface="Arial"/>
              </a:rPr>
              <a:t>(1849)</a:t>
            </a:r>
          </a:p>
        </p:txBody>
      </p:sp>
      <p:sp>
        <p:nvSpPr>
          <p:cNvPr id="20" name="100ballnik.com">
            <a:extLst>
              <a:ext uri="{FF2B5EF4-FFF2-40B4-BE49-F238E27FC236}">
                <a16:creationId xmlns:a16="http://schemas.microsoft.com/office/drawing/2014/main" id="{241EC9C2-75E9-4D13-9A2F-5CC845F64960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56E6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56E6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24324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">
            <a:extLst>
              <a:ext uri="{FF2B5EF4-FFF2-40B4-BE49-F238E27FC236}">
                <a16:creationId xmlns:a16="http://schemas.microsoft.com/office/drawing/2014/main" id="{9D5FDE37-6420-44BD-BA4A-D7AB7F84BCA8}"/>
              </a:ext>
            </a:extLst>
          </p:cNvPr>
          <p:cNvSpPr>
            <a:spLocks noGrp="1"/>
          </p:cNvSpPr>
          <p:nvPr/>
        </p:nvSpPr>
        <p:spPr>
          <a:xfrm>
            <a:off x="533400" y="295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F4F0E8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F4F0E8"/>
                </a:solidFill>
                <a:latin typeface="Georgia"/>
                <a:ea typeface="Georgia"/>
                <a:cs typeface="Georgia"/>
              </a:rPr>
              <a:t>Революция в Италии в 1848—1849 гг.</a:t>
            </a:r>
          </a:p>
        </p:txBody>
      </p:sp>
      <p:sp>
        <p:nvSpPr>
          <p:cNvPr id="2" name="surface-24-1">
            <a:extLst>
              <a:ext uri="{FF2B5EF4-FFF2-40B4-BE49-F238E27FC236}">
                <a16:creationId xmlns:a16="http://schemas.microsoft.com/office/drawing/2014/main" id="{190E754A-7851-49F7-9E83-08AFCCEB0FFC}"/>
              </a:ext>
            </a:extLst>
          </p:cNvPr>
          <p:cNvSpPr>
            <a:spLocks noGrp="1"/>
          </p:cNvSpPr>
          <p:nvPr/>
        </p:nvSpPr>
        <p:spPr>
          <a:xfrm>
            <a:off x="542925" y="1066800"/>
            <a:ext cx="11115675" cy="14288"/>
          </a:xfrm>
          <a:prstGeom prst="rect">
            <a:avLst/>
          </a:prstGeom>
          <a:solidFill>
            <a:srgbClr val="697C83"/>
          </a:solidFill>
          <a:ln w="0">
            <a:noFill/>
          </a:ln>
        </p:spPr>
      </p:sp>
      <p:sp>
        <p:nvSpPr>
          <p:cNvPr id="3" name="text-24-2">
            <a:extLst>
              <a:ext uri="{FF2B5EF4-FFF2-40B4-BE49-F238E27FC236}">
                <a16:creationId xmlns:a16="http://schemas.microsoft.com/office/drawing/2014/main" id="{4A407ADF-21C2-4A44-BF4D-FC87606F28AB}"/>
              </a:ext>
            </a:extLst>
          </p:cNvPr>
          <p:cNvSpPr>
            <a:spLocks noGrp="1"/>
          </p:cNvSpPr>
          <p:nvPr/>
        </p:nvSpPr>
        <p:spPr>
          <a:xfrm>
            <a:off x="552450" y="1419225"/>
            <a:ext cx="11106150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75" b="1" i="0">
                <a:solidFill>
                  <a:srgbClr val="EAE4D7"/>
                </a:solidFill>
                <a:latin typeface="Arial"/>
                <a:ea typeface="Arial"/>
                <a:cs typeface="Arial"/>
              </a:defRPr>
            </a:pPr>
            <a:r>
              <a:rPr sz="2775" b="1" i="0">
                <a:solidFill>
                  <a:srgbClr val="EAE4D7"/>
                </a:solidFill>
                <a:latin typeface="Arial"/>
                <a:ea typeface="Arial"/>
                <a:cs typeface="Arial"/>
              </a:rPr>
              <a:t>Итоги революции:</a:t>
            </a:r>
          </a:p>
        </p:txBody>
      </p:sp>
      <p:sp>
        <p:nvSpPr>
          <p:cNvPr id="4" name="surface-24-3">
            <a:extLst>
              <a:ext uri="{FF2B5EF4-FFF2-40B4-BE49-F238E27FC236}">
                <a16:creationId xmlns:a16="http://schemas.microsoft.com/office/drawing/2014/main" id="{292532A4-9E67-4C81-822E-A890149AA9CE}"/>
              </a:ext>
            </a:extLst>
          </p:cNvPr>
          <p:cNvSpPr>
            <a:spLocks noGrp="1"/>
          </p:cNvSpPr>
          <p:nvPr/>
        </p:nvSpPr>
        <p:spPr>
          <a:xfrm>
            <a:off x="552450" y="2095500"/>
            <a:ext cx="3333750" cy="28575"/>
          </a:xfrm>
          <a:prstGeom prst="rect">
            <a:avLst/>
          </a:prstGeom>
          <a:solidFill>
            <a:srgbClr val="A68C5B"/>
          </a:solidFill>
          <a:ln w="0">
            <a:noFill/>
          </a:ln>
        </p:spPr>
      </p:sp>
      <p:sp>
        <p:nvSpPr>
          <p:cNvPr id="5" name="text-24-4">
            <a:extLst>
              <a:ext uri="{FF2B5EF4-FFF2-40B4-BE49-F238E27FC236}">
                <a16:creationId xmlns:a16="http://schemas.microsoft.com/office/drawing/2014/main" id="{5DA78AB3-04CE-4108-A0DC-96C51C313160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333375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1" i="0">
                <a:solidFill>
                  <a:srgbClr val="EAE4D7"/>
                </a:solidFill>
                <a:latin typeface="Arial"/>
                <a:ea typeface="Arial"/>
                <a:cs typeface="Arial"/>
              </a:defRPr>
            </a:pPr>
            <a:r>
              <a:rPr sz="2363" b="1" i="0">
                <a:solidFill>
                  <a:srgbClr val="EAE4D7"/>
                </a:solidFill>
                <a:latin typeface="Arial"/>
                <a:ea typeface="Arial"/>
                <a:cs typeface="Arial"/>
              </a:rPr>
              <a:t>Поражение освободительного движения:</a:t>
            </a:r>
          </a:p>
        </p:txBody>
      </p:sp>
      <p:sp>
        <p:nvSpPr>
          <p:cNvPr id="6" name="text-24-5">
            <a:extLst>
              <a:ext uri="{FF2B5EF4-FFF2-40B4-BE49-F238E27FC236}">
                <a16:creationId xmlns:a16="http://schemas.microsoft.com/office/drawing/2014/main" id="{F788B6CE-A72F-4A2C-A4D8-11E163678B76}"/>
              </a:ext>
            </a:extLst>
          </p:cNvPr>
          <p:cNvSpPr>
            <a:spLocks noGrp="1"/>
          </p:cNvSpPr>
          <p:nvPr/>
        </p:nvSpPr>
        <p:spPr>
          <a:xfrm>
            <a:off x="552450" y="3571875"/>
            <a:ext cx="333375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Восстановление австрийского господства</a:t>
            </a:r>
          </a:p>
        </p:txBody>
      </p:sp>
      <p:sp>
        <p:nvSpPr>
          <p:cNvPr id="7" name="text-24-6">
            <a:extLst>
              <a:ext uri="{FF2B5EF4-FFF2-40B4-BE49-F238E27FC236}">
                <a16:creationId xmlns:a16="http://schemas.microsoft.com/office/drawing/2014/main" id="{A164BF97-9AE6-4293-835E-C0E0CF223786}"/>
              </a:ext>
            </a:extLst>
          </p:cNvPr>
          <p:cNvSpPr>
            <a:spLocks noGrp="1"/>
          </p:cNvSpPr>
          <p:nvPr/>
        </p:nvSpPr>
        <p:spPr>
          <a:xfrm>
            <a:off x="552450" y="4819650"/>
            <a:ext cx="3333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Отмена плебисцитов</a:t>
            </a:r>
          </a:p>
        </p:txBody>
      </p:sp>
      <p:sp>
        <p:nvSpPr>
          <p:cNvPr id="8" name="text-24-7">
            <a:extLst>
              <a:ext uri="{FF2B5EF4-FFF2-40B4-BE49-F238E27FC236}">
                <a16:creationId xmlns:a16="http://schemas.microsoft.com/office/drawing/2014/main" id="{B26BFD0C-9005-4391-BB7E-7846C1119064}"/>
              </a:ext>
            </a:extLst>
          </p:cNvPr>
          <p:cNvSpPr>
            <a:spLocks noGrp="1"/>
          </p:cNvSpPr>
          <p:nvPr/>
        </p:nvSpPr>
        <p:spPr>
          <a:xfrm>
            <a:off x="552450" y="5353050"/>
            <a:ext cx="33337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Преследования патриотов</a:t>
            </a:r>
          </a:p>
        </p:txBody>
      </p:sp>
      <p:sp>
        <p:nvSpPr>
          <p:cNvPr id="9" name="surface-24-8">
            <a:extLst>
              <a:ext uri="{FF2B5EF4-FFF2-40B4-BE49-F238E27FC236}">
                <a16:creationId xmlns:a16="http://schemas.microsoft.com/office/drawing/2014/main" id="{42E27413-CD4E-4A0B-8E85-297FE6C0D461}"/>
              </a:ext>
            </a:extLst>
          </p:cNvPr>
          <p:cNvSpPr>
            <a:spLocks noGrp="1"/>
          </p:cNvSpPr>
          <p:nvPr/>
        </p:nvSpPr>
        <p:spPr>
          <a:xfrm>
            <a:off x="4333875" y="2095500"/>
            <a:ext cx="3429000" cy="28575"/>
          </a:xfrm>
          <a:prstGeom prst="rect">
            <a:avLst/>
          </a:prstGeom>
          <a:solidFill>
            <a:srgbClr val="C09C91"/>
          </a:solidFill>
          <a:ln w="0">
            <a:noFill/>
          </a:ln>
        </p:spPr>
      </p:sp>
      <p:sp>
        <p:nvSpPr>
          <p:cNvPr id="10" name="text-24-9">
            <a:extLst>
              <a:ext uri="{FF2B5EF4-FFF2-40B4-BE49-F238E27FC236}">
                <a16:creationId xmlns:a16="http://schemas.microsoft.com/office/drawing/2014/main" id="{3FF47188-A019-43A9-B618-1D8B754DE7FC}"/>
              </a:ext>
            </a:extLst>
          </p:cNvPr>
          <p:cNvSpPr>
            <a:spLocks noGrp="1"/>
          </p:cNvSpPr>
          <p:nvPr/>
        </p:nvSpPr>
        <p:spPr>
          <a:xfrm>
            <a:off x="4333875" y="2324100"/>
            <a:ext cx="34290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 i="0">
                <a:solidFill>
                  <a:srgbClr val="EAE4D7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EAE4D7"/>
                </a:solidFill>
                <a:latin typeface="Arial"/>
                <a:ea typeface="Arial"/>
                <a:cs typeface="Arial"/>
              </a:rPr>
              <a:t>Внешнее вмешательство:</a:t>
            </a:r>
          </a:p>
        </p:txBody>
      </p:sp>
      <p:sp>
        <p:nvSpPr>
          <p:cNvPr id="11" name="text-24-10">
            <a:extLst>
              <a:ext uri="{FF2B5EF4-FFF2-40B4-BE49-F238E27FC236}">
                <a16:creationId xmlns:a16="http://schemas.microsoft.com/office/drawing/2014/main" id="{B39E71AB-21CE-40A3-BD17-31C77A3555F5}"/>
              </a:ext>
            </a:extLst>
          </p:cNvPr>
          <p:cNvSpPr>
            <a:spLocks noGrp="1"/>
          </p:cNvSpPr>
          <p:nvPr/>
        </p:nvSpPr>
        <p:spPr>
          <a:xfrm>
            <a:off x="4333875" y="3181350"/>
            <a:ext cx="34290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Французская оккупация Рима </a:t>
            </a:r>
            <a:r>
              <a:rPr sz="2250" b="1" i="0">
                <a:solidFill>
                  <a:srgbClr val="D4B9A6"/>
                </a:solidFill>
                <a:latin typeface="Arial"/>
                <a:ea typeface="Arial"/>
                <a:cs typeface="Arial"/>
              </a:rPr>
              <a:t>(июль 1849)</a:t>
            </a:r>
          </a:p>
        </p:txBody>
      </p:sp>
      <p:sp>
        <p:nvSpPr>
          <p:cNvPr id="12" name="text-24-11">
            <a:extLst>
              <a:ext uri="{FF2B5EF4-FFF2-40B4-BE49-F238E27FC236}">
                <a16:creationId xmlns:a16="http://schemas.microsoft.com/office/drawing/2014/main" id="{7875650D-9425-4E2B-A2C1-FA8C2677B782}"/>
              </a:ext>
            </a:extLst>
          </p:cNvPr>
          <p:cNvSpPr>
            <a:spLocks noGrp="1"/>
          </p:cNvSpPr>
          <p:nvPr/>
        </p:nvSpPr>
        <p:spPr>
          <a:xfrm>
            <a:off x="4333875" y="4038600"/>
            <a:ext cx="3429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Подавление Венецианской республики </a:t>
            </a:r>
            <a:r>
              <a:rPr sz="2250" b="1" i="0">
                <a:solidFill>
                  <a:srgbClr val="D4B9A6"/>
                </a:solidFill>
                <a:latin typeface="Arial"/>
                <a:ea typeface="Arial"/>
                <a:cs typeface="Arial"/>
              </a:rPr>
              <a:t>(август 1849)</a:t>
            </a:r>
          </a:p>
        </p:txBody>
      </p:sp>
      <p:sp>
        <p:nvSpPr>
          <p:cNvPr id="13" name="text-24-12">
            <a:extLst>
              <a:ext uri="{FF2B5EF4-FFF2-40B4-BE49-F238E27FC236}">
                <a16:creationId xmlns:a16="http://schemas.microsoft.com/office/drawing/2014/main" id="{801CFCD3-05D8-4B70-9C71-EE3E90359E13}"/>
              </a:ext>
            </a:extLst>
          </p:cNvPr>
          <p:cNvSpPr>
            <a:spLocks noGrp="1"/>
          </p:cNvSpPr>
          <p:nvPr/>
        </p:nvSpPr>
        <p:spPr>
          <a:xfrm>
            <a:off x="4333875" y="5238750"/>
            <a:ext cx="34290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Унизительный мирный договор для Пьемонта</a:t>
            </a:r>
          </a:p>
        </p:txBody>
      </p:sp>
      <p:sp>
        <p:nvSpPr>
          <p:cNvPr id="14" name="surface-24-13">
            <a:extLst>
              <a:ext uri="{FF2B5EF4-FFF2-40B4-BE49-F238E27FC236}">
                <a16:creationId xmlns:a16="http://schemas.microsoft.com/office/drawing/2014/main" id="{878DA7DE-8B96-49AE-9187-66E489856575}"/>
              </a:ext>
            </a:extLst>
          </p:cNvPr>
          <p:cNvSpPr>
            <a:spLocks noGrp="1"/>
          </p:cNvSpPr>
          <p:nvPr/>
        </p:nvSpPr>
        <p:spPr>
          <a:xfrm>
            <a:off x="8191500" y="2095500"/>
            <a:ext cx="3467100" cy="28575"/>
          </a:xfrm>
          <a:prstGeom prst="rect">
            <a:avLst/>
          </a:prstGeom>
          <a:solidFill>
            <a:srgbClr val="A68C5B"/>
          </a:solidFill>
          <a:ln w="0">
            <a:noFill/>
          </a:ln>
        </p:spPr>
      </p:sp>
      <p:sp>
        <p:nvSpPr>
          <p:cNvPr id="15" name="text-24-14">
            <a:extLst>
              <a:ext uri="{FF2B5EF4-FFF2-40B4-BE49-F238E27FC236}">
                <a16:creationId xmlns:a16="http://schemas.microsoft.com/office/drawing/2014/main" id="{2DEE3C3C-B9DF-42CE-BF59-48D15D9E09D9}"/>
              </a:ext>
            </a:extLst>
          </p:cNvPr>
          <p:cNvSpPr>
            <a:spLocks noGrp="1"/>
          </p:cNvSpPr>
          <p:nvPr/>
        </p:nvSpPr>
        <p:spPr>
          <a:xfrm>
            <a:off x="8191500" y="2324100"/>
            <a:ext cx="34671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1" i="0">
                <a:solidFill>
                  <a:srgbClr val="EAE4D7"/>
                </a:solidFill>
                <a:latin typeface="Arial"/>
                <a:ea typeface="Arial"/>
                <a:cs typeface="Arial"/>
              </a:defRPr>
            </a:pPr>
            <a:r>
              <a:rPr sz="2363" b="1" i="0">
                <a:solidFill>
                  <a:srgbClr val="EAE4D7"/>
                </a:solidFill>
                <a:latin typeface="Arial"/>
                <a:ea typeface="Arial"/>
                <a:cs typeface="Arial"/>
              </a:rPr>
              <a:t>Последствия:</a:t>
            </a:r>
          </a:p>
        </p:txBody>
      </p:sp>
      <p:sp>
        <p:nvSpPr>
          <p:cNvPr id="16" name="text-24-15">
            <a:extLst>
              <a:ext uri="{FF2B5EF4-FFF2-40B4-BE49-F238E27FC236}">
                <a16:creationId xmlns:a16="http://schemas.microsoft.com/office/drawing/2014/main" id="{60D09326-79C8-4CBC-8D32-91B04B72F635}"/>
              </a:ext>
            </a:extLst>
          </p:cNvPr>
          <p:cNvSpPr>
            <a:spLocks noGrp="1"/>
          </p:cNvSpPr>
          <p:nvPr/>
        </p:nvSpPr>
        <p:spPr>
          <a:xfrm>
            <a:off x="8191500" y="2857500"/>
            <a:ext cx="34671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Временное отступление революционного движения</a:t>
            </a:r>
          </a:p>
        </p:txBody>
      </p:sp>
      <p:sp>
        <p:nvSpPr>
          <p:cNvPr id="17" name="text-24-16">
            <a:extLst>
              <a:ext uri="{FF2B5EF4-FFF2-40B4-BE49-F238E27FC236}">
                <a16:creationId xmlns:a16="http://schemas.microsoft.com/office/drawing/2014/main" id="{930C3660-6FE9-4FAA-9F3C-CB1D77F7F0FA}"/>
              </a:ext>
            </a:extLst>
          </p:cNvPr>
          <p:cNvSpPr>
            <a:spLocks noGrp="1"/>
          </p:cNvSpPr>
          <p:nvPr/>
        </p:nvSpPr>
        <p:spPr>
          <a:xfrm>
            <a:off x="8191500" y="4105275"/>
            <a:ext cx="346710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Усиление позиций Австрии в Италии</a:t>
            </a:r>
          </a:p>
        </p:txBody>
      </p:sp>
      <p:sp>
        <p:nvSpPr>
          <p:cNvPr id="18" name="text-24-17">
            <a:extLst>
              <a:ext uri="{FF2B5EF4-FFF2-40B4-BE49-F238E27FC236}">
                <a16:creationId xmlns:a16="http://schemas.microsoft.com/office/drawing/2014/main" id="{EC664625-F0B0-4277-8EBA-ED4D819B61DB}"/>
              </a:ext>
            </a:extLst>
          </p:cNvPr>
          <p:cNvSpPr>
            <a:spLocks noGrp="1"/>
          </p:cNvSpPr>
          <p:nvPr/>
        </p:nvSpPr>
        <p:spPr>
          <a:xfrm>
            <a:off x="8191500" y="4991100"/>
            <a:ext cx="346710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 i="0">
                <a:solidFill>
                  <a:srgbClr val="F4F0E8"/>
                </a:solidFill>
                <a:latin typeface="Arial"/>
                <a:ea typeface="Arial"/>
                <a:cs typeface="Arial"/>
              </a:defRPr>
            </a:pPr>
            <a:r>
              <a:rPr sz="2363" b="0" i="0">
                <a:solidFill>
                  <a:srgbClr val="F4F0E8"/>
                </a:solidFill>
                <a:latin typeface="Arial"/>
                <a:ea typeface="Arial"/>
                <a:cs typeface="Arial"/>
              </a:rPr>
              <a:t>Репрессии против итальянских патриотов</a:t>
            </a:r>
          </a:p>
        </p:txBody>
      </p:sp>
      <p:sp>
        <p:nvSpPr>
          <p:cNvPr id="19" name="100ballnik.com">
            <a:extLst>
              <a:ext uri="{FF2B5EF4-FFF2-40B4-BE49-F238E27FC236}">
                <a16:creationId xmlns:a16="http://schemas.microsoft.com/office/drawing/2014/main" id="{39232437-A6C1-4BCA-AD2A-A6D7CBCC49C7}"/>
              </a:ext>
            </a:extLst>
          </p:cNvPr>
          <p:cNvSpPr>
            <a:spLocks noGrp="1"/>
          </p:cNvSpPr>
          <p:nvPr/>
        </p:nvSpPr>
        <p:spPr>
          <a:xfrm>
            <a:off x="10039350" y="6515100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EAE4D7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EAE4D7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8226887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1472</Words>
  <Application>Microsoft Office PowerPoint</Application>
  <DocSecurity>0</DocSecurity>
  <PresentationFormat>Широкоэкранный</PresentationFormat>
  <Paragraphs>333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2026-09-24T12:38:57Z</dcterms:created>
  <dcterms:modified xsi:type="dcterms:W3CDTF">2026-09-24T12:50:27Z</dcterms:modified>
</cp:coreProperties>
</file>