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18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2C18CA-515A-4FEA-8DB8-AD6471853229}"/>
              </a:ext>
            </a:extLst>
          </p:cNvPr>
          <p:cNvSpPr>
            <a:spLocks noGrp="1"/>
          </p:cNvSpPr>
          <p:nvPr/>
        </p:nvSpPr>
        <p:spPr>
          <a:xfrm>
            <a:off x="381000" y="533400"/>
            <a:ext cx="8382000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0">
            <a:extLst>
              <a:ext uri="{FF2B5EF4-FFF2-40B4-BE49-F238E27FC236}">
                <a16:creationId xmlns:a16="http://schemas.microsoft.com/office/drawing/2014/main" id="{36C985DD-4086-497A-A01C-AA0BD20992EC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333375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250" b="0">
                <a:solidFill>
                  <a:srgbClr val="386E70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Тема:</a:t>
            </a:r>
          </a:p>
        </p:txBody>
      </p:sp>
      <p:sp>
        <p:nvSpPr>
          <p:cNvPr id="3" name="content-1">
            <a:extLst>
              <a:ext uri="{FF2B5EF4-FFF2-40B4-BE49-F238E27FC236}">
                <a16:creationId xmlns:a16="http://schemas.microsoft.com/office/drawing/2014/main" id="{08806F24-E201-4B8C-B060-ACE8CDCF6A72}"/>
              </a:ext>
            </a:extLst>
          </p:cNvPr>
          <p:cNvSpPr>
            <a:spLocks noGrp="1"/>
          </p:cNvSpPr>
          <p:nvPr/>
        </p:nvSpPr>
        <p:spPr>
          <a:xfrm>
            <a:off x="381000" y="1828800"/>
            <a:ext cx="3714750" cy="2362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43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43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Общество</a:t>
            </a:r>
          </a:p>
          <a:p>
            <a:pPr algn="l">
              <a:lnSpc>
                <a:spcPct val="103000"/>
              </a:lnSpc>
              <a:buNone/>
              <a:defRPr sz="43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43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Древнего</a:t>
            </a:r>
          </a:p>
          <a:p>
            <a:pPr algn="l">
              <a:lnSpc>
                <a:spcPct val="103000"/>
              </a:lnSpc>
              <a:buNone/>
              <a:defRPr sz="43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43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Египта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210050" y="1622367"/>
            <a:ext cx="4552950" cy="391806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5AA8F6-2CB0-4C05-BC7E-93686DC252EB}"/>
              </a:ext>
            </a:extLst>
          </p:cNvPr>
          <p:cNvSpPr>
            <a:spLocks noGrp="1"/>
          </p:cNvSpPr>
          <p:nvPr/>
        </p:nvSpPr>
        <p:spPr>
          <a:xfrm>
            <a:off x="409575" y="4610100"/>
            <a:ext cx="1504950" cy="28575"/>
          </a:xfrm>
          <a:prstGeom prst="rect">
            <a:avLst/>
          </a:prstGeom>
          <a:solidFill>
            <a:srgbClr val="386E70"/>
          </a:solidFill>
          <a:ln w="0">
            <a:noFill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A9F7065-291A-4562-B334-97A7E4FD7090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7" name="content-2">
            <a:extLst>
              <a:ext uri="{FF2B5EF4-FFF2-40B4-BE49-F238E27FC236}">
                <a16:creationId xmlns:a16="http://schemas.microsoft.com/office/drawing/2014/main" id="{36A96597-2814-471E-969D-8159ECA6C90C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05682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9625A0A-9B75-480A-BEA0-44618EA23A5D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64">
            <a:extLst>
              <a:ext uri="{FF2B5EF4-FFF2-40B4-BE49-F238E27FC236}">
                <a16:creationId xmlns:a16="http://schemas.microsoft.com/office/drawing/2014/main" id="{4B9DF865-BB2A-4931-B98A-76441A7DDDCD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4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5. Рабы </a:t>
            </a:r>
          </a:p>
        </p:txBody>
      </p:sp>
      <p:sp>
        <p:nvSpPr>
          <p:cNvPr id="3" name="content-65">
            <a:extLst>
              <a:ext uri="{FF2B5EF4-FFF2-40B4-BE49-F238E27FC236}">
                <a16:creationId xmlns:a16="http://schemas.microsoft.com/office/drawing/2014/main" id="{A8B544FB-D2AC-4393-AAE6-9F1B15A8F4AE}"/>
              </a:ext>
            </a:extLst>
          </p:cNvPr>
          <p:cNvSpPr>
            <a:spLocks noGrp="1"/>
          </p:cNvSpPr>
          <p:nvPr/>
        </p:nvSpPr>
        <p:spPr>
          <a:xfrm>
            <a:off x="381000" y="1133475"/>
            <a:ext cx="457200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250" b="0">
                <a:solidFill>
                  <a:srgbClr val="386E70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Прочитайте раздел 5.</a:t>
            </a:r>
          </a:p>
        </p:txBody>
      </p:sp>
      <p:sp>
        <p:nvSpPr>
          <p:cNvPr id="4" name="content-66">
            <a:extLst>
              <a:ext uri="{FF2B5EF4-FFF2-40B4-BE49-F238E27FC236}">
                <a16:creationId xmlns:a16="http://schemas.microsoft.com/office/drawing/2014/main" id="{FF469F42-B234-4B1A-A931-3E23925ADBA7}"/>
              </a:ext>
            </a:extLst>
          </p:cNvPr>
          <p:cNvSpPr>
            <a:spLocks noGrp="1"/>
          </p:cNvSpPr>
          <p:nvPr/>
        </p:nvSpPr>
        <p:spPr>
          <a:xfrm>
            <a:off x="381000" y="1657350"/>
            <a:ext cx="4229100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Раб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человек, захваченный в плен во время войны или обращенный в рабство за долги.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973156" y="1381125"/>
            <a:ext cx="3788739" cy="1885950"/>
          </a:xfrm>
          <a:prstGeom prst="rect">
            <a:avLst/>
          </a:prstGeom>
        </p:spPr>
      </p:pic>
      <p:sp>
        <p:nvSpPr>
          <p:cNvPr id="6" name="content-67">
            <a:extLst>
              <a:ext uri="{FF2B5EF4-FFF2-40B4-BE49-F238E27FC236}">
                <a16:creationId xmlns:a16="http://schemas.microsoft.com/office/drawing/2014/main" id="{FA4F1AFF-0BF4-468F-AA34-A4FB5905916D}"/>
              </a:ext>
            </a:extLst>
          </p:cNvPr>
          <p:cNvSpPr>
            <a:spLocks noGrp="1"/>
          </p:cNvSpPr>
          <p:nvPr/>
        </p:nvSpPr>
        <p:spPr>
          <a:xfrm>
            <a:off x="381000" y="3467100"/>
            <a:ext cx="8382000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55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Сильные и выносливые</a:t>
            </a:r>
            <a:r>
              <a:rPr sz="255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рабы стоили </a:t>
            </a:r>
            <a:r>
              <a:rPr sz="255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очень дорого.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EED6373-BE51-4EE7-AC01-BCC96E019F74}"/>
              </a:ext>
            </a:extLst>
          </p:cNvPr>
          <p:cNvSpPr>
            <a:spLocks noGrp="1"/>
          </p:cNvSpPr>
          <p:nvPr/>
        </p:nvSpPr>
        <p:spPr>
          <a:xfrm>
            <a:off x="381000" y="4114800"/>
            <a:ext cx="3838575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8" name="content-68">
            <a:extLst>
              <a:ext uri="{FF2B5EF4-FFF2-40B4-BE49-F238E27FC236}">
                <a16:creationId xmlns:a16="http://schemas.microsoft.com/office/drawing/2014/main" id="{B0650DFB-9C54-41DA-8B03-9BF0B6899684}"/>
              </a:ext>
            </a:extLst>
          </p:cNvPr>
          <p:cNvSpPr>
            <a:spLocks noGrp="1"/>
          </p:cNvSpPr>
          <p:nvPr/>
        </p:nvSpPr>
        <p:spPr>
          <a:xfrm>
            <a:off x="381000" y="4229100"/>
            <a:ext cx="383857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48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трудились в каменоломнях и рудниках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F8E4E37-5720-428D-B9F2-F0219FD2F893}"/>
              </a:ext>
            </a:extLst>
          </p:cNvPr>
          <p:cNvSpPr>
            <a:spLocks noGrp="1"/>
          </p:cNvSpPr>
          <p:nvPr/>
        </p:nvSpPr>
        <p:spPr>
          <a:xfrm>
            <a:off x="4829175" y="4114800"/>
            <a:ext cx="3933825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0" name="content-69">
            <a:extLst>
              <a:ext uri="{FF2B5EF4-FFF2-40B4-BE49-F238E27FC236}">
                <a16:creationId xmlns:a16="http://schemas.microsoft.com/office/drawing/2014/main" id="{165926DC-F9CD-4736-90AC-43A7EFC7F7BF}"/>
              </a:ext>
            </a:extLst>
          </p:cNvPr>
          <p:cNvSpPr>
            <a:spLocks noGrp="1"/>
          </p:cNvSpPr>
          <p:nvPr/>
        </p:nvSpPr>
        <p:spPr>
          <a:xfrm>
            <a:off x="4829175" y="4229100"/>
            <a:ext cx="393382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48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женщины- рабыни прислуживали в богатых домах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E44BC2D-8B15-475E-AF24-43041BB2120E}"/>
              </a:ext>
            </a:extLst>
          </p:cNvPr>
          <p:cNvSpPr>
            <a:spLocks noGrp="1"/>
          </p:cNvSpPr>
          <p:nvPr/>
        </p:nvSpPr>
        <p:spPr>
          <a:xfrm>
            <a:off x="381000" y="5467350"/>
            <a:ext cx="3838575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2" name="content-70">
            <a:extLst>
              <a:ext uri="{FF2B5EF4-FFF2-40B4-BE49-F238E27FC236}">
                <a16:creationId xmlns:a16="http://schemas.microsoft.com/office/drawing/2014/main" id="{A5E8C22E-C2A7-487F-9DED-4BFA74D2CC77}"/>
              </a:ext>
            </a:extLst>
          </p:cNvPr>
          <p:cNvSpPr>
            <a:spLocks noGrp="1"/>
          </p:cNvSpPr>
          <p:nvPr/>
        </p:nvSpPr>
        <p:spPr>
          <a:xfrm>
            <a:off x="381000" y="5581650"/>
            <a:ext cx="3838575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48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считались собственностью хозяина (вещью)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6CDA2F7-C68A-46B1-B71B-D45D2CF54161}"/>
              </a:ext>
            </a:extLst>
          </p:cNvPr>
          <p:cNvSpPr>
            <a:spLocks noGrp="1"/>
          </p:cNvSpPr>
          <p:nvPr/>
        </p:nvSpPr>
        <p:spPr>
          <a:xfrm>
            <a:off x="4829175" y="5467350"/>
            <a:ext cx="3933825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4" name="content-71">
            <a:extLst>
              <a:ext uri="{FF2B5EF4-FFF2-40B4-BE49-F238E27FC236}">
                <a16:creationId xmlns:a16="http://schemas.microsoft.com/office/drawing/2014/main" id="{ABFA5732-8C17-473D-A0ED-53AD52394DFF}"/>
              </a:ext>
            </a:extLst>
          </p:cNvPr>
          <p:cNvSpPr>
            <a:spLocks noGrp="1"/>
          </p:cNvSpPr>
          <p:nvPr/>
        </p:nvSpPr>
        <p:spPr>
          <a:xfrm>
            <a:off x="4829175" y="5581650"/>
            <a:ext cx="3933825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48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участвовали в строительстве пирамид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DF5E57-48C4-4433-B9BF-EFF422A07E62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6" name="content-72">
            <a:extLst>
              <a:ext uri="{FF2B5EF4-FFF2-40B4-BE49-F238E27FC236}">
                <a16:creationId xmlns:a16="http://schemas.microsoft.com/office/drawing/2014/main" id="{8209860F-56EC-4134-A419-38B58B59DEE9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807438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5399759-B22E-4AA4-BE9A-A49CD27C06A3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73">
            <a:extLst>
              <a:ext uri="{FF2B5EF4-FFF2-40B4-BE49-F238E27FC236}">
                <a16:creationId xmlns:a16="http://schemas.microsoft.com/office/drawing/2014/main" id="{AB5C670B-46BC-47AF-96A2-F494D50AF18A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4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Домашнее задание:</a:t>
            </a:r>
          </a:p>
        </p:txBody>
      </p:sp>
      <p:sp>
        <p:nvSpPr>
          <p:cNvPr id="3" name="content-74">
            <a:extLst>
              <a:ext uri="{FF2B5EF4-FFF2-40B4-BE49-F238E27FC236}">
                <a16:creationId xmlns:a16="http://schemas.microsoft.com/office/drawing/2014/main" id="{15909395-9BD7-4363-9C6B-B9A2C90E1042}"/>
              </a:ext>
            </a:extLst>
          </p:cNvPr>
          <p:cNvSpPr>
            <a:spLocks noGrp="1"/>
          </p:cNvSpPr>
          <p:nvPr/>
        </p:nvSpPr>
        <p:spPr>
          <a:xfrm>
            <a:off x="381000" y="1638300"/>
            <a:ext cx="828675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925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925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Параграф </a:t>
            </a:r>
            <a:r>
              <a:rPr sz="2925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6-7</a:t>
            </a:r>
            <a:r>
              <a:rPr sz="2925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выучить;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521824-1E36-49D8-9CFC-2CF5863F17FC}"/>
              </a:ext>
            </a:extLst>
          </p:cNvPr>
          <p:cNvSpPr>
            <a:spLocks noGrp="1"/>
          </p:cNvSpPr>
          <p:nvPr/>
        </p:nvSpPr>
        <p:spPr>
          <a:xfrm>
            <a:off x="381000" y="2381250"/>
            <a:ext cx="7686675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5" name="content-75">
            <a:extLst>
              <a:ext uri="{FF2B5EF4-FFF2-40B4-BE49-F238E27FC236}">
                <a16:creationId xmlns:a16="http://schemas.microsoft.com/office/drawing/2014/main" id="{122DB40E-D65F-478B-8EA5-4B47391FBB06}"/>
              </a:ext>
            </a:extLst>
          </p:cNvPr>
          <p:cNvSpPr>
            <a:spLocks noGrp="1"/>
          </p:cNvSpPr>
          <p:nvPr/>
        </p:nvSpPr>
        <p:spPr>
          <a:xfrm>
            <a:off x="381000" y="2638425"/>
            <a:ext cx="828675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925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925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Выучить записи в тетради;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974959-FCB8-4982-BD4B-A66E4EAABF10}"/>
              </a:ext>
            </a:extLst>
          </p:cNvPr>
          <p:cNvSpPr>
            <a:spLocks noGrp="1"/>
          </p:cNvSpPr>
          <p:nvPr/>
        </p:nvSpPr>
        <p:spPr>
          <a:xfrm>
            <a:off x="381000" y="3381375"/>
            <a:ext cx="7686675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7" name="content-76">
            <a:extLst>
              <a:ext uri="{FF2B5EF4-FFF2-40B4-BE49-F238E27FC236}">
                <a16:creationId xmlns:a16="http://schemas.microsoft.com/office/drawing/2014/main" id="{B8EFBDC5-36A0-4372-8A06-24FF126BA309}"/>
              </a:ext>
            </a:extLst>
          </p:cNvPr>
          <p:cNvSpPr>
            <a:spLocks noGrp="1"/>
          </p:cNvSpPr>
          <p:nvPr/>
        </p:nvSpPr>
        <p:spPr>
          <a:xfrm>
            <a:off x="381000" y="3638550"/>
            <a:ext cx="828675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925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925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Вопросы </a:t>
            </a:r>
            <a:r>
              <a:rPr sz="2925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с. 48</a:t>
            </a:r>
            <a:r>
              <a:rPr sz="2925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(устно).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260181" y="4457700"/>
            <a:ext cx="2814638" cy="187642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85F4F3-44E2-4362-AD44-E06A31FA54F3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0" name="content-77">
            <a:extLst>
              <a:ext uri="{FF2B5EF4-FFF2-40B4-BE49-F238E27FC236}">
                <a16:creationId xmlns:a16="http://schemas.microsoft.com/office/drawing/2014/main" id="{2C1E9842-F261-4186-A7A0-99C3D80D38BA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03595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9A26F8-BC16-4717-A1F6-7F47BE53C57A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3">
            <a:extLst>
              <a:ext uri="{FF2B5EF4-FFF2-40B4-BE49-F238E27FC236}">
                <a16:creationId xmlns:a16="http://schemas.microsoft.com/office/drawing/2014/main" id="{F7A0DF7F-FB96-480B-8F37-C5474D2DCCE3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1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Проблемный вопрос урока:</a:t>
            </a:r>
          </a:p>
        </p:txBody>
      </p:sp>
      <p:sp>
        <p:nvSpPr>
          <p:cNvPr id="3" name="content-4">
            <a:extLst>
              <a:ext uri="{FF2B5EF4-FFF2-40B4-BE49-F238E27FC236}">
                <a16:creationId xmlns:a16="http://schemas.microsoft.com/office/drawing/2014/main" id="{56B415A2-1D4A-4C8B-B39D-D446C2C633F3}"/>
              </a:ext>
            </a:extLst>
          </p:cNvPr>
          <p:cNvSpPr>
            <a:spLocks noGrp="1"/>
          </p:cNvSpPr>
          <p:nvPr/>
        </p:nvSpPr>
        <p:spPr>
          <a:xfrm>
            <a:off x="857250" y="1228725"/>
            <a:ext cx="742950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3000"/>
              </a:lnSpc>
              <a:buNone/>
              <a:defRPr sz="3525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525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Как было устроено </a:t>
            </a:r>
            <a:r>
              <a:rPr sz="3525" b="1">
                <a:solidFill>
                  <a:srgbClr val="386E70"/>
                </a:solidFill>
                <a:latin typeface="Georgia"/>
                <a:ea typeface="Georgia"/>
                <a:cs typeface="Georgia"/>
              </a:rPr>
              <a:t>общество</a:t>
            </a:r>
            <a:r>
              <a:rPr sz="3525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 в Древнем Египте?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10971" y="2667000"/>
            <a:ext cx="3922059" cy="36671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CB7AFA8-9E2D-432A-BA1D-4974AEBFEC87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6" name="content-5">
            <a:extLst>
              <a:ext uri="{FF2B5EF4-FFF2-40B4-BE49-F238E27FC236}">
                <a16:creationId xmlns:a16="http://schemas.microsoft.com/office/drawing/2014/main" id="{D1427544-A623-4178-A43B-B50F3C23683C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63317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9627D30-5402-4953-AE35-4BFBE9708F50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6">
            <a:extLst>
              <a:ext uri="{FF2B5EF4-FFF2-40B4-BE49-F238E27FC236}">
                <a16:creationId xmlns:a16="http://schemas.microsoft.com/office/drawing/2014/main" id="{8B7A6146-C463-42AC-A177-5CC9726A6207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00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Устройство древнеегипетского общества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8438759-7D4A-482D-BA4F-AC0A157D782C}"/>
              </a:ext>
            </a:extLst>
          </p:cNvPr>
          <p:cNvSpPr>
            <a:spLocks noGrp="1"/>
          </p:cNvSpPr>
          <p:nvPr/>
        </p:nvSpPr>
        <p:spPr>
          <a:xfrm>
            <a:off x="381000" y="1181100"/>
            <a:ext cx="8382000" cy="933450"/>
          </a:xfrm>
          <a:prstGeom prst="rect">
            <a:avLst/>
          </a:prstGeom>
          <a:solidFill>
            <a:srgbClr val="172F42"/>
          </a:solidFill>
          <a:ln w="0">
            <a:noFill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163D43-2290-49DD-B26A-6BE6F279A931}"/>
              </a:ext>
            </a:extLst>
          </p:cNvPr>
          <p:cNvSpPr>
            <a:spLocks noGrp="1"/>
          </p:cNvSpPr>
          <p:nvPr/>
        </p:nvSpPr>
        <p:spPr>
          <a:xfrm>
            <a:off x="381000" y="2190750"/>
            <a:ext cx="8382000" cy="933450"/>
          </a:xfrm>
          <a:prstGeom prst="rect">
            <a:avLst/>
          </a:prstGeom>
          <a:solidFill>
            <a:srgbClr val="E4EFEC"/>
          </a:solidFill>
          <a:ln w="0">
            <a:noFill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84BF407-76E1-4D71-839C-8151E2988C9E}"/>
              </a:ext>
            </a:extLst>
          </p:cNvPr>
          <p:cNvSpPr>
            <a:spLocks noGrp="1"/>
          </p:cNvSpPr>
          <p:nvPr/>
        </p:nvSpPr>
        <p:spPr>
          <a:xfrm>
            <a:off x="381000" y="3200400"/>
            <a:ext cx="8382000" cy="933450"/>
          </a:xfrm>
          <a:prstGeom prst="rect">
            <a:avLst/>
          </a:prstGeom>
          <a:solidFill>
            <a:srgbClr val="EDE3D0"/>
          </a:solidFill>
          <a:ln w="0">
            <a:noFill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34E873-97FB-46BA-801C-BCD89CD9FFBF}"/>
              </a:ext>
            </a:extLst>
          </p:cNvPr>
          <p:cNvSpPr>
            <a:spLocks noGrp="1"/>
          </p:cNvSpPr>
          <p:nvPr/>
        </p:nvSpPr>
        <p:spPr>
          <a:xfrm>
            <a:off x="381000" y="4210050"/>
            <a:ext cx="8382000" cy="933450"/>
          </a:xfrm>
          <a:prstGeom prst="rect">
            <a:avLst/>
          </a:prstGeom>
          <a:solidFill>
            <a:srgbClr val="E4EFEC"/>
          </a:solidFill>
          <a:ln w="0">
            <a:noFill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6FA2D8A-E01A-4858-B690-11CF98CD3DFB}"/>
              </a:ext>
            </a:extLst>
          </p:cNvPr>
          <p:cNvSpPr>
            <a:spLocks noGrp="1"/>
          </p:cNvSpPr>
          <p:nvPr/>
        </p:nvSpPr>
        <p:spPr>
          <a:xfrm>
            <a:off x="381000" y="5219700"/>
            <a:ext cx="8382000" cy="933450"/>
          </a:xfrm>
          <a:prstGeom prst="rect">
            <a:avLst/>
          </a:prstGeom>
          <a:solidFill>
            <a:srgbClr val="EDE3D0"/>
          </a:solidFill>
          <a:ln w="0">
            <a:noFill/>
          </a:ln>
        </p:spPr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38943" y="1238250"/>
            <a:ext cx="655714" cy="819150"/>
          </a:xfrm>
          <a:prstGeom prst="rect">
            <a:avLst/>
          </a:prstGeom>
        </p:spPr>
      </p:pic>
      <p:sp>
        <p:nvSpPr>
          <p:cNvPr id="9" name="content-7">
            <a:extLst>
              <a:ext uri="{FF2B5EF4-FFF2-40B4-BE49-F238E27FC236}">
                <a16:creationId xmlns:a16="http://schemas.microsoft.com/office/drawing/2014/main" id="{09BAB6A1-AEF4-4E73-B60D-49B80E6162D4}"/>
              </a:ext>
            </a:extLst>
          </p:cNvPr>
          <p:cNvSpPr>
            <a:spLocks noGrp="1"/>
          </p:cNvSpPr>
          <p:nvPr/>
        </p:nvSpPr>
        <p:spPr>
          <a:xfrm>
            <a:off x="1876425" y="1409700"/>
            <a:ext cx="4953000" cy="514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775" b="1">
                <a:solidFill>
                  <a:srgbClr val="F7F3E9"/>
                </a:solidFill>
                <a:latin typeface="Calibri"/>
                <a:ea typeface="Calibri"/>
                <a:cs typeface="Calibri"/>
              </a:defRPr>
            </a:pPr>
            <a:r>
              <a:rPr sz="2775" b="1">
                <a:solidFill>
                  <a:srgbClr val="F7F3E9"/>
                </a:solidFill>
                <a:latin typeface="Calibri"/>
                <a:ea typeface="Calibri"/>
                <a:cs typeface="Calibri"/>
              </a:rPr>
              <a:t>ФАРАОН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7269100-406C-4A74-BD0A-02012C5C5453}"/>
              </a:ext>
            </a:extLst>
          </p:cNvPr>
          <p:cNvSpPr>
            <a:spLocks noGrp="1"/>
          </p:cNvSpPr>
          <p:nvPr/>
        </p:nvSpPr>
        <p:spPr>
          <a:xfrm>
            <a:off x="4486275" y="2333625"/>
            <a:ext cx="9525" cy="64770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59484" y="2257425"/>
            <a:ext cx="614632" cy="800100"/>
          </a:xfrm>
          <a:prstGeom prst="rect">
            <a:avLst/>
          </a:prstGeom>
        </p:spPr>
      </p:pic>
      <p:sp>
        <p:nvSpPr>
          <p:cNvPr id="12" name="content-8">
            <a:extLst>
              <a:ext uri="{FF2B5EF4-FFF2-40B4-BE49-F238E27FC236}">
                <a16:creationId xmlns:a16="http://schemas.microsoft.com/office/drawing/2014/main" id="{0954AFA8-9F79-4448-8281-805F0B44C99F}"/>
              </a:ext>
            </a:extLst>
          </p:cNvPr>
          <p:cNvSpPr>
            <a:spLocks noGrp="1"/>
          </p:cNvSpPr>
          <p:nvPr/>
        </p:nvSpPr>
        <p:spPr>
          <a:xfrm>
            <a:off x="1762125" y="2466975"/>
            <a:ext cx="26670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1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Чиновники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954191" y="2257425"/>
            <a:ext cx="435769" cy="800100"/>
          </a:xfrm>
          <a:prstGeom prst="rect">
            <a:avLst/>
          </a:prstGeom>
        </p:spPr>
      </p:pic>
      <p:sp>
        <p:nvSpPr>
          <p:cNvPr id="14" name="content-9">
            <a:extLst>
              <a:ext uri="{FF2B5EF4-FFF2-40B4-BE49-F238E27FC236}">
                <a16:creationId xmlns:a16="http://schemas.microsoft.com/office/drawing/2014/main" id="{CE3E78AB-EFCE-41F8-98DE-90A859610865}"/>
              </a:ext>
            </a:extLst>
          </p:cNvPr>
          <p:cNvSpPr>
            <a:spLocks noGrp="1"/>
          </p:cNvSpPr>
          <p:nvPr/>
        </p:nvSpPr>
        <p:spPr>
          <a:xfrm>
            <a:off x="5829300" y="2466975"/>
            <a:ext cx="28575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1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Жрецы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9C2C415-D5EA-4EA6-8C37-F4C85344BA7D}"/>
              </a:ext>
            </a:extLst>
          </p:cNvPr>
          <p:cNvSpPr>
            <a:spLocks noGrp="1"/>
          </p:cNvSpPr>
          <p:nvPr/>
        </p:nvSpPr>
        <p:spPr>
          <a:xfrm>
            <a:off x="4486275" y="3343275"/>
            <a:ext cx="9525" cy="64770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862629" y="3267075"/>
            <a:ext cx="408341" cy="800100"/>
          </a:xfrm>
          <a:prstGeom prst="rect">
            <a:avLst/>
          </a:prstGeom>
        </p:spPr>
      </p:pic>
      <p:sp>
        <p:nvSpPr>
          <p:cNvPr id="17" name="content-10">
            <a:extLst>
              <a:ext uri="{FF2B5EF4-FFF2-40B4-BE49-F238E27FC236}">
                <a16:creationId xmlns:a16="http://schemas.microsoft.com/office/drawing/2014/main" id="{BC189ED4-40C1-4ADC-BBBB-3A30029A45CC}"/>
              </a:ext>
            </a:extLst>
          </p:cNvPr>
          <p:cNvSpPr>
            <a:spLocks noGrp="1"/>
          </p:cNvSpPr>
          <p:nvPr/>
        </p:nvSpPr>
        <p:spPr>
          <a:xfrm>
            <a:off x="1762125" y="3476625"/>
            <a:ext cx="26670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1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Воины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4768072" y="3267075"/>
            <a:ext cx="808006" cy="800100"/>
          </a:xfrm>
          <a:prstGeom prst="rect">
            <a:avLst/>
          </a:prstGeom>
        </p:spPr>
      </p:pic>
      <p:sp>
        <p:nvSpPr>
          <p:cNvPr id="19" name="content-11">
            <a:extLst>
              <a:ext uri="{FF2B5EF4-FFF2-40B4-BE49-F238E27FC236}">
                <a16:creationId xmlns:a16="http://schemas.microsoft.com/office/drawing/2014/main" id="{39811491-CAE7-4BE2-B464-C7D56A45644D}"/>
              </a:ext>
            </a:extLst>
          </p:cNvPr>
          <p:cNvSpPr>
            <a:spLocks noGrp="1"/>
          </p:cNvSpPr>
          <p:nvPr/>
        </p:nvSpPr>
        <p:spPr>
          <a:xfrm>
            <a:off x="5829300" y="3476625"/>
            <a:ext cx="28575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1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Писцы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0F51D39-DEF2-41ED-B125-30AA423B1BD1}"/>
              </a:ext>
            </a:extLst>
          </p:cNvPr>
          <p:cNvSpPr>
            <a:spLocks noGrp="1"/>
          </p:cNvSpPr>
          <p:nvPr/>
        </p:nvSpPr>
        <p:spPr>
          <a:xfrm>
            <a:off x="4486275" y="4352925"/>
            <a:ext cx="9525" cy="64770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533400" y="4328732"/>
            <a:ext cx="1066800" cy="696087"/>
          </a:xfrm>
          <a:prstGeom prst="rect">
            <a:avLst/>
          </a:prstGeom>
        </p:spPr>
      </p:pic>
      <p:sp>
        <p:nvSpPr>
          <p:cNvPr id="22" name="content-12">
            <a:extLst>
              <a:ext uri="{FF2B5EF4-FFF2-40B4-BE49-F238E27FC236}">
                <a16:creationId xmlns:a16="http://schemas.microsoft.com/office/drawing/2014/main" id="{1EE8EC2E-6E24-4129-B569-F635B30D5D2A}"/>
              </a:ext>
            </a:extLst>
          </p:cNvPr>
          <p:cNvSpPr>
            <a:spLocks noGrp="1"/>
          </p:cNvSpPr>
          <p:nvPr/>
        </p:nvSpPr>
        <p:spPr>
          <a:xfrm>
            <a:off x="1762125" y="4486275"/>
            <a:ext cx="26670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1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Земледельцы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4638675" y="4365770"/>
            <a:ext cx="1066800" cy="622010"/>
          </a:xfrm>
          <a:prstGeom prst="rect">
            <a:avLst/>
          </a:prstGeom>
        </p:spPr>
      </p:pic>
      <p:sp>
        <p:nvSpPr>
          <p:cNvPr id="24" name="content-13">
            <a:extLst>
              <a:ext uri="{FF2B5EF4-FFF2-40B4-BE49-F238E27FC236}">
                <a16:creationId xmlns:a16="http://schemas.microsoft.com/office/drawing/2014/main" id="{C5C3D94C-B7D7-4501-AE20-5A6636EA7956}"/>
              </a:ext>
            </a:extLst>
          </p:cNvPr>
          <p:cNvSpPr>
            <a:spLocks noGrp="1"/>
          </p:cNvSpPr>
          <p:nvPr/>
        </p:nvSpPr>
        <p:spPr>
          <a:xfrm>
            <a:off x="5829300" y="4486275"/>
            <a:ext cx="28575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1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Ремесленники</a:t>
            </a:r>
          </a:p>
        </p:txBody>
      </p:sp>
      <p:sp>
        <p:nvSpPr>
          <p:cNvPr id="25" name="content-14">
            <a:extLst>
              <a:ext uri="{FF2B5EF4-FFF2-40B4-BE49-F238E27FC236}">
                <a16:creationId xmlns:a16="http://schemas.microsoft.com/office/drawing/2014/main" id="{6569A4A3-F312-4CA5-9BF3-4C78D6819424}"/>
              </a:ext>
            </a:extLst>
          </p:cNvPr>
          <p:cNvSpPr>
            <a:spLocks noGrp="1"/>
          </p:cNvSpPr>
          <p:nvPr/>
        </p:nvSpPr>
        <p:spPr>
          <a:xfrm>
            <a:off x="657225" y="5467350"/>
            <a:ext cx="333375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75" b="1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Рабы </a:t>
            </a: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5796469" y="5286375"/>
            <a:ext cx="1608712" cy="80010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4AF4B3A-942F-4CAF-8451-9A01CFA66A7A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8" name="content-15">
            <a:extLst>
              <a:ext uri="{FF2B5EF4-FFF2-40B4-BE49-F238E27FC236}">
                <a16:creationId xmlns:a16="http://schemas.microsoft.com/office/drawing/2014/main" id="{AD350655-E503-4D54-B9EF-9A012B390062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0055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2B1BE37-41E3-46C6-AE49-01D107AF5C65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16">
            <a:extLst>
              <a:ext uri="{FF2B5EF4-FFF2-40B4-BE49-F238E27FC236}">
                <a16:creationId xmlns:a16="http://schemas.microsoft.com/office/drawing/2014/main" id="{0FC116AB-2193-4033-9735-385D37833276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4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1. Фараон </a:t>
            </a:r>
          </a:p>
        </p:txBody>
      </p:sp>
      <p:sp>
        <p:nvSpPr>
          <p:cNvPr id="3" name="content-17">
            <a:extLst>
              <a:ext uri="{FF2B5EF4-FFF2-40B4-BE49-F238E27FC236}">
                <a16:creationId xmlns:a16="http://schemas.microsoft.com/office/drawing/2014/main" id="{11A76278-CF38-418D-AF9E-33D8E00571CB}"/>
              </a:ext>
            </a:extLst>
          </p:cNvPr>
          <p:cNvSpPr>
            <a:spLocks noGrp="1"/>
          </p:cNvSpPr>
          <p:nvPr/>
        </p:nvSpPr>
        <p:spPr>
          <a:xfrm>
            <a:off x="381000" y="1209675"/>
            <a:ext cx="504825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Фараон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правитель Египта (власть передавалась по наследству).</a:t>
            </a:r>
          </a:p>
        </p:txBody>
      </p:sp>
      <p:sp>
        <p:nvSpPr>
          <p:cNvPr id="4" name="content-18">
            <a:extLst>
              <a:ext uri="{FF2B5EF4-FFF2-40B4-BE49-F238E27FC236}">
                <a16:creationId xmlns:a16="http://schemas.microsoft.com/office/drawing/2014/main" id="{C2134313-6D7A-4A98-9C8D-D0C442EC2742}"/>
              </a:ext>
            </a:extLst>
          </p:cNvPr>
          <p:cNvSpPr>
            <a:spLocks noGrp="1"/>
          </p:cNvSpPr>
          <p:nvPr/>
        </p:nvSpPr>
        <p:spPr>
          <a:xfrm>
            <a:off x="381000" y="2390775"/>
            <a:ext cx="5048250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Считалось, что фараон поставлен править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богом солнца Ра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, поэтому ему поклонялись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как богу на земле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5" name="content-19">
            <a:extLst>
              <a:ext uri="{FF2B5EF4-FFF2-40B4-BE49-F238E27FC236}">
                <a16:creationId xmlns:a16="http://schemas.microsoft.com/office/drawing/2014/main" id="{8EC27025-5924-46E3-85BF-BADCEA9C0B28}"/>
              </a:ext>
            </a:extLst>
          </p:cNvPr>
          <p:cNvSpPr>
            <a:spLocks noGrp="1"/>
          </p:cNvSpPr>
          <p:nvPr/>
        </p:nvSpPr>
        <p:spPr>
          <a:xfrm>
            <a:off x="381000" y="3933825"/>
            <a:ext cx="504825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Владыка Египта обладал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неограниченной властью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658262" y="1209675"/>
            <a:ext cx="1799401" cy="22479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39050" y="1209675"/>
            <a:ext cx="1066800" cy="1371600"/>
          </a:xfrm>
          <a:prstGeom prst="rect">
            <a:avLst/>
          </a:prstGeom>
        </p:spPr>
      </p:pic>
      <p:sp>
        <p:nvSpPr>
          <p:cNvPr id="8" name="content-20">
            <a:extLst>
              <a:ext uri="{FF2B5EF4-FFF2-40B4-BE49-F238E27FC236}">
                <a16:creationId xmlns:a16="http://schemas.microsoft.com/office/drawing/2014/main" id="{5B6A73B8-17C5-4DA7-8D71-96F5E2C04E04}"/>
              </a:ext>
            </a:extLst>
          </p:cNvPr>
          <p:cNvSpPr>
            <a:spLocks noGrp="1"/>
          </p:cNvSpPr>
          <p:nvPr/>
        </p:nvSpPr>
        <p:spPr>
          <a:xfrm>
            <a:off x="7515225" y="2647950"/>
            <a:ext cx="1247775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3000"/>
              </a:lnSpc>
              <a:buNone/>
              <a:defRPr sz="1875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1875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Двойная корона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287299" y="3648075"/>
            <a:ext cx="2027226" cy="1609725"/>
          </a:xfrm>
          <a:prstGeom prst="rect">
            <a:avLst/>
          </a:prstGeom>
        </p:spPr>
      </p:pic>
      <p:sp>
        <p:nvSpPr>
          <p:cNvPr id="10" name="content-21">
            <a:extLst>
              <a:ext uri="{FF2B5EF4-FFF2-40B4-BE49-F238E27FC236}">
                <a16:creationId xmlns:a16="http://schemas.microsoft.com/office/drawing/2014/main" id="{3A3112E9-A2C5-4525-BD28-E78966D644CE}"/>
              </a:ext>
            </a:extLst>
          </p:cNvPr>
          <p:cNvSpPr>
            <a:spLocks noGrp="1"/>
          </p:cNvSpPr>
          <p:nvPr/>
        </p:nvSpPr>
        <p:spPr>
          <a:xfrm>
            <a:off x="5657850" y="3533775"/>
            <a:ext cx="1362075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875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1875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Скипетр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960CC8-AF53-4A37-A5A7-55627D4153E6}"/>
              </a:ext>
            </a:extLst>
          </p:cNvPr>
          <p:cNvSpPr>
            <a:spLocks noGrp="1"/>
          </p:cNvSpPr>
          <p:nvPr/>
        </p:nvSpPr>
        <p:spPr>
          <a:xfrm>
            <a:off x="6143625" y="3914775"/>
            <a:ext cx="190500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2" name="content-22">
            <a:extLst>
              <a:ext uri="{FF2B5EF4-FFF2-40B4-BE49-F238E27FC236}">
                <a16:creationId xmlns:a16="http://schemas.microsoft.com/office/drawing/2014/main" id="{01A62C40-388D-46BD-A379-0F40E5A02EFB}"/>
              </a:ext>
            </a:extLst>
          </p:cNvPr>
          <p:cNvSpPr>
            <a:spLocks noGrp="1"/>
          </p:cNvSpPr>
          <p:nvPr/>
        </p:nvSpPr>
        <p:spPr>
          <a:xfrm>
            <a:off x="8039100" y="4400550"/>
            <a:ext cx="72390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875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1875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Плеть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4A8EB49-5EFE-455C-BFF6-799986F47216}"/>
              </a:ext>
            </a:extLst>
          </p:cNvPr>
          <p:cNvSpPr>
            <a:spLocks noGrp="1"/>
          </p:cNvSpPr>
          <p:nvPr/>
        </p:nvSpPr>
        <p:spPr>
          <a:xfrm>
            <a:off x="7867650" y="4743450"/>
            <a:ext cx="171450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FC95B5E-57F4-4B95-9FC3-5AEB3658E06D}"/>
              </a:ext>
            </a:extLst>
          </p:cNvPr>
          <p:cNvSpPr>
            <a:spLocks noGrp="1"/>
          </p:cNvSpPr>
          <p:nvPr/>
        </p:nvSpPr>
        <p:spPr>
          <a:xfrm>
            <a:off x="381000" y="5305425"/>
            <a:ext cx="8382000" cy="971550"/>
          </a:xfrm>
          <a:prstGeom prst="rect">
            <a:avLst/>
          </a:prstGeom>
          <a:solidFill>
            <a:srgbClr val="E4EFEC"/>
          </a:solidFill>
          <a:ln w="0">
            <a:noFill/>
          </a:ln>
        </p:spPr>
      </p:sp>
      <p:sp>
        <p:nvSpPr>
          <p:cNvPr id="15" name="content-23">
            <a:extLst>
              <a:ext uri="{FF2B5EF4-FFF2-40B4-BE49-F238E27FC236}">
                <a16:creationId xmlns:a16="http://schemas.microsoft.com/office/drawing/2014/main" id="{6485EB90-6BCC-4B24-8AB7-3E544477489F}"/>
              </a:ext>
            </a:extLst>
          </p:cNvPr>
          <p:cNvSpPr>
            <a:spLocks noGrp="1"/>
          </p:cNvSpPr>
          <p:nvPr/>
        </p:nvSpPr>
        <p:spPr>
          <a:xfrm>
            <a:off x="552450" y="5467350"/>
            <a:ext cx="8010525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Деспотия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форма правления, при которой царь имеет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неограниченную власть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5ECE000-0BD0-4CDA-A5AA-08280E72BCFE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7" name="content-24">
            <a:extLst>
              <a:ext uri="{FF2B5EF4-FFF2-40B4-BE49-F238E27FC236}">
                <a16:creationId xmlns:a16="http://schemas.microsoft.com/office/drawing/2014/main" id="{1124F9F8-56E5-4108-9A1C-A5AD1D6FC8DF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29280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DD7B4BD-CEDD-4766-97D9-756F974E1C64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25">
            <a:extLst>
              <a:ext uri="{FF2B5EF4-FFF2-40B4-BE49-F238E27FC236}">
                <a16:creationId xmlns:a16="http://schemas.microsoft.com/office/drawing/2014/main" id="{AF14FE60-6A7F-43BF-97E2-CE8D10368696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4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2. Чиновники </a:t>
            </a:r>
          </a:p>
        </p:txBody>
      </p:sp>
      <p:sp>
        <p:nvSpPr>
          <p:cNvPr id="3" name="content-26">
            <a:extLst>
              <a:ext uri="{FF2B5EF4-FFF2-40B4-BE49-F238E27FC236}">
                <a16:creationId xmlns:a16="http://schemas.microsoft.com/office/drawing/2014/main" id="{A47488D5-A4F0-41A9-9425-2D204A6F97A7}"/>
              </a:ext>
            </a:extLst>
          </p:cNvPr>
          <p:cNvSpPr>
            <a:spLocks noGrp="1"/>
          </p:cNvSpPr>
          <p:nvPr/>
        </p:nvSpPr>
        <p:spPr>
          <a:xfrm>
            <a:off x="381000" y="1181100"/>
            <a:ext cx="8382000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Вельможа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главный чиновник в Египте (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номарх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правитель области).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00050" y="2182614"/>
            <a:ext cx="2638425" cy="391199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DB2D37-A861-4AE1-B82F-7614FF6FB04E}"/>
              </a:ext>
            </a:extLst>
          </p:cNvPr>
          <p:cNvSpPr>
            <a:spLocks noGrp="1"/>
          </p:cNvSpPr>
          <p:nvPr/>
        </p:nvSpPr>
        <p:spPr>
          <a:xfrm>
            <a:off x="3457575" y="2143125"/>
            <a:ext cx="5305425" cy="1333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6" name="content-27">
            <a:extLst>
              <a:ext uri="{FF2B5EF4-FFF2-40B4-BE49-F238E27FC236}">
                <a16:creationId xmlns:a16="http://schemas.microsoft.com/office/drawing/2014/main" id="{C5B5B2EE-B13D-4A3C-8645-3B03C4DA01EF}"/>
              </a:ext>
            </a:extLst>
          </p:cNvPr>
          <p:cNvSpPr>
            <a:spLocks noGrp="1"/>
          </p:cNvSpPr>
          <p:nvPr/>
        </p:nvSpPr>
        <p:spPr>
          <a:xfrm>
            <a:off x="3457575" y="2257425"/>
            <a:ext cx="5305425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руководил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работами в каменоломнях и строительством дорог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FFF8508-8D2C-4D21-B614-6A133528CC39}"/>
              </a:ext>
            </a:extLst>
          </p:cNvPr>
          <p:cNvSpPr>
            <a:spLocks noGrp="1"/>
          </p:cNvSpPr>
          <p:nvPr/>
        </p:nvSpPr>
        <p:spPr>
          <a:xfrm>
            <a:off x="3457575" y="3190875"/>
            <a:ext cx="5305425" cy="1333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8" name="content-28">
            <a:extLst>
              <a:ext uri="{FF2B5EF4-FFF2-40B4-BE49-F238E27FC236}">
                <a16:creationId xmlns:a16="http://schemas.microsoft.com/office/drawing/2014/main" id="{9ED057CC-1704-489C-A00A-EC2A3B36FB5D}"/>
              </a:ext>
            </a:extLst>
          </p:cNvPr>
          <p:cNvSpPr>
            <a:spLocks noGrp="1"/>
          </p:cNvSpPr>
          <p:nvPr/>
        </p:nvSpPr>
        <p:spPr>
          <a:xfrm>
            <a:off x="3457575" y="3305175"/>
            <a:ext cx="5305425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вершил суды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и расправы над заговорщиками и предателями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501F5C3-5FDB-414F-A335-D5865722597B}"/>
              </a:ext>
            </a:extLst>
          </p:cNvPr>
          <p:cNvSpPr>
            <a:spLocks noGrp="1"/>
          </p:cNvSpPr>
          <p:nvPr/>
        </p:nvSpPr>
        <p:spPr>
          <a:xfrm>
            <a:off x="3457575" y="4238625"/>
            <a:ext cx="5305425" cy="1333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0" name="content-29">
            <a:extLst>
              <a:ext uri="{FF2B5EF4-FFF2-40B4-BE49-F238E27FC236}">
                <a16:creationId xmlns:a16="http://schemas.microsoft.com/office/drawing/2014/main" id="{3874E977-E628-4E61-8E83-2EB604C77CCA}"/>
              </a:ext>
            </a:extLst>
          </p:cNvPr>
          <p:cNvSpPr>
            <a:spLocks noGrp="1"/>
          </p:cNvSpPr>
          <p:nvPr/>
        </p:nvSpPr>
        <p:spPr>
          <a:xfrm>
            <a:off x="3457575" y="4352925"/>
            <a:ext cx="5305425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собирал налоги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с земледельцев и следил за порядком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AF32EAC-5F18-4914-AABC-E071E296324D}"/>
              </a:ext>
            </a:extLst>
          </p:cNvPr>
          <p:cNvSpPr>
            <a:spLocks noGrp="1"/>
          </p:cNvSpPr>
          <p:nvPr/>
        </p:nvSpPr>
        <p:spPr>
          <a:xfrm>
            <a:off x="3457575" y="5286375"/>
            <a:ext cx="5305425" cy="1333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2" name="content-30">
            <a:extLst>
              <a:ext uri="{FF2B5EF4-FFF2-40B4-BE49-F238E27FC236}">
                <a16:creationId xmlns:a16="http://schemas.microsoft.com/office/drawing/2014/main" id="{F1D8C92E-3DA5-4308-8EDE-94020722E5E0}"/>
              </a:ext>
            </a:extLst>
          </p:cNvPr>
          <p:cNvSpPr>
            <a:spLocks noGrp="1"/>
          </p:cNvSpPr>
          <p:nvPr/>
        </p:nvSpPr>
        <p:spPr>
          <a:xfrm>
            <a:off x="3457575" y="5400675"/>
            <a:ext cx="5305425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возглавлял войско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во время походов или городскую стражу</a:t>
            </a:r>
          </a:p>
        </p:txBody>
      </p:sp>
      <p:sp>
        <p:nvSpPr>
          <p:cNvPr id="13" name="content-31">
            <a:extLst>
              <a:ext uri="{FF2B5EF4-FFF2-40B4-BE49-F238E27FC236}">
                <a16:creationId xmlns:a16="http://schemas.microsoft.com/office/drawing/2014/main" id="{ABB40C87-095F-4E4C-99DA-1C3F8D96F371}"/>
              </a:ext>
            </a:extLst>
          </p:cNvPr>
          <p:cNvSpPr>
            <a:spLocks noGrp="1"/>
          </p:cNvSpPr>
          <p:nvPr/>
        </p:nvSpPr>
        <p:spPr>
          <a:xfrm>
            <a:off x="381000" y="6115050"/>
            <a:ext cx="2676525" cy="314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3000"/>
              </a:lnSpc>
              <a:buNone/>
              <a:defRPr sz="1800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1800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Знатный вельможа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BEB8E23-09D9-42A5-B662-D95A77903339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5" name="content-32">
            <a:extLst>
              <a:ext uri="{FF2B5EF4-FFF2-40B4-BE49-F238E27FC236}">
                <a16:creationId xmlns:a16="http://schemas.microsoft.com/office/drawing/2014/main" id="{44DF9AD9-B193-4958-9F7B-03A914911C96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74214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41FE48B-1F08-46A6-A303-D8AF02644D20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33">
            <a:extLst>
              <a:ext uri="{FF2B5EF4-FFF2-40B4-BE49-F238E27FC236}">
                <a16:creationId xmlns:a16="http://schemas.microsoft.com/office/drawing/2014/main" id="{A0CBBF84-EB5F-47F0-804A-8088A74D0773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4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2. Чиновники </a:t>
            </a:r>
          </a:p>
        </p:txBody>
      </p:sp>
      <p:sp>
        <p:nvSpPr>
          <p:cNvPr id="3" name="content-34">
            <a:extLst>
              <a:ext uri="{FF2B5EF4-FFF2-40B4-BE49-F238E27FC236}">
                <a16:creationId xmlns:a16="http://schemas.microsoft.com/office/drawing/2014/main" id="{4063C075-9F2D-47F5-B36A-96688B57E7AA}"/>
              </a:ext>
            </a:extLst>
          </p:cNvPr>
          <p:cNvSpPr>
            <a:spLocks noGrp="1"/>
          </p:cNvSpPr>
          <p:nvPr/>
        </p:nvSpPr>
        <p:spPr>
          <a:xfrm>
            <a:off x="381000" y="1133475"/>
            <a:ext cx="838200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250" b="0">
                <a:solidFill>
                  <a:srgbClr val="386E70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Прочитайте раздел 2.</a:t>
            </a:r>
          </a:p>
        </p:txBody>
      </p:sp>
      <p:sp>
        <p:nvSpPr>
          <p:cNvPr id="4" name="content-35">
            <a:extLst>
              <a:ext uri="{FF2B5EF4-FFF2-40B4-BE49-F238E27FC236}">
                <a16:creationId xmlns:a16="http://schemas.microsoft.com/office/drawing/2014/main" id="{DBCCFB20-8C8A-463A-ACA6-CB34515345CA}"/>
              </a:ext>
            </a:extLst>
          </p:cNvPr>
          <p:cNvSpPr>
            <a:spLocks noGrp="1"/>
          </p:cNvSpPr>
          <p:nvPr/>
        </p:nvSpPr>
        <p:spPr>
          <a:xfrm>
            <a:off x="381000" y="1609725"/>
            <a:ext cx="838200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Писцы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царские чиновники, которые вели </a:t>
            </a:r>
            <a:r>
              <a:rPr sz="24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учёт налогов, урожая, военной добычи и рабов</a:t>
            </a:r>
            <a:r>
              <a:rPr sz="24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009650" y="2726508"/>
            <a:ext cx="2428875" cy="24051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048250" y="2639226"/>
            <a:ext cx="3362325" cy="253204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DF44373-779A-4C13-B2FF-A4515F2E5415}"/>
              </a:ext>
            </a:extLst>
          </p:cNvPr>
          <p:cNvSpPr>
            <a:spLocks noGrp="1"/>
          </p:cNvSpPr>
          <p:nvPr/>
        </p:nvSpPr>
        <p:spPr>
          <a:xfrm>
            <a:off x="381000" y="5295900"/>
            <a:ext cx="4019550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624BDB3-8531-41CF-8FD8-B03F3597A518}"/>
              </a:ext>
            </a:extLst>
          </p:cNvPr>
          <p:cNvSpPr>
            <a:spLocks noGrp="1"/>
          </p:cNvSpPr>
          <p:nvPr/>
        </p:nvSpPr>
        <p:spPr>
          <a:xfrm>
            <a:off x="4781550" y="5295900"/>
            <a:ext cx="3981450" cy="14288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9" name="content-36">
            <a:extLst>
              <a:ext uri="{FF2B5EF4-FFF2-40B4-BE49-F238E27FC236}">
                <a16:creationId xmlns:a16="http://schemas.microsoft.com/office/drawing/2014/main" id="{80CCEE9C-19ED-40BA-8AB7-5755EF647706}"/>
              </a:ext>
            </a:extLst>
          </p:cNvPr>
          <p:cNvSpPr>
            <a:spLocks noGrp="1"/>
          </p:cNvSpPr>
          <p:nvPr/>
        </p:nvSpPr>
        <p:spPr>
          <a:xfrm>
            <a:off x="381000" y="5448300"/>
            <a:ext cx="4019550" cy="923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Как вы думаете, почему писцу нужно было долго учиться?</a:t>
            </a:r>
          </a:p>
        </p:txBody>
      </p:sp>
      <p:sp>
        <p:nvSpPr>
          <p:cNvPr id="10" name="content-37">
            <a:extLst>
              <a:ext uri="{FF2B5EF4-FFF2-40B4-BE49-F238E27FC236}">
                <a16:creationId xmlns:a16="http://schemas.microsoft.com/office/drawing/2014/main" id="{51569F1A-DC33-4263-8D16-57027B48660D}"/>
              </a:ext>
            </a:extLst>
          </p:cNvPr>
          <p:cNvSpPr>
            <a:spLocks noGrp="1"/>
          </p:cNvSpPr>
          <p:nvPr/>
        </p:nvSpPr>
        <p:spPr>
          <a:xfrm>
            <a:off x="4781550" y="5448300"/>
            <a:ext cx="3981450" cy="923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00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Какую выгоду приносила писцу его должность?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82B7759-B066-4DC3-A1C0-9702D671A9DA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2" name="content-38">
            <a:extLst>
              <a:ext uri="{FF2B5EF4-FFF2-40B4-BE49-F238E27FC236}">
                <a16:creationId xmlns:a16="http://schemas.microsoft.com/office/drawing/2014/main" id="{40C0851C-1998-459E-941C-BEA2D0AA226F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8802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2009D5-2CAE-4ED4-BBD9-EDC6330FE3EC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39">
            <a:extLst>
              <a:ext uri="{FF2B5EF4-FFF2-40B4-BE49-F238E27FC236}">
                <a16:creationId xmlns:a16="http://schemas.microsoft.com/office/drawing/2014/main" id="{84E4ADC3-461F-4B04-8FA7-2AF003140AF1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4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3. Жрецы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52450" y="1372005"/>
            <a:ext cx="2371725" cy="4352115"/>
          </a:xfrm>
          <a:prstGeom prst="rect">
            <a:avLst/>
          </a:prstGeom>
        </p:spPr>
      </p:pic>
      <p:sp>
        <p:nvSpPr>
          <p:cNvPr id="4" name="content-40">
            <a:extLst>
              <a:ext uri="{FF2B5EF4-FFF2-40B4-BE49-F238E27FC236}">
                <a16:creationId xmlns:a16="http://schemas.microsoft.com/office/drawing/2014/main" id="{0233B44A-F5A4-4361-B0EA-9029F362CE35}"/>
              </a:ext>
            </a:extLst>
          </p:cNvPr>
          <p:cNvSpPr>
            <a:spLocks noGrp="1"/>
          </p:cNvSpPr>
          <p:nvPr/>
        </p:nvSpPr>
        <p:spPr>
          <a:xfrm>
            <a:off x="381000" y="5867400"/>
            <a:ext cx="2981325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3000"/>
              </a:lnSpc>
              <a:buNone/>
              <a:defRPr sz="2025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025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Древнеегипетский жрец</a:t>
            </a:r>
          </a:p>
        </p:txBody>
      </p:sp>
      <p:sp>
        <p:nvSpPr>
          <p:cNvPr id="5" name="content-41">
            <a:extLst>
              <a:ext uri="{FF2B5EF4-FFF2-40B4-BE49-F238E27FC236}">
                <a16:creationId xmlns:a16="http://schemas.microsoft.com/office/drawing/2014/main" id="{039E2470-079E-4406-A306-BF97C3952997}"/>
              </a:ext>
            </a:extLst>
          </p:cNvPr>
          <p:cNvSpPr>
            <a:spLocks noGrp="1"/>
          </p:cNvSpPr>
          <p:nvPr/>
        </p:nvSpPr>
        <p:spPr>
          <a:xfrm>
            <a:off x="3590925" y="1219200"/>
            <a:ext cx="517207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550" b="0">
                <a:solidFill>
                  <a:srgbClr val="386E70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Давайте вспомним, что такое религия?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A875B9C-D86C-4979-8B38-C2C5F410F39F}"/>
              </a:ext>
            </a:extLst>
          </p:cNvPr>
          <p:cNvSpPr>
            <a:spLocks noGrp="1"/>
          </p:cNvSpPr>
          <p:nvPr/>
        </p:nvSpPr>
        <p:spPr>
          <a:xfrm>
            <a:off x="3590925" y="2362200"/>
            <a:ext cx="5172075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7" name="content-42">
            <a:extLst>
              <a:ext uri="{FF2B5EF4-FFF2-40B4-BE49-F238E27FC236}">
                <a16:creationId xmlns:a16="http://schemas.microsoft.com/office/drawing/2014/main" id="{857694A3-AC14-48F0-A824-20F2C26E1CE2}"/>
              </a:ext>
            </a:extLst>
          </p:cNvPr>
          <p:cNvSpPr>
            <a:spLocks noGrp="1"/>
          </p:cNvSpPr>
          <p:nvPr/>
        </p:nvSpPr>
        <p:spPr>
          <a:xfrm>
            <a:off x="3590925" y="2571750"/>
            <a:ext cx="517207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7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7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Храм</a:t>
            </a:r>
            <a:r>
              <a:rPr sz="27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жилище богов.</a:t>
            </a:r>
          </a:p>
        </p:txBody>
      </p:sp>
      <p:sp>
        <p:nvSpPr>
          <p:cNvPr id="8" name="content-43">
            <a:extLst>
              <a:ext uri="{FF2B5EF4-FFF2-40B4-BE49-F238E27FC236}">
                <a16:creationId xmlns:a16="http://schemas.microsoft.com/office/drawing/2014/main" id="{1CDA6BCD-71B6-471C-BDC6-39E6A4919F09}"/>
              </a:ext>
            </a:extLst>
          </p:cNvPr>
          <p:cNvSpPr>
            <a:spLocks noGrp="1"/>
          </p:cNvSpPr>
          <p:nvPr/>
        </p:nvSpPr>
        <p:spPr>
          <a:xfrm>
            <a:off x="3590925" y="3400425"/>
            <a:ext cx="5172075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70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700" b="1">
                <a:solidFill>
                  <a:srgbClr val="386E70"/>
                </a:solidFill>
                <a:latin typeface="Calibri"/>
                <a:ea typeface="Calibri"/>
                <a:cs typeface="Calibri"/>
              </a:rPr>
              <a:t>Жрецы</a:t>
            </a:r>
            <a:r>
              <a:rPr sz="270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служители богов.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0E0235E-3D27-450F-BB6F-5E5D4AFE0570}"/>
              </a:ext>
            </a:extLst>
          </p:cNvPr>
          <p:cNvSpPr>
            <a:spLocks noGrp="1"/>
          </p:cNvSpPr>
          <p:nvPr/>
        </p:nvSpPr>
        <p:spPr>
          <a:xfrm>
            <a:off x="3400425" y="4476750"/>
            <a:ext cx="5362575" cy="1657350"/>
          </a:xfrm>
          <a:prstGeom prst="rect">
            <a:avLst/>
          </a:prstGeom>
          <a:solidFill>
            <a:srgbClr val="E4EFEC"/>
          </a:solidFill>
          <a:ln w="0">
            <a:noFill/>
          </a:ln>
        </p:spPr>
      </p:sp>
      <p:sp>
        <p:nvSpPr>
          <p:cNvPr id="10" name="content-44">
            <a:extLst>
              <a:ext uri="{FF2B5EF4-FFF2-40B4-BE49-F238E27FC236}">
                <a16:creationId xmlns:a16="http://schemas.microsoft.com/office/drawing/2014/main" id="{04FA7813-5448-482B-87BE-080917B39F09}"/>
              </a:ext>
            </a:extLst>
          </p:cNvPr>
          <p:cNvSpPr>
            <a:spLocks noGrp="1"/>
          </p:cNvSpPr>
          <p:nvPr/>
        </p:nvSpPr>
        <p:spPr>
          <a:xfrm>
            <a:off x="3600450" y="4676775"/>
            <a:ext cx="4962525" cy="1362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75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Как вы думаете, почему жрецы были влиятельными и уважаемыми людьми?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99891FD-53EF-47DD-9050-3CBE77880C69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2" name="content-45">
            <a:extLst>
              <a:ext uri="{FF2B5EF4-FFF2-40B4-BE49-F238E27FC236}">
                <a16:creationId xmlns:a16="http://schemas.microsoft.com/office/drawing/2014/main" id="{37A4A078-04BB-4610-A2A9-ED683258D3AC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7967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A4C2DAD-A3B2-4ACC-A506-12EC08036991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46">
            <a:extLst>
              <a:ext uri="{FF2B5EF4-FFF2-40B4-BE49-F238E27FC236}">
                <a16:creationId xmlns:a16="http://schemas.microsoft.com/office/drawing/2014/main" id="{A37AE1D1-AAB9-4B86-8C16-32F4F27B8682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1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4. Земледельцы и ремесленники</a:t>
            </a:r>
          </a:p>
        </p:txBody>
      </p:sp>
      <p:sp>
        <p:nvSpPr>
          <p:cNvPr id="3" name="content-47">
            <a:extLst>
              <a:ext uri="{FF2B5EF4-FFF2-40B4-BE49-F238E27FC236}">
                <a16:creationId xmlns:a16="http://schemas.microsoft.com/office/drawing/2014/main" id="{6D49D0AB-B23E-447B-989D-ECFB82C82438}"/>
              </a:ext>
            </a:extLst>
          </p:cNvPr>
          <p:cNvSpPr>
            <a:spLocks noGrp="1"/>
          </p:cNvSpPr>
          <p:nvPr/>
        </p:nvSpPr>
        <p:spPr>
          <a:xfrm>
            <a:off x="381000" y="1133475"/>
            <a:ext cx="4676775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250" b="0">
                <a:solidFill>
                  <a:srgbClr val="985339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985339"/>
                </a:solidFill>
                <a:latin typeface="Calibri"/>
                <a:ea typeface="Calibri"/>
                <a:cs typeface="Calibri"/>
              </a:rPr>
              <a:t>Прочитайте раздел 4.</a:t>
            </a:r>
          </a:p>
        </p:txBody>
      </p:sp>
      <p:sp>
        <p:nvSpPr>
          <p:cNvPr id="4" name="content-48">
            <a:extLst>
              <a:ext uri="{FF2B5EF4-FFF2-40B4-BE49-F238E27FC236}">
                <a16:creationId xmlns:a16="http://schemas.microsoft.com/office/drawing/2014/main" id="{0C884B1B-C522-4A85-9961-7E624C2DBDCB}"/>
              </a:ext>
            </a:extLst>
          </p:cNvPr>
          <p:cNvSpPr>
            <a:spLocks noGrp="1"/>
          </p:cNvSpPr>
          <p:nvPr/>
        </p:nvSpPr>
        <p:spPr>
          <a:xfrm>
            <a:off x="381000" y="1609725"/>
            <a:ext cx="4581525" cy="1714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48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Основным населением Древнего Египта были </a:t>
            </a:r>
            <a:r>
              <a:rPr sz="2348" b="1">
                <a:solidFill>
                  <a:srgbClr val="985339"/>
                </a:solidFill>
                <a:latin typeface="Calibri"/>
                <a:ea typeface="Calibri"/>
                <a:cs typeface="Calibri"/>
              </a:rPr>
              <a:t>земледельцы и ремесленники</a:t>
            </a: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(владели землёй и передавали её по наследству).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267462" y="1390650"/>
            <a:ext cx="3495400" cy="24288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B41FC8-349E-413E-B31A-6714E1C72E18}"/>
              </a:ext>
            </a:extLst>
          </p:cNvPr>
          <p:cNvSpPr>
            <a:spLocks noGrp="1"/>
          </p:cNvSpPr>
          <p:nvPr/>
        </p:nvSpPr>
        <p:spPr>
          <a:xfrm>
            <a:off x="381000" y="3286125"/>
            <a:ext cx="4552950" cy="1276350"/>
          </a:xfrm>
          <a:prstGeom prst="rect">
            <a:avLst/>
          </a:prstGeom>
          <a:solidFill>
            <a:srgbClr val="EDE3D0"/>
          </a:solidFill>
          <a:ln w="0">
            <a:noFill/>
          </a:ln>
        </p:spPr>
      </p:sp>
      <p:sp>
        <p:nvSpPr>
          <p:cNvPr id="7" name="content-49">
            <a:extLst>
              <a:ext uri="{FF2B5EF4-FFF2-40B4-BE49-F238E27FC236}">
                <a16:creationId xmlns:a16="http://schemas.microsoft.com/office/drawing/2014/main" id="{15568C90-9C58-4555-A78A-09200748307A}"/>
              </a:ext>
            </a:extLst>
          </p:cNvPr>
          <p:cNvSpPr>
            <a:spLocks noGrp="1"/>
          </p:cNvSpPr>
          <p:nvPr/>
        </p:nvSpPr>
        <p:spPr>
          <a:xfrm>
            <a:off x="523875" y="3390900"/>
            <a:ext cx="4257675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48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48" b="1">
                <a:solidFill>
                  <a:srgbClr val="985339"/>
                </a:solidFill>
                <a:latin typeface="Calibri"/>
                <a:ea typeface="Calibri"/>
                <a:cs typeface="Calibri"/>
              </a:rPr>
              <a:t>Налог</a:t>
            </a: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– обязательный платеж с населения в виде денег или части урожая.</a:t>
            </a:r>
          </a:p>
        </p:txBody>
      </p:sp>
      <p:sp>
        <p:nvSpPr>
          <p:cNvPr id="8" name="content-50">
            <a:extLst>
              <a:ext uri="{FF2B5EF4-FFF2-40B4-BE49-F238E27FC236}">
                <a16:creationId xmlns:a16="http://schemas.microsoft.com/office/drawing/2014/main" id="{3F6995CC-421E-48BD-96C6-EEE817F83908}"/>
              </a:ext>
            </a:extLst>
          </p:cNvPr>
          <p:cNvSpPr>
            <a:spLocks noGrp="1"/>
          </p:cNvSpPr>
          <p:nvPr/>
        </p:nvSpPr>
        <p:spPr>
          <a:xfrm>
            <a:off x="381000" y="4667250"/>
            <a:ext cx="838200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475" b="0">
                <a:solidFill>
                  <a:srgbClr val="172F42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172F42"/>
                </a:solidFill>
                <a:latin typeface="Calibri"/>
                <a:ea typeface="Calibri"/>
                <a:cs typeface="Calibri"/>
              </a:rPr>
              <a:t>Какие обязанности были у земледельцев?</a:t>
            </a:r>
          </a:p>
        </p:txBody>
      </p:sp>
      <p:sp>
        <p:nvSpPr>
          <p:cNvPr id="9" name="content-51">
            <a:extLst>
              <a:ext uri="{FF2B5EF4-FFF2-40B4-BE49-F238E27FC236}">
                <a16:creationId xmlns:a16="http://schemas.microsoft.com/office/drawing/2014/main" id="{E9154864-9B45-4DB2-A5D4-0CA2191B5F09}"/>
              </a:ext>
            </a:extLst>
          </p:cNvPr>
          <p:cNvSpPr>
            <a:spLocks noGrp="1"/>
          </p:cNvSpPr>
          <p:nvPr/>
        </p:nvSpPr>
        <p:spPr>
          <a:xfrm>
            <a:off x="381000" y="5191125"/>
            <a:ext cx="375285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25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обработка земли </a:t>
            </a:r>
          </a:p>
        </p:txBody>
      </p:sp>
      <p:sp>
        <p:nvSpPr>
          <p:cNvPr id="10" name="content-52">
            <a:extLst>
              <a:ext uri="{FF2B5EF4-FFF2-40B4-BE49-F238E27FC236}">
                <a16:creationId xmlns:a16="http://schemas.microsoft.com/office/drawing/2014/main" id="{AEDBC6C2-CC24-439D-ABB0-C23EA5A628AA}"/>
              </a:ext>
            </a:extLst>
          </p:cNvPr>
          <p:cNvSpPr>
            <a:spLocks noGrp="1"/>
          </p:cNvSpPr>
          <p:nvPr/>
        </p:nvSpPr>
        <p:spPr>
          <a:xfrm>
            <a:off x="4762500" y="5191125"/>
            <a:ext cx="40005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25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сбор урожая</a:t>
            </a:r>
          </a:p>
        </p:txBody>
      </p:sp>
      <p:sp>
        <p:nvSpPr>
          <p:cNvPr id="11" name="content-53">
            <a:extLst>
              <a:ext uri="{FF2B5EF4-FFF2-40B4-BE49-F238E27FC236}">
                <a16:creationId xmlns:a16="http://schemas.microsoft.com/office/drawing/2014/main" id="{1A416BF6-4B74-4320-BE41-CAEA0A259C88}"/>
              </a:ext>
            </a:extLst>
          </p:cNvPr>
          <p:cNvSpPr>
            <a:spLocks noGrp="1"/>
          </p:cNvSpPr>
          <p:nvPr/>
        </p:nvSpPr>
        <p:spPr>
          <a:xfrm>
            <a:off x="381000" y="5715000"/>
            <a:ext cx="40005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25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уплата налогов (урожаем)</a:t>
            </a:r>
          </a:p>
        </p:txBody>
      </p:sp>
      <p:sp>
        <p:nvSpPr>
          <p:cNvPr id="12" name="content-54">
            <a:extLst>
              <a:ext uri="{FF2B5EF4-FFF2-40B4-BE49-F238E27FC236}">
                <a16:creationId xmlns:a16="http://schemas.microsoft.com/office/drawing/2014/main" id="{95D88B1F-255D-4069-AA87-287141443919}"/>
              </a:ext>
            </a:extLst>
          </p:cNvPr>
          <p:cNvSpPr>
            <a:spLocks noGrp="1"/>
          </p:cNvSpPr>
          <p:nvPr/>
        </p:nvSpPr>
        <p:spPr>
          <a:xfrm>
            <a:off x="4762500" y="5667375"/>
            <a:ext cx="400050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250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строительство дорог, дамб и рытьё каналов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A30DD04-9696-4DB7-B807-D29F407160BB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4" name="content-55">
            <a:extLst>
              <a:ext uri="{FF2B5EF4-FFF2-40B4-BE49-F238E27FC236}">
                <a16:creationId xmlns:a16="http://schemas.microsoft.com/office/drawing/2014/main" id="{E2D3038D-468D-43BE-9EC8-583AC7F713B4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26994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CAA282C-05E0-48E8-BB41-D3C562A04D1E}"/>
              </a:ext>
            </a:extLst>
          </p:cNvPr>
          <p:cNvSpPr>
            <a:spLocks noGrp="1"/>
          </p:cNvSpPr>
          <p:nvPr/>
        </p:nvSpPr>
        <p:spPr>
          <a:xfrm>
            <a:off x="381000" y="990600"/>
            <a:ext cx="8382000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2" name="content-56">
            <a:extLst>
              <a:ext uri="{FF2B5EF4-FFF2-40B4-BE49-F238E27FC236}">
                <a16:creationId xmlns:a16="http://schemas.microsoft.com/office/drawing/2014/main" id="{BED315C8-B493-4AE9-BEB8-8A281A2E5A8F}"/>
              </a:ext>
            </a:extLst>
          </p:cNvPr>
          <p:cNvSpPr>
            <a:spLocks noGrp="1"/>
          </p:cNvSpPr>
          <p:nvPr/>
        </p:nvSpPr>
        <p:spPr>
          <a:xfrm>
            <a:off x="381000" y="323850"/>
            <a:ext cx="8382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3150" b="0">
                <a:solidFill>
                  <a:srgbClr val="172F42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172F42"/>
                </a:solidFill>
                <a:latin typeface="Georgia"/>
                <a:ea typeface="Georgia"/>
                <a:cs typeface="Georgia"/>
              </a:rPr>
              <a:t>4. Земледельцы и ремесленники</a:t>
            </a:r>
          </a:p>
        </p:txBody>
      </p:sp>
      <p:sp>
        <p:nvSpPr>
          <p:cNvPr id="3" name="content-57">
            <a:extLst>
              <a:ext uri="{FF2B5EF4-FFF2-40B4-BE49-F238E27FC236}">
                <a16:creationId xmlns:a16="http://schemas.microsoft.com/office/drawing/2014/main" id="{623FE509-E268-4357-8596-072A2684A9F8}"/>
              </a:ext>
            </a:extLst>
          </p:cNvPr>
          <p:cNvSpPr>
            <a:spLocks noGrp="1"/>
          </p:cNvSpPr>
          <p:nvPr/>
        </p:nvSpPr>
        <p:spPr>
          <a:xfrm>
            <a:off x="381000" y="1171575"/>
            <a:ext cx="4333875" cy="1514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48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48" b="1">
                <a:solidFill>
                  <a:srgbClr val="985339"/>
                </a:solidFill>
                <a:latin typeface="Calibri"/>
                <a:ea typeface="Calibri"/>
                <a:cs typeface="Calibri"/>
              </a:rPr>
              <a:t>Ремесленники</a:t>
            </a: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, как и земледельцы, </a:t>
            </a:r>
            <a:r>
              <a:rPr sz="2348" b="1">
                <a:solidFill>
                  <a:srgbClr val="985339"/>
                </a:solidFill>
                <a:latin typeface="Calibri"/>
                <a:ea typeface="Calibri"/>
                <a:cs typeface="Calibri"/>
              </a:rPr>
              <a:t>отдавали часть своих изделий</a:t>
            </a: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государству как налог.</a:t>
            </a:r>
          </a:p>
        </p:txBody>
      </p:sp>
      <p:sp>
        <p:nvSpPr>
          <p:cNvPr id="4" name="content-58">
            <a:extLst>
              <a:ext uri="{FF2B5EF4-FFF2-40B4-BE49-F238E27FC236}">
                <a16:creationId xmlns:a16="http://schemas.microsoft.com/office/drawing/2014/main" id="{C12C2E0A-F675-47EC-9DE1-4CA35154B7C4}"/>
              </a:ext>
            </a:extLst>
          </p:cNvPr>
          <p:cNvSpPr>
            <a:spLocks noGrp="1"/>
          </p:cNvSpPr>
          <p:nvPr/>
        </p:nvSpPr>
        <p:spPr>
          <a:xfrm>
            <a:off x="5133975" y="1171575"/>
            <a:ext cx="3629025" cy="1419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48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Оставшиеся изделия </a:t>
            </a:r>
            <a:r>
              <a:rPr sz="2348" b="1">
                <a:solidFill>
                  <a:srgbClr val="985339"/>
                </a:solidFill>
                <a:latin typeface="Calibri"/>
                <a:ea typeface="Calibri"/>
                <a:cs typeface="Calibri"/>
              </a:rPr>
              <a:t>обменивались</a:t>
            </a:r>
            <a:r>
              <a:rPr sz="2348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 на необходимые товары.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84352" y="2990850"/>
            <a:ext cx="4022371" cy="268605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6D417C-5F0B-461A-91C9-AAD623E40111}"/>
              </a:ext>
            </a:extLst>
          </p:cNvPr>
          <p:cNvSpPr>
            <a:spLocks noGrp="1"/>
          </p:cNvSpPr>
          <p:nvPr/>
        </p:nvSpPr>
        <p:spPr>
          <a:xfrm>
            <a:off x="4714875" y="2695575"/>
            <a:ext cx="4048125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7" name="content-59">
            <a:extLst>
              <a:ext uri="{FF2B5EF4-FFF2-40B4-BE49-F238E27FC236}">
                <a16:creationId xmlns:a16="http://schemas.microsoft.com/office/drawing/2014/main" id="{AB428CBB-F85A-4D68-98E4-5171748818C7}"/>
              </a:ext>
            </a:extLst>
          </p:cNvPr>
          <p:cNvSpPr>
            <a:spLocks noGrp="1"/>
          </p:cNvSpPr>
          <p:nvPr/>
        </p:nvSpPr>
        <p:spPr>
          <a:xfrm>
            <a:off x="4714875" y="2809875"/>
            <a:ext cx="4048125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03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03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выплавка металлов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FBAE36-36B2-4059-81F5-3DBFA31C479D}"/>
              </a:ext>
            </a:extLst>
          </p:cNvPr>
          <p:cNvSpPr>
            <a:spLocks noGrp="1"/>
          </p:cNvSpPr>
          <p:nvPr/>
        </p:nvSpPr>
        <p:spPr>
          <a:xfrm>
            <a:off x="4714875" y="3409950"/>
            <a:ext cx="4048125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9" name="content-60">
            <a:extLst>
              <a:ext uri="{FF2B5EF4-FFF2-40B4-BE49-F238E27FC236}">
                <a16:creationId xmlns:a16="http://schemas.microsoft.com/office/drawing/2014/main" id="{0FFD0809-A9BE-4FAA-8D98-580DF33AF6CD}"/>
              </a:ext>
            </a:extLst>
          </p:cNvPr>
          <p:cNvSpPr>
            <a:spLocks noGrp="1"/>
          </p:cNvSpPr>
          <p:nvPr/>
        </p:nvSpPr>
        <p:spPr>
          <a:xfrm>
            <a:off x="4714875" y="3524250"/>
            <a:ext cx="40481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03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03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изготовление оружия, посуды, тканей и орудий труда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FB67EC9-04E7-4EA7-99AB-2E87260E442E}"/>
              </a:ext>
            </a:extLst>
          </p:cNvPr>
          <p:cNvSpPr>
            <a:spLocks noGrp="1"/>
          </p:cNvSpPr>
          <p:nvPr/>
        </p:nvSpPr>
        <p:spPr>
          <a:xfrm>
            <a:off x="4714875" y="4438650"/>
            <a:ext cx="4048125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1" name="content-61">
            <a:extLst>
              <a:ext uri="{FF2B5EF4-FFF2-40B4-BE49-F238E27FC236}">
                <a16:creationId xmlns:a16="http://schemas.microsoft.com/office/drawing/2014/main" id="{12660225-6ECC-46F9-95EA-6C5E26EDF637}"/>
              </a:ext>
            </a:extLst>
          </p:cNvPr>
          <p:cNvSpPr>
            <a:spLocks noGrp="1"/>
          </p:cNvSpPr>
          <p:nvPr/>
        </p:nvSpPr>
        <p:spPr>
          <a:xfrm>
            <a:off x="4714875" y="4552950"/>
            <a:ext cx="4048125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03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03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уплата налогов (изделиями)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F7AF850-5716-4E04-B8D7-73BE643326D5}"/>
              </a:ext>
            </a:extLst>
          </p:cNvPr>
          <p:cNvSpPr>
            <a:spLocks noGrp="1"/>
          </p:cNvSpPr>
          <p:nvPr/>
        </p:nvSpPr>
        <p:spPr>
          <a:xfrm>
            <a:off x="4714875" y="5229225"/>
            <a:ext cx="4048125" cy="9525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3" name="content-62">
            <a:extLst>
              <a:ext uri="{FF2B5EF4-FFF2-40B4-BE49-F238E27FC236}">
                <a16:creationId xmlns:a16="http://schemas.microsoft.com/office/drawing/2014/main" id="{FD31138F-3B3C-426D-8315-42F98E66994D}"/>
              </a:ext>
            </a:extLst>
          </p:cNvPr>
          <p:cNvSpPr>
            <a:spLocks noGrp="1"/>
          </p:cNvSpPr>
          <p:nvPr/>
        </p:nvSpPr>
        <p:spPr>
          <a:xfrm>
            <a:off x="4714875" y="5343525"/>
            <a:ext cx="4048125" cy="1085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03" b="0">
                <a:solidFill>
                  <a:srgbClr val="392F28"/>
                </a:solidFill>
                <a:latin typeface="Calibri"/>
                <a:ea typeface="Calibri"/>
                <a:cs typeface="Calibri"/>
              </a:defRPr>
            </a:pPr>
            <a:r>
              <a:rPr sz="2303" b="0">
                <a:solidFill>
                  <a:srgbClr val="392F28"/>
                </a:solidFill>
                <a:latin typeface="Calibri"/>
                <a:ea typeface="Calibri"/>
                <a:cs typeface="Calibri"/>
              </a:rPr>
              <a:t>- работа с драгоценными металлами (золото, серебро, железо)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0E4C03-87F5-4DDD-8BE7-9C059773035C}"/>
              </a:ext>
            </a:extLst>
          </p:cNvPr>
          <p:cNvSpPr>
            <a:spLocks noGrp="1"/>
          </p:cNvSpPr>
          <p:nvPr/>
        </p:nvSpPr>
        <p:spPr>
          <a:xfrm>
            <a:off x="381000" y="6457950"/>
            <a:ext cx="8382000" cy="7620"/>
          </a:xfrm>
          <a:prstGeom prst="rect">
            <a:avLst/>
          </a:prstGeom>
          <a:solidFill>
            <a:srgbClr val="BBA275"/>
          </a:solidFill>
          <a:ln w="0">
            <a:noFill/>
          </a:ln>
        </p:spPr>
      </p:sp>
      <p:sp>
        <p:nvSpPr>
          <p:cNvPr id="15" name="content-63">
            <a:extLst>
              <a:ext uri="{FF2B5EF4-FFF2-40B4-BE49-F238E27FC236}">
                <a16:creationId xmlns:a16="http://schemas.microsoft.com/office/drawing/2014/main" id="{F968CBA2-E1FA-4DB9-904F-6BDC76124338}"/>
              </a:ext>
            </a:extLst>
          </p:cNvPr>
          <p:cNvSpPr>
            <a:spLocks noGrp="1"/>
          </p:cNvSpPr>
          <p:nvPr/>
        </p:nvSpPr>
        <p:spPr>
          <a:xfrm>
            <a:off x="7848600" y="6534150"/>
            <a:ext cx="914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100" b="0">
                <a:solidFill>
                  <a:srgbClr val="786F63"/>
                </a:solidFill>
                <a:latin typeface="Calibri"/>
                <a:ea typeface="Calibri"/>
                <a:cs typeface="Calibri"/>
              </a:defRPr>
            </a:pPr>
            <a:r>
              <a:rPr sz="1100" b="0">
                <a:solidFill>
                  <a:srgbClr val="786F6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1504367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</Words>
  <Application>Microsoft Office PowerPoint</Application>
  <DocSecurity>0</DocSecurity>
  <PresentationFormat>Экран (4:3)</PresentationFormat>
  <Paragraphs>80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2026-09-10T11:46:23Z</dcterms:created>
  <dcterms:modified xsi:type="dcterms:W3CDTF">2026-09-10T11:53:26Z</dcterms:modified>
</cp:coreProperties>
</file>