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Canaletto. Northumberland House, 1752. Public domain. https://commons.wikimedia.org/wiki/File:Northumberland_House_by_Canaletto_(1752).JPG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Jean Honoré Fragonard. The Visit to the Nursery, c. 1775. National Gallery of Art, Washington. Public domain. https://www.nga.gov/artworks/32685-visit-nursery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Joseph-Siffred Duplessis. Louis XVI, 1775. Public domain. https://commons.wikimedia.org/wiki/File:Louis_XVI_of_France_(1775).jpg</a:t>
            </a:r>
          </a:p>
          <a:p>
            <a:r>
              <a:t>Fyodor Rokotov. Catherine II, 1763. Public domain. https://commons.wikimedia.org/wiki/File:Rokotov_Portrait_Catherine_II.jpg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Иллюстрация из исходной презентации: религиозные столкновения XVI века, соответствующие содержанию слайда.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Иллюстрация из исходной презентации: салон XVIII века.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Карта из исходной презентации, без изменений.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Terrestrial globe by John Senex, 1738. © The Board of Trustees of the Science Museum. CC BY-NC-SA 4.0. https://collection.sciencemuseumgroup.org.uk/objects/co56559/terrestrial-globe-by-john-senex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George Stubbs. Reapers, 1785. Tate. Public domain. https://commons.wikimedia.org/wiki/File:George_Stubbs_(1724-1806)_-_Reapers_-_T02257_-_Tate.jpg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C4D6F8-0D90-4F4E-9F3C-510476412415}"/>
              </a:ext>
            </a:extLst>
          </p:cNvPr>
          <p:cNvSpPr>
            <a:spLocks noGrp="1"/>
          </p:cNvSpPr>
          <p:nvPr/>
        </p:nvSpPr>
        <p:spPr>
          <a:xfrm>
            <a:off x="4686300" y="0"/>
            <a:ext cx="7505700" cy="6858000"/>
          </a:xfrm>
          <a:prstGeom prst="rect">
            <a:avLst/>
          </a:prstGeom>
          <a:solidFill>
            <a:srgbClr val="F3EDDF"/>
          </a:solidFill>
          <a:ln w="0">
            <a:noFill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1019D74-E54D-48B1-8F53-78FF2E21B4DF}"/>
              </a:ext>
            </a:extLst>
          </p:cNvPr>
          <p:cNvSpPr>
            <a:spLocks noGrp="1"/>
          </p:cNvSpPr>
          <p:nvPr/>
        </p:nvSpPr>
        <p:spPr>
          <a:xfrm>
            <a:off x="533400" y="1476375"/>
            <a:ext cx="33147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76985BF-12F8-4459-9C07-FA0B84EF4E55}"/>
              </a:ext>
            </a:extLst>
          </p:cNvPr>
          <p:cNvSpPr>
            <a:spLocks noGrp="1"/>
          </p:cNvSpPr>
          <p:nvPr/>
        </p:nvSpPr>
        <p:spPr>
          <a:xfrm>
            <a:off x="533400" y="5372100"/>
            <a:ext cx="33147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4" name="src_1_0_0_0_9">
            <a:extLst>
              <a:ext uri="{FF2B5EF4-FFF2-40B4-BE49-F238E27FC236}">
                <a16:creationId xmlns:a16="http://schemas.microsoft.com/office/drawing/2014/main" id="{8813A46E-3398-44BA-9E88-E2C60C660C15}"/>
              </a:ext>
            </a:extLst>
          </p:cNvPr>
          <p:cNvSpPr>
            <a:spLocks noGrp="1"/>
          </p:cNvSpPr>
          <p:nvPr/>
        </p:nvSpPr>
        <p:spPr>
          <a:xfrm>
            <a:off x="533400" y="1952625"/>
            <a:ext cx="3762375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975" b="0" i="0">
                <a:solidFill>
                  <a:srgbClr val="F3EDDF"/>
                </a:solidFill>
                <a:latin typeface="Georgia"/>
                <a:ea typeface="Georgia"/>
                <a:cs typeface="Georgia"/>
              </a:defRPr>
            </a:pPr>
            <a:r>
              <a:t>Общество </a:t>
            </a:r>
          </a:p>
        </p:txBody>
      </p:sp>
      <p:sp>
        <p:nvSpPr>
          <p:cNvPr id="5" name="src_1_0_0_9_17">
            <a:extLst>
              <a:ext uri="{FF2B5EF4-FFF2-40B4-BE49-F238E27FC236}">
                <a16:creationId xmlns:a16="http://schemas.microsoft.com/office/drawing/2014/main" id="{ED9DF5B9-8B2E-4F08-AB59-58EF3B8BDB5F}"/>
              </a:ext>
            </a:extLst>
          </p:cNvPr>
          <p:cNvSpPr>
            <a:spLocks noGrp="1"/>
          </p:cNvSpPr>
          <p:nvPr/>
        </p:nvSpPr>
        <p:spPr>
          <a:xfrm>
            <a:off x="533400" y="2828925"/>
            <a:ext cx="3714750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875" b="0" i="0">
                <a:solidFill>
                  <a:srgbClr val="BA9A60"/>
                </a:solidFill>
                <a:latin typeface="Georgia"/>
                <a:ea typeface="Georgia"/>
                <a:cs typeface="Georgia"/>
              </a:defRPr>
            </a:pPr>
            <a:r>
              <a:t>Старого </a:t>
            </a:r>
          </a:p>
        </p:txBody>
      </p:sp>
      <p:sp>
        <p:nvSpPr>
          <p:cNvPr id="6" name="src_1_0_0_17_24">
            <a:extLst>
              <a:ext uri="{FF2B5EF4-FFF2-40B4-BE49-F238E27FC236}">
                <a16:creationId xmlns:a16="http://schemas.microsoft.com/office/drawing/2014/main" id="{2370108B-B21F-44BC-BC9C-6F0480AD38CC}"/>
              </a:ext>
            </a:extLst>
          </p:cNvPr>
          <p:cNvSpPr>
            <a:spLocks noGrp="1"/>
          </p:cNvSpPr>
          <p:nvPr/>
        </p:nvSpPr>
        <p:spPr>
          <a:xfrm>
            <a:off x="533400" y="3762375"/>
            <a:ext cx="3714750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875" b="0" i="0">
                <a:solidFill>
                  <a:srgbClr val="F3EDDF"/>
                </a:solidFill>
                <a:latin typeface="Georgia"/>
                <a:ea typeface="Georgia"/>
                <a:cs typeface="Georgia"/>
              </a:defRPr>
            </a:pPr>
            <a:r>
              <a:t>порядка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35965F-0494-48D6-926E-F512D99AFF8C}"/>
              </a:ext>
            </a:extLst>
          </p:cNvPr>
          <p:cNvSpPr>
            <a:spLocks noGrp="1"/>
          </p:cNvSpPr>
          <p:nvPr/>
        </p:nvSpPr>
        <p:spPr>
          <a:xfrm>
            <a:off x="4953000" y="1095375"/>
            <a:ext cx="6972300" cy="4648200"/>
          </a:xfrm>
          <a:prstGeom prst="rect">
            <a:avLst/>
          </a:prstGeom>
          <a:noFill/>
          <a:ln w="9525">
            <a:solidFill>
              <a:srgbClr val="BA9A60"/>
            </a:solidFill>
          </a:ln>
        </p:spPr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019675" y="1164901"/>
            <a:ext cx="6838950" cy="450914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580F814-9E23-4825-8616-C06AD65F5145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928572"/>
          </a:solidFill>
          <a:ln w="0">
            <a:noFill/>
          </a:ln>
        </p:spPr>
      </p:sp>
      <p:sp>
        <p:nvSpPr>
          <p:cNvPr id="10" name="author_100ballnik">
            <a:extLst>
              <a:ext uri="{FF2B5EF4-FFF2-40B4-BE49-F238E27FC236}">
                <a16:creationId xmlns:a16="http://schemas.microsoft.com/office/drawing/2014/main" id="{10A81E56-61DC-45AC-9707-8209809D5AE6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928572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16967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rc_10_0_0_0_73">
            <a:extLst>
              <a:ext uri="{FF2B5EF4-FFF2-40B4-BE49-F238E27FC236}">
                <a16:creationId xmlns:a16="http://schemas.microsoft.com/office/drawing/2014/main" id="{D5459CFC-A5C3-4C02-9A65-7146AFFF2FF6}"/>
              </a:ext>
            </a:extLst>
          </p:cNvPr>
          <p:cNvSpPr>
            <a:spLocks noGrp="1"/>
          </p:cNvSpPr>
          <p:nvPr/>
        </p:nvSpPr>
        <p:spPr>
          <a:xfrm>
            <a:off x="533400" y="371475"/>
            <a:ext cx="6391275" cy="1343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Незамужними оставались </a:t>
            </a:r>
            <a:r>
              <a:rPr sz="4050">
                <a:solidFill>
                  <a:srgbClr val="6D2938"/>
                </a:solidFill>
                <a:latin typeface="Georgia"/>
                <a:ea typeface="Georgia"/>
                <a:cs typeface="Georgia"/>
              </a:rPr>
              <a:t>10-20%</a:t>
            </a:r>
            <a:r>
              <a:t> женщин. В семьях аристократии % был выше.  </a:t>
            </a:r>
          </a:p>
        </p:txBody>
      </p:sp>
      <p:sp>
        <p:nvSpPr>
          <p:cNvPr id="2" name="src_10_0_1_0_48">
            <a:extLst>
              <a:ext uri="{FF2B5EF4-FFF2-40B4-BE49-F238E27FC236}">
                <a16:creationId xmlns:a16="http://schemas.microsoft.com/office/drawing/2014/main" id="{65D1D544-3404-4C7F-9B72-8987DA522AEF}"/>
              </a:ext>
            </a:extLst>
          </p:cNvPr>
          <p:cNvSpPr>
            <a:spLocks noGrp="1"/>
          </p:cNvSpPr>
          <p:nvPr/>
        </p:nvSpPr>
        <p:spPr>
          <a:xfrm>
            <a:off x="7410450" y="371475"/>
            <a:ext cx="4248150" cy="1343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Продолжительность </a:t>
            </a:r>
            <a:r>
              <a:rPr sz="3675">
                <a:solidFill>
                  <a:srgbClr val="6D2938"/>
                </a:solidFill>
                <a:latin typeface="Georgia"/>
                <a:ea typeface="Georgia"/>
                <a:cs typeface="Georgia"/>
              </a:rPr>
              <a:t>30 %</a:t>
            </a:r>
            <a:r>
              <a:t> браков не дольше </a:t>
            </a:r>
            <a:r>
              <a:rPr b="1">
                <a:solidFill>
                  <a:srgbClr val="6D2938"/>
                </a:solidFill>
              </a:rPr>
              <a:t>15 лет.</a:t>
            </a:r>
            <a:r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FF479AB-4530-4637-BE89-EB764E7354AB}"/>
              </a:ext>
            </a:extLst>
          </p:cNvPr>
          <p:cNvSpPr>
            <a:spLocks noGrp="1"/>
          </p:cNvSpPr>
          <p:nvPr/>
        </p:nvSpPr>
        <p:spPr>
          <a:xfrm>
            <a:off x="533400" y="1971675"/>
            <a:ext cx="11125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F3B103-4454-4120-B353-02E329523902}"/>
              </a:ext>
            </a:extLst>
          </p:cNvPr>
          <p:cNvSpPr>
            <a:spLocks noGrp="1"/>
          </p:cNvSpPr>
          <p:nvPr/>
        </p:nvSpPr>
        <p:spPr>
          <a:xfrm>
            <a:off x="466725" y="2400300"/>
            <a:ext cx="4067175" cy="3457575"/>
          </a:xfrm>
          <a:prstGeom prst="rect">
            <a:avLst/>
          </a:prstGeom>
          <a:noFill/>
          <a:ln w="9525">
            <a:solidFill>
              <a:srgbClr val="BA9A60"/>
            </a:solidFill>
          </a:ln>
        </p:spPr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33614" y="2466975"/>
            <a:ext cx="3933397" cy="3324225"/>
          </a:xfrm>
          <a:prstGeom prst="rect">
            <a:avLst/>
          </a:prstGeom>
        </p:spPr>
      </p:pic>
      <p:sp>
        <p:nvSpPr>
          <p:cNvPr id="6" name="src_10_2_0_0_28">
            <a:extLst>
              <a:ext uri="{FF2B5EF4-FFF2-40B4-BE49-F238E27FC236}">
                <a16:creationId xmlns:a16="http://schemas.microsoft.com/office/drawing/2014/main" id="{0751A738-14F9-4671-9762-8CC186916B91}"/>
              </a:ext>
            </a:extLst>
          </p:cNvPr>
          <p:cNvSpPr>
            <a:spLocks noGrp="1"/>
          </p:cNvSpPr>
          <p:nvPr/>
        </p:nvSpPr>
        <p:spPr>
          <a:xfrm>
            <a:off x="533400" y="6010275"/>
            <a:ext cx="3933825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 i="1">
                <a:solidFill>
                  <a:srgbClr val="625E56"/>
                </a:solidFill>
                <a:latin typeface="Georgia"/>
                <a:ea typeface="Georgia"/>
                <a:cs typeface="Georgia"/>
              </a:defRPr>
            </a:pPr>
            <a:r>
              <a:t>Ж-Б Шарден. Мальчик с юлой. </a:t>
            </a:r>
          </a:p>
        </p:txBody>
      </p:sp>
      <p:sp>
        <p:nvSpPr>
          <p:cNvPr id="7" name="src_10_1_0_0_34">
            <a:extLst>
              <a:ext uri="{FF2B5EF4-FFF2-40B4-BE49-F238E27FC236}">
                <a16:creationId xmlns:a16="http://schemas.microsoft.com/office/drawing/2014/main" id="{D5483F47-99DC-404B-BE34-9328F7AD09AA}"/>
              </a:ext>
            </a:extLst>
          </p:cNvPr>
          <p:cNvSpPr>
            <a:spLocks noGrp="1"/>
          </p:cNvSpPr>
          <p:nvPr/>
        </p:nvSpPr>
        <p:spPr>
          <a:xfrm>
            <a:off x="5095875" y="2352675"/>
            <a:ext cx="6562725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625" b="0" i="0">
                <a:solidFill>
                  <a:srgbClr val="233F36"/>
                </a:solidFill>
                <a:latin typeface="Georgia"/>
                <a:ea typeface="Georgia"/>
                <a:cs typeface="Georgia"/>
              </a:defRPr>
            </a:pPr>
            <a:r>
              <a:t>Меняется отношение к образованию. </a:t>
            </a:r>
          </a:p>
        </p:txBody>
      </p:sp>
      <p:sp>
        <p:nvSpPr>
          <p:cNvPr id="8" name="src_10_1_0_34_126">
            <a:extLst>
              <a:ext uri="{FF2B5EF4-FFF2-40B4-BE49-F238E27FC236}">
                <a16:creationId xmlns:a16="http://schemas.microsoft.com/office/drawing/2014/main" id="{EADED031-DB74-4A22-84F8-F60DFCE08811}"/>
              </a:ext>
            </a:extLst>
          </p:cNvPr>
          <p:cNvSpPr>
            <a:spLocks noGrp="1"/>
          </p:cNvSpPr>
          <p:nvPr/>
        </p:nvSpPr>
        <p:spPr>
          <a:xfrm>
            <a:off x="5095875" y="3457575"/>
            <a:ext cx="6562725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Под влиянием  научной революции мир перестает восприниматься как опасный и непредсказуемый. </a:t>
            </a:r>
          </a:p>
        </p:txBody>
      </p:sp>
      <p:sp>
        <p:nvSpPr>
          <p:cNvPr id="9" name="src_10_1_0_126_173">
            <a:extLst>
              <a:ext uri="{FF2B5EF4-FFF2-40B4-BE49-F238E27FC236}">
                <a16:creationId xmlns:a16="http://schemas.microsoft.com/office/drawing/2014/main" id="{56761343-84F3-4445-B9B8-ADF8597B1C3D}"/>
              </a:ext>
            </a:extLst>
          </p:cNvPr>
          <p:cNvSpPr>
            <a:spLocks noGrp="1"/>
          </p:cNvSpPr>
          <p:nvPr/>
        </p:nvSpPr>
        <p:spPr>
          <a:xfrm>
            <a:off x="5095875" y="4914900"/>
            <a:ext cx="6562725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Появляется литература, посвященная воспитанию. </a:t>
            </a:r>
          </a:p>
        </p:txBody>
      </p:sp>
      <p:sp>
        <p:nvSpPr>
          <p:cNvPr id="10" name="src_10_1_0_173_203">
            <a:extLst>
              <a:ext uri="{FF2B5EF4-FFF2-40B4-BE49-F238E27FC236}">
                <a16:creationId xmlns:a16="http://schemas.microsoft.com/office/drawing/2014/main" id="{3E258D13-0205-464A-B66E-99211BEEDC4C}"/>
              </a:ext>
            </a:extLst>
          </p:cNvPr>
          <p:cNvSpPr>
            <a:spLocks noGrp="1"/>
          </p:cNvSpPr>
          <p:nvPr/>
        </p:nvSpPr>
        <p:spPr>
          <a:xfrm>
            <a:off x="5095875" y="5934075"/>
            <a:ext cx="6562725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1" i="0">
                <a:solidFill>
                  <a:srgbClr val="233F36"/>
                </a:solidFill>
                <a:latin typeface="Arial"/>
                <a:ea typeface="Arial"/>
                <a:cs typeface="Arial"/>
              </a:defRPr>
            </a:pPr>
            <a:r>
              <a:t>Открываются учебные заведения.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B921431-F95C-4489-82BE-140096D82EAD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928572"/>
          </a:solidFill>
          <a:ln w="0">
            <a:noFill/>
          </a:ln>
        </p:spPr>
      </p:sp>
      <p:sp>
        <p:nvSpPr>
          <p:cNvPr id="12" name="author_100ballnik">
            <a:extLst>
              <a:ext uri="{FF2B5EF4-FFF2-40B4-BE49-F238E27FC236}">
                <a16:creationId xmlns:a16="http://schemas.microsoft.com/office/drawing/2014/main" id="{D9F5A975-278C-4BEB-B389-0A215FCE28E5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928572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038237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rc_11_0_0_0_20">
            <a:extLst>
              <a:ext uri="{FF2B5EF4-FFF2-40B4-BE49-F238E27FC236}">
                <a16:creationId xmlns:a16="http://schemas.microsoft.com/office/drawing/2014/main" id="{8F2B7022-D8BC-445B-B7F4-D52EAA380DF3}"/>
              </a:ext>
            </a:extLst>
          </p:cNvPr>
          <p:cNvSpPr>
            <a:spLocks noGrp="1"/>
          </p:cNvSpPr>
          <p:nvPr/>
        </p:nvSpPr>
        <p:spPr>
          <a:xfrm>
            <a:off x="533400" y="314325"/>
            <a:ext cx="1112520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00" b="0" i="0">
                <a:solidFill>
                  <a:srgbClr val="F3EDDF"/>
                </a:solidFill>
                <a:latin typeface="Georgia"/>
                <a:ea typeface="Georgia"/>
                <a:cs typeface="Georgia"/>
              </a:defRPr>
            </a:pPr>
            <a:r>
              <a:t>4. Отношение к детям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4D0016-07E4-4F63-8D9C-7EC128A27D29}"/>
              </a:ext>
            </a:extLst>
          </p:cNvPr>
          <p:cNvSpPr>
            <a:spLocks noGrp="1"/>
          </p:cNvSpPr>
          <p:nvPr/>
        </p:nvSpPr>
        <p:spPr>
          <a:xfrm>
            <a:off x="533400" y="1095375"/>
            <a:ext cx="11125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3" name="src_11_0_1_0_99">
            <a:extLst>
              <a:ext uri="{FF2B5EF4-FFF2-40B4-BE49-F238E27FC236}">
                <a16:creationId xmlns:a16="http://schemas.microsoft.com/office/drawing/2014/main" id="{53699988-6D0F-4285-BBE4-C82E43E2C557}"/>
              </a:ext>
            </a:extLst>
          </p:cNvPr>
          <p:cNvSpPr>
            <a:spLocks noGrp="1"/>
          </p:cNvSpPr>
          <p:nvPr/>
        </p:nvSpPr>
        <p:spPr>
          <a:xfrm>
            <a:off x="533400" y="1476375"/>
            <a:ext cx="4238625" cy="1400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Рождаемость в XVIII в. была очень высокой вне зависимости от того, богатым был человек или бедным. </a:t>
            </a:r>
          </a:p>
        </p:txBody>
      </p:sp>
      <p:sp>
        <p:nvSpPr>
          <p:cNvPr id="4" name="src_11_0_1_99_162">
            <a:extLst>
              <a:ext uri="{FF2B5EF4-FFF2-40B4-BE49-F238E27FC236}">
                <a16:creationId xmlns:a16="http://schemas.microsoft.com/office/drawing/2014/main" id="{CCDCB305-5DC6-42F1-8A87-AD79BBD4916A}"/>
              </a:ext>
            </a:extLst>
          </p:cNvPr>
          <p:cNvSpPr>
            <a:spLocks noGrp="1"/>
          </p:cNvSpPr>
          <p:nvPr/>
        </p:nvSpPr>
        <p:spPr>
          <a:xfrm>
            <a:off x="533400" y="3190875"/>
            <a:ext cx="4238625" cy="1362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В среднем в семье рождалось </a:t>
            </a:r>
            <a:r>
              <a:rPr sz="4200">
                <a:solidFill>
                  <a:srgbClr val="BA9A60"/>
                </a:solidFill>
                <a:latin typeface="Georgia"/>
                <a:ea typeface="Georgia"/>
                <a:cs typeface="Georgia"/>
              </a:rPr>
              <a:t>5-10</a:t>
            </a:r>
            <a:r>
              <a:t> детей, но случалось и больше: </a:t>
            </a:r>
          </a:p>
        </p:txBody>
      </p:sp>
      <p:sp>
        <p:nvSpPr>
          <p:cNvPr id="5" name="src_11_0_1_162_217">
            <a:extLst>
              <a:ext uri="{FF2B5EF4-FFF2-40B4-BE49-F238E27FC236}">
                <a16:creationId xmlns:a16="http://schemas.microsoft.com/office/drawing/2014/main" id="{78E8433F-6A87-4BD3-8360-C0B7ECCE2E04}"/>
              </a:ext>
            </a:extLst>
          </p:cNvPr>
          <p:cNvSpPr>
            <a:spLocks noGrp="1"/>
          </p:cNvSpPr>
          <p:nvPr/>
        </p:nvSpPr>
        <p:spPr>
          <a:xfrm>
            <a:off x="5429250" y="5305425"/>
            <a:ext cx="2971800" cy="1266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025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у австрийской императрицы Марии Терезии было </a:t>
            </a:r>
            <a:r>
              <a:rPr sz="3150">
                <a:solidFill>
                  <a:srgbClr val="BA9A60"/>
                </a:solidFill>
                <a:latin typeface="Georgia"/>
                <a:ea typeface="Georgia"/>
                <a:cs typeface="Georgia"/>
              </a:rPr>
              <a:t>16</a:t>
            </a:r>
            <a:r>
              <a:t> детей, </a:t>
            </a:r>
          </a:p>
        </p:txBody>
      </p:sp>
      <p:sp>
        <p:nvSpPr>
          <p:cNvPr id="6" name="src_11_0_1_217_255">
            <a:extLst>
              <a:ext uri="{FF2B5EF4-FFF2-40B4-BE49-F238E27FC236}">
                <a16:creationId xmlns:a16="http://schemas.microsoft.com/office/drawing/2014/main" id="{DD08CB96-E33B-43FC-9BE9-BCA264A21003}"/>
              </a:ext>
            </a:extLst>
          </p:cNvPr>
          <p:cNvSpPr>
            <a:spLocks noGrp="1"/>
          </p:cNvSpPr>
          <p:nvPr/>
        </p:nvSpPr>
        <p:spPr>
          <a:xfrm>
            <a:off x="8896350" y="5305425"/>
            <a:ext cx="2762250" cy="1266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025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у английского короля Георга III - </a:t>
            </a:r>
            <a:r>
              <a:rPr sz="3150">
                <a:solidFill>
                  <a:srgbClr val="BA9A60"/>
                </a:solidFill>
                <a:latin typeface="Georgia"/>
                <a:ea typeface="Georgia"/>
                <a:cs typeface="Georgia"/>
              </a:rPr>
              <a:t>15.</a:t>
            </a:r>
            <a:r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F35DAE-C340-44B4-AB70-666BCA34A470}"/>
              </a:ext>
            </a:extLst>
          </p:cNvPr>
          <p:cNvSpPr>
            <a:spLocks noGrp="1"/>
          </p:cNvSpPr>
          <p:nvPr/>
        </p:nvSpPr>
        <p:spPr>
          <a:xfrm>
            <a:off x="5362575" y="1390650"/>
            <a:ext cx="6362700" cy="3638550"/>
          </a:xfrm>
          <a:prstGeom prst="rect">
            <a:avLst/>
          </a:prstGeom>
          <a:noFill/>
          <a:ln w="9525">
            <a:solidFill>
              <a:srgbClr val="BA9A60"/>
            </a:solidFill>
          </a:ln>
        </p:spPr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429250" y="1457920"/>
            <a:ext cx="6229350" cy="350400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83F2BA-F4B4-4191-B683-06321F3758F9}"/>
              </a:ext>
            </a:extLst>
          </p:cNvPr>
          <p:cNvSpPr>
            <a:spLocks noGrp="1"/>
          </p:cNvSpPr>
          <p:nvPr/>
        </p:nvSpPr>
        <p:spPr>
          <a:xfrm>
            <a:off x="8629650" y="5305425"/>
            <a:ext cx="9525" cy="10763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8C3A5D4-68BA-4AEC-A268-0D578E07E3C3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A5A28F"/>
          </a:solidFill>
          <a:ln w="0">
            <a:noFill/>
          </a:ln>
        </p:spPr>
      </p:sp>
      <p:sp>
        <p:nvSpPr>
          <p:cNvPr id="11" name="author_100ballnik">
            <a:extLst>
              <a:ext uri="{FF2B5EF4-FFF2-40B4-BE49-F238E27FC236}">
                <a16:creationId xmlns:a16="http://schemas.microsoft.com/office/drawing/2014/main" id="{C4373445-9599-475E-8978-5C0C898486AE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A5A28F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716108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F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42CAE59-E7C5-4C67-8980-DF3241D4530B}"/>
              </a:ext>
            </a:extLst>
          </p:cNvPr>
          <p:cNvSpPr>
            <a:spLocks noGrp="1"/>
          </p:cNvSpPr>
          <p:nvPr/>
        </p:nvSpPr>
        <p:spPr>
          <a:xfrm>
            <a:off x="466725" y="609600"/>
            <a:ext cx="5276850" cy="4400550"/>
          </a:xfrm>
          <a:prstGeom prst="rect">
            <a:avLst/>
          </a:prstGeom>
          <a:noFill/>
          <a:ln w="9525">
            <a:solidFill>
              <a:srgbClr val="BA9A60"/>
            </a:solidFill>
          </a:ln>
        </p:spPr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33400" y="678537"/>
            <a:ext cx="5143500" cy="4262676"/>
          </a:xfrm>
          <a:prstGeom prst="rect">
            <a:avLst/>
          </a:prstGeom>
        </p:spPr>
      </p:pic>
      <p:sp>
        <p:nvSpPr>
          <p:cNvPr id="3" name="src_12_0_0_0_39">
            <a:extLst>
              <a:ext uri="{FF2B5EF4-FFF2-40B4-BE49-F238E27FC236}">
                <a16:creationId xmlns:a16="http://schemas.microsoft.com/office/drawing/2014/main" id="{CC74954D-2493-4378-806F-DD08B4754B6B}"/>
              </a:ext>
            </a:extLst>
          </p:cNvPr>
          <p:cNvSpPr>
            <a:spLocks noGrp="1"/>
          </p:cNvSpPr>
          <p:nvPr/>
        </p:nvSpPr>
        <p:spPr>
          <a:xfrm>
            <a:off x="6153150" y="552450"/>
            <a:ext cx="5505450" cy="1381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0" i="0">
                <a:solidFill>
                  <a:srgbClr val="F3EDDF"/>
                </a:solidFill>
                <a:latin typeface="Georgia"/>
                <a:ea typeface="Georgia"/>
                <a:cs typeface="Georgia"/>
              </a:defRPr>
            </a:pPr>
            <a:r>
              <a:t>До взрослого возраста доживали не все. </a:t>
            </a:r>
          </a:p>
        </p:txBody>
      </p:sp>
      <p:sp>
        <p:nvSpPr>
          <p:cNvPr id="4" name="src_12_0_0_39_153">
            <a:extLst>
              <a:ext uri="{FF2B5EF4-FFF2-40B4-BE49-F238E27FC236}">
                <a16:creationId xmlns:a16="http://schemas.microsoft.com/office/drawing/2014/main" id="{D1F33F11-6023-423F-A3E0-8E76DA44D891}"/>
              </a:ext>
            </a:extLst>
          </p:cNvPr>
          <p:cNvSpPr>
            <a:spLocks noGrp="1"/>
          </p:cNvSpPr>
          <p:nvPr/>
        </p:nvSpPr>
        <p:spPr>
          <a:xfrm>
            <a:off x="6153150" y="2514600"/>
            <a:ext cx="5505450" cy="2066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Многие умирали при родах или в течение первого года жизни из-за нехватки медицинской помощи, плохой еды и гигиены </a:t>
            </a:r>
          </a:p>
        </p:txBody>
      </p:sp>
      <p:sp>
        <p:nvSpPr>
          <p:cNvPr id="5" name="src_12_0_0_153_206">
            <a:extLst>
              <a:ext uri="{FF2B5EF4-FFF2-40B4-BE49-F238E27FC236}">
                <a16:creationId xmlns:a16="http://schemas.microsoft.com/office/drawing/2014/main" id="{A328F2AC-7982-4FE7-AF4B-34F48E5B3486}"/>
              </a:ext>
            </a:extLst>
          </p:cNvPr>
          <p:cNvSpPr>
            <a:spLocks noGrp="1"/>
          </p:cNvSpPr>
          <p:nvPr/>
        </p:nvSpPr>
        <p:spPr>
          <a:xfrm>
            <a:off x="533400" y="5438775"/>
            <a:ext cx="11125200" cy="1181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(смертность детей до 5 лет составляла </a:t>
            </a:r>
            <a:r>
              <a:rPr sz="3975">
                <a:solidFill>
                  <a:srgbClr val="BA9A60"/>
                </a:solidFill>
                <a:latin typeface="Georgia"/>
                <a:ea typeface="Georgia"/>
                <a:cs typeface="Georgia"/>
              </a:rPr>
              <a:t>от 30 до 70 %</a:t>
            </a:r>
            <a:r>
              <a:t>).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EF428DB-80B3-448F-B1FE-C5103A59CFE5}"/>
              </a:ext>
            </a:extLst>
          </p:cNvPr>
          <p:cNvSpPr>
            <a:spLocks noGrp="1"/>
          </p:cNvSpPr>
          <p:nvPr/>
        </p:nvSpPr>
        <p:spPr>
          <a:xfrm>
            <a:off x="533400" y="5229225"/>
            <a:ext cx="11125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0D8C2EB-A425-4F95-9F32-CE8AEDEA9357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A5A28F"/>
          </a:solidFill>
          <a:ln w="0">
            <a:noFill/>
          </a:ln>
        </p:spPr>
      </p:sp>
      <p:sp>
        <p:nvSpPr>
          <p:cNvPr id="8" name="author_100ballnik">
            <a:extLst>
              <a:ext uri="{FF2B5EF4-FFF2-40B4-BE49-F238E27FC236}">
                <a16:creationId xmlns:a16="http://schemas.microsoft.com/office/drawing/2014/main" id="{DB927AF1-8268-4FB9-8065-7E77CAB4846E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A5A28F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38784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rc_13_0_0_0_14">
            <a:extLst>
              <a:ext uri="{FF2B5EF4-FFF2-40B4-BE49-F238E27FC236}">
                <a16:creationId xmlns:a16="http://schemas.microsoft.com/office/drawing/2014/main" id="{5B9E168D-C088-4F16-8D42-DE77A4AB6F5F}"/>
              </a:ext>
            </a:extLst>
          </p:cNvPr>
          <p:cNvSpPr>
            <a:spLocks noGrp="1"/>
          </p:cNvSpPr>
          <p:nvPr/>
        </p:nvSpPr>
        <p:spPr>
          <a:xfrm>
            <a:off x="533400" y="314325"/>
            <a:ext cx="1112520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00" b="0" i="0">
                <a:solidFill>
                  <a:srgbClr val="6D2938"/>
                </a:solidFill>
                <a:latin typeface="Georgia"/>
                <a:ea typeface="Georgia"/>
                <a:cs typeface="Georgia"/>
              </a:defRPr>
            </a:pPr>
            <a:r>
              <a:t>Подведем итоги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E7632B-7DCC-46ED-8DA9-884DEB09B980}"/>
              </a:ext>
            </a:extLst>
          </p:cNvPr>
          <p:cNvSpPr>
            <a:spLocks noGrp="1"/>
          </p:cNvSpPr>
          <p:nvPr/>
        </p:nvSpPr>
        <p:spPr>
          <a:xfrm>
            <a:off x="533400" y="1162050"/>
            <a:ext cx="11125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3" name="src_13_0_1_0_54">
            <a:extLst>
              <a:ext uri="{FF2B5EF4-FFF2-40B4-BE49-F238E27FC236}">
                <a16:creationId xmlns:a16="http://schemas.microsoft.com/office/drawing/2014/main" id="{3CF94242-04E1-495D-8BB8-1D7351F6DE71}"/>
              </a:ext>
            </a:extLst>
          </p:cNvPr>
          <p:cNvSpPr>
            <a:spLocks noGrp="1"/>
          </p:cNvSpPr>
          <p:nvPr/>
        </p:nvSpPr>
        <p:spPr>
          <a:xfrm>
            <a:off x="533400" y="1581150"/>
            <a:ext cx="7162800" cy="1552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150" b="0" i="0">
                <a:solidFill>
                  <a:srgbClr val="172F48"/>
                </a:solidFill>
                <a:latin typeface="Georgia"/>
                <a:ea typeface="Georgia"/>
                <a:cs typeface="Georgia"/>
              </a:defRPr>
            </a:pPr>
            <a:r>
              <a:t>В XVIII в. европейское общество существенно меняется. </a:t>
            </a:r>
          </a:p>
        </p:txBody>
      </p:sp>
      <p:sp>
        <p:nvSpPr>
          <p:cNvPr id="4" name="src_13_0_1_54_135">
            <a:extLst>
              <a:ext uri="{FF2B5EF4-FFF2-40B4-BE49-F238E27FC236}">
                <a16:creationId xmlns:a16="http://schemas.microsoft.com/office/drawing/2014/main" id="{851C1062-B412-40C9-AE51-55C2856EC873}"/>
              </a:ext>
            </a:extLst>
          </p:cNvPr>
          <p:cNvSpPr>
            <a:spLocks noGrp="1"/>
          </p:cNvSpPr>
          <p:nvPr/>
        </p:nvSpPr>
        <p:spPr>
          <a:xfrm>
            <a:off x="533400" y="4038600"/>
            <a:ext cx="3238500" cy="2505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Развитие национальных идей помогает населению ряда стран </a:t>
            </a:r>
            <a:r>
              <a:rPr b="1">
                <a:solidFill>
                  <a:srgbClr val="6D2938"/>
                </a:solidFill>
              </a:rPr>
              <a:t>осознать своё единство.</a:t>
            </a:r>
            <a:r>
              <a:t> </a:t>
            </a:r>
          </a:p>
        </p:txBody>
      </p:sp>
      <p:sp>
        <p:nvSpPr>
          <p:cNvPr id="5" name="src_13_0_1_135_269">
            <a:extLst>
              <a:ext uri="{FF2B5EF4-FFF2-40B4-BE49-F238E27FC236}">
                <a16:creationId xmlns:a16="http://schemas.microsoft.com/office/drawing/2014/main" id="{ECE2FAC9-2217-4828-9D8A-E9CBAC06E677}"/>
              </a:ext>
            </a:extLst>
          </p:cNvPr>
          <p:cNvSpPr>
            <a:spLocks noGrp="1"/>
          </p:cNvSpPr>
          <p:nvPr/>
        </p:nvSpPr>
        <p:spPr>
          <a:xfrm>
            <a:off x="4286250" y="4038600"/>
            <a:ext cx="3448050" cy="2505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При сохранении сословных границ и привилегий сами сословия меняются: </a:t>
            </a:r>
            <a:r>
              <a:rPr b="1">
                <a:solidFill>
                  <a:srgbClr val="6D2938"/>
                </a:solidFill>
              </a:rPr>
              <a:t>падает роль дворянства</a:t>
            </a:r>
            <a:r>
              <a:t>, </a:t>
            </a:r>
            <a:r>
              <a:rPr b="1">
                <a:solidFill>
                  <a:srgbClr val="6D2938"/>
                </a:solidFill>
              </a:rPr>
              <a:t>разоряется и беднеет часть крестьянства.</a:t>
            </a:r>
            <a:r>
              <a:t> </a:t>
            </a:r>
          </a:p>
        </p:txBody>
      </p:sp>
      <p:sp>
        <p:nvSpPr>
          <p:cNvPr id="6" name="src_13_0_1_269_425">
            <a:extLst>
              <a:ext uri="{FF2B5EF4-FFF2-40B4-BE49-F238E27FC236}">
                <a16:creationId xmlns:a16="http://schemas.microsoft.com/office/drawing/2014/main" id="{1C54E69B-676B-4BC2-896C-15FB91E8B700}"/>
              </a:ext>
            </a:extLst>
          </p:cNvPr>
          <p:cNvSpPr>
            <a:spLocks noGrp="1"/>
          </p:cNvSpPr>
          <p:nvPr/>
        </p:nvSpPr>
        <p:spPr>
          <a:xfrm>
            <a:off x="8229600" y="4038600"/>
            <a:ext cx="3429000" cy="2505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Семья в это время остаётся союзом прежде всего экономическим, но </a:t>
            </a:r>
            <a:r>
              <a:rPr b="1">
                <a:solidFill>
                  <a:srgbClr val="6D2938"/>
                </a:solidFill>
              </a:rPr>
              <a:t>отношение к детям уже иное</a:t>
            </a:r>
            <a:r>
              <a:t>, они постепенно перестают восприниматься как маленькие взрослые.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440543" y="1438275"/>
            <a:ext cx="3216664" cy="254317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5A9A67-9507-447F-9B7C-91EB8EABEBF3}"/>
              </a:ext>
            </a:extLst>
          </p:cNvPr>
          <p:cNvSpPr>
            <a:spLocks noGrp="1"/>
          </p:cNvSpPr>
          <p:nvPr/>
        </p:nvSpPr>
        <p:spPr>
          <a:xfrm>
            <a:off x="4010025" y="4038600"/>
            <a:ext cx="9525" cy="2286000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A61E1AB-6F18-487A-8950-E2EE046F039D}"/>
              </a:ext>
            </a:extLst>
          </p:cNvPr>
          <p:cNvSpPr>
            <a:spLocks noGrp="1"/>
          </p:cNvSpPr>
          <p:nvPr/>
        </p:nvSpPr>
        <p:spPr>
          <a:xfrm>
            <a:off x="7972425" y="4038600"/>
            <a:ext cx="9525" cy="2286000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288905A-E31B-41EC-98C9-26586133659D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928572"/>
          </a:solidFill>
          <a:ln w="0">
            <a:noFill/>
          </a:ln>
        </p:spPr>
      </p:sp>
      <p:sp>
        <p:nvSpPr>
          <p:cNvPr id="11" name="author_100ballnik">
            <a:extLst>
              <a:ext uri="{FF2B5EF4-FFF2-40B4-BE49-F238E27FC236}">
                <a16:creationId xmlns:a16="http://schemas.microsoft.com/office/drawing/2014/main" id="{5533C8EC-ED32-47AD-820E-0C6F0D8A270F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928572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72005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76D2C0F-3259-422C-B12C-D17217EAB82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172F48"/>
          </a:solidFill>
          <a:ln w="0">
            <a:noFill/>
          </a:ln>
        </p:spPr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71C69B-5DB4-48FD-BD56-7F9FD0C89F16}"/>
              </a:ext>
            </a:extLst>
          </p:cNvPr>
          <p:cNvSpPr>
            <a:spLocks noGrp="1"/>
          </p:cNvSpPr>
          <p:nvPr/>
        </p:nvSpPr>
        <p:spPr>
          <a:xfrm>
            <a:off x="6096000" y="0"/>
            <a:ext cx="19050" cy="6858000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3" name="src_14_0_0_0_3">
            <a:extLst>
              <a:ext uri="{FF2B5EF4-FFF2-40B4-BE49-F238E27FC236}">
                <a16:creationId xmlns:a16="http://schemas.microsoft.com/office/drawing/2014/main" id="{9ABAF77D-B0E6-42BB-8311-44320AC4739B}"/>
              </a:ext>
            </a:extLst>
          </p:cNvPr>
          <p:cNvSpPr>
            <a:spLocks noGrp="1"/>
          </p:cNvSpPr>
          <p:nvPr/>
        </p:nvSpPr>
        <p:spPr>
          <a:xfrm>
            <a:off x="533400" y="400050"/>
            <a:ext cx="5000625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75" b="0" i="0">
                <a:solidFill>
                  <a:srgbClr val="BA9A60"/>
                </a:solidFill>
                <a:latin typeface="Georgia"/>
                <a:ea typeface="Georgia"/>
                <a:cs typeface="Georgia"/>
              </a:defRPr>
            </a:pPr>
            <a:r>
              <a:t>Мир</a:t>
            </a:r>
          </a:p>
        </p:txBody>
      </p:sp>
      <p:sp>
        <p:nvSpPr>
          <p:cNvPr id="4" name="src_14_0_1_0_13">
            <a:extLst>
              <a:ext uri="{FF2B5EF4-FFF2-40B4-BE49-F238E27FC236}">
                <a16:creationId xmlns:a16="http://schemas.microsoft.com/office/drawing/2014/main" id="{3CF50BCC-E600-47DC-8565-2F3A926F83AC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5086350" cy="771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825" b="0" i="0">
                <a:solidFill>
                  <a:srgbClr val="F3EDDF"/>
                </a:solidFill>
                <a:latin typeface="Georgia"/>
                <a:ea typeface="Georgia"/>
                <a:cs typeface="Georgia"/>
              </a:defRPr>
            </a:pPr>
            <a:r>
              <a:t>1781-1784 гг.</a:t>
            </a:r>
          </a:p>
        </p:txBody>
      </p:sp>
      <p:sp>
        <p:nvSpPr>
          <p:cNvPr id="5" name="src_14_0_1_13_132">
            <a:extLst>
              <a:ext uri="{FF2B5EF4-FFF2-40B4-BE49-F238E27FC236}">
                <a16:creationId xmlns:a16="http://schemas.microsoft.com/office/drawing/2014/main" id="{74526F5C-A491-4BBD-8FA2-A358EBB37DD8}"/>
              </a:ext>
            </a:extLst>
          </p:cNvPr>
          <p:cNvSpPr>
            <a:spLocks noGrp="1"/>
          </p:cNvSpPr>
          <p:nvPr/>
        </p:nvSpPr>
        <p:spPr>
          <a:xfrm>
            <a:off x="533400" y="4019550"/>
            <a:ext cx="5086350" cy="2305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 - Людовик XVI издаёт постановления о том, что офицерские должности могут занимать </a:t>
            </a:r>
            <a:r>
              <a:rPr b="1">
                <a:solidFill>
                  <a:srgbClr val="BA9A60"/>
                </a:solidFill>
              </a:rPr>
              <a:t>только дворяне в четвёртом поколении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758080" y="2038350"/>
            <a:ext cx="1284939" cy="160972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2DAF3FC-30A9-41F1-BA07-16BF8E5BDA3C}"/>
              </a:ext>
            </a:extLst>
          </p:cNvPr>
          <p:cNvSpPr>
            <a:spLocks noGrp="1"/>
          </p:cNvSpPr>
          <p:nvPr/>
        </p:nvSpPr>
        <p:spPr>
          <a:xfrm>
            <a:off x="533400" y="3714750"/>
            <a:ext cx="5029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8" name="src_14_0_2_0_6">
            <a:extLst>
              <a:ext uri="{FF2B5EF4-FFF2-40B4-BE49-F238E27FC236}">
                <a16:creationId xmlns:a16="http://schemas.microsoft.com/office/drawing/2014/main" id="{6D6406C2-4A2F-4BED-A1DD-EC79A027B203}"/>
              </a:ext>
            </a:extLst>
          </p:cNvPr>
          <p:cNvSpPr>
            <a:spLocks noGrp="1"/>
          </p:cNvSpPr>
          <p:nvPr/>
        </p:nvSpPr>
        <p:spPr>
          <a:xfrm>
            <a:off x="6629400" y="400050"/>
            <a:ext cx="502920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75" b="0" i="0">
                <a:solidFill>
                  <a:srgbClr val="6D2938"/>
                </a:solidFill>
                <a:latin typeface="Georgia"/>
                <a:ea typeface="Georgia"/>
                <a:cs typeface="Georgia"/>
              </a:defRPr>
            </a:pPr>
            <a:r>
              <a:t>Россия</a:t>
            </a:r>
          </a:p>
        </p:txBody>
      </p:sp>
      <p:sp>
        <p:nvSpPr>
          <p:cNvPr id="9" name="src_14_0_3_0_7">
            <a:extLst>
              <a:ext uri="{FF2B5EF4-FFF2-40B4-BE49-F238E27FC236}">
                <a16:creationId xmlns:a16="http://schemas.microsoft.com/office/drawing/2014/main" id="{E3334505-8072-4C47-AE9B-BC20581319B5}"/>
              </a:ext>
            </a:extLst>
          </p:cNvPr>
          <p:cNvSpPr>
            <a:spLocks noGrp="1"/>
          </p:cNvSpPr>
          <p:nvPr/>
        </p:nvSpPr>
        <p:spPr>
          <a:xfrm>
            <a:off x="6629400" y="1238250"/>
            <a:ext cx="5029200" cy="771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825" b="0" i="0">
                <a:solidFill>
                  <a:srgbClr val="6D2938"/>
                </a:solidFill>
                <a:latin typeface="Georgia"/>
                <a:ea typeface="Georgia"/>
                <a:cs typeface="Georgia"/>
              </a:defRPr>
            </a:pPr>
            <a:r>
              <a:t>1785 г.</a:t>
            </a:r>
          </a:p>
        </p:txBody>
      </p:sp>
      <p:sp>
        <p:nvSpPr>
          <p:cNvPr id="10" name="src_14_0_3_7_61">
            <a:extLst>
              <a:ext uri="{FF2B5EF4-FFF2-40B4-BE49-F238E27FC236}">
                <a16:creationId xmlns:a16="http://schemas.microsoft.com/office/drawing/2014/main" id="{047A3D32-BB2B-4105-8A11-FBE845FB1636}"/>
              </a:ext>
            </a:extLst>
          </p:cNvPr>
          <p:cNvSpPr>
            <a:spLocks noGrp="1"/>
          </p:cNvSpPr>
          <p:nvPr/>
        </p:nvSpPr>
        <p:spPr>
          <a:xfrm>
            <a:off x="6629400" y="4019550"/>
            <a:ext cx="5029200" cy="1714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 - Екатерина II издаёт </a:t>
            </a:r>
            <a:r>
              <a:rPr b="1">
                <a:solidFill>
                  <a:srgbClr val="6D2938"/>
                </a:solidFill>
              </a:rPr>
              <a:t>«Жалованную грамоту дворянству»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901065" y="2038350"/>
            <a:ext cx="1419569" cy="1609725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AABF1EE-6A20-4184-83B1-EB3266863CD2}"/>
              </a:ext>
            </a:extLst>
          </p:cNvPr>
          <p:cNvSpPr>
            <a:spLocks noGrp="1"/>
          </p:cNvSpPr>
          <p:nvPr/>
        </p:nvSpPr>
        <p:spPr>
          <a:xfrm>
            <a:off x="6629400" y="3714750"/>
            <a:ext cx="5029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D55AE34-5792-45B1-9A1E-041505A256C7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928572"/>
          </a:solidFill>
          <a:ln w="0">
            <a:noFill/>
          </a:ln>
        </p:spPr>
      </p:sp>
      <p:sp>
        <p:nvSpPr>
          <p:cNvPr id="14" name="author_100ballnik">
            <a:extLst>
              <a:ext uri="{FF2B5EF4-FFF2-40B4-BE49-F238E27FC236}">
                <a16:creationId xmlns:a16="http://schemas.microsoft.com/office/drawing/2014/main" id="{1C47787F-5F7B-4094-A6BA-D444AACE9354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928572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002894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rc_2_0_0_0_21">
            <a:extLst>
              <a:ext uri="{FF2B5EF4-FFF2-40B4-BE49-F238E27FC236}">
                <a16:creationId xmlns:a16="http://schemas.microsoft.com/office/drawing/2014/main" id="{F988F2AD-CFB1-409B-BDD6-95C52BE5AA58}"/>
              </a:ext>
            </a:extLst>
          </p:cNvPr>
          <p:cNvSpPr>
            <a:spLocks noGrp="1"/>
          </p:cNvSpPr>
          <p:nvPr/>
        </p:nvSpPr>
        <p:spPr>
          <a:xfrm>
            <a:off x="533400" y="400050"/>
            <a:ext cx="11001375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00" b="0" i="0">
                <a:solidFill>
                  <a:srgbClr val="172F48"/>
                </a:solidFill>
                <a:latin typeface="Georgia"/>
                <a:ea typeface="Georgia"/>
                <a:cs typeface="Georgia"/>
              </a:defRPr>
            </a:pPr>
            <a:r>
              <a:t>1. В поисках единства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3B3C28-E933-438A-9874-0965A2DA5F63}"/>
              </a:ext>
            </a:extLst>
          </p:cNvPr>
          <p:cNvSpPr>
            <a:spLocks noGrp="1"/>
          </p:cNvSpPr>
          <p:nvPr/>
        </p:nvSpPr>
        <p:spPr>
          <a:xfrm>
            <a:off x="533400" y="1181100"/>
            <a:ext cx="11125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3" name="src_2_0_1_0_90">
            <a:extLst>
              <a:ext uri="{FF2B5EF4-FFF2-40B4-BE49-F238E27FC236}">
                <a16:creationId xmlns:a16="http://schemas.microsoft.com/office/drawing/2014/main" id="{44B80959-DF2F-4895-B249-B61CD2780B7F}"/>
              </a:ext>
            </a:extLst>
          </p:cNvPr>
          <p:cNvSpPr>
            <a:spLocks noGrp="1"/>
          </p:cNvSpPr>
          <p:nvPr/>
        </p:nvSpPr>
        <p:spPr>
          <a:xfrm>
            <a:off x="666750" y="1781175"/>
            <a:ext cx="4714875" cy="1524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Для многих европейских стран одной из важных проблем было </a:t>
            </a:r>
            <a:r>
              <a:rPr b="1">
                <a:solidFill>
                  <a:srgbClr val="6D2938"/>
                </a:solidFill>
              </a:rPr>
              <a:t>отсутствие внутреннего единства.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B2FE01E-3EFA-4A0D-8428-437E54E2FCB5}"/>
              </a:ext>
            </a:extLst>
          </p:cNvPr>
          <p:cNvSpPr>
            <a:spLocks noGrp="1"/>
          </p:cNvSpPr>
          <p:nvPr/>
        </p:nvSpPr>
        <p:spPr>
          <a:xfrm>
            <a:off x="666750" y="3562350"/>
            <a:ext cx="1085850" cy="28575"/>
          </a:xfrm>
          <a:prstGeom prst="rect">
            <a:avLst/>
          </a:prstGeom>
          <a:solidFill>
            <a:srgbClr val="6D2938"/>
          </a:solidFill>
          <a:ln w="0">
            <a:noFill/>
          </a:ln>
        </p:spPr>
      </p:sp>
      <p:sp>
        <p:nvSpPr>
          <p:cNvPr id="5" name="src_2_0_2_0_90">
            <a:extLst>
              <a:ext uri="{FF2B5EF4-FFF2-40B4-BE49-F238E27FC236}">
                <a16:creationId xmlns:a16="http://schemas.microsoft.com/office/drawing/2014/main" id="{9F6078B3-357D-4B09-8A98-69030D7BA004}"/>
              </a:ext>
            </a:extLst>
          </p:cNvPr>
          <p:cNvSpPr>
            <a:spLocks noGrp="1"/>
          </p:cNvSpPr>
          <p:nvPr/>
        </p:nvSpPr>
        <p:spPr>
          <a:xfrm>
            <a:off x="666750" y="4019550"/>
            <a:ext cx="4714875" cy="1905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rPr b="1">
                <a:solidFill>
                  <a:srgbClr val="6D2938"/>
                </a:solidFill>
              </a:rPr>
              <a:t>Причина</a:t>
            </a:r>
            <a:r>
              <a:t> -  религиозные разногласия и религиозные войны </a:t>
            </a:r>
            <a:r>
              <a:rPr b="1">
                <a:solidFill>
                  <a:srgbClr val="6D2938"/>
                </a:solidFill>
              </a:rPr>
              <a:t>XVI-XVII вв.</a:t>
            </a:r>
            <a:r>
              <a:t>, расколовшие общество.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221C5C-5B76-46E8-BBD3-F97F0306B8A3}"/>
              </a:ext>
            </a:extLst>
          </p:cNvPr>
          <p:cNvSpPr>
            <a:spLocks noGrp="1"/>
          </p:cNvSpPr>
          <p:nvPr/>
        </p:nvSpPr>
        <p:spPr>
          <a:xfrm>
            <a:off x="5934075" y="1476375"/>
            <a:ext cx="5086350" cy="5086350"/>
          </a:xfrm>
          <a:prstGeom prst="rect">
            <a:avLst/>
          </a:prstGeom>
          <a:noFill/>
          <a:ln w="9525">
            <a:solidFill>
              <a:srgbClr val="BA9A60"/>
            </a:solidFill>
          </a:ln>
        </p:spPr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00750" y="1543050"/>
            <a:ext cx="4953000" cy="4953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C1F362-2E18-49D9-9A6A-4686757D29DA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928572"/>
          </a:solidFill>
          <a:ln w="0">
            <a:noFill/>
          </a:ln>
        </p:spPr>
      </p:sp>
      <p:sp>
        <p:nvSpPr>
          <p:cNvPr id="9" name="author_100ballnik">
            <a:extLst>
              <a:ext uri="{FF2B5EF4-FFF2-40B4-BE49-F238E27FC236}">
                <a16:creationId xmlns:a16="http://schemas.microsoft.com/office/drawing/2014/main" id="{5EE8096B-8A98-460C-9366-682C4E5B0D1B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928572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761282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F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rc_3_0_0_0_155">
            <a:extLst>
              <a:ext uri="{FF2B5EF4-FFF2-40B4-BE49-F238E27FC236}">
                <a16:creationId xmlns:a16="http://schemas.microsoft.com/office/drawing/2014/main" id="{4FB59640-14DC-42A3-B93D-5777CB005B93}"/>
              </a:ext>
            </a:extLst>
          </p:cNvPr>
          <p:cNvSpPr>
            <a:spLocks noGrp="1"/>
          </p:cNvSpPr>
          <p:nvPr/>
        </p:nvSpPr>
        <p:spPr>
          <a:xfrm>
            <a:off x="533400" y="381000"/>
            <a:ext cx="11125200" cy="1362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К XVIII в. во многих европейских государствах появился объединяющий фактор - </a:t>
            </a:r>
            <a:r>
              <a:rPr b="1">
                <a:solidFill>
                  <a:srgbClr val="BA9A60"/>
                </a:solidFill>
              </a:rPr>
              <a:t>национальное самосознание:</a:t>
            </a:r>
            <a:r>
              <a:t> население постепенно осознавало себя единой нацией.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F284729-86A1-427B-9F47-167E5CE535F8}"/>
              </a:ext>
            </a:extLst>
          </p:cNvPr>
          <p:cNvSpPr>
            <a:spLocks noGrp="1"/>
          </p:cNvSpPr>
          <p:nvPr/>
        </p:nvSpPr>
        <p:spPr>
          <a:xfrm>
            <a:off x="533400" y="1905000"/>
            <a:ext cx="11125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3" name="src_3_0_1_0_122">
            <a:extLst>
              <a:ext uri="{FF2B5EF4-FFF2-40B4-BE49-F238E27FC236}">
                <a16:creationId xmlns:a16="http://schemas.microsoft.com/office/drawing/2014/main" id="{9A0A38F2-3880-4A36-B55F-C08E82646859}"/>
              </a:ext>
            </a:extLst>
          </p:cNvPr>
          <p:cNvSpPr>
            <a:spLocks noGrp="1"/>
          </p:cNvSpPr>
          <p:nvPr/>
        </p:nvSpPr>
        <p:spPr>
          <a:xfrm>
            <a:off x="533400" y="2114550"/>
            <a:ext cx="11125200" cy="1028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rPr sz="2925">
                <a:solidFill>
                  <a:srgbClr val="BA9A60"/>
                </a:solidFill>
                <a:latin typeface="Georgia"/>
                <a:ea typeface="Georgia"/>
                <a:cs typeface="Georgia"/>
              </a:rPr>
              <a:t>Нация</a:t>
            </a:r>
            <a:r>
              <a:t> – историческая общность людей, объединенная общей историей, культурой, языком, верой, территорией, экономикой и т.д.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76743" y="3333750"/>
            <a:ext cx="9838513" cy="31432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BA1CF2-A057-4384-B1DB-4C1D957AF0F2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A5A28F"/>
          </a:solidFill>
          <a:ln w="0">
            <a:noFill/>
          </a:ln>
        </p:spPr>
      </p:sp>
      <p:sp>
        <p:nvSpPr>
          <p:cNvPr id="6" name="author_100ballnik">
            <a:extLst>
              <a:ext uri="{FF2B5EF4-FFF2-40B4-BE49-F238E27FC236}">
                <a16:creationId xmlns:a16="http://schemas.microsoft.com/office/drawing/2014/main" id="{79628821-3603-44FB-9289-1FCC970F460C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A5A28F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718366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rc_4_0_0_0_62">
            <a:extLst>
              <a:ext uri="{FF2B5EF4-FFF2-40B4-BE49-F238E27FC236}">
                <a16:creationId xmlns:a16="http://schemas.microsoft.com/office/drawing/2014/main" id="{C9CA5CE4-DF83-4144-96E4-0CA8504F7049}"/>
              </a:ext>
            </a:extLst>
          </p:cNvPr>
          <p:cNvSpPr>
            <a:spLocks noGrp="1"/>
          </p:cNvSpPr>
          <p:nvPr/>
        </p:nvSpPr>
        <p:spPr>
          <a:xfrm>
            <a:off x="533400" y="361950"/>
            <a:ext cx="1112520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000" b="0" i="0">
                <a:solidFill>
                  <a:srgbClr val="172F48"/>
                </a:solidFill>
                <a:latin typeface="Georgia"/>
                <a:ea typeface="Georgia"/>
                <a:cs typeface="Georgia"/>
              </a:defRPr>
            </a:pPr>
            <a:r>
              <a:t>Становлению английской нации способствовало несколько факторов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7BB7E7-416F-47AE-A5F6-C407495E46B2}"/>
              </a:ext>
            </a:extLst>
          </p:cNvPr>
          <p:cNvSpPr>
            <a:spLocks noGrp="1"/>
          </p:cNvSpPr>
          <p:nvPr/>
        </p:nvSpPr>
        <p:spPr>
          <a:xfrm>
            <a:off x="533400" y="1685925"/>
            <a:ext cx="11125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82BEECE-9490-410A-B051-30309466B58F}"/>
              </a:ext>
            </a:extLst>
          </p:cNvPr>
          <p:cNvSpPr>
            <a:spLocks noGrp="1"/>
          </p:cNvSpPr>
          <p:nvPr/>
        </p:nvSpPr>
        <p:spPr>
          <a:xfrm>
            <a:off x="533400" y="1962150"/>
            <a:ext cx="5314950" cy="4295775"/>
          </a:xfrm>
          <a:prstGeom prst="rect">
            <a:avLst/>
          </a:prstGeom>
          <a:solidFill>
            <a:srgbClr val="FAF6ED"/>
          </a:solidFill>
          <a:ln w="0">
            <a:noFill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C82B62-592F-45A2-B5D6-42464FB88684}"/>
              </a:ext>
            </a:extLst>
          </p:cNvPr>
          <p:cNvSpPr>
            <a:spLocks noGrp="1"/>
          </p:cNvSpPr>
          <p:nvPr/>
        </p:nvSpPr>
        <p:spPr>
          <a:xfrm>
            <a:off x="6134100" y="1962150"/>
            <a:ext cx="5524500" cy="4295775"/>
          </a:xfrm>
          <a:prstGeom prst="rect">
            <a:avLst/>
          </a:prstGeom>
          <a:solidFill>
            <a:srgbClr val="172F48"/>
          </a:solidFill>
          <a:ln w="0">
            <a:noFill/>
          </a:ln>
        </p:spPr>
      </p:sp>
      <p:sp>
        <p:nvSpPr>
          <p:cNvPr id="5" name="src_4_1_0_0_7">
            <a:extLst>
              <a:ext uri="{FF2B5EF4-FFF2-40B4-BE49-F238E27FC236}">
                <a16:creationId xmlns:a16="http://schemas.microsoft.com/office/drawing/2014/main" id="{5CE5523E-BCA4-46D9-8DF2-1960DE6F5AA9}"/>
              </a:ext>
            </a:extLst>
          </p:cNvPr>
          <p:cNvSpPr>
            <a:spLocks noGrp="1"/>
          </p:cNvSpPr>
          <p:nvPr/>
        </p:nvSpPr>
        <p:spPr>
          <a:xfrm>
            <a:off x="819150" y="2276475"/>
            <a:ext cx="4629150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00" b="0" i="0">
                <a:solidFill>
                  <a:srgbClr val="6D2938"/>
                </a:solidFill>
                <a:latin typeface="Georgia"/>
                <a:ea typeface="Georgia"/>
                <a:cs typeface="Georgia"/>
              </a:defRPr>
            </a:pPr>
            <a:r>
              <a:t>Франция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C17759-D430-40F9-849A-A5E1B2F8543A}"/>
              </a:ext>
            </a:extLst>
          </p:cNvPr>
          <p:cNvSpPr>
            <a:spLocks noGrp="1"/>
          </p:cNvSpPr>
          <p:nvPr/>
        </p:nvSpPr>
        <p:spPr>
          <a:xfrm>
            <a:off x="819150" y="3067050"/>
            <a:ext cx="4533900" cy="19050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7" name="src_4_1_1_0_165">
            <a:extLst>
              <a:ext uri="{FF2B5EF4-FFF2-40B4-BE49-F238E27FC236}">
                <a16:creationId xmlns:a16="http://schemas.microsoft.com/office/drawing/2014/main" id="{EF3D0EEB-6293-4B77-9B97-2EE2D13AA785}"/>
              </a:ext>
            </a:extLst>
          </p:cNvPr>
          <p:cNvSpPr>
            <a:spLocks noGrp="1"/>
          </p:cNvSpPr>
          <p:nvPr/>
        </p:nvSpPr>
        <p:spPr>
          <a:xfrm>
            <a:off x="819150" y="3371850"/>
            <a:ext cx="4533900" cy="2638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После завершения Столетней войны провинции </a:t>
            </a:r>
            <a:r>
              <a:rPr b="1">
                <a:solidFill>
                  <a:srgbClr val="6D2938"/>
                </a:solidFill>
              </a:rPr>
              <a:t>Нормандия, Бургундия</a:t>
            </a:r>
            <a:r>
              <a:t> и другие теряют свои старые права, обеспечивавшие им независимость, и </a:t>
            </a:r>
            <a:r>
              <a:rPr b="1">
                <a:solidFill>
                  <a:srgbClr val="6D2938"/>
                </a:solidFill>
              </a:rPr>
              <a:t>подчиняются королевской власти.</a:t>
            </a:r>
          </a:p>
        </p:txBody>
      </p:sp>
      <p:sp>
        <p:nvSpPr>
          <p:cNvPr id="8" name="src_4_2_0_0_6">
            <a:extLst>
              <a:ext uri="{FF2B5EF4-FFF2-40B4-BE49-F238E27FC236}">
                <a16:creationId xmlns:a16="http://schemas.microsoft.com/office/drawing/2014/main" id="{97E7F6A5-07CA-4BFC-8A4E-C3945CDFDC57}"/>
              </a:ext>
            </a:extLst>
          </p:cNvPr>
          <p:cNvSpPr>
            <a:spLocks noGrp="1"/>
          </p:cNvSpPr>
          <p:nvPr/>
        </p:nvSpPr>
        <p:spPr>
          <a:xfrm>
            <a:off x="6429375" y="2276475"/>
            <a:ext cx="4857750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00" b="0" i="0">
                <a:solidFill>
                  <a:srgbClr val="BA9A60"/>
                </a:solidFill>
                <a:latin typeface="Georgia"/>
                <a:ea typeface="Georgia"/>
                <a:cs typeface="Georgia"/>
              </a:defRPr>
            </a:pPr>
            <a:r>
              <a:t>Англия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038BF5-5AFA-47B3-8CAC-3D82FDA77B50}"/>
              </a:ext>
            </a:extLst>
          </p:cNvPr>
          <p:cNvSpPr>
            <a:spLocks noGrp="1"/>
          </p:cNvSpPr>
          <p:nvPr/>
        </p:nvSpPr>
        <p:spPr>
          <a:xfrm>
            <a:off x="6429375" y="3067050"/>
            <a:ext cx="4848225" cy="19050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10" name="src_4_2_1_0_144">
            <a:extLst>
              <a:ext uri="{FF2B5EF4-FFF2-40B4-BE49-F238E27FC236}">
                <a16:creationId xmlns:a16="http://schemas.microsoft.com/office/drawing/2014/main" id="{2C25160E-8FFA-4691-A0FD-5824B91DA0B7}"/>
              </a:ext>
            </a:extLst>
          </p:cNvPr>
          <p:cNvSpPr>
            <a:spLocks noGrp="1"/>
          </p:cNvSpPr>
          <p:nvPr/>
        </p:nvSpPr>
        <p:spPr>
          <a:xfrm>
            <a:off x="6429375" y="3371850"/>
            <a:ext cx="4848225" cy="2638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rPr b="1">
                <a:solidFill>
                  <a:srgbClr val="BA9A60"/>
                </a:solidFill>
              </a:rPr>
              <a:t>Генрих VIII Тюдор</a:t>
            </a:r>
            <a:r>
              <a:t> повел наступление против отдаленных северных графств и Уэльса, сохранявших еще некоторую независимость, и </a:t>
            </a:r>
            <a:r>
              <a:rPr b="1">
                <a:solidFill>
                  <a:srgbClr val="BA9A60"/>
                </a:solidFill>
              </a:rPr>
              <a:t>подчинил их Лондону.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008817A-EF91-4E0F-8547-5A8C377631DF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928572"/>
          </a:solidFill>
          <a:ln w="0">
            <a:noFill/>
          </a:ln>
        </p:spPr>
      </p:sp>
      <p:sp>
        <p:nvSpPr>
          <p:cNvPr id="12" name="author_100ballnik">
            <a:extLst>
              <a:ext uri="{FF2B5EF4-FFF2-40B4-BE49-F238E27FC236}">
                <a16:creationId xmlns:a16="http://schemas.microsoft.com/office/drawing/2014/main" id="{F91F6F50-3281-4B92-BC1A-24674EE42516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928572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40037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rc_5_0_0_0_18">
            <a:extLst>
              <a:ext uri="{FF2B5EF4-FFF2-40B4-BE49-F238E27FC236}">
                <a16:creationId xmlns:a16="http://schemas.microsoft.com/office/drawing/2014/main" id="{F4A5F582-22D6-4F2C-9E2F-B7EBECFA2878}"/>
              </a:ext>
            </a:extLst>
          </p:cNvPr>
          <p:cNvSpPr>
            <a:spLocks noGrp="1"/>
          </p:cNvSpPr>
          <p:nvPr/>
        </p:nvSpPr>
        <p:spPr>
          <a:xfrm>
            <a:off x="533400" y="390525"/>
            <a:ext cx="11125200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0" i="0">
                <a:solidFill>
                  <a:srgbClr val="172F48"/>
                </a:solidFill>
                <a:latin typeface="Georgia"/>
                <a:ea typeface="Georgia"/>
                <a:cs typeface="Georgia"/>
              </a:defRPr>
            </a:pPr>
            <a:r>
              <a:t>Италия и Германия </a:t>
            </a:r>
          </a:p>
        </p:txBody>
      </p:sp>
      <p:sp>
        <p:nvSpPr>
          <p:cNvPr id="2" name="src_5_0_0_18_59">
            <a:extLst>
              <a:ext uri="{FF2B5EF4-FFF2-40B4-BE49-F238E27FC236}">
                <a16:creationId xmlns:a16="http://schemas.microsoft.com/office/drawing/2014/main" id="{6B79A1A0-2D3F-4C63-BAE1-F8BDE5FD0FAF}"/>
              </a:ext>
            </a:extLst>
          </p:cNvPr>
          <p:cNvSpPr>
            <a:spLocks noGrp="1"/>
          </p:cNvSpPr>
          <p:nvPr/>
        </p:nvSpPr>
        <p:spPr>
          <a:xfrm>
            <a:off x="533400" y="1524000"/>
            <a:ext cx="37338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 i="0">
                <a:solidFill>
                  <a:srgbClr val="6D2938"/>
                </a:solidFill>
                <a:latin typeface="Arial"/>
                <a:ea typeface="Arial"/>
                <a:cs typeface="Arial"/>
              </a:defRPr>
            </a:pPr>
            <a:r>
              <a:t>оставались раздробленными государствами, </a:t>
            </a:r>
          </a:p>
        </p:txBody>
      </p:sp>
      <p:sp>
        <p:nvSpPr>
          <p:cNvPr id="3" name="src_5_0_0_59_229">
            <a:extLst>
              <a:ext uri="{FF2B5EF4-FFF2-40B4-BE49-F238E27FC236}">
                <a16:creationId xmlns:a16="http://schemas.microsoft.com/office/drawing/2014/main" id="{8EAEE035-B834-46D4-A36F-26CF42B0A0C2}"/>
              </a:ext>
            </a:extLst>
          </p:cNvPr>
          <p:cNvSpPr>
            <a:spLocks noGrp="1"/>
          </p:cNvSpPr>
          <p:nvPr/>
        </p:nvSpPr>
        <p:spPr>
          <a:xfrm>
            <a:off x="533400" y="2933700"/>
            <a:ext cx="3733800" cy="2476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но сформировавшиеся к </a:t>
            </a:r>
            <a:r>
              <a:rPr b="1">
                <a:solidFill>
                  <a:srgbClr val="6D2938"/>
                </a:solidFill>
              </a:rPr>
              <a:t>XVIII столетию</a:t>
            </a:r>
            <a:r>
              <a:t> национальные идеи сыграли огромную роль в складывании единых национальных государств, подтолкнули немцев и итальянцев </a:t>
            </a:r>
            <a:r>
              <a:rPr b="1">
                <a:solidFill>
                  <a:srgbClr val="6D2938"/>
                </a:solidFill>
              </a:rPr>
              <a:t>к объединению,</a:t>
            </a:r>
            <a:r>
              <a:t> </a:t>
            </a:r>
          </a:p>
        </p:txBody>
      </p:sp>
      <p:sp>
        <p:nvSpPr>
          <p:cNvPr id="4" name="src_5_0_0_229_270">
            <a:extLst>
              <a:ext uri="{FF2B5EF4-FFF2-40B4-BE49-F238E27FC236}">
                <a16:creationId xmlns:a16="http://schemas.microsoft.com/office/drawing/2014/main" id="{1658B081-3478-4A78-89FF-B0B66CFF4722}"/>
              </a:ext>
            </a:extLst>
          </p:cNvPr>
          <p:cNvSpPr>
            <a:spLocks noGrp="1"/>
          </p:cNvSpPr>
          <p:nvPr/>
        </p:nvSpPr>
        <p:spPr>
          <a:xfrm>
            <a:off x="533400" y="5572125"/>
            <a:ext cx="373380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однако оно произойдёт позже, уже в </a:t>
            </a:r>
            <a:r>
              <a:rPr b="1">
                <a:solidFill>
                  <a:srgbClr val="6D2938"/>
                </a:solidFill>
              </a:rPr>
              <a:t>XIX в.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EE0A011-E5A3-4B0A-BACA-EC0A8EDF45FB}"/>
              </a:ext>
            </a:extLst>
          </p:cNvPr>
          <p:cNvSpPr>
            <a:spLocks noGrp="1"/>
          </p:cNvSpPr>
          <p:nvPr/>
        </p:nvSpPr>
        <p:spPr>
          <a:xfrm>
            <a:off x="533400" y="1209675"/>
            <a:ext cx="11125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858851" y="1533525"/>
            <a:ext cx="6531947" cy="489585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78D7D37-997D-48C9-BF62-98CA6B68E284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928572"/>
          </a:solidFill>
          <a:ln w="0">
            <a:noFill/>
          </a:ln>
        </p:spPr>
      </p:sp>
      <p:sp>
        <p:nvSpPr>
          <p:cNvPr id="8" name="author_100ballnik">
            <a:extLst>
              <a:ext uri="{FF2B5EF4-FFF2-40B4-BE49-F238E27FC236}">
                <a16:creationId xmlns:a16="http://schemas.microsoft.com/office/drawing/2014/main" id="{1FF3B4E5-ED19-44F8-9554-A83B54EEE338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928572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328479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rc_6_0_0_0_124">
            <a:extLst>
              <a:ext uri="{FF2B5EF4-FFF2-40B4-BE49-F238E27FC236}">
                <a16:creationId xmlns:a16="http://schemas.microsoft.com/office/drawing/2014/main" id="{58202107-F546-4271-BDDF-1B5947465E6C}"/>
              </a:ext>
            </a:extLst>
          </p:cNvPr>
          <p:cNvSpPr>
            <a:spLocks noGrp="1"/>
          </p:cNvSpPr>
          <p:nvPr/>
        </p:nvSpPr>
        <p:spPr>
          <a:xfrm>
            <a:off x="533400" y="447675"/>
            <a:ext cx="7381875" cy="1304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Реакцией на возведение в XVII в. новых религиозных преград между государствами, на рост национальных чувств в XVIII в. стал </a:t>
            </a:r>
          </a:p>
        </p:txBody>
      </p:sp>
      <p:sp>
        <p:nvSpPr>
          <p:cNvPr id="2" name="src_6_0_0_124_137">
            <a:extLst>
              <a:ext uri="{FF2B5EF4-FFF2-40B4-BE49-F238E27FC236}">
                <a16:creationId xmlns:a16="http://schemas.microsoft.com/office/drawing/2014/main" id="{40BBDE91-660C-4999-B82E-3670CDC7D02C}"/>
              </a:ext>
            </a:extLst>
          </p:cNvPr>
          <p:cNvSpPr>
            <a:spLocks noGrp="1"/>
          </p:cNvSpPr>
          <p:nvPr/>
        </p:nvSpPr>
        <p:spPr>
          <a:xfrm>
            <a:off x="533400" y="1952625"/>
            <a:ext cx="742950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0" i="0">
                <a:solidFill>
                  <a:srgbClr val="BA9A60"/>
                </a:solidFill>
                <a:latin typeface="Georgia"/>
                <a:ea typeface="Georgia"/>
                <a:cs typeface="Georgia"/>
              </a:defRPr>
            </a:pPr>
            <a:r>
              <a:t>космополитизм</a:t>
            </a:r>
          </a:p>
        </p:txBody>
      </p:sp>
      <p:sp>
        <p:nvSpPr>
          <p:cNvPr id="3" name="src_6_0_0_137_249">
            <a:extLst>
              <a:ext uri="{FF2B5EF4-FFF2-40B4-BE49-F238E27FC236}">
                <a16:creationId xmlns:a16="http://schemas.microsoft.com/office/drawing/2014/main" id="{315A4C98-1234-4076-9F2F-E01A9BA2B010}"/>
              </a:ext>
            </a:extLst>
          </p:cNvPr>
          <p:cNvSpPr>
            <a:spLocks noGrp="1"/>
          </p:cNvSpPr>
          <p:nvPr/>
        </p:nvSpPr>
        <p:spPr>
          <a:xfrm>
            <a:off x="533400" y="2876550"/>
            <a:ext cx="7381875" cy="1600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 - идеология, рассматривающая людей как </a:t>
            </a:r>
            <a:r>
              <a:rPr b="1">
                <a:solidFill>
                  <a:srgbClr val="BA9A60"/>
                </a:solidFill>
              </a:rPr>
              <a:t>граждан мира</a:t>
            </a:r>
            <a:r>
              <a:t>, подчёркивающая, что все они - части </a:t>
            </a:r>
            <a:r>
              <a:rPr b="1">
                <a:solidFill>
                  <a:srgbClr val="BA9A60"/>
                </a:solidFill>
              </a:rPr>
              <a:t>единого человечества</a:t>
            </a:r>
            <a:r>
              <a:t>, </a:t>
            </a:r>
          </a:p>
        </p:txBody>
      </p:sp>
      <p:sp>
        <p:nvSpPr>
          <p:cNvPr id="4" name="src_6_0_0_249_307">
            <a:extLst>
              <a:ext uri="{FF2B5EF4-FFF2-40B4-BE49-F238E27FC236}">
                <a16:creationId xmlns:a16="http://schemas.microsoft.com/office/drawing/2014/main" id="{23F05449-2812-4D6F-87E4-1B8708829623}"/>
              </a:ext>
            </a:extLst>
          </p:cNvPr>
          <p:cNvSpPr>
            <a:spLocks noGrp="1"/>
          </p:cNvSpPr>
          <p:nvPr/>
        </p:nvSpPr>
        <p:spPr>
          <a:xfrm>
            <a:off x="533400" y="4486275"/>
            <a:ext cx="7381875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а также что </a:t>
            </a:r>
            <a:r>
              <a:rPr b="1">
                <a:solidFill>
                  <a:srgbClr val="BA9A60"/>
                </a:solidFill>
              </a:rPr>
              <a:t>общечеловеческие интересы важнее национальных.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383656" y="371475"/>
            <a:ext cx="3273289" cy="43719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16A609-1F4C-4B78-A660-D1101BD3DA47}"/>
              </a:ext>
            </a:extLst>
          </p:cNvPr>
          <p:cNvSpPr>
            <a:spLocks noGrp="1"/>
          </p:cNvSpPr>
          <p:nvPr/>
        </p:nvSpPr>
        <p:spPr>
          <a:xfrm>
            <a:off x="8153400" y="371475"/>
            <a:ext cx="9525" cy="463867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ED6321A-9CB9-4FBD-945F-FBD7E684D0E3}"/>
              </a:ext>
            </a:extLst>
          </p:cNvPr>
          <p:cNvSpPr>
            <a:spLocks noGrp="1"/>
          </p:cNvSpPr>
          <p:nvPr/>
        </p:nvSpPr>
        <p:spPr>
          <a:xfrm>
            <a:off x="381000" y="5600700"/>
            <a:ext cx="11430000" cy="981075"/>
          </a:xfrm>
          <a:prstGeom prst="rect">
            <a:avLst/>
          </a:prstGeom>
          <a:solidFill>
            <a:srgbClr val="6D2938"/>
          </a:solidFill>
          <a:ln w="0">
            <a:noFill/>
          </a:ln>
        </p:spPr>
      </p:sp>
      <p:sp>
        <p:nvSpPr>
          <p:cNvPr id="8" name="src_6_0_1_0_69">
            <a:extLst>
              <a:ext uri="{FF2B5EF4-FFF2-40B4-BE49-F238E27FC236}">
                <a16:creationId xmlns:a16="http://schemas.microsoft.com/office/drawing/2014/main" id="{4A0D21D4-7B20-4378-AEE0-66B7D16CA042}"/>
              </a:ext>
            </a:extLst>
          </p:cNvPr>
          <p:cNvSpPr>
            <a:spLocks noGrp="1"/>
          </p:cNvSpPr>
          <p:nvPr/>
        </p:nvSpPr>
        <p:spPr>
          <a:xfrm>
            <a:off x="600075" y="5791200"/>
            <a:ext cx="1095375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Космополитизм вступал в противоречие с укреплением национальных идей.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B1F2A59-36F7-41D6-892D-52CE14B6F878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A5A28F"/>
          </a:solidFill>
          <a:ln w="0">
            <a:noFill/>
          </a:ln>
        </p:spPr>
      </p:sp>
      <p:sp>
        <p:nvSpPr>
          <p:cNvPr id="10" name="author_100ballnik">
            <a:extLst>
              <a:ext uri="{FF2B5EF4-FFF2-40B4-BE49-F238E27FC236}">
                <a16:creationId xmlns:a16="http://schemas.microsoft.com/office/drawing/2014/main" id="{2C9ABD2B-8379-4A2A-ABCF-F4B969946479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A5A28F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81705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rc_7_0_0_0_39">
            <a:extLst>
              <a:ext uri="{FF2B5EF4-FFF2-40B4-BE49-F238E27FC236}">
                <a16:creationId xmlns:a16="http://schemas.microsoft.com/office/drawing/2014/main" id="{793F1253-8276-40AA-B592-E4DC1BEFFE7C}"/>
              </a:ext>
            </a:extLst>
          </p:cNvPr>
          <p:cNvSpPr>
            <a:spLocks noGrp="1"/>
          </p:cNvSpPr>
          <p:nvPr/>
        </p:nvSpPr>
        <p:spPr>
          <a:xfrm>
            <a:off x="533400" y="342900"/>
            <a:ext cx="1112520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225" b="0" i="0">
                <a:solidFill>
                  <a:srgbClr val="233F36"/>
                </a:solidFill>
                <a:latin typeface="Georgia"/>
                <a:ea typeface="Georgia"/>
                <a:cs typeface="Georgia"/>
              </a:defRPr>
            </a:pPr>
            <a:r>
              <a:t>2. Трансформация средневековых сословий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3914CFB-A512-47EC-908C-67ECBD455787}"/>
              </a:ext>
            </a:extLst>
          </p:cNvPr>
          <p:cNvSpPr>
            <a:spLocks noGrp="1"/>
          </p:cNvSpPr>
          <p:nvPr/>
        </p:nvSpPr>
        <p:spPr>
          <a:xfrm>
            <a:off x="533400" y="1619250"/>
            <a:ext cx="11125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F52202-D55E-4351-8EEA-D47C1EE2EBED}"/>
              </a:ext>
            </a:extLst>
          </p:cNvPr>
          <p:cNvSpPr>
            <a:spLocks noGrp="1"/>
          </p:cNvSpPr>
          <p:nvPr/>
        </p:nvSpPr>
        <p:spPr>
          <a:xfrm>
            <a:off x="466725" y="2038350"/>
            <a:ext cx="6229350" cy="4162425"/>
          </a:xfrm>
          <a:prstGeom prst="rect">
            <a:avLst/>
          </a:prstGeom>
          <a:noFill/>
          <a:ln w="9525">
            <a:solidFill>
              <a:srgbClr val="BA9A60"/>
            </a:solidFill>
          </a:ln>
        </p:spPr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33400" y="2105343"/>
            <a:ext cx="6096000" cy="4028440"/>
          </a:xfrm>
          <a:prstGeom prst="rect">
            <a:avLst/>
          </a:prstGeom>
        </p:spPr>
      </p:pic>
      <p:sp>
        <p:nvSpPr>
          <p:cNvPr id="5" name="src_7_0_1_0_54">
            <a:extLst>
              <a:ext uri="{FF2B5EF4-FFF2-40B4-BE49-F238E27FC236}">
                <a16:creationId xmlns:a16="http://schemas.microsoft.com/office/drawing/2014/main" id="{66CA4A78-5A2F-40FB-92B8-24A933F4FC87}"/>
              </a:ext>
            </a:extLst>
          </p:cNvPr>
          <p:cNvSpPr>
            <a:spLocks noGrp="1"/>
          </p:cNvSpPr>
          <p:nvPr/>
        </p:nvSpPr>
        <p:spPr>
          <a:xfrm>
            <a:off x="7038975" y="2057400"/>
            <a:ext cx="449580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79400" indent="-203200" algn="l">
              <a:buChar char="❖"/>
              <a:defRPr sz="2250" b="1" i="0">
                <a:solidFill>
                  <a:srgbClr val="233F36"/>
                </a:solidFill>
                <a:latin typeface="Arial"/>
                <a:ea typeface="Arial"/>
                <a:cs typeface="Arial"/>
              </a:defRPr>
            </a:pPr>
            <a:r>
              <a:t>В XVIII в. европейское общество оставалось сословным. </a:t>
            </a:r>
          </a:p>
        </p:txBody>
      </p:sp>
      <p:sp>
        <p:nvSpPr>
          <p:cNvPr id="6" name="src_7_0_2_0_168">
            <a:extLst>
              <a:ext uri="{FF2B5EF4-FFF2-40B4-BE49-F238E27FC236}">
                <a16:creationId xmlns:a16="http://schemas.microsoft.com/office/drawing/2014/main" id="{A061358F-AED7-4150-B698-085808AB205B}"/>
              </a:ext>
            </a:extLst>
          </p:cNvPr>
          <p:cNvSpPr>
            <a:spLocks noGrp="1"/>
          </p:cNvSpPr>
          <p:nvPr/>
        </p:nvSpPr>
        <p:spPr>
          <a:xfrm>
            <a:off x="7038975" y="3543300"/>
            <a:ext cx="4495800" cy="2857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marL="279400" indent="-203200" algn="l">
              <a:buChar char="❖"/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Однако уже полным ходом шли процессы, которые начались в раннее Новое время, - </a:t>
            </a:r>
            <a:r>
              <a:rPr b="1">
                <a:solidFill>
                  <a:srgbClr val="6D2938"/>
                </a:solidFill>
              </a:rPr>
              <a:t>видоизменение старых сословий</a:t>
            </a:r>
            <a:r>
              <a:t>, которое приведёт в конце </a:t>
            </a:r>
            <a:r>
              <a:rPr b="1">
                <a:solidFill>
                  <a:srgbClr val="6D2938"/>
                </a:solidFill>
              </a:rPr>
              <a:t>XVIII - XIX в.</a:t>
            </a:r>
            <a:r>
              <a:t> к их исчезновению.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E270565-9C87-41B5-BE99-7EBB73F672F1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928572"/>
          </a:solidFill>
          <a:ln w="0">
            <a:noFill/>
          </a:ln>
        </p:spPr>
      </p:sp>
      <p:sp>
        <p:nvSpPr>
          <p:cNvPr id="8" name="author_100ballnik">
            <a:extLst>
              <a:ext uri="{FF2B5EF4-FFF2-40B4-BE49-F238E27FC236}">
                <a16:creationId xmlns:a16="http://schemas.microsoft.com/office/drawing/2014/main" id="{3B3A8F45-7B93-492F-A17A-AB570621BAF4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928572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68229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rc_8_4_0_0_8">
            <a:extLst>
              <a:ext uri="{FF2B5EF4-FFF2-40B4-BE49-F238E27FC236}">
                <a16:creationId xmlns:a16="http://schemas.microsoft.com/office/drawing/2014/main" id="{7F8D1785-10DE-406B-828B-06C4B10ACCB3}"/>
              </a:ext>
            </a:extLst>
          </p:cNvPr>
          <p:cNvSpPr>
            <a:spLocks noGrp="1"/>
          </p:cNvSpPr>
          <p:nvPr/>
        </p:nvSpPr>
        <p:spPr>
          <a:xfrm>
            <a:off x="533400" y="371475"/>
            <a:ext cx="1066800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750" b="0" i="0">
                <a:solidFill>
                  <a:srgbClr val="172F48"/>
                </a:solidFill>
                <a:latin typeface="Georgia"/>
                <a:ea typeface="Georgia"/>
                <a:cs typeface="Georgia"/>
              </a:defRPr>
            </a:pPr>
            <a:r>
              <a:t>Сословия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C5CD7A-8F3B-485A-B651-E00099C48444}"/>
              </a:ext>
            </a:extLst>
          </p:cNvPr>
          <p:cNvSpPr>
            <a:spLocks noGrp="1"/>
          </p:cNvSpPr>
          <p:nvPr/>
        </p:nvSpPr>
        <p:spPr>
          <a:xfrm>
            <a:off x="4010025" y="1371600"/>
            <a:ext cx="7648575" cy="1057275"/>
          </a:xfrm>
          <a:prstGeom prst="rect">
            <a:avLst/>
          </a:prstGeom>
          <a:solidFill>
            <a:srgbClr val="233F36"/>
          </a:solidFill>
          <a:ln w="0">
            <a:noFill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7C413D5-B30E-426C-BFAC-FF8A18A147A8}"/>
              </a:ext>
            </a:extLst>
          </p:cNvPr>
          <p:cNvSpPr>
            <a:spLocks noGrp="1"/>
          </p:cNvSpPr>
          <p:nvPr/>
        </p:nvSpPr>
        <p:spPr>
          <a:xfrm>
            <a:off x="3381375" y="2638425"/>
            <a:ext cx="8277225" cy="1057275"/>
          </a:xfrm>
          <a:prstGeom prst="rect">
            <a:avLst/>
          </a:prstGeom>
          <a:solidFill>
            <a:srgbClr val="172F48"/>
          </a:solidFill>
          <a:ln w="0">
            <a:noFill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5F1EE7-B5A3-4E5E-85A2-0EADBA4668C9}"/>
              </a:ext>
            </a:extLst>
          </p:cNvPr>
          <p:cNvSpPr>
            <a:spLocks noGrp="1"/>
          </p:cNvSpPr>
          <p:nvPr/>
        </p:nvSpPr>
        <p:spPr>
          <a:xfrm>
            <a:off x="533400" y="3990975"/>
            <a:ext cx="11125200" cy="2390775"/>
          </a:xfrm>
          <a:prstGeom prst="rect">
            <a:avLst/>
          </a:prstGeom>
          <a:solidFill>
            <a:srgbClr val="E5D9C3"/>
          </a:solidFill>
          <a:ln w="0">
            <a:noFill/>
          </a:ln>
        </p:spPr>
      </p:sp>
      <p:sp>
        <p:nvSpPr>
          <p:cNvPr id="5" name="src_8_0_0_0_11">
            <a:extLst>
              <a:ext uri="{FF2B5EF4-FFF2-40B4-BE49-F238E27FC236}">
                <a16:creationId xmlns:a16="http://schemas.microsoft.com/office/drawing/2014/main" id="{62971E5E-39FB-4ED2-A46C-D9FAD3C41B80}"/>
              </a:ext>
            </a:extLst>
          </p:cNvPr>
          <p:cNvSpPr>
            <a:spLocks noGrp="1"/>
          </p:cNvSpPr>
          <p:nvPr/>
        </p:nvSpPr>
        <p:spPr>
          <a:xfrm>
            <a:off x="533400" y="1619250"/>
            <a:ext cx="250507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625E56"/>
                </a:solidFill>
                <a:latin typeface="Arial"/>
                <a:ea typeface="Arial"/>
                <a:cs typeface="Arial"/>
              </a:defRPr>
            </a:pPr>
            <a:r>
              <a:t>Составляли </a:t>
            </a:r>
          </a:p>
        </p:txBody>
      </p:sp>
      <p:sp>
        <p:nvSpPr>
          <p:cNvPr id="6" name="src_8_0_0_11_13">
            <a:extLst>
              <a:ext uri="{FF2B5EF4-FFF2-40B4-BE49-F238E27FC236}">
                <a16:creationId xmlns:a16="http://schemas.microsoft.com/office/drawing/2014/main" id="{E451B4FF-8557-4275-A020-CDCC9B639129}"/>
              </a:ext>
            </a:extLst>
          </p:cNvPr>
          <p:cNvSpPr>
            <a:spLocks noGrp="1"/>
          </p:cNvSpPr>
          <p:nvPr/>
        </p:nvSpPr>
        <p:spPr>
          <a:xfrm>
            <a:off x="533400" y="2057400"/>
            <a:ext cx="2505075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6600" b="0" i="0">
                <a:solidFill>
                  <a:srgbClr val="6D2938"/>
                </a:solidFill>
                <a:latin typeface="Georgia"/>
                <a:ea typeface="Georgia"/>
                <a:cs typeface="Georgia"/>
              </a:defRPr>
            </a:pPr>
            <a:r>
              <a:t>4%</a:t>
            </a:r>
          </a:p>
        </p:txBody>
      </p:sp>
      <p:sp>
        <p:nvSpPr>
          <p:cNvPr id="7" name="src_8_0_0_13_23">
            <a:extLst>
              <a:ext uri="{FF2B5EF4-FFF2-40B4-BE49-F238E27FC236}">
                <a16:creationId xmlns:a16="http://schemas.microsoft.com/office/drawing/2014/main" id="{8AC88DE7-5D53-4344-B12B-733898561B34}"/>
              </a:ext>
            </a:extLst>
          </p:cNvPr>
          <p:cNvSpPr>
            <a:spLocks noGrp="1"/>
          </p:cNvSpPr>
          <p:nvPr/>
        </p:nvSpPr>
        <p:spPr>
          <a:xfrm>
            <a:off x="533400" y="3095625"/>
            <a:ext cx="2505075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625E56"/>
                </a:solidFill>
                <a:latin typeface="Arial"/>
                <a:ea typeface="Arial"/>
                <a:cs typeface="Arial"/>
              </a:defRPr>
            </a:pPr>
            <a:r>
              <a:t> населения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253131-3E1A-44C0-A6F9-4E61C154C404}"/>
              </a:ext>
            </a:extLst>
          </p:cNvPr>
          <p:cNvSpPr>
            <a:spLocks noGrp="1"/>
          </p:cNvSpPr>
          <p:nvPr/>
        </p:nvSpPr>
        <p:spPr>
          <a:xfrm>
            <a:off x="3124200" y="1371600"/>
            <a:ext cx="28575" cy="2324100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9907EA0-FD08-4B67-B929-A7D25AD87943}"/>
              </a:ext>
            </a:extLst>
          </p:cNvPr>
          <p:cNvSpPr>
            <a:spLocks noGrp="1"/>
          </p:cNvSpPr>
          <p:nvPr/>
        </p:nvSpPr>
        <p:spPr>
          <a:xfrm>
            <a:off x="3124200" y="1371600"/>
            <a:ext cx="600075" cy="2857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16F44EB-934A-4830-87A6-5BAB68AB8DE0}"/>
              </a:ext>
            </a:extLst>
          </p:cNvPr>
          <p:cNvSpPr>
            <a:spLocks noGrp="1"/>
          </p:cNvSpPr>
          <p:nvPr/>
        </p:nvSpPr>
        <p:spPr>
          <a:xfrm>
            <a:off x="3124200" y="3667125"/>
            <a:ext cx="219075" cy="2857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11" name="src_8_5_3_0_5">
            <a:extLst>
              <a:ext uri="{FF2B5EF4-FFF2-40B4-BE49-F238E27FC236}">
                <a16:creationId xmlns:a16="http://schemas.microsoft.com/office/drawing/2014/main" id="{F08B13F6-3C16-431F-B8FB-35B4B71AD704}"/>
              </a:ext>
            </a:extLst>
          </p:cNvPr>
          <p:cNvSpPr>
            <a:spLocks noGrp="1"/>
          </p:cNvSpPr>
          <p:nvPr/>
        </p:nvSpPr>
        <p:spPr>
          <a:xfrm>
            <a:off x="4238625" y="1485900"/>
            <a:ext cx="2857500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0" i="0">
                <a:solidFill>
                  <a:srgbClr val="F3EDDF"/>
                </a:solidFill>
                <a:latin typeface="Georgia"/>
                <a:ea typeface="Georgia"/>
                <a:cs typeface="Georgia"/>
              </a:defRPr>
            </a:pPr>
            <a:r>
              <a:t>Духо-</a:t>
            </a:r>
          </a:p>
        </p:txBody>
      </p:sp>
      <p:sp>
        <p:nvSpPr>
          <p:cNvPr id="12" name="src_8_5_4_0_7">
            <a:extLst>
              <a:ext uri="{FF2B5EF4-FFF2-40B4-BE49-F238E27FC236}">
                <a16:creationId xmlns:a16="http://schemas.microsoft.com/office/drawing/2014/main" id="{4B0A19CC-9D3B-4BCC-8D38-09DDE39D0A7A}"/>
              </a:ext>
            </a:extLst>
          </p:cNvPr>
          <p:cNvSpPr>
            <a:spLocks noGrp="1"/>
          </p:cNvSpPr>
          <p:nvPr/>
        </p:nvSpPr>
        <p:spPr>
          <a:xfrm>
            <a:off x="4238625" y="1943100"/>
            <a:ext cx="2857500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0" i="0">
                <a:solidFill>
                  <a:srgbClr val="F3EDDF"/>
                </a:solidFill>
                <a:latin typeface="Georgia"/>
                <a:ea typeface="Georgia"/>
                <a:cs typeface="Georgia"/>
              </a:defRPr>
            </a:pPr>
            <a:r>
              <a:t>венство</a:t>
            </a:r>
          </a:p>
        </p:txBody>
      </p:sp>
      <p:sp>
        <p:nvSpPr>
          <p:cNvPr id="13" name="src_8_1_0_0_6">
            <a:extLst>
              <a:ext uri="{FF2B5EF4-FFF2-40B4-BE49-F238E27FC236}">
                <a16:creationId xmlns:a16="http://schemas.microsoft.com/office/drawing/2014/main" id="{EAF02D8C-3D9B-4609-A69B-227839E959B0}"/>
              </a:ext>
            </a:extLst>
          </p:cNvPr>
          <p:cNvSpPr>
            <a:spLocks noGrp="1"/>
          </p:cNvSpPr>
          <p:nvPr/>
        </p:nvSpPr>
        <p:spPr>
          <a:xfrm>
            <a:off x="8477250" y="1543050"/>
            <a:ext cx="295275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025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Служат</a:t>
            </a:r>
          </a:p>
        </p:txBody>
      </p:sp>
      <p:sp>
        <p:nvSpPr>
          <p:cNvPr id="14" name="src_8_1_1_0_9">
            <a:extLst>
              <a:ext uri="{FF2B5EF4-FFF2-40B4-BE49-F238E27FC236}">
                <a16:creationId xmlns:a16="http://schemas.microsoft.com/office/drawing/2014/main" id="{7409AFB2-EB24-4D91-9221-BB406BE23274}"/>
              </a:ext>
            </a:extLst>
          </p:cNvPr>
          <p:cNvSpPr>
            <a:spLocks noGrp="1"/>
          </p:cNvSpPr>
          <p:nvPr/>
        </p:nvSpPr>
        <p:spPr>
          <a:xfrm>
            <a:off x="8477250" y="1943100"/>
            <a:ext cx="29527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 i="0">
                <a:solidFill>
                  <a:srgbClr val="BA9A60"/>
                </a:solidFill>
                <a:latin typeface="Georgia"/>
                <a:ea typeface="Georgia"/>
                <a:cs typeface="Georgia"/>
              </a:defRPr>
            </a:pPr>
            <a:r>
              <a:t>молитвами</a:t>
            </a:r>
          </a:p>
        </p:txBody>
      </p:sp>
      <p:sp>
        <p:nvSpPr>
          <p:cNvPr id="15" name="src_8_6_0_0_10">
            <a:extLst>
              <a:ext uri="{FF2B5EF4-FFF2-40B4-BE49-F238E27FC236}">
                <a16:creationId xmlns:a16="http://schemas.microsoft.com/office/drawing/2014/main" id="{047D7EB7-BBB7-455A-A804-85711AE95C57}"/>
              </a:ext>
            </a:extLst>
          </p:cNvPr>
          <p:cNvSpPr>
            <a:spLocks noGrp="1"/>
          </p:cNvSpPr>
          <p:nvPr/>
        </p:nvSpPr>
        <p:spPr>
          <a:xfrm>
            <a:off x="3638550" y="2952750"/>
            <a:ext cx="421005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150" b="0" i="0">
                <a:solidFill>
                  <a:srgbClr val="F3EDDF"/>
                </a:solidFill>
                <a:latin typeface="Georgia"/>
                <a:ea typeface="Georgia"/>
                <a:cs typeface="Georgia"/>
              </a:defRPr>
            </a:pPr>
            <a:r>
              <a:t>Дворянство</a:t>
            </a:r>
          </a:p>
        </p:txBody>
      </p:sp>
      <p:sp>
        <p:nvSpPr>
          <p:cNvPr id="16" name="src_8_2_0_0_7">
            <a:extLst>
              <a:ext uri="{FF2B5EF4-FFF2-40B4-BE49-F238E27FC236}">
                <a16:creationId xmlns:a16="http://schemas.microsoft.com/office/drawing/2014/main" id="{1C803D41-793D-46D5-AFD7-A318FB046283}"/>
              </a:ext>
            </a:extLst>
          </p:cNvPr>
          <p:cNvSpPr>
            <a:spLocks noGrp="1"/>
          </p:cNvSpPr>
          <p:nvPr/>
        </p:nvSpPr>
        <p:spPr>
          <a:xfrm>
            <a:off x="8477250" y="2800350"/>
            <a:ext cx="294322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025" b="0" i="0">
                <a:solidFill>
                  <a:srgbClr val="F3EDDF"/>
                </a:solidFill>
                <a:latin typeface="Arial"/>
                <a:ea typeface="Arial"/>
                <a:cs typeface="Arial"/>
              </a:defRPr>
            </a:pPr>
            <a:r>
              <a:t>Служат </a:t>
            </a:r>
          </a:p>
        </p:txBody>
      </p:sp>
      <p:sp>
        <p:nvSpPr>
          <p:cNvPr id="17" name="src_8_2_1_0_6">
            <a:extLst>
              <a:ext uri="{FF2B5EF4-FFF2-40B4-BE49-F238E27FC236}">
                <a16:creationId xmlns:a16="http://schemas.microsoft.com/office/drawing/2014/main" id="{E338C68C-D422-4BC9-B9DD-330FB00B6DA1}"/>
              </a:ext>
            </a:extLst>
          </p:cNvPr>
          <p:cNvSpPr>
            <a:spLocks noGrp="1"/>
          </p:cNvSpPr>
          <p:nvPr/>
        </p:nvSpPr>
        <p:spPr>
          <a:xfrm>
            <a:off x="8477250" y="3171825"/>
            <a:ext cx="2943225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0" i="0">
                <a:solidFill>
                  <a:srgbClr val="BA9A60"/>
                </a:solidFill>
                <a:latin typeface="Georgia"/>
                <a:ea typeface="Georgia"/>
                <a:cs typeface="Georgia"/>
              </a:defRPr>
            </a:pPr>
            <a:r>
              <a:t>шпагой</a:t>
            </a:r>
          </a:p>
        </p:txBody>
      </p:sp>
      <p:sp>
        <p:nvSpPr>
          <p:cNvPr id="18" name="src_8_7_0_0_57">
            <a:extLst>
              <a:ext uri="{FF2B5EF4-FFF2-40B4-BE49-F238E27FC236}">
                <a16:creationId xmlns:a16="http://schemas.microsoft.com/office/drawing/2014/main" id="{546218B6-A1A9-46CE-A028-E591F524B170}"/>
              </a:ext>
            </a:extLst>
          </p:cNvPr>
          <p:cNvSpPr>
            <a:spLocks noGrp="1"/>
          </p:cNvSpPr>
          <p:nvPr/>
        </p:nvSpPr>
        <p:spPr>
          <a:xfrm>
            <a:off x="2867025" y="4257675"/>
            <a:ext cx="60007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                                     крестьяне,          </a:t>
            </a:r>
          </a:p>
        </p:txBody>
      </p:sp>
      <p:sp>
        <p:nvSpPr>
          <p:cNvPr id="19" name="src_8_7_1_0_25">
            <a:extLst>
              <a:ext uri="{FF2B5EF4-FFF2-40B4-BE49-F238E27FC236}">
                <a16:creationId xmlns:a16="http://schemas.microsoft.com/office/drawing/2014/main" id="{3A6C8C97-80F7-437D-B2AA-B2FDD5987BCA}"/>
              </a:ext>
            </a:extLst>
          </p:cNvPr>
          <p:cNvSpPr>
            <a:spLocks noGrp="1"/>
          </p:cNvSpPr>
          <p:nvPr/>
        </p:nvSpPr>
        <p:spPr>
          <a:xfrm>
            <a:off x="762000" y="4257675"/>
            <a:ext cx="47625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банкиры, купцы,          </a:t>
            </a:r>
          </a:p>
        </p:txBody>
      </p:sp>
      <p:sp>
        <p:nvSpPr>
          <p:cNvPr id="20" name="src_8_7_1_25_42">
            <a:extLst>
              <a:ext uri="{FF2B5EF4-FFF2-40B4-BE49-F238E27FC236}">
                <a16:creationId xmlns:a16="http://schemas.microsoft.com/office/drawing/2014/main" id="{0C75FEEF-D67E-4423-B8E2-446213C89A2F}"/>
              </a:ext>
            </a:extLst>
          </p:cNvPr>
          <p:cNvSpPr>
            <a:spLocks noGrp="1"/>
          </p:cNvSpPr>
          <p:nvPr/>
        </p:nvSpPr>
        <p:spPr>
          <a:xfrm>
            <a:off x="5705475" y="4667250"/>
            <a:ext cx="31623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простые горожане,</a:t>
            </a:r>
          </a:p>
        </p:txBody>
      </p:sp>
      <p:sp>
        <p:nvSpPr>
          <p:cNvPr id="21" name="src_8_7_2_0_24">
            <a:extLst>
              <a:ext uri="{FF2B5EF4-FFF2-40B4-BE49-F238E27FC236}">
                <a16:creationId xmlns:a16="http://schemas.microsoft.com/office/drawing/2014/main" id="{1C9AA121-AF57-465D-A848-58A3CD56B721}"/>
              </a:ext>
            </a:extLst>
          </p:cNvPr>
          <p:cNvSpPr>
            <a:spLocks noGrp="1"/>
          </p:cNvSpPr>
          <p:nvPr/>
        </p:nvSpPr>
        <p:spPr>
          <a:xfrm>
            <a:off x="762000" y="4667250"/>
            <a:ext cx="47625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судовладельцы,          </a:t>
            </a:r>
          </a:p>
        </p:txBody>
      </p:sp>
      <p:sp>
        <p:nvSpPr>
          <p:cNvPr id="22" name="src_8_7_2_24_38">
            <a:extLst>
              <a:ext uri="{FF2B5EF4-FFF2-40B4-BE49-F238E27FC236}">
                <a16:creationId xmlns:a16="http://schemas.microsoft.com/office/drawing/2014/main" id="{C3B69794-4AE7-47FC-B15F-1726297CFE07}"/>
              </a:ext>
            </a:extLst>
          </p:cNvPr>
          <p:cNvSpPr>
            <a:spLocks noGrp="1"/>
          </p:cNvSpPr>
          <p:nvPr/>
        </p:nvSpPr>
        <p:spPr>
          <a:xfrm>
            <a:off x="5705475" y="5076825"/>
            <a:ext cx="30480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поденщики,    </a:t>
            </a:r>
          </a:p>
        </p:txBody>
      </p:sp>
      <p:sp>
        <p:nvSpPr>
          <p:cNvPr id="23" name="src_8_7_3_0_23">
            <a:extLst>
              <a:ext uri="{FF2B5EF4-FFF2-40B4-BE49-F238E27FC236}">
                <a16:creationId xmlns:a16="http://schemas.microsoft.com/office/drawing/2014/main" id="{7017C6D0-F08D-416C-93F3-DB46CCC665B5}"/>
              </a:ext>
            </a:extLst>
          </p:cNvPr>
          <p:cNvSpPr>
            <a:spLocks noGrp="1"/>
          </p:cNvSpPr>
          <p:nvPr/>
        </p:nvSpPr>
        <p:spPr>
          <a:xfrm>
            <a:off x="762000" y="5076825"/>
            <a:ext cx="47625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чиновники, юристы,     </a:t>
            </a:r>
          </a:p>
        </p:txBody>
      </p:sp>
      <p:sp>
        <p:nvSpPr>
          <p:cNvPr id="24" name="src_8_7_3_23_39">
            <a:extLst>
              <a:ext uri="{FF2B5EF4-FFF2-40B4-BE49-F238E27FC236}">
                <a16:creationId xmlns:a16="http://schemas.microsoft.com/office/drawing/2014/main" id="{4CEE5253-5E7A-4792-B3BB-F6AF000DD912}"/>
              </a:ext>
            </a:extLst>
          </p:cNvPr>
          <p:cNvSpPr>
            <a:spLocks noGrp="1"/>
          </p:cNvSpPr>
          <p:nvPr/>
        </p:nvSpPr>
        <p:spPr>
          <a:xfrm>
            <a:off x="5705475" y="5486400"/>
            <a:ext cx="31623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наёмные рабочие.</a:t>
            </a:r>
          </a:p>
        </p:txBody>
      </p:sp>
      <p:sp>
        <p:nvSpPr>
          <p:cNvPr id="25" name="src_8_7_4_0_8">
            <a:extLst>
              <a:ext uri="{FF2B5EF4-FFF2-40B4-BE49-F238E27FC236}">
                <a16:creationId xmlns:a16="http://schemas.microsoft.com/office/drawing/2014/main" id="{2E5EDAFB-015A-43D9-A545-32EDD148E9A3}"/>
              </a:ext>
            </a:extLst>
          </p:cNvPr>
          <p:cNvSpPr>
            <a:spLocks noGrp="1"/>
          </p:cNvSpPr>
          <p:nvPr/>
        </p:nvSpPr>
        <p:spPr>
          <a:xfrm>
            <a:off x="762000" y="5486400"/>
            <a:ext cx="46672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хозяева </a:t>
            </a:r>
          </a:p>
        </p:txBody>
      </p:sp>
      <p:sp>
        <p:nvSpPr>
          <p:cNvPr id="26" name="src_8_7_5_0_11">
            <a:extLst>
              <a:ext uri="{FF2B5EF4-FFF2-40B4-BE49-F238E27FC236}">
                <a16:creationId xmlns:a16="http://schemas.microsoft.com/office/drawing/2014/main" id="{22E27A32-416B-4FF3-8ADA-F0F9C0413A81}"/>
              </a:ext>
            </a:extLst>
          </p:cNvPr>
          <p:cNvSpPr>
            <a:spLocks noGrp="1"/>
          </p:cNvSpPr>
          <p:nvPr/>
        </p:nvSpPr>
        <p:spPr>
          <a:xfrm>
            <a:off x="762000" y="5895975"/>
            <a:ext cx="46672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мастерских.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8725592-E033-4C7D-95B4-A9FCADBBEBB3}"/>
              </a:ext>
            </a:extLst>
          </p:cNvPr>
          <p:cNvSpPr>
            <a:spLocks noGrp="1"/>
          </p:cNvSpPr>
          <p:nvPr/>
        </p:nvSpPr>
        <p:spPr>
          <a:xfrm>
            <a:off x="5381625" y="4248150"/>
            <a:ext cx="9525" cy="18764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5A3525A-4669-41D2-BCCE-38DAE803FB89}"/>
              </a:ext>
            </a:extLst>
          </p:cNvPr>
          <p:cNvSpPr>
            <a:spLocks noGrp="1"/>
          </p:cNvSpPr>
          <p:nvPr/>
        </p:nvSpPr>
        <p:spPr>
          <a:xfrm>
            <a:off x="9067800" y="4248150"/>
            <a:ext cx="9525" cy="18764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29" name="src_8_3_0_0_19">
            <a:extLst>
              <a:ext uri="{FF2B5EF4-FFF2-40B4-BE49-F238E27FC236}">
                <a16:creationId xmlns:a16="http://schemas.microsoft.com/office/drawing/2014/main" id="{9D931778-9BE1-445F-91C8-527925F7D861}"/>
              </a:ext>
            </a:extLst>
          </p:cNvPr>
          <p:cNvSpPr>
            <a:spLocks noGrp="1"/>
          </p:cNvSpPr>
          <p:nvPr/>
        </p:nvSpPr>
        <p:spPr>
          <a:xfrm>
            <a:off x="9334500" y="4695825"/>
            <a:ext cx="2009775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 i="0">
                <a:solidFill>
                  <a:srgbClr val="80624B"/>
                </a:solidFill>
                <a:latin typeface="Georgia"/>
                <a:ea typeface="Georgia"/>
                <a:cs typeface="Georgia"/>
              </a:defRPr>
            </a:pPr>
            <a:r>
              <a:t>	Служат имуществом 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8FD8FC8-C63D-45EE-ACB2-702E4D33B3C8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928572"/>
          </a:solidFill>
          <a:ln w="0">
            <a:noFill/>
          </a:ln>
        </p:spPr>
      </p:sp>
      <p:sp>
        <p:nvSpPr>
          <p:cNvPr id="31" name="author_100ballnik">
            <a:extLst>
              <a:ext uri="{FF2B5EF4-FFF2-40B4-BE49-F238E27FC236}">
                <a16:creationId xmlns:a16="http://schemas.microsoft.com/office/drawing/2014/main" id="{B1D6984B-31F3-4BB8-A57F-0661C5CF47FF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928572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2711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rc_9_2_0_0_17">
            <a:extLst>
              <a:ext uri="{FF2B5EF4-FFF2-40B4-BE49-F238E27FC236}">
                <a16:creationId xmlns:a16="http://schemas.microsoft.com/office/drawing/2014/main" id="{102A1BF9-EE7C-4896-9814-6C813AAF0405}"/>
              </a:ext>
            </a:extLst>
          </p:cNvPr>
          <p:cNvSpPr>
            <a:spLocks noGrp="1"/>
          </p:cNvSpPr>
          <p:nvPr/>
        </p:nvSpPr>
        <p:spPr>
          <a:xfrm>
            <a:off x="533400" y="342900"/>
            <a:ext cx="1112520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00" b="0" i="0">
                <a:solidFill>
                  <a:srgbClr val="6D2938"/>
                </a:solidFill>
                <a:latin typeface="Georgia"/>
                <a:ea typeface="Georgia"/>
                <a:cs typeface="Georgia"/>
              </a:defRPr>
            </a:pPr>
            <a:r>
              <a:t>3. Создание семьи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F1458E-A8BC-4706-9572-B7878BA1A51B}"/>
              </a:ext>
            </a:extLst>
          </p:cNvPr>
          <p:cNvSpPr>
            <a:spLocks noGrp="1"/>
          </p:cNvSpPr>
          <p:nvPr/>
        </p:nvSpPr>
        <p:spPr>
          <a:xfrm>
            <a:off x="533400" y="1200150"/>
            <a:ext cx="11125200" cy="9525"/>
          </a:xfrm>
          <a:prstGeom prst="rect">
            <a:avLst/>
          </a:prstGeom>
          <a:solidFill>
            <a:srgbClr val="BA9A60"/>
          </a:solidFill>
          <a:ln w="0">
            <a:noFill/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FA76688-80E3-4D60-B5EA-2BB1C769EFA2}"/>
              </a:ext>
            </a:extLst>
          </p:cNvPr>
          <p:cNvSpPr>
            <a:spLocks noGrp="1"/>
          </p:cNvSpPr>
          <p:nvPr/>
        </p:nvSpPr>
        <p:spPr>
          <a:xfrm>
            <a:off x="466725" y="1790700"/>
            <a:ext cx="5514975" cy="4238625"/>
          </a:xfrm>
          <a:prstGeom prst="rect">
            <a:avLst/>
          </a:prstGeom>
          <a:noFill/>
          <a:ln w="9525">
            <a:solidFill>
              <a:srgbClr val="BA9A60"/>
            </a:solidFill>
          </a:ln>
        </p:spPr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33400" y="1857742"/>
            <a:ext cx="5381625" cy="4104540"/>
          </a:xfrm>
          <a:prstGeom prst="rect">
            <a:avLst/>
          </a:prstGeom>
        </p:spPr>
      </p:pic>
      <p:sp>
        <p:nvSpPr>
          <p:cNvPr id="5" name="src_9_0_0_0_23">
            <a:extLst>
              <a:ext uri="{FF2B5EF4-FFF2-40B4-BE49-F238E27FC236}">
                <a16:creationId xmlns:a16="http://schemas.microsoft.com/office/drawing/2014/main" id="{24C24602-00F1-41E0-AB7D-32D7D876337E}"/>
              </a:ext>
            </a:extLst>
          </p:cNvPr>
          <p:cNvSpPr>
            <a:spLocks noGrp="1"/>
          </p:cNvSpPr>
          <p:nvPr/>
        </p:nvSpPr>
        <p:spPr>
          <a:xfrm>
            <a:off x="533400" y="6172200"/>
            <a:ext cx="542925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950" b="0" i="1">
                <a:solidFill>
                  <a:srgbClr val="625E56"/>
                </a:solidFill>
                <a:latin typeface="Georgia"/>
                <a:ea typeface="Georgia"/>
                <a:cs typeface="Georgia"/>
              </a:defRPr>
            </a:pPr>
            <a:r>
              <a:t>У. Хогарт. Модный брак.</a:t>
            </a:r>
          </a:p>
        </p:txBody>
      </p:sp>
      <p:sp>
        <p:nvSpPr>
          <p:cNvPr id="6" name="src_9_1_0_0_57">
            <a:extLst>
              <a:ext uri="{FF2B5EF4-FFF2-40B4-BE49-F238E27FC236}">
                <a16:creationId xmlns:a16="http://schemas.microsoft.com/office/drawing/2014/main" id="{3145A0E3-FE00-4DE8-BA4B-6232F4BB984F}"/>
              </a:ext>
            </a:extLst>
          </p:cNvPr>
          <p:cNvSpPr>
            <a:spLocks noGrp="1"/>
          </p:cNvSpPr>
          <p:nvPr/>
        </p:nvSpPr>
        <p:spPr>
          <a:xfrm>
            <a:off x="6438900" y="1676400"/>
            <a:ext cx="5219700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В Европе нового времени в брак вступали довольно поздно. </a:t>
            </a:r>
          </a:p>
        </p:txBody>
      </p:sp>
      <p:sp>
        <p:nvSpPr>
          <p:cNvPr id="7" name="src_9_1_0_57_126">
            <a:extLst>
              <a:ext uri="{FF2B5EF4-FFF2-40B4-BE49-F238E27FC236}">
                <a16:creationId xmlns:a16="http://schemas.microsoft.com/office/drawing/2014/main" id="{AA4BD7E4-4ED3-4100-A407-150B631AE8F6}"/>
              </a:ext>
            </a:extLst>
          </p:cNvPr>
          <p:cNvSpPr>
            <a:spLocks noGrp="1"/>
          </p:cNvSpPr>
          <p:nvPr/>
        </p:nvSpPr>
        <p:spPr>
          <a:xfrm>
            <a:off x="6438900" y="2905125"/>
            <a:ext cx="5219700" cy="1504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В среднем, в XVIII веке мужчинам было </a:t>
            </a:r>
            <a:r>
              <a:rPr sz="3300">
                <a:solidFill>
                  <a:srgbClr val="6D2938"/>
                </a:solidFill>
                <a:latin typeface="Georgia"/>
                <a:ea typeface="Georgia"/>
                <a:cs typeface="Georgia"/>
              </a:rPr>
              <a:t>28-29</a:t>
            </a:r>
            <a:r>
              <a:t> лет, женщинам </a:t>
            </a:r>
            <a:r>
              <a:rPr sz="3300">
                <a:solidFill>
                  <a:srgbClr val="6D2938"/>
                </a:solidFill>
                <a:latin typeface="Georgia"/>
                <a:ea typeface="Georgia"/>
                <a:cs typeface="Georgia"/>
              </a:rPr>
              <a:t>25-26</a:t>
            </a:r>
            <a:r>
              <a:t> лет. </a:t>
            </a:r>
          </a:p>
        </p:txBody>
      </p:sp>
      <p:sp>
        <p:nvSpPr>
          <p:cNvPr id="8" name="src_9_1_0_126_242">
            <a:extLst>
              <a:ext uri="{FF2B5EF4-FFF2-40B4-BE49-F238E27FC236}">
                <a16:creationId xmlns:a16="http://schemas.microsoft.com/office/drawing/2014/main" id="{5C86883F-1939-42FA-A38C-6159545F96C0}"/>
              </a:ext>
            </a:extLst>
          </p:cNvPr>
          <p:cNvSpPr>
            <a:spLocks noGrp="1"/>
          </p:cNvSpPr>
          <p:nvPr/>
        </p:nvSpPr>
        <p:spPr>
          <a:xfrm>
            <a:off x="6438900" y="4705350"/>
            <a:ext cx="5219700" cy="1790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 i="0">
                <a:solidFill>
                  <a:srgbClr val="292D2C"/>
                </a:solidFill>
                <a:latin typeface="Arial"/>
                <a:ea typeface="Arial"/>
                <a:cs typeface="Arial"/>
              </a:defRPr>
            </a:pPr>
            <a:r>
              <a:t>В состоятельных буржуазных семьях женились раньше, в дворянских еще раньше, там невесте могло быть </a:t>
            </a:r>
            <a:r>
              <a:rPr sz="2775">
                <a:solidFill>
                  <a:srgbClr val="6D2938"/>
                </a:solidFill>
                <a:latin typeface="Georgia"/>
                <a:ea typeface="Georgia"/>
                <a:cs typeface="Georgia"/>
              </a:rPr>
              <a:t>18</a:t>
            </a:r>
            <a:r>
              <a:t>  а жениху </a:t>
            </a:r>
            <a:r>
              <a:rPr sz="2775">
                <a:solidFill>
                  <a:srgbClr val="6D2938"/>
                </a:solidFill>
                <a:latin typeface="Georgia"/>
                <a:ea typeface="Georgia"/>
                <a:cs typeface="Georgia"/>
              </a:rPr>
              <a:t>21.</a:t>
            </a:r>
            <a:r>
              <a:t>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11AB91C-CA3A-4140-B331-972B5B51C4CF}"/>
              </a:ext>
            </a:extLst>
          </p:cNvPr>
          <p:cNvSpPr>
            <a:spLocks noGrp="1"/>
          </p:cNvSpPr>
          <p:nvPr/>
        </p:nvSpPr>
        <p:spPr>
          <a:xfrm>
            <a:off x="10382250" y="6705600"/>
            <a:ext cx="285750" cy="6191"/>
          </a:xfrm>
          <a:prstGeom prst="rect">
            <a:avLst/>
          </a:prstGeom>
          <a:solidFill>
            <a:srgbClr val="928572"/>
          </a:solidFill>
          <a:ln w="0">
            <a:noFill/>
          </a:ln>
        </p:spPr>
      </p:sp>
      <p:sp>
        <p:nvSpPr>
          <p:cNvPr id="10" name="author_100ballnik">
            <a:extLst>
              <a:ext uri="{FF2B5EF4-FFF2-40B4-BE49-F238E27FC236}">
                <a16:creationId xmlns:a16="http://schemas.microsoft.com/office/drawing/2014/main" id="{D239CC20-A9E5-4736-AACD-B288318CC65E}"/>
              </a:ext>
            </a:extLst>
          </p:cNvPr>
          <p:cNvSpPr>
            <a:spLocks noGrp="1"/>
          </p:cNvSpPr>
          <p:nvPr/>
        </p:nvSpPr>
        <p:spPr>
          <a:xfrm>
            <a:off x="10229850" y="6619875"/>
            <a:ext cx="142875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975" b="0" i="1">
                <a:solidFill>
                  <a:srgbClr val="928572"/>
                </a:solidFill>
                <a:latin typeface="Georgia"/>
                <a:ea typeface="Georgia"/>
                <a:cs typeface="Georgia"/>
              </a:defRPr>
            </a:pPr>
            <a: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64004857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Museum">
      <a:dk1>
        <a:srgbClr val="292D2C"/>
      </a:dk1>
      <a:lt1>
        <a:srgbClr val="FAF6ED"/>
      </a:lt1>
      <a:dk2>
        <a:srgbClr val="172F48"/>
      </a:dk2>
      <a:lt2>
        <a:srgbClr val="F3EDDF"/>
      </a:lt2>
      <a:accent1>
        <a:srgbClr val="172F48"/>
      </a:accent1>
      <a:accent2>
        <a:srgbClr val="6D2938"/>
      </a:accent2>
      <a:accent3>
        <a:srgbClr val="233F36"/>
      </a:accent3>
      <a:accent4>
        <a:srgbClr val="BA9A60"/>
      </a:accent4>
      <a:accent5>
        <a:srgbClr val="80624B"/>
      </a:accent5>
      <a:accent6>
        <a:srgbClr val="625E56"/>
      </a:accent6>
      <a:hlink>
        <a:srgbClr val="172F48"/>
      </a:hlink>
      <a:folHlink>
        <a:srgbClr val="6D2938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Museum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Museum">
      <a:dk1>
        <a:srgbClr val="292D2C"/>
      </a:dk1>
      <a:lt1>
        <a:srgbClr val="FAF6ED"/>
      </a:lt1>
      <a:dk2>
        <a:srgbClr val="172F48"/>
      </a:dk2>
      <a:lt2>
        <a:srgbClr val="F3EDDF"/>
      </a:lt2>
      <a:accent1>
        <a:srgbClr val="172F48"/>
      </a:accent1>
      <a:accent2>
        <a:srgbClr val="6D2938"/>
      </a:accent2>
      <a:accent3>
        <a:srgbClr val="233F36"/>
      </a:accent3>
      <a:accent4>
        <a:srgbClr val="BA9A60"/>
      </a:accent4>
      <a:accent5>
        <a:srgbClr val="80624B"/>
      </a:accent5>
      <a:accent6>
        <a:srgbClr val="625E56"/>
      </a:accent6>
      <a:hlink>
        <a:srgbClr val="172F48"/>
      </a:hlink>
      <a:folHlink>
        <a:srgbClr val="6D2938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Museum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910</Words>
  <Application>Microsoft Office PowerPoint</Application>
  <DocSecurity>0</DocSecurity>
  <PresentationFormat>Широкоэкранный</PresentationFormat>
  <Paragraphs>100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2026-09-04T08:33:49Z</dcterms:created>
  <dcterms:modified xsi:type="dcterms:W3CDTF">2026-09-04T08:40:35Z</dcterms:modified>
</cp:coreProperties>
</file>