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t="8001" b="8001"/>
          <a:stretch>
            <a:fillRect/>
          </a:stretch>
        </p:blipFill>
        <p:spPr>
          <a:xfrm>
            <a:off x="5810250" y="0"/>
            <a:ext cx="6381750" cy="64198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AF0A3A-F259-45B4-A2F5-D3D00D9678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6419850"/>
          </a:xfrm>
          <a:prstGeom prst="rect">
            <a:avLst/>
          </a:prstGeom>
          <a:solidFill>
            <a:srgbClr val="142E40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DC2CBD-0757-4027-94AB-2C19A28B0A39}"/>
              </a:ext>
            </a:extLst>
          </p:cNvPr>
          <p:cNvSpPr>
            <a:spLocks noGrp="1"/>
          </p:cNvSpPr>
          <p:nvPr/>
        </p:nvSpPr>
        <p:spPr>
          <a:xfrm>
            <a:off x="533400" y="1819275"/>
            <a:ext cx="1238250" cy="19050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4" name="source_s1_id9_part0">
            <a:extLst>
              <a:ext uri="{FF2B5EF4-FFF2-40B4-BE49-F238E27FC236}">
                <a16:creationId xmlns:a16="http://schemas.microsoft.com/office/drawing/2014/main" id="{696600FD-B1D8-4885-B46E-AFC6FBCA9BBB}"/>
              </a:ext>
            </a:extLst>
          </p:cNvPr>
          <p:cNvSpPr>
            <a:spLocks noGrp="1"/>
          </p:cNvSpPr>
          <p:nvPr/>
        </p:nvSpPr>
        <p:spPr>
          <a:xfrm>
            <a:off x="533400" y="657225"/>
            <a:ext cx="33337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B49558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B49558"/>
                </a:solidFill>
                <a:latin typeface="Georgia"/>
                <a:ea typeface="Georgia"/>
                <a:cs typeface="Georgia"/>
              </a:rPr>
              <a:t>§ 9</a:t>
            </a:r>
          </a:p>
        </p:txBody>
      </p:sp>
      <p:sp>
        <p:nvSpPr>
          <p:cNvPr id="5" name="source_s1_id2_part0">
            <a:extLst>
              <a:ext uri="{FF2B5EF4-FFF2-40B4-BE49-F238E27FC236}">
                <a16:creationId xmlns:a16="http://schemas.microsoft.com/office/drawing/2014/main" id="{EAD0F565-39E4-49CA-9D9F-4189D10668CA}"/>
              </a:ext>
            </a:extLst>
          </p:cNvPr>
          <p:cNvSpPr>
            <a:spLocks noGrp="1"/>
          </p:cNvSpPr>
          <p:nvPr/>
        </p:nvSpPr>
        <p:spPr>
          <a:xfrm>
            <a:off x="533400" y="2305050"/>
            <a:ext cx="4914900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650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Нидерланды: путь к расцвету.</a:t>
            </a:r>
          </a:p>
        </p:txBody>
      </p:sp>
      <p:sp>
        <p:nvSpPr>
          <p:cNvPr id="6" name="source_s1_id3_part0">
            <a:extLst>
              <a:ext uri="{FF2B5EF4-FFF2-40B4-BE49-F238E27FC236}">
                <a16:creationId xmlns:a16="http://schemas.microsoft.com/office/drawing/2014/main" id="{D84A7230-6662-41AB-AB4E-16D8B6AB7DA0}"/>
              </a:ext>
            </a:extLst>
          </p:cNvPr>
          <p:cNvSpPr>
            <a:spLocks noGrp="1"/>
          </p:cNvSpPr>
          <p:nvPr/>
        </p:nvSpPr>
        <p:spPr>
          <a:xfrm>
            <a:off x="561975" y="5343525"/>
            <a:ext cx="4857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0">
                <a:solidFill>
                  <a:srgbClr val="F4F0E6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История, 7 класс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9AF17CF-8FD6-4E47-9CA0-F567AA3D9DA0}"/>
              </a:ext>
            </a:extLst>
          </p:cNvPr>
          <p:cNvSpPr>
            <a:spLocks noGrp="1"/>
          </p:cNvSpPr>
          <p:nvPr/>
        </p:nvSpPr>
        <p:spPr>
          <a:xfrm>
            <a:off x="0" y="6419850"/>
            <a:ext cx="12192000" cy="438150"/>
          </a:xfrm>
          <a:prstGeom prst="rect">
            <a:avLst/>
          </a:prstGeom>
          <a:solidFill>
            <a:srgbClr val="142E40"/>
          </a:solidFill>
          <a:ln w="0">
            <a:noFill/>
          </a:ln>
        </p:spPr>
      </p:sp>
      <p:sp>
        <p:nvSpPr>
          <p:cNvPr id="8" name="watermark">
            <a:extLst>
              <a:ext uri="{FF2B5EF4-FFF2-40B4-BE49-F238E27FC236}">
                <a16:creationId xmlns:a16="http://schemas.microsoft.com/office/drawing/2014/main" id="{761E77CF-26AF-4168-9FCA-D719ABD17C17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DDD5C6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DDD5C6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99870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_s2_id2_part0">
            <a:extLst>
              <a:ext uri="{FF2B5EF4-FFF2-40B4-BE49-F238E27FC236}">
                <a16:creationId xmlns:a16="http://schemas.microsoft.com/office/drawing/2014/main" id="{E0577B9E-0F1E-4EF3-966E-D4506D46FA2D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Что такое «Нидерланды»?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8DBABF-0E03-4CD5-917E-BB99D57F28CC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2_id6_part0">
            <a:extLst>
              <a:ext uri="{FF2B5EF4-FFF2-40B4-BE49-F238E27FC236}">
                <a16:creationId xmlns:a16="http://schemas.microsoft.com/office/drawing/2014/main" id="{ABA6116E-EEB6-443F-A278-D01DD207A913}"/>
              </a:ext>
            </a:extLst>
          </p:cNvPr>
          <p:cNvSpPr>
            <a:spLocks noGrp="1"/>
          </p:cNvSpPr>
          <p:nvPr/>
        </p:nvSpPr>
        <p:spPr>
          <a:xfrm>
            <a:off x="533400" y="1381125"/>
            <a:ext cx="502920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Название: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«Низкие земли»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так переводится «Нидерланды». Много земель ниже уровня моря.</a:t>
            </a:r>
          </a:p>
        </p:txBody>
      </p:sp>
      <p:sp>
        <p:nvSpPr>
          <p:cNvPr id="4" name="source_s2_id9_part0">
            <a:extLst>
              <a:ext uri="{FF2B5EF4-FFF2-40B4-BE49-F238E27FC236}">
                <a16:creationId xmlns:a16="http://schemas.microsoft.com/office/drawing/2014/main" id="{491FF650-1317-46BC-8853-3EE7041657C8}"/>
              </a:ext>
            </a:extLst>
          </p:cNvPr>
          <p:cNvSpPr>
            <a:spLocks noGrp="1"/>
          </p:cNvSpPr>
          <p:nvPr/>
        </p:nvSpPr>
        <p:spPr>
          <a:xfrm>
            <a:off x="5991225" y="1381125"/>
            <a:ext cx="56673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Территория:</a:t>
            </a:r>
            <a:r>
              <a:rPr sz="232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Сегодня здесь несколько стран (Бельгия, Нидерланды, Люксембург), а в Средневековье — богатые провинции Бургундии.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4659" y="2705100"/>
            <a:ext cx="4672407" cy="3581400"/>
          </a:xfrm>
          <a:prstGeom prst="rect">
            <a:avLst/>
          </a:prstGeom>
        </p:spPr>
      </p:pic>
      <p:sp>
        <p:nvSpPr>
          <p:cNvPr id="6" name="source_s2_id10_part0">
            <a:extLst>
              <a:ext uri="{FF2B5EF4-FFF2-40B4-BE49-F238E27FC236}">
                <a16:creationId xmlns:a16="http://schemas.microsoft.com/office/drawing/2014/main" id="{4630E394-A3DF-42FE-9E06-3C1034AC1EA0}"/>
              </a:ext>
            </a:extLst>
          </p:cNvPr>
          <p:cNvSpPr>
            <a:spLocks noGrp="1"/>
          </p:cNvSpPr>
          <p:nvPr/>
        </p:nvSpPr>
        <p:spPr>
          <a:xfrm>
            <a:off x="5991225" y="3038475"/>
            <a:ext cx="55721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solidFill>
                  <a:srgbClr val="142E4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Север и Юг: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539905-FE89-4F76-AC32-BDA4402D203A}"/>
              </a:ext>
            </a:extLst>
          </p:cNvPr>
          <p:cNvSpPr>
            <a:spLocks noGrp="1"/>
          </p:cNvSpPr>
          <p:nvPr/>
        </p:nvSpPr>
        <p:spPr>
          <a:xfrm>
            <a:off x="5991225" y="3524250"/>
            <a:ext cx="5572125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8" name="source_s2_id10_part1">
            <a:extLst>
              <a:ext uri="{FF2B5EF4-FFF2-40B4-BE49-F238E27FC236}">
                <a16:creationId xmlns:a16="http://schemas.microsoft.com/office/drawing/2014/main" id="{F726C0A6-7C31-4DEF-8AF4-5682F11ED3D5}"/>
              </a:ext>
            </a:extLst>
          </p:cNvPr>
          <p:cNvSpPr>
            <a:spLocks noGrp="1"/>
          </p:cNvSpPr>
          <p:nvPr/>
        </p:nvSpPr>
        <p:spPr>
          <a:xfrm>
            <a:off x="5991225" y="3705225"/>
            <a:ext cx="5524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Север (Голландия):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судостроение, рыболовство, торговля.</a:t>
            </a:r>
          </a:p>
        </p:txBody>
      </p:sp>
      <p:sp>
        <p:nvSpPr>
          <p:cNvPr id="9" name="source_s2_id10_part2">
            <a:extLst>
              <a:ext uri="{FF2B5EF4-FFF2-40B4-BE49-F238E27FC236}">
                <a16:creationId xmlns:a16="http://schemas.microsoft.com/office/drawing/2014/main" id="{C07B60D4-55B0-4222-94DE-A4900F5BB668}"/>
              </a:ext>
            </a:extLst>
          </p:cNvPr>
          <p:cNvSpPr>
            <a:spLocks noGrp="1"/>
          </p:cNvSpPr>
          <p:nvPr/>
        </p:nvSpPr>
        <p:spPr>
          <a:xfrm>
            <a:off x="5991225" y="4838700"/>
            <a:ext cx="55245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Юг (Фландрия):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производство тканей, финансы.</a:t>
            </a:r>
          </a:p>
        </p:txBody>
      </p:sp>
      <p:sp>
        <p:nvSpPr>
          <p:cNvPr id="10" name="source_s2_id11_part0">
            <a:extLst>
              <a:ext uri="{FF2B5EF4-FFF2-40B4-BE49-F238E27FC236}">
                <a16:creationId xmlns:a16="http://schemas.microsoft.com/office/drawing/2014/main" id="{B9AE4322-534B-4813-B036-BBCA41AF021D}"/>
              </a:ext>
            </a:extLst>
          </p:cNvPr>
          <p:cNvSpPr>
            <a:spLocks noGrp="1"/>
          </p:cNvSpPr>
          <p:nvPr/>
        </p:nvSpPr>
        <p:spPr>
          <a:xfrm>
            <a:off x="5991225" y="5819775"/>
            <a:ext cx="5619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Главные порты:</a:t>
            </a:r>
            <a:r>
              <a:rPr sz="21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Амстердам (север) и Антверпен (юг).</a:t>
            </a:r>
          </a:p>
        </p:txBody>
      </p:sp>
      <p:sp>
        <p:nvSpPr>
          <p:cNvPr id="11" name="watermark">
            <a:extLst>
              <a:ext uri="{FF2B5EF4-FFF2-40B4-BE49-F238E27FC236}">
                <a16:creationId xmlns:a16="http://schemas.microsoft.com/office/drawing/2014/main" id="{373B28EA-3C98-4511-919D-0FDECD4BF333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3875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_s3_id2_part0">
            <a:extLst>
              <a:ext uri="{FF2B5EF4-FFF2-40B4-BE49-F238E27FC236}">
                <a16:creationId xmlns:a16="http://schemas.microsoft.com/office/drawing/2014/main" id="{31A6C375-8FA0-432B-9FE5-1199BCF52BC4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225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Природные условия: Вызов для жизни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ED16EA-5553-498F-B556-E4142D6DAA3E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0200" y="1590675"/>
            <a:ext cx="4572749" cy="3876675"/>
          </a:xfrm>
          <a:prstGeom prst="rect">
            <a:avLst/>
          </a:prstGeom>
        </p:spPr>
      </p:pic>
      <p:sp>
        <p:nvSpPr>
          <p:cNvPr id="4" name="source_s3_id3_part0">
            <a:extLst>
              <a:ext uri="{FF2B5EF4-FFF2-40B4-BE49-F238E27FC236}">
                <a16:creationId xmlns:a16="http://schemas.microsoft.com/office/drawing/2014/main" id="{18F316E0-468E-4225-B458-65997A3C14D4}"/>
              </a:ext>
            </a:extLst>
          </p:cNvPr>
          <p:cNvSpPr>
            <a:spLocks noGrp="1"/>
          </p:cNvSpPr>
          <p:nvPr/>
        </p:nvSpPr>
        <p:spPr>
          <a:xfrm>
            <a:off x="5991225" y="1438275"/>
            <a:ext cx="56769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1">
                <a:solidFill>
                  <a:srgbClr val="142E4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Сложная природа</a:t>
            </a:r>
          </a:p>
        </p:txBody>
      </p:sp>
      <p:sp>
        <p:nvSpPr>
          <p:cNvPr id="5" name="source_s3_id4_part0">
            <a:extLst>
              <a:ext uri="{FF2B5EF4-FFF2-40B4-BE49-F238E27FC236}">
                <a16:creationId xmlns:a16="http://schemas.microsoft.com/office/drawing/2014/main" id="{AC53C8DC-AA57-4B64-9F39-2ED44D2C50E6}"/>
              </a:ext>
            </a:extLst>
          </p:cNvPr>
          <p:cNvSpPr>
            <a:spLocks noGrp="1"/>
          </p:cNvSpPr>
          <p:nvPr/>
        </p:nvSpPr>
        <p:spPr>
          <a:xfrm>
            <a:off x="5991225" y="2028825"/>
            <a:ext cx="56864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94473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94473D"/>
                </a:solidFill>
                <a:latin typeface="Arial"/>
                <a:ea typeface="Arial"/>
                <a:cs typeface="Arial"/>
              </a:rPr>
              <a:t>❌ Почти нет леса.</a:t>
            </a:r>
          </a:p>
        </p:txBody>
      </p:sp>
      <p:sp>
        <p:nvSpPr>
          <p:cNvPr id="6" name="source_s3_id4_part1">
            <a:extLst>
              <a:ext uri="{FF2B5EF4-FFF2-40B4-BE49-F238E27FC236}">
                <a16:creationId xmlns:a16="http://schemas.microsoft.com/office/drawing/2014/main" id="{65D6321A-E2A4-4757-B7EE-E8C9CA457E30}"/>
              </a:ext>
            </a:extLst>
          </p:cNvPr>
          <p:cNvSpPr>
            <a:spLocks noGrp="1"/>
          </p:cNvSpPr>
          <p:nvPr/>
        </p:nvSpPr>
        <p:spPr>
          <a:xfrm>
            <a:off x="5991225" y="2543175"/>
            <a:ext cx="56864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94473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94473D"/>
                </a:solidFill>
                <a:latin typeface="Arial"/>
                <a:ea typeface="Arial"/>
                <a:cs typeface="Arial"/>
              </a:rPr>
              <a:t>❌ Нет полезных ископаемых.</a:t>
            </a:r>
          </a:p>
        </p:txBody>
      </p:sp>
      <p:sp>
        <p:nvSpPr>
          <p:cNvPr id="7" name="source_s3_id4_part2">
            <a:extLst>
              <a:ext uri="{FF2B5EF4-FFF2-40B4-BE49-F238E27FC236}">
                <a16:creationId xmlns:a16="http://schemas.microsoft.com/office/drawing/2014/main" id="{7A7BE463-9671-4A1D-8D42-186BB8209DA9}"/>
              </a:ext>
            </a:extLst>
          </p:cNvPr>
          <p:cNvSpPr>
            <a:spLocks noGrp="1"/>
          </p:cNvSpPr>
          <p:nvPr/>
        </p:nvSpPr>
        <p:spPr>
          <a:xfrm>
            <a:off x="5991225" y="3057525"/>
            <a:ext cx="568642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94473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94473D"/>
                </a:solidFill>
                <a:latin typeface="Arial"/>
                <a:ea typeface="Arial"/>
                <a:cs typeface="Arial"/>
              </a:rPr>
              <a:t>❌ Плохие песчаные почвы для дорог.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C2E3A8A-3A39-47CE-BF2C-D495A574985F}"/>
              </a:ext>
            </a:extLst>
          </p:cNvPr>
          <p:cNvSpPr>
            <a:spLocks noGrp="1"/>
          </p:cNvSpPr>
          <p:nvPr/>
        </p:nvSpPr>
        <p:spPr>
          <a:xfrm>
            <a:off x="5991225" y="3943350"/>
            <a:ext cx="5667375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9" name="source_s3_id5_part0">
            <a:extLst>
              <a:ext uri="{FF2B5EF4-FFF2-40B4-BE49-F238E27FC236}">
                <a16:creationId xmlns:a16="http://schemas.microsoft.com/office/drawing/2014/main" id="{3316EFB7-325A-4225-A47F-69E5A67B2AE5}"/>
              </a:ext>
            </a:extLst>
          </p:cNvPr>
          <p:cNvSpPr>
            <a:spLocks noGrp="1"/>
          </p:cNvSpPr>
          <p:nvPr/>
        </p:nvSpPr>
        <p:spPr>
          <a:xfrm>
            <a:off x="5991225" y="4181475"/>
            <a:ext cx="5686425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E706D"/>
                </a:solidFill>
                <a:latin typeface="Arial"/>
                <a:ea typeface="Arial"/>
                <a:cs typeface="Arial"/>
              </a:rPr>
              <a:t>✅ Но жители научились использовать ветряные мельницы.</a:t>
            </a:r>
          </a:p>
        </p:txBody>
      </p:sp>
      <p:sp>
        <p:nvSpPr>
          <p:cNvPr id="10" name="source_s3_id5_part1">
            <a:extLst>
              <a:ext uri="{FF2B5EF4-FFF2-40B4-BE49-F238E27FC236}">
                <a16:creationId xmlns:a16="http://schemas.microsoft.com/office/drawing/2014/main" id="{6D6117AD-6C23-4263-A39F-C39C2ABFF2BF}"/>
              </a:ext>
            </a:extLst>
          </p:cNvPr>
          <p:cNvSpPr>
            <a:spLocks noGrp="1"/>
          </p:cNvSpPr>
          <p:nvPr/>
        </p:nvSpPr>
        <p:spPr>
          <a:xfrm>
            <a:off x="5991225" y="5067300"/>
            <a:ext cx="56864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E706D"/>
                </a:solidFill>
                <a:latin typeface="Arial"/>
                <a:ea typeface="Arial"/>
                <a:cs typeface="Arial"/>
              </a:rPr>
              <a:t>✅ Строили каналы вместо дорог.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6F81CF5-AA46-4C38-B7F5-D8207DA5CBA3}"/>
              </a:ext>
            </a:extLst>
          </p:cNvPr>
          <p:cNvSpPr>
            <a:spLocks noGrp="1"/>
          </p:cNvSpPr>
          <p:nvPr/>
        </p:nvSpPr>
        <p:spPr>
          <a:xfrm>
            <a:off x="533400" y="5753100"/>
            <a:ext cx="11125200" cy="600075"/>
          </a:xfrm>
          <a:prstGeom prst="rect">
            <a:avLst/>
          </a:prstGeom>
          <a:solidFill>
            <a:srgbClr val="E5EBE4"/>
          </a:solidFill>
          <a:ln w="0">
            <a:noFill/>
          </a:ln>
        </p:spPr>
      </p:sp>
      <p:sp>
        <p:nvSpPr>
          <p:cNvPr id="12" name="source_s3_id6_part0">
            <a:extLst>
              <a:ext uri="{FF2B5EF4-FFF2-40B4-BE49-F238E27FC236}">
                <a16:creationId xmlns:a16="http://schemas.microsoft.com/office/drawing/2014/main" id="{759AE10C-7479-4860-A39C-440B9E8741FD}"/>
              </a:ext>
            </a:extLst>
          </p:cNvPr>
          <p:cNvSpPr>
            <a:spLocks noGrp="1"/>
          </p:cNvSpPr>
          <p:nvPr/>
        </p:nvSpPr>
        <p:spPr>
          <a:xfrm>
            <a:off x="714375" y="5829300"/>
            <a:ext cx="107632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Вывод:</a:t>
            </a:r>
            <a:r>
              <a:rPr sz="22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Сложные условия закалили характер и развили смекалку голландцев.</a:t>
            </a:r>
          </a:p>
        </p:txBody>
      </p:sp>
      <p:sp>
        <p:nvSpPr>
          <p:cNvPr id="13" name="watermark">
            <a:extLst>
              <a:ext uri="{FF2B5EF4-FFF2-40B4-BE49-F238E27FC236}">
                <a16:creationId xmlns:a16="http://schemas.microsoft.com/office/drawing/2014/main" id="{30ABB176-C2C5-48C9-AD28-33328AFA8BE6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3445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rce_s4_id2_part0">
            <a:extLst>
              <a:ext uri="{FF2B5EF4-FFF2-40B4-BE49-F238E27FC236}">
                <a16:creationId xmlns:a16="http://schemas.microsoft.com/office/drawing/2014/main" id="{F6078016-EA8B-4C74-84AE-DB696A8C1EC3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Под властью Габсбургов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002F57-1F7E-4EAD-B238-8CA12314CEB9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4_id7_part0">
            <a:extLst>
              <a:ext uri="{FF2B5EF4-FFF2-40B4-BE49-F238E27FC236}">
                <a16:creationId xmlns:a16="http://schemas.microsoft.com/office/drawing/2014/main" id="{DB6E99AB-A55C-4D0E-AE45-57C3CE31E105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Испанское правление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AC523A-FDD0-43C0-AF73-C896A021AD66}"/>
              </a:ext>
            </a:extLst>
          </p:cNvPr>
          <p:cNvSpPr>
            <a:spLocks noGrp="1"/>
          </p:cNvSpPr>
          <p:nvPr/>
        </p:nvSpPr>
        <p:spPr>
          <a:xfrm>
            <a:off x="457200" y="1914525"/>
            <a:ext cx="3248025" cy="4019550"/>
          </a:xfrm>
          <a:prstGeom prst="rect">
            <a:avLst/>
          </a:prstGeom>
          <a:solidFill>
            <a:srgbClr val="E6DAC4"/>
          </a:solidFill>
          <a:ln w="0">
            <a:noFill/>
          </a:ln>
        </p:spPr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2925" y="2031670"/>
            <a:ext cx="3076575" cy="3785260"/>
          </a:xfrm>
          <a:prstGeom prst="rect">
            <a:avLst/>
          </a:prstGeom>
        </p:spPr>
      </p:pic>
      <p:sp>
        <p:nvSpPr>
          <p:cNvPr id="6" name="source_s4_id3_part0">
            <a:extLst>
              <a:ext uri="{FF2B5EF4-FFF2-40B4-BE49-F238E27FC236}">
                <a16:creationId xmlns:a16="http://schemas.microsoft.com/office/drawing/2014/main" id="{0C4DEEE4-E014-4FDC-91D6-149A0005D6DD}"/>
              </a:ext>
            </a:extLst>
          </p:cNvPr>
          <p:cNvSpPr>
            <a:spLocks noGrp="1"/>
          </p:cNvSpPr>
          <p:nvPr/>
        </p:nvSpPr>
        <p:spPr>
          <a:xfrm>
            <a:off x="4105275" y="1885950"/>
            <a:ext cx="752475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Что произошло?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В </a:t>
            </a: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XVI веке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Нидерланды перешли под власть испанских королей из династии Габсбургов.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5FC315-EE42-439E-BC54-D81488DA40A2}"/>
              </a:ext>
            </a:extLst>
          </p:cNvPr>
          <p:cNvSpPr>
            <a:spLocks noGrp="1"/>
          </p:cNvSpPr>
          <p:nvPr/>
        </p:nvSpPr>
        <p:spPr>
          <a:xfrm>
            <a:off x="4114800" y="3286125"/>
            <a:ext cx="752475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8" name="source_s4_id3_part1">
            <a:extLst>
              <a:ext uri="{FF2B5EF4-FFF2-40B4-BE49-F238E27FC236}">
                <a16:creationId xmlns:a16="http://schemas.microsoft.com/office/drawing/2014/main" id="{38E48CFB-BD94-45EB-BEC4-B067EE1AEBC8}"/>
              </a:ext>
            </a:extLst>
          </p:cNvPr>
          <p:cNvSpPr>
            <a:spLocks noGrp="1"/>
          </p:cNvSpPr>
          <p:nvPr/>
        </p:nvSpPr>
        <p:spPr>
          <a:xfrm>
            <a:off x="4105275" y="3533775"/>
            <a:ext cx="28098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Плюсы: </a:t>
            </a:r>
          </a:p>
        </p:txBody>
      </p:sp>
      <p:sp>
        <p:nvSpPr>
          <p:cNvPr id="9" name="source_s4_id3_part2">
            <a:extLst>
              <a:ext uri="{FF2B5EF4-FFF2-40B4-BE49-F238E27FC236}">
                <a16:creationId xmlns:a16="http://schemas.microsoft.com/office/drawing/2014/main" id="{73B525A2-2138-42BC-A0A8-1C69E6B85513}"/>
              </a:ext>
            </a:extLst>
          </p:cNvPr>
          <p:cNvSpPr>
            <a:spLocks noGrp="1"/>
          </p:cNvSpPr>
          <p:nvPr/>
        </p:nvSpPr>
        <p:spPr>
          <a:xfrm>
            <a:off x="4105275" y="4114800"/>
            <a:ext cx="27813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Экономика процветала (ткани, торговля).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CC5F52-C151-4040-901C-4AE8B5C9A7E0}"/>
              </a:ext>
            </a:extLst>
          </p:cNvPr>
          <p:cNvSpPr>
            <a:spLocks noGrp="1"/>
          </p:cNvSpPr>
          <p:nvPr/>
        </p:nvSpPr>
        <p:spPr>
          <a:xfrm>
            <a:off x="7153275" y="3543300"/>
            <a:ext cx="19050" cy="2476500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11" name="source_s4_id3_part3">
            <a:extLst>
              <a:ext uri="{FF2B5EF4-FFF2-40B4-BE49-F238E27FC236}">
                <a16:creationId xmlns:a16="http://schemas.microsoft.com/office/drawing/2014/main" id="{144C774A-77B3-401D-9418-61F8D23B0723}"/>
              </a:ext>
            </a:extLst>
          </p:cNvPr>
          <p:cNvSpPr>
            <a:spLocks noGrp="1"/>
          </p:cNvSpPr>
          <p:nvPr/>
        </p:nvSpPr>
        <p:spPr>
          <a:xfrm>
            <a:off x="7505700" y="3533775"/>
            <a:ext cx="41529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1">
                <a:solidFill>
                  <a:srgbClr val="94473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Минусы:</a:t>
            </a:r>
          </a:p>
        </p:txBody>
      </p:sp>
      <p:sp>
        <p:nvSpPr>
          <p:cNvPr id="12" name="source_s4_id3_part4">
            <a:extLst>
              <a:ext uri="{FF2B5EF4-FFF2-40B4-BE49-F238E27FC236}">
                <a16:creationId xmlns:a16="http://schemas.microsoft.com/office/drawing/2014/main" id="{DD6292BC-A73F-4D7A-BB39-3A8E6A16C3C3}"/>
              </a:ext>
            </a:extLst>
          </p:cNvPr>
          <p:cNvSpPr>
            <a:spLocks noGrp="1"/>
          </p:cNvSpPr>
          <p:nvPr/>
        </p:nvSpPr>
        <p:spPr>
          <a:xfrm>
            <a:off x="7505700" y="4114800"/>
            <a:ext cx="41529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Испанцы ограничивали свободы.</a:t>
            </a:r>
          </a:p>
        </p:txBody>
      </p:sp>
      <p:sp>
        <p:nvSpPr>
          <p:cNvPr id="13" name="source_s4_id3_part5">
            <a:extLst>
              <a:ext uri="{FF2B5EF4-FFF2-40B4-BE49-F238E27FC236}">
                <a16:creationId xmlns:a16="http://schemas.microsoft.com/office/drawing/2014/main" id="{87E2CBB2-F660-48A1-9115-BF7F773BD4D7}"/>
              </a:ext>
            </a:extLst>
          </p:cNvPr>
          <p:cNvSpPr>
            <a:spLocks noGrp="1"/>
          </p:cNvSpPr>
          <p:nvPr/>
        </p:nvSpPr>
        <p:spPr>
          <a:xfrm>
            <a:off x="7505700" y="4895850"/>
            <a:ext cx="41529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Ввели инквизицию для борьбы с протестантами.</a:t>
            </a:r>
          </a:p>
        </p:txBody>
      </p:sp>
      <p:sp>
        <p:nvSpPr>
          <p:cNvPr id="14" name="source_s4_id3_part6">
            <a:extLst>
              <a:ext uri="{FF2B5EF4-FFF2-40B4-BE49-F238E27FC236}">
                <a16:creationId xmlns:a16="http://schemas.microsoft.com/office/drawing/2014/main" id="{A739AC7A-3293-47F5-9B52-FD63F4CDA62A}"/>
              </a:ext>
            </a:extLst>
          </p:cNvPr>
          <p:cNvSpPr>
            <a:spLocks noGrp="1"/>
          </p:cNvSpPr>
          <p:nvPr/>
        </p:nvSpPr>
        <p:spPr>
          <a:xfrm>
            <a:off x="7505700" y="5924550"/>
            <a:ext cx="41529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Высокие налоги.</a:t>
            </a:r>
          </a:p>
        </p:txBody>
      </p:sp>
      <p:sp>
        <p:nvSpPr>
          <p:cNvPr id="15" name="watermark">
            <a:extLst>
              <a:ext uri="{FF2B5EF4-FFF2-40B4-BE49-F238E27FC236}">
                <a16:creationId xmlns:a16="http://schemas.microsoft.com/office/drawing/2014/main" id="{2F09F706-8407-4F27-B178-68B250CC5617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3568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_s5_id2_part0">
            <a:extLst>
              <a:ext uri="{FF2B5EF4-FFF2-40B4-BE49-F238E27FC236}">
                <a16:creationId xmlns:a16="http://schemas.microsoft.com/office/drawing/2014/main" id="{BF20B76D-1E12-4571-9132-2D022E3BB240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Начало борьбы за свободу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8E0976-3741-4C3F-B752-3BABD27775E6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5_id3_part0">
            <a:extLst>
              <a:ext uri="{FF2B5EF4-FFF2-40B4-BE49-F238E27FC236}">
                <a16:creationId xmlns:a16="http://schemas.microsoft.com/office/drawing/2014/main" id="{C467D7A1-9E1B-48C4-8D7D-BA6BBB390525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Недовольство перерастает в восстание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791FF5-28BD-488F-95C1-625B5576CD65}"/>
              </a:ext>
            </a:extLst>
          </p:cNvPr>
          <p:cNvSpPr>
            <a:spLocks noGrp="1"/>
          </p:cNvSpPr>
          <p:nvPr/>
        </p:nvSpPr>
        <p:spPr>
          <a:xfrm>
            <a:off x="533400" y="1952625"/>
            <a:ext cx="38100" cy="914400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5" name="source_s5_id5_part0">
            <a:extLst>
              <a:ext uri="{FF2B5EF4-FFF2-40B4-BE49-F238E27FC236}">
                <a16:creationId xmlns:a16="http://schemas.microsoft.com/office/drawing/2014/main" id="{A07C1F78-E5DE-4D1B-9039-C568D0E8E12B}"/>
              </a:ext>
            </a:extLst>
          </p:cNvPr>
          <p:cNvSpPr>
            <a:spLocks noGrp="1"/>
          </p:cNvSpPr>
          <p:nvPr/>
        </p:nvSpPr>
        <p:spPr>
          <a:xfrm>
            <a:off x="752475" y="1885950"/>
            <a:ext cx="55340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Испания повысила налоги и закрыла для голландцев доступ в колонии.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9801226-AA33-4CAE-9A70-2F2529BA6460}"/>
              </a:ext>
            </a:extLst>
          </p:cNvPr>
          <p:cNvSpPr>
            <a:spLocks noGrp="1"/>
          </p:cNvSpPr>
          <p:nvPr/>
        </p:nvSpPr>
        <p:spPr>
          <a:xfrm>
            <a:off x="533400" y="3124200"/>
            <a:ext cx="38100" cy="495300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7" name="source_s5_id5_part1">
            <a:extLst>
              <a:ext uri="{FF2B5EF4-FFF2-40B4-BE49-F238E27FC236}">
                <a16:creationId xmlns:a16="http://schemas.microsoft.com/office/drawing/2014/main" id="{DCD9B40A-CBF1-47B2-8EEB-15620D7A5CEA}"/>
              </a:ext>
            </a:extLst>
          </p:cNvPr>
          <p:cNvSpPr>
            <a:spLocks noGrp="1"/>
          </p:cNvSpPr>
          <p:nvPr/>
        </p:nvSpPr>
        <p:spPr>
          <a:xfrm>
            <a:off x="752475" y="3057525"/>
            <a:ext cx="55340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В стране стояли испанские войска.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93BF38-5775-4BA3-8084-C65917F8B558}"/>
              </a:ext>
            </a:extLst>
          </p:cNvPr>
          <p:cNvSpPr>
            <a:spLocks noGrp="1"/>
          </p:cNvSpPr>
          <p:nvPr/>
        </p:nvSpPr>
        <p:spPr>
          <a:xfrm>
            <a:off x="533400" y="3886200"/>
            <a:ext cx="38100" cy="1209675"/>
          </a:xfrm>
          <a:prstGeom prst="rect">
            <a:avLst/>
          </a:prstGeom>
          <a:solidFill>
            <a:srgbClr val="94473D"/>
          </a:solidFill>
          <a:ln w="0">
            <a:noFill/>
          </a:ln>
        </p:spPr>
      </p:sp>
      <p:sp>
        <p:nvSpPr>
          <p:cNvPr id="9" name="source_s5_id5_part2">
            <a:extLst>
              <a:ext uri="{FF2B5EF4-FFF2-40B4-BE49-F238E27FC236}">
                <a16:creationId xmlns:a16="http://schemas.microsoft.com/office/drawing/2014/main" id="{9809ED8D-F1D0-4A1A-BB84-271CF276D933}"/>
              </a:ext>
            </a:extLst>
          </p:cNvPr>
          <p:cNvSpPr>
            <a:spLocks noGrp="1"/>
          </p:cNvSpPr>
          <p:nvPr/>
        </p:nvSpPr>
        <p:spPr>
          <a:xfrm>
            <a:off x="752475" y="3819525"/>
            <a:ext cx="5534025" cy="1343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В </a:t>
            </a: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1566 году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началось восстание против католической церкви </a:t>
            </a: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(«Иконоборческое восстание»).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5DD13A-60AB-4818-AC60-24DEA29A9674}"/>
              </a:ext>
            </a:extLst>
          </p:cNvPr>
          <p:cNvSpPr>
            <a:spLocks noGrp="1"/>
          </p:cNvSpPr>
          <p:nvPr/>
        </p:nvSpPr>
        <p:spPr>
          <a:xfrm>
            <a:off x="533400" y="5343525"/>
            <a:ext cx="38100" cy="1009650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11" name="source_s5_id5_part3">
            <a:extLst>
              <a:ext uri="{FF2B5EF4-FFF2-40B4-BE49-F238E27FC236}">
                <a16:creationId xmlns:a16="http://schemas.microsoft.com/office/drawing/2014/main" id="{C491DB6F-0358-408A-8B3A-8C43D5B4BC66}"/>
              </a:ext>
            </a:extLst>
          </p:cNvPr>
          <p:cNvSpPr>
            <a:spLocks noGrp="1"/>
          </p:cNvSpPr>
          <p:nvPr/>
        </p:nvSpPr>
        <p:spPr>
          <a:xfrm>
            <a:off x="752475" y="5276850"/>
            <a:ext cx="55340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Испанский король послал жестокого </a:t>
            </a: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герцога Альбу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с армией для подавления восстания.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53200" y="2185543"/>
            <a:ext cx="5105400" cy="3582289"/>
          </a:xfrm>
          <a:prstGeom prst="rect">
            <a:avLst/>
          </a:prstGeom>
        </p:spPr>
      </p:pic>
      <p:sp>
        <p:nvSpPr>
          <p:cNvPr id="13" name="watermark">
            <a:extLst>
              <a:ext uri="{FF2B5EF4-FFF2-40B4-BE49-F238E27FC236}">
                <a16:creationId xmlns:a16="http://schemas.microsoft.com/office/drawing/2014/main" id="{F29E2423-C506-4A75-B5D7-DE486C6E069C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20236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D39A74-94CE-4170-8C7A-38ABB8B8B425}"/>
              </a:ext>
            </a:extLst>
          </p:cNvPr>
          <p:cNvSpPr>
            <a:spLocks noGrp="1"/>
          </p:cNvSpPr>
          <p:nvPr/>
        </p:nvSpPr>
        <p:spPr>
          <a:xfrm>
            <a:off x="4391025" y="0"/>
            <a:ext cx="7800975" cy="6419850"/>
          </a:xfrm>
          <a:prstGeom prst="rect">
            <a:avLst/>
          </a:prstGeom>
          <a:solidFill>
            <a:srgbClr val="F4F0E6"/>
          </a:solidFill>
          <a:ln w="0">
            <a:noFill/>
          </a:ln>
        </p:spPr>
      </p:sp>
      <p:sp>
        <p:nvSpPr>
          <p:cNvPr id="2" name="source_s6_id2_part0">
            <a:extLst>
              <a:ext uri="{FF2B5EF4-FFF2-40B4-BE49-F238E27FC236}">
                <a16:creationId xmlns:a16="http://schemas.microsoft.com/office/drawing/2014/main" id="{6E24CDD9-43B2-4F0A-9770-D8571DC5F293}"/>
              </a:ext>
            </a:extLst>
          </p:cNvPr>
          <p:cNvSpPr>
            <a:spLocks noGrp="1"/>
          </p:cNvSpPr>
          <p:nvPr/>
        </p:nvSpPr>
        <p:spPr>
          <a:xfrm>
            <a:off x="495300" y="400050"/>
            <a:ext cx="34099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225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Лидер освобождения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8053" y="1714500"/>
            <a:ext cx="3294920" cy="4486275"/>
          </a:xfrm>
          <a:prstGeom prst="rect">
            <a:avLst/>
          </a:prstGeom>
        </p:spPr>
      </p:pic>
      <p:sp>
        <p:nvSpPr>
          <p:cNvPr id="4" name="source_s6_id5_part0">
            <a:extLst>
              <a:ext uri="{FF2B5EF4-FFF2-40B4-BE49-F238E27FC236}">
                <a16:creationId xmlns:a16="http://schemas.microsoft.com/office/drawing/2014/main" id="{CD3712A7-8651-4325-BAB8-DEC6596F35E5}"/>
              </a:ext>
            </a:extLst>
          </p:cNvPr>
          <p:cNvSpPr>
            <a:spLocks noGrp="1"/>
          </p:cNvSpPr>
          <p:nvPr/>
        </p:nvSpPr>
        <p:spPr>
          <a:xfrm>
            <a:off x="4857750" y="447675"/>
            <a:ext cx="68008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Вильгельм I Оранский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074CE3-ED87-47E4-B4B2-BF18FBC2F092}"/>
              </a:ext>
            </a:extLst>
          </p:cNvPr>
          <p:cNvSpPr>
            <a:spLocks noGrp="1"/>
          </p:cNvSpPr>
          <p:nvPr/>
        </p:nvSpPr>
        <p:spPr>
          <a:xfrm>
            <a:off x="4857750" y="1504950"/>
            <a:ext cx="680085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6" name="source_s6_id6_part0">
            <a:extLst>
              <a:ext uri="{FF2B5EF4-FFF2-40B4-BE49-F238E27FC236}">
                <a16:creationId xmlns:a16="http://schemas.microsoft.com/office/drawing/2014/main" id="{9CF23813-494D-485A-B2A6-F352376C2FEF}"/>
              </a:ext>
            </a:extLst>
          </p:cNvPr>
          <p:cNvSpPr>
            <a:spLocks noGrp="1"/>
          </p:cNvSpPr>
          <p:nvPr/>
        </p:nvSpPr>
        <p:spPr>
          <a:xfrm>
            <a:off x="4857750" y="1781175"/>
            <a:ext cx="680085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Кто он?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Знатный дворянин, опытный полководец.</a:t>
            </a:r>
          </a:p>
        </p:txBody>
      </p:sp>
      <p:sp>
        <p:nvSpPr>
          <p:cNvPr id="7" name="source_s6_id6_part1">
            <a:extLst>
              <a:ext uri="{FF2B5EF4-FFF2-40B4-BE49-F238E27FC236}">
                <a16:creationId xmlns:a16="http://schemas.microsoft.com/office/drawing/2014/main" id="{AC0BB95E-CAFA-4B2D-AFA5-F171036729E3}"/>
              </a:ext>
            </a:extLst>
          </p:cNvPr>
          <p:cNvSpPr>
            <a:spLocks noGrp="1"/>
          </p:cNvSpPr>
          <p:nvPr/>
        </p:nvSpPr>
        <p:spPr>
          <a:xfrm>
            <a:off x="4857750" y="2838450"/>
            <a:ext cx="68008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Прозвище: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«Молчаливый»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умел скрывать свои планы.</a:t>
            </a:r>
          </a:p>
        </p:txBody>
      </p:sp>
      <p:sp>
        <p:nvSpPr>
          <p:cNvPr id="8" name="source_s6_id6_part2">
            <a:extLst>
              <a:ext uri="{FF2B5EF4-FFF2-40B4-BE49-F238E27FC236}">
                <a16:creationId xmlns:a16="http://schemas.microsoft.com/office/drawing/2014/main" id="{EDF33B8A-D575-4596-9753-B1B0701636F8}"/>
              </a:ext>
            </a:extLst>
          </p:cNvPr>
          <p:cNvSpPr>
            <a:spLocks noGrp="1"/>
          </p:cNvSpPr>
          <p:nvPr/>
        </p:nvSpPr>
        <p:spPr>
          <a:xfrm>
            <a:off x="4857750" y="3905250"/>
            <a:ext cx="680085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Его цель: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Возглавил борьбу за свободу Нидерландов и </a:t>
            </a: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веротерпимость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(разные религии могли жить мирно).</a:t>
            </a:r>
          </a:p>
        </p:txBody>
      </p:sp>
      <p:sp>
        <p:nvSpPr>
          <p:cNvPr id="9" name="source_s6_id6_part3">
            <a:extLst>
              <a:ext uri="{FF2B5EF4-FFF2-40B4-BE49-F238E27FC236}">
                <a16:creationId xmlns:a16="http://schemas.microsoft.com/office/drawing/2014/main" id="{C850DC80-4371-4B5F-A53E-4B07AEAC3021}"/>
              </a:ext>
            </a:extLst>
          </p:cNvPr>
          <p:cNvSpPr>
            <a:spLocks noGrp="1"/>
          </p:cNvSpPr>
          <p:nvPr/>
        </p:nvSpPr>
        <p:spPr>
          <a:xfrm>
            <a:off x="4857750" y="5514975"/>
            <a:ext cx="68008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Важно!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Он стал символом сопротивления.</a:t>
            </a:r>
          </a:p>
        </p:txBody>
      </p:sp>
      <p:sp>
        <p:nvSpPr>
          <p:cNvPr id="10" name="watermark">
            <a:extLst>
              <a:ext uri="{FF2B5EF4-FFF2-40B4-BE49-F238E27FC236}">
                <a16:creationId xmlns:a16="http://schemas.microsoft.com/office/drawing/2014/main" id="{F9F771D0-DF10-44E0-8772-803C0A363D99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DDD5C6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DDD5C6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73216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_s7_id2_part0">
            <a:extLst>
              <a:ext uri="{FF2B5EF4-FFF2-40B4-BE49-F238E27FC236}">
                <a16:creationId xmlns:a16="http://schemas.microsoft.com/office/drawing/2014/main" id="{61CED17A-8DA8-4CB1-B14E-119945D477C5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«Морские гёзы» и война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84FB4B-7E9A-4460-A6C1-4E65B3981C2B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7_id5_part0">
            <a:extLst>
              <a:ext uri="{FF2B5EF4-FFF2-40B4-BE49-F238E27FC236}">
                <a16:creationId xmlns:a16="http://schemas.microsoft.com/office/drawing/2014/main" id="{7A20ABC4-8A62-475F-86BF-253E1A05E127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Партизанская война на море и на суше</a:t>
            </a:r>
          </a:p>
        </p:txBody>
      </p:sp>
      <p:sp>
        <p:nvSpPr>
          <p:cNvPr id="4" name="source_s7_id6_part0">
            <a:extLst>
              <a:ext uri="{FF2B5EF4-FFF2-40B4-BE49-F238E27FC236}">
                <a16:creationId xmlns:a16="http://schemas.microsoft.com/office/drawing/2014/main" id="{BA91F764-0731-4464-A277-466F70B5655B}"/>
              </a:ext>
            </a:extLst>
          </p:cNvPr>
          <p:cNvSpPr>
            <a:spLocks noGrp="1"/>
          </p:cNvSpPr>
          <p:nvPr/>
        </p:nvSpPr>
        <p:spPr>
          <a:xfrm>
            <a:off x="533400" y="1809750"/>
            <a:ext cx="11125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Гёзы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прозвище повстанцев (</a:t>
            </a:r>
            <a:r>
              <a:rPr sz="247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«нищие»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). Были лесные и морские гёзы.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1791" y="2695575"/>
            <a:ext cx="5002967" cy="3390900"/>
          </a:xfrm>
          <a:prstGeom prst="rect">
            <a:avLst/>
          </a:prstGeom>
        </p:spPr>
      </p:pic>
      <p:sp>
        <p:nvSpPr>
          <p:cNvPr id="6" name="source_s7_id3_part0">
            <a:extLst>
              <a:ext uri="{FF2B5EF4-FFF2-40B4-BE49-F238E27FC236}">
                <a16:creationId xmlns:a16="http://schemas.microsoft.com/office/drawing/2014/main" id="{5FDC103E-4396-4138-A2A4-71FCD3A813CD}"/>
              </a:ext>
            </a:extLst>
          </p:cNvPr>
          <p:cNvSpPr>
            <a:spLocks noGrp="1"/>
          </p:cNvSpPr>
          <p:nvPr/>
        </p:nvSpPr>
        <p:spPr>
          <a:xfrm>
            <a:off x="6619875" y="2647950"/>
            <a:ext cx="50387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Морские гёзы нападали на испанские корабли.</a:t>
            </a:r>
          </a:p>
        </p:txBody>
      </p:sp>
      <p:sp>
        <p:nvSpPr>
          <p:cNvPr id="7" name="source_s7_id3_part1">
            <a:extLst>
              <a:ext uri="{FF2B5EF4-FFF2-40B4-BE49-F238E27FC236}">
                <a16:creationId xmlns:a16="http://schemas.microsoft.com/office/drawing/2014/main" id="{73700246-00C8-43A3-B1C5-F89C09C59454}"/>
              </a:ext>
            </a:extLst>
          </p:cNvPr>
          <p:cNvSpPr>
            <a:spLocks noGrp="1"/>
          </p:cNvSpPr>
          <p:nvPr/>
        </p:nvSpPr>
        <p:spPr>
          <a:xfrm>
            <a:off x="6619875" y="3543300"/>
            <a:ext cx="50387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Их высадка в </a:t>
            </a:r>
            <a:r>
              <a:rPr sz="240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1572 году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стала сигналом к всеобщему восстанию на севере.</a:t>
            </a:r>
          </a:p>
        </p:txBody>
      </p:sp>
      <p:sp>
        <p:nvSpPr>
          <p:cNvPr id="8" name="source_s7_id3_part2">
            <a:extLst>
              <a:ext uri="{FF2B5EF4-FFF2-40B4-BE49-F238E27FC236}">
                <a16:creationId xmlns:a16="http://schemas.microsoft.com/office/drawing/2014/main" id="{FFDB719F-0783-44F9-ABF7-3BD27557E801}"/>
              </a:ext>
            </a:extLst>
          </p:cNvPr>
          <p:cNvSpPr>
            <a:spLocks noGrp="1"/>
          </p:cNvSpPr>
          <p:nvPr/>
        </p:nvSpPr>
        <p:spPr>
          <a:xfrm>
            <a:off x="6619875" y="4848225"/>
            <a:ext cx="5038725" cy="1447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Война была долгой и тяжелой. Например, при </a:t>
            </a:r>
            <a:r>
              <a:rPr sz="225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осаде Лейдена</a:t>
            </a:r>
            <a:r>
              <a:rPr sz="22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голландцы затопили свои земли, чтобы прогнать врага.</a:t>
            </a:r>
          </a:p>
        </p:txBody>
      </p:sp>
      <p:sp>
        <p:nvSpPr>
          <p:cNvPr id="9" name="watermark">
            <a:extLst>
              <a:ext uri="{FF2B5EF4-FFF2-40B4-BE49-F238E27FC236}">
                <a16:creationId xmlns:a16="http://schemas.microsoft.com/office/drawing/2014/main" id="{AB3E6FE4-C667-4D94-927A-125A3656B8BB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7121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urce_s8_id2_part0">
            <a:extLst>
              <a:ext uri="{FF2B5EF4-FFF2-40B4-BE49-F238E27FC236}">
                <a16:creationId xmlns:a16="http://schemas.microsoft.com/office/drawing/2014/main" id="{B3541BE5-0DB9-46D6-9641-10558706EEAC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375" b="0">
                <a:solidFill>
                  <a:srgbClr val="F4F0E6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F4F0E6"/>
                </a:solidFill>
                <a:latin typeface="Georgia"/>
                <a:ea typeface="Georgia"/>
                <a:cs typeface="Georgia"/>
              </a:rPr>
              <a:t>Раскол и рождение республики</a:t>
            </a:r>
          </a:p>
        </p:txBody>
      </p:sp>
      <p:sp>
        <p:nvSpPr>
          <p:cNvPr id="2" name="source_s8_id3_part0">
            <a:extLst>
              <a:ext uri="{FF2B5EF4-FFF2-40B4-BE49-F238E27FC236}">
                <a16:creationId xmlns:a16="http://schemas.microsoft.com/office/drawing/2014/main" id="{B2310730-9C5D-4E52-80CA-B3F50266FE8B}"/>
              </a:ext>
            </a:extLst>
          </p:cNvPr>
          <p:cNvSpPr>
            <a:spLocks noGrp="1"/>
          </p:cNvSpPr>
          <p:nvPr/>
        </p:nvSpPr>
        <p:spPr>
          <a:xfrm>
            <a:off x="533400" y="1114425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C5D2C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C5D2C7"/>
                </a:solidFill>
                <a:latin typeface="Arial"/>
                <a:ea typeface="Arial"/>
                <a:cs typeface="Arial"/>
              </a:rPr>
              <a:t>Две судьбы: Север и Юг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9F8E1C-6F15-4E52-8C6A-CE06DB3999D9}"/>
              </a:ext>
            </a:extLst>
          </p:cNvPr>
          <p:cNvSpPr>
            <a:spLocks noGrp="1"/>
          </p:cNvSpPr>
          <p:nvPr/>
        </p:nvSpPr>
        <p:spPr>
          <a:xfrm>
            <a:off x="723900" y="1866900"/>
            <a:ext cx="19050" cy="41624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A125E5B-E3B9-452E-B832-9D442CA26F67}"/>
              </a:ext>
            </a:extLst>
          </p:cNvPr>
          <p:cNvSpPr>
            <a:spLocks noGrp="1"/>
          </p:cNvSpPr>
          <p:nvPr/>
        </p:nvSpPr>
        <p:spPr>
          <a:xfrm>
            <a:off x="666750" y="1914525"/>
            <a:ext cx="133350" cy="133350"/>
          </a:xfrm>
          <a:prstGeom prst="ellipse">
            <a:avLst/>
          </a:prstGeom>
          <a:solidFill>
            <a:srgbClr val="B49558"/>
          </a:solidFill>
          <a:ln w="0">
            <a:solidFill>
              <a:srgbClr val="B49558"/>
            </a:solidFill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696E000-0B15-4C54-9BE5-06E47CCEB2EB}"/>
              </a:ext>
            </a:extLst>
          </p:cNvPr>
          <p:cNvSpPr>
            <a:spLocks noGrp="1"/>
          </p:cNvSpPr>
          <p:nvPr/>
        </p:nvSpPr>
        <p:spPr>
          <a:xfrm>
            <a:off x="666750" y="3771900"/>
            <a:ext cx="133350" cy="133350"/>
          </a:xfrm>
          <a:prstGeom prst="ellipse">
            <a:avLst/>
          </a:prstGeom>
          <a:solidFill>
            <a:srgbClr val="B49558"/>
          </a:solidFill>
          <a:ln w="0">
            <a:solidFill>
              <a:srgbClr val="B49558"/>
            </a:solidFill>
          </a:ln>
        </p:spPr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86427ED-2235-49FC-98A7-A8EDD507380E}"/>
              </a:ext>
            </a:extLst>
          </p:cNvPr>
          <p:cNvSpPr>
            <a:spLocks noGrp="1"/>
          </p:cNvSpPr>
          <p:nvPr/>
        </p:nvSpPr>
        <p:spPr>
          <a:xfrm>
            <a:off x="666750" y="5743575"/>
            <a:ext cx="133350" cy="133350"/>
          </a:xfrm>
          <a:prstGeom prst="ellipse">
            <a:avLst/>
          </a:prstGeom>
          <a:solidFill>
            <a:srgbClr val="B49558"/>
          </a:solidFill>
          <a:ln w="0">
            <a:solidFill>
              <a:srgbClr val="B49558"/>
            </a:solidFill>
          </a:ln>
        </p:spPr>
      </p:sp>
      <p:sp>
        <p:nvSpPr>
          <p:cNvPr id="7" name="source_s8_id5_part0">
            <a:extLst>
              <a:ext uri="{FF2B5EF4-FFF2-40B4-BE49-F238E27FC236}">
                <a16:creationId xmlns:a16="http://schemas.microsoft.com/office/drawing/2014/main" id="{C1CBF9AE-8EBF-4D63-8431-925299086AB5}"/>
              </a:ext>
            </a:extLst>
          </p:cNvPr>
          <p:cNvSpPr>
            <a:spLocks noGrp="1"/>
          </p:cNvSpPr>
          <p:nvPr/>
        </p:nvSpPr>
        <p:spPr>
          <a:xfrm>
            <a:off x="1066800" y="1828800"/>
            <a:ext cx="27527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>
                <a:solidFill>
                  <a:srgbClr val="D0B57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D0B575"/>
                </a:solidFill>
                <a:latin typeface="Georgia"/>
                <a:ea typeface="Georgia"/>
                <a:cs typeface="Georgia"/>
              </a:rPr>
              <a:t>1579 год — раскол:</a:t>
            </a:r>
          </a:p>
        </p:txBody>
      </p:sp>
      <p:sp>
        <p:nvSpPr>
          <p:cNvPr id="8" name="source_s8_id5_part1">
            <a:extLst>
              <a:ext uri="{FF2B5EF4-FFF2-40B4-BE49-F238E27FC236}">
                <a16:creationId xmlns:a16="http://schemas.microsoft.com/office/drawing/2014/main" id="{4B4FB43D-E592-4029-8821-60507E205158}"/>
              </a:ext>
            </a:extLst>
          </p:cNvPr>
          <p:cNvSpPr>
            <a:spLocks noGrp="1"/>
          </p:cNvSpPr>
          <p:nvPr/>
        </p:nvSpPr>
        <p:spPr>
          <a:xfrm>
            <a:off x="4162425" y="1819275"/>
            <a:ext cx="749617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F4F0E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Южные провинции вернулись под власть Испании.</a:t>
            </a:r>
          </a:p>
        </p:txBody>
      </p:sp>
      <p:sp>
        <p:nvSpPr>
          <p:cNvPr id="9" name="source_s8_id5_part2">
            <a:extLst>
              <a:ext uri="{FF2B5EF4-FFF2-40B4-BE49-F238E27FC236}">
                <a16:creationId xmlns:a16="http://schemas.microsoft.com/office/drawing/2014/main" id="{042F67A5-1AFE-4F84-B547-9082B4821DF7}"/>
              </a:ext>
            </a:extLst>
          </p:cNvPr>
          <p:cNvSpPr>
            <a:spLocks noGrp="1"/>
          </p:cNvSpPr>
          <p:nvPr/>
        </p:nvSpPr>
        <p:spPr>
          <a:xfrm>
            <a:off x="4162425" y="2638425"/>
            <a:ext cx="749617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F4F0E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Северные провинции объединились в Утрехтскую унию.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4635DC4-9AD5-49B7-8582-74A9A60C77D9}"/>
              </a:ext>
            </a:extLst>
          </p:cNvPr>
          <p:cNvSpPr>
            <a:spLocks noGrp="1"/>
          </p:cNvSpPr>
          <p:nvPr/>
        </p:nvSpPr>
        <p:spPr>
          <a:xfrm>
            <a:off x="1066800" y="3495675"/>
            <a:ext cx="10591800" cy="9525"/>
          </a:xfrm>
          <a:prstGeom prst="rect">
            <a:avLst/>
          </a:prstGeom>
          <a:solidFill>
            <a:srgbClr val="49606A"/>
          </a:solidFill>
          <a:ln w="0">
            <a:noFill/>
          </a:ln>
        </p:spPr>
      </p:sp>
      <p:sp>
        <p:nvSpPr>
          <p:cNvPr id="11" name="source_s8_id4_part0">
            <a:extLst>
              <a:ext uri="{FF2B5EF4-FFF2-40B4-BE49-F238E27FC236}">
                <a16:creationId xmlns:a16="http://schemas.microsoft.com/office/drawing/2014/main" id="{21C8711F-9C61-4A0A-AA3A-5D9F3327C5E6}"/>
              </a:ext>
            </a:extLst>
          </p:cNvPr>
          <p:cNvSpPr>
            <a:spLocks noGrp="1"/>
          </p:cNvSpPr>
          <p:nvPr/>
        </p:nvSpPr>
        <p:spPr>
          <a:xfrm>
            <a:off x="1066800" y="3714750"/>
            <a:ext cx="2752725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>
                <a:solidFill>
                  <a:srgbClr val="D0B57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D0B575"/>
                </a:solidFill>
                <a:latin typeface="Georgia"/>
                <a:ea typeface="Georgia"/>
                <a:cs typeface="Georgia"/>
              </a:rPr>
              <a:t>1588 год — рождение республики:</a:t>
            </a:r>
          </a:p>
        </p:txBody>
      </p:sp>
      <p:sp>
        <p:nvSpPr>
          <p:cNvPr id="12" name="source_s8_id4_part1">
            <a:extLst>
              <a:ext uri="{FF2B5EF4-FFF2-40B4-BE49-F238E27FC236}">
                <a16:creationId xmlns:a16="http://schemas.microsoft.com/office/drawing/2014/main" id="{DF8CFD30-28CE-4DB9-87A1-0893494532D0}"/>
              </a:ext>
            </a:extLst>
          </p:cNvPr>
          <p:cNvSpPr>
            <a:spLocks noGrp="1"/>
          </p:cNvSpPr>
          <p:nvPr/>
        </p:nvSpPr>
        <p:spPr>
          <a:xfrm>
            <a:off x="4162425" y="3714750"/>
            <a:ext cx="7496175" cy="1685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F4F0E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 После гибели Вильгельма Оранского северные провинции объявили себя Республикой Соединённых провинций (Голландия).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28B6EF-AD2C-4796-B392-5AED00F77B44}"/>
              </a:ext>
            </a:extLst>
          </p:cNvPr>
          <p:cNvSpPr>
            <a:spLocks noGrp="1"/>
          </p:cNvSpPr>
          <p:nvPr/>
        </p:nvSpPr>
        <p:spPr>
          <a:xfrm>
            <a:off x="1066800" y="5514975"/>
            <a:ext cx="10591800" cy="9525"/>
          </a:xfrm>
          <a:prstGeom prst="rect">
            <a:avLst/>
          </a:prstGeom>
          <a:solidFill>
            <a:srgbClr val="49606A"/>
          </a:solidFill>
          <a:ln w="0">
            <a:noFill/>
          </a:ln>
        </p:spPr>
      </p:sp>
      <p:sp>
        <p:nvSpPr>
          <p:cNvPr id="14" name="source_s8_id6_part0">
            <a:extLst>
              <a:ext uri="{FF2B5EF4-FFF2-40B4-BE49-F238E27FC236}">
                <a16:creationId xmlns:a16="http://schemas.microsoft.com/office/drawing/2014/main" id="{A9255B88-71BA-443D-93BF-71BC6756C44C}"/>
              </a:ext>
            </a:extLst>
          </p:cNvPr>
          <p:cNvSpPr>
            <a:spLocks noGrp="1"/>
          </p:cNvSpPr>
          <p:nvPr/>
        </p:nvSpPr>
        <p:spPr>
          <a:xfrm>
            <a:off x="1066800" y="5686425"/>
            <a:ext cx="27527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D0B575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D0B575"/>
                </a:solidFill>
                <a:latin typeface="Georgia"/>
                <a:ea typeface="Georgia"/>
                <a:cs typeface="Georgia"/>
              </a:rPr>
              <a:t>Официальное признание:</a:t>
            </a:r>
          </a:p>
        </p:txBody>
      </p:sp>
      <p:sp>
        <p:nvSpPr>
          <p:cNvPr id="15" name="source_s8_id6_part1">
            <a:extLst>
              <a:ext uri="{FF2B5EF4-FFF2-40B4-BE49-F238E27FC236}">
                <a16:creationId xmlns:a16="http://schemas.microsoft.com/office/drawing/2014/main" id="{A0FEC6BC-12EF-4834-B1DE-54FF10FF72B8}"/>
              </a:ext>
            </a:extLst>
          </p:cNvPr>
          <p:cNvSpPr>
            <a:spLocks noGrp="1"/>
          </p:cNvSpPr>
          <p:nvPr/>
        </p:nvSpPr>
        <p:spPr>
          <a:xfrm>
            <a:off x="4162425" y="5686425"/>
            <a:ext cx="749617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F4F0E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 Только в </a:t>
            </a:r>
            <a:r>
              <a:rPr sz="2550" b="1">
                <a:solidFill>
                  <a:srgbClr val="C6D8D0"/>
                </a:solidFill>
                <a:latin typeface="Arial"/>
                <a:ea typeface="Arial"/>
                <a:cs typeface="Arial"/>
              </a:rPr>
              <a:t>1648 году,</a:t>
            </a:r>
            <a:r>
              <a:rPr sz="2550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 после </a:t>
            </a:r>
            <a:r>
              <a:rPr sz="2550" b="1">
                <a:solidFill>
                  <a:srgbClr val="C6D8D0"/>
                </a:solidFill>
                <a:latin typeface="Arial"/>
                <a:ea typeface="Arial"/>
                <a:cs typeface="Arial"/>
              </a:rPr>
              <a:t>80 лет</a:t>
            </a:r>
            <a:r>
              <a:rPr sz="2550" b="0">
                <a:solidFill>
                  <a:srgbClr val="F4F0E6"/>
                </a:solidFill>
                <a:latin typeface="Arial"/>
                <a:ea typeface="Arial"/>
                <a:cs typeface="Arial"/>
              </a:rPr>
              <a:t> войны!</a:t>
            </a:r>
          </a:p>
        </p:txBody>
      </p:sp>
      <p:sp>
        <p:nvSpPr>
          <p:cNvPr id="16" name="watermark">
            <a:extLst>
              <a:ext uri="{FF2B5EF4-FFF2-40B4-BE49-F238E27FC236}">
                <a16:creationId xmlns:a16="http://schemas.microsoft.com/office/drawing/2014/main" id="{55F03EDB-F833-4DEE-B86E-C09C8524ED63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DDD5C6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DDD5C6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99444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_s9_id2_part0">
            <a:extLst>
              <a:ext uri="{FF2B5EF4-FFF2-40B4-BE49-F238E27FC236}">
                <a16:creationId xmlns:a16="http://schemas.microsoft.com/office/drawing/2014/main" id="{5C1F765C-EF3F-4778-8E2B-120394F3C6AE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Как управлялась республика?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53888E-2FD3-4E77-BF0A-26BE8427E322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9_id7_part0">
            <a:extLst>
              <a:ext uri="{FF2B5EF4-FFF2-40B4-BE49-F238E27FC236}">
                <a16:creationId xmlns:a16="http://schemas.microsoft.com/office/drawing/2014/main" id="{9F3A0EB7-F45C-40C6-8C5B-2257AC013218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Государственное устройство Голландии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987709"/>
            <a:ext cx="3752850" cy="293973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4138DE-533C-4445-8E80-9FA40BDCEAC7}"/>
              </a:ext>
            </a:extLst>
          </p:cNvPr>
          <p:cNvSpPr>
            <a:spLocks noGrp="1"/>
          </p:cNvSpPr>
          <p:nvPr/>
        </p:nvSpPr>
        <p:spPr>
          <a:xfrm>
            <a:off x="4695825" y="1895475"/>
            <a:ext cx="6962775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6" name="source_s9_id3_part0">
            <a:extLst>
              <a:ext uri="{FF2B5EF4-FFF2-40B4-BE49-F238E27FC236}">
                <a16:creationId xmlns:a16="http://schemas.microsoft.com/office/drawing/2014/main" id="{BD73C490-4E79-40D4-827A-0658ADD2978E}"/>
              </a:ext>
            </a:extLst>
          </p:cNvPr>
          <p:cNvSpPr>
            <a:spLocks noGrp="1"/>
          </p:cNvSpPr>
          <p:nvPr/>
        </p:nvSpPr>
        <p:spPr>
          <a:xfrm>
            <a:off x="4695825" y="2009775"/>
            <a:ext cx="69627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Генеральные штаты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высший орган власти (парламент).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15F3D7-EE2E-44FC-AA54-FDE3ED9D90A6}"/>
              </a:ext>
            </a:extLst>
          </p:cNvPr>
          <p:cNvSpPr>
            <a:spLocks noGrp="1"/>
          </p:cNvSpPr>
          <p:nvPr/>
        </p:nvSpPr>
        <p:spPr>
          <a:xfrm>
            <a:off x="4695825" y="3038475"/>
            <a:ext cx="6962775" cy="9525"/>
          </a:xfrm>
          <a:prstGeom prst="rect">
            <a:avLst/>
          </a:prstGeom>
          <a:solidFill>
            <a:srgbClr val="CEC6B7"/>
          </a:solidFill>
          <a:ln w="0">
            <a:noFill/>
          </a:ln>
        </p:spPr>
      </p:sp>
      <p:sp>
        <p:nvSpPr>
          <p:cNvPr id="8" name="source_s9_id3_part1">
            <a:extLst>
              <a:ext uri="{FF2B5EF4-FFF2-40B4-BE49-F238E27FC236}">
                <a16:creationId xmlns:a16="http://schemas.microsoft.com/office/drawing/2014/main" id="{DDD2D3E1-2BD2-4488-B027-CDAE79CFB181}"/>
              </a:ext>
            </a:extLst>
          </p:cNvPr>
          <p:cNvSpPr>
            <a:spLocks noGrp="1"/>
          </p:cNvSpPr>
          <p:nvPr/>
        </p:nvSpPr>
        <p:spPr>
          <a:xfrm>
            <a:off x="4695825" y="3152775"/>
            <a:ext cx="69627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Великий пенсионарий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главный министр, руководил делами.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A5E59D8-055E-43DE-85AA-E9EA3935A8ED}"/>
              </a:ext>
            </a:extLst>
          </p:cNvPr>
          <p:cNvSpPr>
            <a:spLocks noGrp="1"/>
          </p:cNvSpPr>
          <p:nvPr/>
        </p:nvSpPr>
        <p:spPr>
          <a:xfrm>
            <a:off x="4695825" y="4152900"/>
            <a:ext cx="6962775" cy="9525"/>
          </a:xfrm>
          <a:prstGeom prst="rect">
            <a:avLst/>
          </a:prstGeom>
          <a:solidFill>
            <a:srgbClr val="CEC6B7"/>
          </a:solidFill>
          <a:ln w="0">
            <a:noFill/>
          </a:ln>
        </p:spPr>
      </p:sp>
      <p:sp>
        <p:nvSpPr>
          <p:cNvPr id="10" name="source_s9_id3_part2">
            <a:extLst>
              <a:ext uri="{FF2B5EF4-FFF2-40B4-BE49-F238E27FC236}">
                <a16:creationId xmlns:a16="http://schemas.microsoft.com/office/drawing/2014/main" id="{B0EA5FF1-9449-4258-B075-8ED730629918}"/>
              </a:ext>
            </a:extLst>
          </p:cNvPr>
          <p:cNvSpPr>
            <a:spLocks noGrp="1"/>
          </p:cNvSpPr>
          <p:nvPr/>
        </p:nvSpPr>
        <p:spPr>
          <a:xfrm>
            <a:off x="4695825" y="4267200"/>
            <a:ext cx="69627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Статхаудер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военный руководитель, часто из рода Оранских.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0378894-4FA6-4514-B9E0-EEBDE0AF0B4A}"/>
              </a:ext>
            </a:extLst>
          </p:cNvPr>
          <p:cNvSpPr>
            <a:spLocks noGrp="1"/>
          </p:cNvSpPr>
          <p:nvPr/>
        </p:nvSpPr>
        <p:spPr>
          <a:xfrm>
            <a:off x="533400" y="5467350"/>
            <a:ext cx="11125200" cy="962025"/>
          </a:xfrm>
          <a:prstGeom prst="rect">
            <a:avLst/>
          </a:prstGeom>
          <a:solidFill>
            <a:srgbClr val="E5EBE4"/>
          </a:solidFill>
          <a:ln w="0">
            <a:noFill/>
          </a:ln>
        </p:spPr>
      </p:sp>
      <p:sp>
        <p:nvSpPr>
          <p:cNvPr id="12" name="source_s9_id3_part3">
            <a:extLst>
              <a:ext uri="{FF2B5EF4-FFF2-40B4-BE49-F238E27FC236}">
                <a16:creationId xmlns:a16="http://schemas.microsoft.com/office/drawing/2014/main" id="{7D05C774-1BB3-49ED-835C-A2A8B4C58E4D}"/>
              </a:ext>
            </a:extLst>
          </p:cNvPr>
          <p:cNvSpPr>
            <a:spLocks noGrp="1"/>
          </p:cNvSpPr>
          <p:nvPr/>
        </p:nvSpPr>
        <p:spPr>
          <a:xfrm>
            <a:off x="723900" y="5591175"/>
            <a:ext cx="107442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Веротерпимость:</a:t>
            </a:r>
            <a:r>
              <a:rPr sz="232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Разные религии могли жить в мире, что привлекало в страну умных и талантливых людей со всей Европы.</a:t>
            </a:r>
          </a:p>
        </p:txBody>
      </p:sp>
      <p:sp>
        <p:nvSpPr>
          <p:cNvPr id="13" name="watermark">
            <a:extLst>
              <a:ext uri="{FF2B5EF4-FFF2-40B4-BE49-F238E27FC236}">
                <a16:creationId xmlns:a16="http://schemas.microsoft.com/office/drawing/2014/main" id="{94B65636-9948-43C4-9D84-17D1AEBD062E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9418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_s10_id2_part0">
            <a:extLst>
              <a:ext uri="{FF2B5EF4-FFF2-40B4-BE49-F238E27FC236}">
                <a16:creationId xmlns:a16="http://schemas.microsoft.com/office/drawing/2014/main" id="{4B076E64-F958-4533-8499-04363E114F97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30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Экономическое чудо: Как голландцы добились успеха?</a:t>
            </a:r>
          </a:p>
        </p:txBody>
      </p:sp>
      <p:sp>
        <p:nvSpPr>
          <p:cNvPr id="2" name="source_s10_id3_part0">
            <a:extLst>
              <a:ext uri="{FF2B5EF4-FFF2-40B4-BE49-F238E27FC236}">
                <a16:creationId xmlns:a16="http://schemas.microsoft.com/office/drawing/2014/main" id="{A9A44B80-63C4-4987-BDA8-5AAD897E0AEF}"/>
              </a:ext>
            </a:extLst>
          </p:cNvPr>
          <p:cNvSpPr>
            <a:spLocks noGrp="1"/>
          </p:cNvSpPr>
          <p:nvPr/>
        </p:nvSpPr>
        <p:spPr>
          <a:xfrm>
            <a:off x="533400" y="1419225"/>
            <a:ext cx="111252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Хозяйство республики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C936F6-D4D2-412C-AEBF-30DE93476190}"/>
              </a:ext>
            </a:extLst>
          </p:cNvPr>
          <p:cNvSpPr>
            <a:spLocks noGrp="1"/>
          </p:cNvSpPr>
          <p:nvPr/>
        </p:nvSpPr>
        <p:spPr>
          <a:xfrm>
            <a:off x="533400" y="1895475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4" name="source_s10_id4_part0">
            <a:extLst>
              <a:ext uri="{FF2B5EF4-FFF2-40B4-BE49-F238E27FC236}">
                <a16:creationId xmlns:a16="http://schemas.microsoft.com/office/drawing/2014/main" id="{7A841C22-12F6-4E4D-B2D7-0BD8CD0D337B}"/>
              </a:ext>
            </a:extLst>
          </p:cNvPr>
          <p:cNvSpPr>
            <a:spLocks noGrp="1"/>
          </p:cNvSpPr>
          <p:nvPr/>
        </p:nvSpPr>
        <p:spPr>
          <a:xfrm>
            <a:off x="533400" y="2295525"/>
            <a:ext cx="6629400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Промышленность:</a:t>
            </a:r>
            <a:r>
              <a:rPr sz="25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Судостроение, производство тканей, мыла, огранка алмазов.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F56777-49D2-4C11-9569-FF8403E0170D}"/>
              </a:ext>
            </a:extLst>
          </p:cNvPr>
          <p:cNvSpPr>
            <a:spLocks noGrp="1"/>
          </p:cNvSpPr>
          <p:nvPr/>
        </p:nvSpPr>
        <p:spPr>
          <a:xfrm>
            <a:off x="533400" y="3829050"/>
            <a:ext cx="66294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6" name="source_s10_id5_part0">
            <a:extLst>
              <a:ext uri="{FF2B5EF4-FFF2-40B4-BE49-F238E27FC236}">
                <a16:creationId xmlns:a16="http://schemas.microsoft.com/office/drawing/2014/main" id="{B3036BA7-7B2D-44DB-8FC6-35CF081504A6}"/>
              </a:ext>
            </a:extLst>
          </p:cNvPr>
          <p:cNvSpPr>
            <a:spLocks noGrp="1"/>
          </p:cNvSpPr>
          <p:nvPr/>
        </p:nvSpPr>
        <p:spPr>
          <a:xfrm>
            <a:off x="533400" y="4067175"/>
            <a:ext cx="662940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Сельское хозяйство: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Выращивали не хлеб, а лён, овощи, тюльпаны. Развивали животноводство (знаменитые голландские сыры!).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07231" y="1981200"/>
            <a:ext cx="2530814" cy="3638550"/>
          </a:xfrm>
          <a:prstGeom prst="rect">
            <a:avLst/>
          </a:prstGeom>
        </p:spPr>
      </p:pic>
      <p:sp>
        <p:nvSpPr>
          <p:cNvPr id="8" name="source_s10_id6_part0">
            <a:extLst>
              <a:ext uri="{FF2B5EF4-FFF2-40B4-BE49-F238E27FC236}">
                <a16:creationId xmlns:a16="http://schemas.microsoft.com/office/drawing/2014/main" id="{A303C14B-B6D0-4218-8610-957D538E2CDB}"/>
              </a:ext>
            </a:extLst>
          </p:cNvPr>
          <p:cNvSpPr>
            <a:spLocks noGrp="1"/>
          </p:cNvSpPr>
          <p:nvPr/>
        </p:nvSpPr>
        <p:spPr>
          <a:xfrm>
            <a:off x="533400" y="5705475"/>
            <a:ext cx="111252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«Тюльпановая лихорадка»:</a:t>
            </a:r>
            <a:r>
              <a:rPr sz="22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Луковицы тюльпанов стоили целое состояние! Это показывает азарт и предприимчивость голландцев.</a:t>
            </a:r>
          </a:p>
        </p:txBody>
      </p:sp>
      <p:sp>
        <p:nvSpPr>
          <p:cNvPr id="9" name="watermark">
            <a:extLst>
              <a:ext uri="{FF2B5EF4-FFF2-40B4-BE49-F238E27FC236}">
                <a16:creationId xmlns:a16="http://schemas.microsoft.com/office/drawing/2014/main" id="{E2D81517-98FC-4A66-A686-48B4CB1E2B3D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88298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_s11_id2_part0">
            <a:extLst>
              <a:ext uri="{FF2B5EF4-FFF2-40B4-BE49-F238E27FC236}">
                <a16:creationId xmlns:a16="http://schemas.microsoft.com/office/drawing/2014/main" id="{8ED1FDDE-6C72-4C17-B6B2-C612C232A0E5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Торговые империи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43F97C-E860-42EA-9D7A-9E3DB29526A1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11_id7_part0">
            <a:extLst>
              <a:ext uri="{FF2B5EF4-FFF2-40B4-BE49-F238E27FC236}">
                <a16:creationId xmlns:a16="http://schemas.microsoft.com/office/drawing/2014/main" id="{D1F569A0-0234-47BB-AE25-3832AB5EDB2C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Голландцы по всему миру</a:t>
            </a:r>
          </a:p>
        </p:txBody>
      </p:sp>
      <p:sp>
        <p:nvSpPr>
          <p:cNvPr id="4" name="source_s11_id3_part0">
            <a:extLst>
              <a:ext uri="{FF2B5EF4-FFF2-40B4-BE49-F238E27FC236}">
                <a16:creationId xmlns:a16="http://schemas.microsoft.com/office/drawing/2014/main" id="{3F08A630-B012-4967-A1D1-392A7C9E91E5}"/>
              </a:ext>
            </a:extLst>
          </p:cNvPr>
          <p:cNvSpPr>
            <a:spLocks noGrp="1"/>
          </p:cNvSpPr>
          <p:nvPr/>
        </p:nvSpPr>
        <p:spPr>
          <a:xfrm>
            <a:off x="533400" y="1952625"/>
            <a:ext cx="5391150" cy="1581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Ост-Индская компания (1602 г.):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Торговля с Азией. Была могущественной, как целое государство.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43BC54-645D-4B56-B11D-3F19C7A35150}"/>
              </a:ext>
            </a:extLst>
          </p:cNvPr>
          <p:cNvSpPr>
            <a:spLocks noGrp="1"/>
          </p:cNvSpPr>
          <p:nvPr/>
        </p:nvSpPr>
        <p:spPr>
          <a:xfrm>
            <a:off x="533400" y="3790950"/>
            <a:ext cx="539115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6" name="source_s11_id3_part1">
            <a:extLst>
              <a:ext uri="{FF2B5EF4-FFF2-40B4-BE49-F238E27FC236}">
                <a16:creationId xmlns:a16="http://schemas.microsoft.com/office/drawing/2014/main" id="{7F31CE8F-A21C-4A8C-B5D3-02F44344928C}"/>
              </a:ext>
            </a:extLst>
          </p:cNvPr>
          <p:cNvSpPr>
            <a:spLocks noGrp="1"/>
          </p:cNvSpPr>
          <p:nvPr/>
        </p:nvSpPr>
        <p:spPr>
          <a:xfrm>
            <a:off x="533400" y="4057650"/>
            <a:ext cx="5391150" cy="1581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Вест-Индская компания (1621 г.):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Торговля с Америкой. Основала Новый Амстердам (позже — Нью-Йорк!).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42574" y="1914525"/>
            <a:ext cx="4374251" cy="378142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AEE6AC-CDB9-49AD-9728-25EAB5DD2CB4}"/>
              </a:ext>
            </a:extLst>
          </p:cNvPr>
          <p:cNvSpPr>
            <a:spLocks noGrp="1"/>
          </p:cNvSpPr>
          <p:nvPr/>
        </p:nvSpPr>
        <p:spPr>
          <a:xfrm>
            <a:off x="533400" y="5800725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9" name="source_s11_id3_part2">
            <a:extLst>
              <a:ext uri="{FF2B5EF4-FFF2-40B4-BE49-F238E27FC236}">
                <a16:creationId xmlns:a16="http://schemas.microsoft.com/office/drawing/2014/main" id="{68E9086C-9C0E-4D6D-B61A-4482736665C3}"/>
              </a:ext>
            </a:extLst>
          </p:cNvPr>
          <p:cNvSpPr>
            <a:spLocks noGrp="1"/>
          </p:cNvSpPr>
          <p:nvPr/>
        </p:nvSpPr>
        <p:spPr>
          <a:xfrm>
            <a:off x="533400" y="6019800"/>
            <a:ext cx="111252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5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Голландские мореплаватели открыли новые земли и мысы (например, </a:t>
            </a:r>
            <a:r>
              <a:rPr sz="225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мыс Горн</a:t>
            </a:r>
            <a:r>
              <a:rPr sz="225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).</a:t>
            </a:r>
          </a:p>
        </p:txBody>
      </p:sp>
      <p:sp>
        <p:nvSpPr>
          <p:cNvPr id="10" name="watermark">
            <a:extLst>
              <a:ext uri="{FF2B5EF4-FFF2-40B4-BE49-F238E27FC236}">
                <a16:creationId xmlns:a16="http://schemas.microsoft.com/office/drawing/2014/main" id="{7685920F-9D16-4034-933A-C71D2533D069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6793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_s12_id2_part0">
            <a:extLst>
              <a:ext uri="{FF2B5EF4-FFF2-40B4-BE49-F238E27FC236}">
                <a16:creationId xmlns:a16="http://schemas.microsoft.com/office/drawing/2014/main" id="{6B03D312-BFA2-4522-A918-7F86A061F570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Золотой век культуры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C866B1-2BBC-42F4-B10A-54805DF98EE4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12_id5_part0">
            <a:extLst>
              <a:ext uri="{FF2B5EF4-FFF2-40B4-BE49-F238E27FC236}">
                <a16:creationId xmlns:a16="http://schemas.microsoft.com/office/drawing/2014/main" id="{4AE3072F-1B5A-455E-891A-69349EB50149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 Расцвет искусства и науки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AEDD46-3DBE-4022-AC56-1D3DE0295A46}"/>
              </a:ext>
            </a:extLst>
          </p:cNvPr>
          <p:cNvSpPr>
            <a:spLocks noGrp="1"/>
          </p:cNvSpPr>
          <p:nvPr/>
        </p:nvSpPr>
        <p:spPr>
          <a:xfrm>
            <a:off x="457200" y="1857375"/>
            <a:ext cx="3467100" cy="4162425"/>
          </a:xfrm>
          <a:prstGeom prst="rect">
            <a:avLst/>
          </a:prstGeom>
          <a:solidFill>
            <a:srgbClr val="142E40"/>
          </a:solidFill>
          <a:ln w="0">
            <a:noFill/>
          </a:ln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1057" y="1943100"/>
            <a:ext cx="3219387" cy="3990975"/>
          </a:xfrm>
          <a:prstGeom prst="rect">
            <a:avLst/>
          </a:prstGeom>
        </p:spPr>
      </p:pic>
      <p:sp>
        <p:nvSpPr>
          <p:cNvPr id="6" name="source_s12_id4_part0">
            <a:extLst>
              <a:ext uri="{FF2B5EF4-FFF2-40B4-BE49-F238E27FC236}">
                <a16:creationId xmlns:a16="http://schemas.microsoft.com/office/drawing/2014/main" id="{44A3BF71-8B89-4C96-AD4C-6B6B81DC4F53}"/>
              </a:ext>
            </a:extLst>
          </p:cNvPr>
          <p:cNvSpPr>
            <a:spLocks noGrp="1"/>
          </p:cNvSpPr>
          <p:nvPr/>
        </p:nvSpPr>
        <p:spPr>
          <a:xfrm>
            <a:off x="542925" y="6115050"/>
            <a:ext cx="32956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9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Рембрандт</a:t>
            </a:r>
          </a:p>
        </p:txBody>
      </p:sp>
      <p:sp>
        <p:nvSpPr>
          <p:cNvPr id="7" name="source_s12_id3_part0">
            <a:extLst>
              <a:ext uri="{FF2B5EF4-FFF2-40B4-BE49-F238E27FC236}">
                <a16:creationId xmlns:a16="http://schemas.microsoft.com/office/drawing/2014/main" id="{664F7E14-E428-4B24-BD80-AD0DC9BCA07E}"/>
              </a:ext>
            </a:extLst>
          </p:cNvPr>
          <p:cNvSpPr>
            <a:spLocks noGrp="1"/>
          </p:cNvSpPr>
          <p:nvPr/>
        </p:nvSpPr>
        <p:spPr>
          <a:xfrm>
            <a:off x="4514850" y="1952625"/>
            <a:ext cx="7143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Богатство страны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позволило развиваться культуре.</a:t>
            </a:r>
          </a:p>
        </p:txBody>
      </p:sp>
      <p:sp>
        <p:nvSpPr>
          <p:cNvPr id="8" name="source_s12_id3_part1">
            <a:extLst>
              <a:ext uri="{FF2B5EF4-FFF2-40B4-BE49-F238E27FC236}">
                <a16:creationId xmlns:a16="http://schemas.microsoft.com/office/drawing/2014/main" id="{8E761353-AF8A-4718-8A03-C1A906319B81}"/>
              </a:ext>
            </a:extLst>
          </p:cNvPr>
          <p:cNvSpPr>
            <a:spLocks noGrp="1"/>
          </p:cNvSpPr>
          <p:nvPr/>
        </p:nvSpPr>
        <p:spPr>
          <a:xfrm>
            <a:off x="4514850" y="3076575"/>
            <a:ext cx="71437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Амстердам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— центр книгопечатания.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FFD6A1-BDD9-41AD-B91F-AE5D426E4DE9}"/>
              </a:ext>
            </a:extLst>
          </p:cNvPr>
          <p:cNvSpPr>
            <a:spLocks noGrp="1"/>
          </p:cNvSpPr>
          <p:nvPr/>
        </p:nvSpPr>
        <p:spPr>
          <a:xfrm>
            <a:off x="4514850" y="3962400"/>
            <a:ext cx="714375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10" name="source_s12_id3_part2">
            <a:extLst>
              <a:ext uri="{FF2B5EF4-FFF2-40B4-BE49-F238E27FC236}">
                <a16:creationId xmlns:a16="http://schemas.microsoft.com/office/drawing/2014/main" id="{A4640933-676A-49B9-B61D-2CCF3288B3EB}"/>
              </a:ext>
            </a:extLst>
          </p:cNvPr>
          <p:cNvSpPr>
            <a:spLocks noGrp="1"/>
          </p:cNvSpPr>
          <p:nvPr/>
        </p:nvSpPr>
        <p:spPr>
          <a:xfrm>
            <a:off x="4514850" y="4229100"/>
            <a:ext cx="71437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Золотой век живописи: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Рембрандт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, </a:t>
            </a:r>
            <a:r>
              <a:rPr sz="2475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Вермеер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и другие великие художники.</a:t>
            </a:r>
          </a:p>
        </p:txBody>
      </p:sp>
      <p:sp>
        <p:nvSpPr>
          <p:cNvPr id="11" name="source_s12_id3_part3">
            <a:extLst>
              <a:ext uri="{FF2B5EF4-FFF2-40B4-BE49-F238E27FC236}">
                <a16:creationId xmlns:a16="http://schemas.microsoft.com/office/drawing/2014/main" id="{457C3016-2E78-4FE3-8EA3-709A4D496536}"/>
              </a:ext>
            </a:extLst>
          </p:cNvPr>
          <p:cNvSpPr>
            <a:spLocks noGrp="1"/>
          </p:cNvSpPr>
          <p:nvPr/>
        </p:nvSpPr>
        <p:spPr>
          <a:xfrm>
            <a:off x="4514850" y="5505450"/>
            <a:ext cx="714375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Развивались </a:t>
            </a:r>
            <a:r>
              <a:rPr sz="247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точные науки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, </a:t>
            </a:r>
            <a:r>
              <a:rPr sz="2475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география</a:t>
            </a:r>
            <a:r>
              <a:rPr sz="247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(лучшие карты в Европе!).</a:t>
            </a:r>
          </a:p>
        </p:txBody>
      </p:sp>
      <p:sp>
        <p:nvSpPr>
          <p:cNvPr id="12" name="watermark">
            <a:extLst>
              <a:ext uri="{FF2B5EF4-FFF2-40B4-BE49-F238E27FC236}">
                <a16:creationId xmlns:a16="http://schemas.microsoft.com/office/drawing/2014/main" id="{81BBCFDF-1585-43BE-8929-C0AC70C80077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37651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_s13_id2_part0">
            <a:extLst>
              <a:ext uri="{FF2B5EF4-FFF2-40B4-BE49-F238E27FC236}">
                <a16:creationId xmlns:a16="http://schemas.microsoft.com/office/drawing/2014/main" id="{3281DAE7-F1FA-4A47-8B87-A1DA421FC369}"/>
              </a:ext>
            </a:extLst>
          </p:cNvPr>
          <p:cNvSpPr>
            <a:spLocks noGrp="1"/>
          </p:cNvSpPr>
          <p:nvPr/>
        </p:nvSpPr>
        <p:spPr>
          <a:xfrm>
            <a:off x="533400" y="352425"/>
            <a:ext cx="111252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34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B6A2A9-0989-4C3F-9A0D-3165DB9BBF4A}"/>
              </a:ext>
            </a:extLst>
          </p:cNvPr>
          <p:cNvSpPr>
            <a:spLocks noGrp="1"/>
          </p:cNvSpPr>
          <p:nvPr/>
        </p:nvSpPr>
        <p:spPr>
          <a:xfrm>
            <a:off x="533400" y="1123950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3" name="source_s13_id7_part0">
            <a:extLst>
              <a:ext uri="{FF2B5EF4-FFF2-40B4-BE49-F238E27FC236}">
                <a16:creationId xmlns:a16="http://schemas.microsoft.com/office/drawing/2014/main" id="{3CB239FA-4624-43C7-B495-4AD0BB4A9F4D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00" b="1">
                <a:solidFill>
                  <a:srgbClr val="3E706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Что мы узнали?</a:t>
            </a:r>
          </a:p>
        </p:txBody>
      </p:sp>
      <p:sp>
        <p:nvSpPr>
          <p:cNvPr id="4" name="source_s13_id3_part0">
            <a:extLst>
              <a:ext uri="{FF2B5EF4-FFF2-40B4-BE49-F238E27FC236}">
                <a16:creationId xmlns:a16="http://schemas.microsoft.com/office/drawing/2014/main" id="{B474B2E3-5BB9-436D-BA3F-7BC84757E3F6}"/>
              </a:ext>
            </a:extLst>
          </p:cNvPr>
          <p:cNvSpPr>
            <a:spLocks noGrp="1"/>
          </p:cNvSpPr>
          <p:nvPr/>
        </p:nvSpPr>
        <p:spPr>
          <a:xfrm>
            <a:off x="533400" y="1790700"/>
            <a:ext cx="57721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Нидерланды </a:t>
            </a:r>
            <a:r>
              <a:rPr sz="2400" b="1">
                <a:solidFill>
                  <a:srgbClr val="142E40"/>
                </a:solidFill>
                <a:latin typeface="Arial"/>
                <a:ea typeface="Arial"/>
                <a:cs typeface="Arial"/>
              </a:rPr>
              <a:t>освободились от власти Испании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 после долгой борьбы.</a:t>
            </a:r>
          </a:p>
        </p:txBody>
      </p:sp>
      <p:sp>
        <p:nvSpPr>
          <p:cNvPr id="5" name="source_s13_id3_part1">
            <a:extLst>
              <a:ext uri="{FF2B5EF4-FFF2-40B4-BE49-F238E27FC236}">
                <a16:creationId xmlns:a16="http://schemas.microsoft.com/office/drawing/2014/main" id="{DE484B4E-FB61-438D-9DB4-3D8C3CB9CC66}"/>
              </a:ext>
            </a:extLst>
          </p:cNvPr>
          <p:cNvSpPr>
            <a:spLocks noGrp="1"/>
          </p:cNvSpPr>
          <p:nvPr/>
        </p:nvSpPr>
        <p:spPr>
          <a:xfrm>
            <a:off x="533400" y="3038475"/>
            <a:ext cx="57721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На севере возникла первая в Европе </a:t>
            </a:r>
            <a:r>
              <a:rPr sz="2400" b="1">
                <a:solidFill>
                  <a:srgbClr val="3E706D"/>
                </a:solidFill>
                <a:latin typeface="Arial"/>
                <a:ea typeface="Arial"/>
                <a:cs typeface="Arial"/>
              </a:rPr>
              <a:t>буржуазная республика</a:t>
            </a:r>
            <a:r>
              <a:rPr sz="2400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source_s13_id3_part2">
            <a:extLst>
              <a:ext uri="{FF2B5EF4-FFF2-40B4-BE49-F238E27FC236}">
                <a16:creationId xmlns:a16="http://schemas.microsoft.com/office/drawing/2014/main" id="{5F2ADE26-FDF9-4818-99A8-D0D151D3D55B}"/>
              </a:ext>
            </a:extLst>
          </p:cNvPr>
          <p:cNvSpPr>
            <a:spLocks noGrp="1"/>
          </p:cNvSpPr>
          <p:nvPr/>
        </p:nvSpPr>
        <p:spPr>
          <a:xfrm>
            <a:off x="533400" y="4191000"/>
            <a:ext cx="5772150" cy="1571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325" b="0">
                <a:solidFill>
                  <a:srgbClr val="263A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Благодаря </a:t>
            </a:r>
            <a:r>
              <a:rPr sz="2325" b="1">
                <a:solidFill>
                  <a:srgbClr val="94473D"/>
                </a:solidFill>
                <a:latin typeface="Arial"/>
                <a:ea typeface="Arial"/>
                <a:cs typeface="Arial"/>
              </a:rPr>
              <a:t>трудолюбию и предприимчивости</a:t>
            </a:r>
            <a:r>
              <a:rPr sz="2325" b="0">
                <a:solidFill>
                  <a:srgbClr val="263A43"/>
                </a:solidFill>
                <a:latin typeface="Arial"/>
                <a:ea typeface="Arial"/>
                <a:cs typeface="Arial"/>
              </a:rPr>
              <a:t>, бедная страна с суровой природой стала самой развитой в Европе.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95468" y="1952625"/>
            <a:ext cx="5058964" cy="36480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D6740C-4022-4B7B-9481-9F0E8863F177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11125200" cy="9525"/>
          </a:xfrm>
          <a:prstGeom prst="rect">
            <a:avLst/>
          </a:prstGeom>
          <a:solidFill>
            <a:srgbClr val="B49558"/>
          </a:solidFill>
          <a:ln w="0">
            <a:noFill/>
          </a:ln>
        </p:spPr>
      </p:sp>
      <p:sp>
        <p:nvSpPr>
          <p:cNvPr id="9" name="source_s13_id3_part3">
            <a:extLst>
              <a:ext uri="{FF2B5EF4-FFF2-40B4-BE49-F238E27FC236}">
                <a16:creationId xmlns:a16="http://schemas.microsoft.com/office/drawing/2014/main" id="{DA89FB57-F6D7-41D1-8EFC-E28A976A6DA3}"/>
              </a:ext>
            </a:extLst>
          </p:cNvPr>
          <p:cNvSpPr>
            <a:spLocks noGrp="1"/>
          </p:cNvSpPr>
          <p:nvPr/>
        </p:nvSpPr>
        <p:spPr>
          <a:xfrm>
            <a:off x="533400" y="6048375"/>
            <a:ext cx="111252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>
                <a:solidFill>
                  <a:srgbClr val="142E40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94473D"/>
                </a:solidFill>
                <a:latin typeface="Georgia"/>
                <a:ea typeface="Georgia"/>
                <a:cs typeface="Georgia"/>
              </a:rPr>
              <a:t>XVII век</a:t>
            </a:r>
            <a:r>
              <a:rPr sz="2850" b="0">
                <a:solidFill>
                  <a:srgbClr val="142E40"/>
                </a:solidFill>
                <a:latin typeface="Georgia"/>
                <a:ea typeface="Georgia"/>
                <a:cs typeface="Georgia"/>
              </a:rPr>
              <a:t> — «Золотой век» Голландии.</a:t>
            </a:r>
          </a:p>
        </p:txBody>
      </p:sp>
      <p:sp>
        <p:nvSpPr>
          <p:cNvPr id="10" name="watermark">
            <a:extLst>
              <a:ext uri="{FF2B5EF4-FFF2-40B4-BE49-F238E27FC236}">
                <a16:creationId xmlns:a16="http://schemas.microsoft.com/office/drawing/2014/main" id="{E5872CD0-1214-47C3-A0B8-F549519AF51A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714500" cy="200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buNone/>
              <a:defRPr sz="110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7788198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717</Words>
  <Application>Microsoft Office PowerPoint</Application>
  <DocSecurity>0</DocSecurity>
  <PresentationFormat>Широкоэкранный</PresentationFormat>
  <Paragraphs>96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2026-09-16T19:30:51Z</dcterms:created>
  <dcterms:modified xsi:type="dcterms:W3CDTF">2026-09-17T11:29:24Z</dcterms:modified>
</cp:coreProperties>
</file>