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56EF9F0-5C11-48C7-B495-C9A599686E0B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9BCE365-A7FF-4045-8DAD-2AA99D63F6E9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3" name="s1-text-0">
            <a:extLst>
              <a:ext uri="{FF2B5EF4-FFF2-40B4-BE49-F238E27FC236}">
                <a16:creationId xmlns:a16="http://schemas.microsoft.com/office/drawing/2014/main" id="{CB67C494-802F-4324-81DF-A7A127EC67C8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4" name="s1-text-1">
            <a:extLst>
              <a:ext uri="{FF2B5EF4-FFF2-40B4-BE49-F238E27FC236}">
                <a16:creationId xmlns:a16="http://schemas.microsoft.com/office/drawing/2014/main" id="{2714769F-26E3-4080-92E6-0F5C7F95ED0F}"/>
              </a:ext>
            </a:extLst>
          </p:cNvPr>
          <p:cNvSpPr>
            <a:spLocks noGrp="1"/>
          </p:cNvSpPr>
          <p:nvPr/>
        </p:nvSpPr>
        <p:spPr>
          <a:xfrm>
            <a:off x="628650" y="1752600"/>
            <a:ext cx="6905625" cy="2800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8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48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Наука,</a:t>
            </a:r>
          </a:p>
          <a:p>
            <a:pPr algn="l">
              <a:lnSpc>
                <a:spcPct val="112000"/>
              </a:lnSpc>
              <a:buNone/>
              <a:defRPr sz="48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48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образование,</a:t>
            </a:r>
          </a:p>
          <a:p>
            <a:pPr algn="l">
              <a:lnSpc>
                <a:spcPct val="112000"/>
              </a:lnSpc>
              <a:buNone/>
              <a:defRPr sz="48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48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воспитание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EF9E4CE-298C-42A9-B5F8-E091DFB4C54D}"/>
              </a:ext>
            </a:extLst>
          </p:cNvPr>
          <p:cNvSpPr>
            <a:spLocks noGrp="1"/>
          </p:cNvSpPr>
          <p:nvPr/>
        </p:nvSpPr>
        <p:spPr>
          <a:xfrm>
            <a:off x="628650" y="4895850"/>
            <a:ext cx="1285875" cy="0"/>
          </a:xfrm>
          <a:prstGeom prst="line">
            <a:avLst/>
          </a:prstGeom>
          <a:noFill/>
          <a:ln w="28575">
            <a:solidFill>
              <a:srgbClr val="783D45"/>
            </a:solidFill>
          </a:ln>
        </p:spPr>
      </p:sp>
      <p:sp>
        <p:nvSpPr>
          <p:cNvPr id="6" name="s1-text-2">
            <a:extLst>
              <a:ext uri="{FF2B5EF4-FFF2-40B4-BE49-F238E27FC236}">
                <a16:creationId xmlns:a16="http://schemas.microsoft.com/office/drawing/2014/main" id="{4A0C22F7-7027-4508-AFE9-1D3E21AC579D}"/>
              </a:ext>
            </a:extLst>
          </p:cNvPr>
          <p:cNvSpPr>
            <a:spLocks noGrp="1"/>
          </p:cNvSpPr>
          <p:nvPr/>
        </p:nvSpPr>
        <p:spPr>
          <a:xfrm>
            <a:off x="647700" y="5219700"/>
            <a:ext cx="19050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250" b="0" i="0">
                <a:solidFill>
                  <a:srgbClr val="66725B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8 класс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172450" y="880795"/>
            <a:ext cx="3295650" cy="5077361"/>
          </a:xfrm>
          <a:prstGeom prst="rect">
            <a:avLst/>
          </a:prstGeom>
        </p:spPr>
      </p:pic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9748619-674C-4CC0-B978-452E48346D73}"/>
              </a:ext>
            </a:extLst>
          </p:cNvPr>
          <p:cNvSpPr>
            <a:spLocks noGrp="1"/>
          </p:cNvSpPr>
          <p:nvPr/>
        </p:nvSpPr>
        <p:spPr>
          <a:xfrm>
            <a:off x="7820025" y="733425"/>
            <a:ext cx="0" cy="5314950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</p:spTree>
    <p:extLst>
      <p:ext uri="{BB962C8B-B14F-4D97-AF65-F5344CB8AC3E}">
        <p14:creationId xmlns:p14="http://schemas.microsoft.com/office/powerpoint/2010/main" val="1225807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5C0FC0C-6D7D-445F-9E3D-34646128A27C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2-text-3">
            <a:extLst>
              <a:ext uri="{FF2B5EF4-FFF2-40B4-BE49-F238E27FC236}">
                <a16:creationId xmlns:a16="http://schemas.microsoft.com/office/drawing/2014/main" id="{F5CDBB01-6059-4C9E-BD91-BEE0C9230292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План урока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5C92479-1AE0-451F-9C43-512B32780502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2-text-4">
            <a:extLst>
              <a:ext uri="{FF2B5EF4-FFF2-40B4-BE49-F238E27FC236}">
                <a16:creationId xmlns:a16="http://schemas.microsoft.com/office/drawing/2014/main" id="{AA5CB647-7945-4E79-9311-0CB36BD82456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agenda-1">
            <a:extLst>
              <a:ext uri="{FF2B5EF4-FFF2-40B4-BE49-F238E27FC236}">
                <a16:creationId xmlns:a16="http://schemas.microsoft.com/office/drawing/2014/main" id="{E3FBB549-6D05-44C1-9E77-1F41E0BC9F05}"/>
              </a:ext>
            </a:extLst>
          </p:cNvPr>
          <p:cNvSpPr>
            <a:spLocks noGrp="1"/>
          </p:cNvSpPr>
          <p:nvPr/>
        </p:nvSpPr>
        <p:spPr>
          <a:xfrm>
            <a:off x="1028700" y="1571625"/>
            <a:ext cx="1028700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-381000" algn="l">
              <a:lnSpc>
                <a:spcPct val="105000"/>
              </a:lnSpc>
              <a:buFont typeface="Calibri"/>
              <a:buAutoNum type="arabicPeriod"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Научная революция XVIII века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: специализация наук и великие открытия.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9B3BFEC-D0AD-463A-80D1-42B9236A75DD}"/>
              </a:ext>
            </a:extLst>
          </p:cNvPr>
          <p:cNvSpPr>
            <a:spLocks noGrp="1"/>
          </p:cNvSpPr>
          <p:nvPr/>
        </p:nvSpPr>
        <p:spPr>
          <a:xfrm>
            <a:off x="1028700" y="2524125"/>
            <a:ext cx="10267950" cy="0"/>
          </a:xfrm>
          <a:prstGeom prst="line">
            <a:avLst/>
          </a:prstGeom>
          <a:noFill/>
          <a:ln w="5715">
            <a:solidFill>
              <a:srgbClr val="AA8E55"/>
            </a:solidFill>
          </a:ln>
        </p:spPr>
      </p:sp>
      <p:sp>
        <p:nvSpPr>
          <p:cNvPr id="7" name="agenda-2">
            <a:extLst>
              <a:ext uri="{FF2B5EF4-FFF2-40B4-BE49-F238E27FC236}">
                <a16:creationId xmlns:a16="http://schemas.microsoft.com/office/drawing/2014/main" id="{9BE6F550-7517-48C6-8CB2-6065E6A2B921}"/>
              </a:ext>
            </a:extLst>
          </p:cNvPr>
          <p:cNvSpPr>
            <a:spLocks noGrp="1"/>
          </p:cNvSpPr>
          <p:nvPr/>
        </p:nvSpPr>
        <p:spPr>
          <a:xfrm>
            <a:off x="1028700" y="2705100"/>
            <a:ext cx="1028700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-381000" algn="l">
              <a:lnSpc>
                <a:spcPct val="105000"/>
              </a:lnSpc>
              <a:buFont typeface="Calibri"/>
              <a:buAutoNum type="arabicPeriod" startAt="2"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Рождение экономической науки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: физиократы и Адам Смит.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D3A7258-1301-4159-9C69-C9DA81C78F77}"/>
              </a:ext>
            </a:extLst>
          </p:cNvPr>
          <p:cNvSpPr>
            <a:spLocks noGrp="1"/>
          </p:cNvSpPr>
          <p:nvPr/>
        </p:nvSpPr>
        <p:spPr>
          <a:xfrm>
            <a:off x="1028700" y="3657600"/>
            <a:ext cx="10267950" cy="0"/>
          </a:xfrm>
          <a:prstGeom prst="line">
            <a:avLst/>
          </a:prstGeom>
          <a:noFill/>
          <a:ln w="5715">
            <a:solidFill>
              <a:srgbClr val="AA8E55"/>
            </a:solidFill>
          </a:ln>
        </p:spPr>
      </p:sp>
      <p:sp>
        <p:nvSpPr>
          <p:cNvPr id="9" name="agenda-3">
            <a:extLst>
              <a:ext uri="{FF2B5EF4-FFF2-40B4-BE49-F238E27FC236}">
                <a16:creationId xmlns:a16="http://schemas.microsoft.com/office/drawing/2014/main" id="{69B77388-4716-483B-9964-D0BBBC138EC2}"/>
              </a:ext>
            </a:extLst>
          </p:cNvPr>
          <p:cNvSpPr>
            <a:spLocks noGrp="1"/>
          </p:cNvSpPr>
          <p:nvPr/>
        </p:nvSpPr>
        <p:spPr>
          <a:xfrm>
            <a:off x="1028700" y="3838575"/>
            <a:ext cx="1028700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-381000" algn="l">
              <a:lnSpc>
                <a:spcPct val="105000"/>
              </a:lnSpc>
              <a:buFont typeface="Calibri"/>
              <a:buAutoNum type="arabicPeriod" startAt="3"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Эволюция образования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: от церковных школ к государственной системе.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FE003D2-A37D-48B9-A383-EE9D7A79CA32}"/>
              </a:ext>
            </a:extLst>
          </p:cNvPr>
          <p:cNvSpPr>
            <a:spLocks noGrp="1"/>
          </p:cNvSpPr>
          <p:nvPr/>
        </p:nvSpPr>
        <p:spPr>
          <a:xfrm>
            <a:off x="1028700" y="4791075"/>
            <a:ext cx="10267950" cy="0"/>
          </a:xfrm>
          <a:prstGeom prst="line">
            <a:avLst/>
          </a:prstGeom>
          <a:noFill/>
          <a:ln w="5715">
            <a:solidFill>
              <a:srgbClr val="AA8E55"/>
            </a:solidFill>
          </a:ln>
        </p:spPr>
      </p:sp>
      <p:sp>
        <p:nvSpPr>
          <p:cNvPr id="11" name="agenda-4">
            <a:extLst>
              <a:ext uri="{FF2B5EF4-FFF2-40B4-BE49-F238E27FC236}">
                <a16:creationId xmlns:a16="http://schemas.microsoft.com/office/drawing/2014/main" id="{FE805438-38BD-489D-BF55-5A0376607A60}"/>
              </a:ext>
            </a:extLst>
          </p:cNvPr>
          <p:cNvSpPr>
            <a:spLocks noGrp="1"/>
          </p:cNvSpPr>
          <p:nvPr/>
        </p:nvSpPr>
        <p:spPr>
          <a:xfrm>
            <a:off x="1028700" y="4972050"/>
            <a:ext cx="1028700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-381000" algn="l">
              <a:lnSpc>
                <a:spcPct val="105000"/>
              </a:lnSpc>
              <a:buFont typeface="Calibri"/>
              <a:buAutoNum type="arabicPeriod" startAt="4"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Новый идеал воспитания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: концепция «человека цивилизованного».</a:t>
            </a:r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E5B3AE3-8D2A-4F6A-8ED2-C75B0130C583}"/>
              </a:ext>
            </a:extLst>
          </p:cNvPr>
          <p:cNvSpPr>
            <a:spLocks noGrp="1"/>
          </p:cNvSpPr>
          <p:nvPr/>
        </p:nvSpPr>
        <p:spPr>
          <a:xfrm>
            <a:off x="1028700" y="5924550"/>
            <a:ext cx="10267950" cy="0"/>
          </a:xfrm>
          <a:prstGeom prst="line">
            <a:avLst/>
          </a:prstGeom>
          <a:noFill/>
          <a:ln w="5715">
            <a:solidFill>
              <a:srgbClr val="AA8E55"/>
            </a:solidFill>
          </a:ln>
        </p:spPr>
      </p:sp>
    </p:spTree>
    <p:extLst>
      <p:ext uri="{BB962C8B-B14F-4D97-AF65-F5344CB8AC3E}">
        <p14:creationId xmlns:p14="http://schemas.microsoft.com/office/powerpoint/2010/main" val="185792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E452D1B-96D5-4F71-913F-9B139A50A4BB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3-text-9">
            <a:extLst>
              <a:ext uri="{FF2B5EF4-FFF2-40B4-BE49-F238E27FC236}">
                <a16:creationId xmlns:a16="http://schemas.microsoft.com/office/drawing/2014/main" id="{FD916E45-E312-4C2B-A3AD-4345CA852EFD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Введение. Эпоха Разума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F9CD45C-D08B-49B1-B523-C6BBEE9F05AB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3-text-10">
            <a:extLst>
              <a:ext uri="{FF2B5EF4-FFF2-40B4-BE49-F238E27FC236}">
                <a16:creationId xmlns:a16="http://schemas.microsoft.com/office/drawing/2014/main" id="{AA266ACB-8A19-41B2-97B4-2A4A8068400C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14350" y="1795849"/>
            <a:ext cx="4667250" cy="3275826"/>
          </a:xfrm>
          <a:prstGeom prst="rect">
            <a:avLst/>
          </a:prstGeom>
        </p:spPr>
      </p:pic>
      <p:sp>
        <p:nvSpPr>
          <p:cNvPr id="6" name="s3-text-11">
            <a:extLst>
              <a:ext uri="{FF2B5EF4-FFF2-40B4-BE49-F238E27FC236}">
                <a16:creationId xmlns:a16="http://schemas.microsoft.com/office/drawing/2014/main" id="{30BD09D2-E24B-436B-A8D3-C83265CCC7AF}"/>
              </a:ext>
            </a:extLst>
          </p:cNvPr>
          <p:cNvSpPr>
            <a:spLocks noGrp="1"/>
          </p:cNvSpPr>
          <p:nvPr/>
        </p:nvSpPr>
        <p:spPr>
          <a:xfrm>
            <a:off x="5667375" y="1571625"/>
            <a:ext cx="592455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XVIII век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— </a:t>
            </a: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эпоха Просвещения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, вера в могущество человеческого разума.</a:t>
            </a:r>
          </a:p>
        </p:txBody>
      </p:sp>
      <p:sp>
        <p:nvSpPr>
          <p:cNvPr id="7" name="s3-text-12">
            <a:extLst>
              <a:ext uri="{FF2B5EF4-FFF2-40B4-BE49-F238E27FC236}">
                <a16:creationId xmlns:a16="http://schemas.microsoft.com/office/drawing/2014/main" id="{891B980F-03CD-424E-8C92-C4C35E752420}"/>
              </a:ext>
            </a:extLst>
          </p:cNvPr>
          <p:cNvSpPr>
            <a:spLocks noGrp="1"/>
          </p:cNvSpPr>
          <p:nvPr/>
        </p:nvSpPr>
        <p:spPr>
          <a:xfrm>
            <a:off x="5667375" y="2762250"/>
            <a:ext cx="59245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Наука перестает быть занятием одиночек-энтузиастов.</a:t>
            </a:r>
          </a:p>
        </p:txBody>
      </p:sp>
      <p:sp>
        <p:nvSpPr>
          <p:cNvPr id="8" name="s3-text-13">
            <a:extLst>
              <a:ext uri="{FF2B5EF4-FFF2-40B4-BE49-F238E27FC236}">
                <a16:creationId xmlns:a16="http://schemas.microsoft.com/office/drawing/2014/main" id="{0B6AC0ED-7928-4795-B8C7-399D896DECA1}"/>
              </a:ext>
            </a:extLst>
          </p:cNvPr>
          <p:cNvSpPr>
            <a:spLocks noGrp="1"/>
          </p:cNvSpPr>
          <p:nvPr/>
        </p:nvSpPr>
        <p:spPr>
          <a:xfrm>
            <a:off x="5667375" y="3743325"/>
            <a:ext cx="592455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Происходит </a:t>
            </a:r>
            <a:r>
              <a:rPr sz="2400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специализация научных дисциплин</a:t>
            </a: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: выделяются физика, химия, биология, история.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F7C122F-4197-4ECD-93A0-CCF8B89D26FB}"/>
              </a:ext>
            </a:extLst>
          </p:cNvPr>
          <p:cNvSpPr>
            <a:spLocks noGrp="1"/>
          </p:cNvSpPr>
          <p:nvPr/>
        </p:nvSpPr>
        <p:spPr>
          <a:xfrm>
            <a:off x="514350" y="5276850"/>
            <a:ext cx="11163300" cy="0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10" name="s3-text-14">
            <a:extLst>
              <a:ext uri="{FF2B5EF4-FFF2-40B4-BE49-F238E27FC236}">
                <a16:creationId xmlns:a16="http://schemas.microsoft.com/office/drawing/2014/main" id="{06DD4975-BC1E-4168-9898-269B0579B3AB}"/>
              </a:ext>
            </a:extLst>
          </p:cNvPr>
          <p:cNvSpPr>
            <a:spLocks noGrp="1"/>
          </p:cNvSpPr>
          <p:nvPr/>
        </p:nvSpPr>
        <p:spPr>
          <a:xfrm>
            <a:off x="514350" y="5457825"/>
            <a:ext cx="111633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Научные открытия начинают напрямую влиять на развитие производства и меняют картину мира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1198493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1C81887-B308-4539-BC4B-63FF6B511F74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4-text-15">
            <a:extLst>
              <a:ext uri="{FF2B5EF4-FFF2-40B4-BE49-F238E27FC236}">
                <a16:creationId xmlns:a16="http://schemas.microsoft.com/office/drawing/2014/main" id="{6458FE72-D9CE-4143-8F67-A5992FDB947C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Физика и Астрономия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1BAEE11-A5E1-4511-A385-07258CA1266B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4-text-16">
            <a:extLst>
              <a:ext uri="{FF2B5EF4-FFF2-40B4-BE49-F238E27FC236}">
                <a16:creationId xmlns:a16="http://schemas.microsoft.com/office/drawing/2014/main" id="{E2C93227-CEA8-43B1-B7CF-9B190C15A093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14350" y="1781461"/>
            <a:ext cx="3267075" cy="3933252"/>
          </a:xfrm>
          <a:prstGeom prst="rect">
            <a:avLst/>
          </a:prstGeom>
        </p:spPr>
      </p:pic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5BACDC9-B78C-4C07-829D-EDB2BA1E2B70}"/>
              </a:ext>
            </a:extLst>
          </p:cNvPr>
          <p:cNvSpPr>
            <a:spLocks noGrp="1"/>
          </p:cNvSpPr>
          <p:nvPr/>
        </p:nvSpPr>
        <p:spPr>
          <a:xfrm>
            <a:off x="4171950" y="1619250"/>
            <a:ext cx="0" cy="4257675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7" name="s4-text-17">
            <a:extLst>
              <a:ext uri="{FF2B5EF4-FFF2-40B4-BE49-F238E27FC236}">
                <a16:creationId xmlns:a16="http://schemas.microsoft.com/office/drawing/2014/main" id="{4714F7B0-05F5-431A-848D-495569D1A55C}"/>
              </a:ext>
            </a:extLst>
          </p:cNvPr>
          <p:cNvSpPr>
            <a:spLocks noGrp="1"/>
          </p:cNvSpPr>
          <p:nvPr/>
        </p:nvSpPr>
        <p:spPr>
          <a:xfrm>
            <a:off x="4533900" y="1571625"/>
            <a:ext cx="70866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Исаак Ньютон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(1643-1727)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— завершил создание классической механики.</a:t>
            </a:r>
          </a:p>
        </p:txBody>
      </p:sp>
      <p:sp>
        <p:nvSpPr>
          <p:cNvPr id="8" name="s4-text-18">
            <a:extLst>
              <a:ext uri="{FF2B5EF4-FFF2-40B4-BE49-F238E27FC236}">
                <a16:creationId xmlns:a16="http://schemas.microsoft.com/office/drawing/2014/main" id="{69EF42BD-E916-4D8E-A5EB-B1C6C67DA442}"/>
              </a:ext>
            </a:extLst>
          </p:cNvPr>
          <p:cNvSpPr>
            <a:spLocks noGrp="1"/>
          </p:cNvSpPr>
          <p:nvPr/>
        </p:nvSpPr>
        <p:spPr>
          <a:xfrm>
            <a:off x="4533900" y="2714625"/>
            <a:ext cx="708660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Законы движения и всемирного тяготения</a:t>
            </a: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объяснили движение планет и земных объектов.</a:t>
            </a:r>
          </a:p>
        </p:txBody>
      </p:sp>
      <p:sp>
        <p:nvSpPr>
          <p:cNvPr id="9" name="s4-text-19">
            <a:extLst>
              <a:ext uri="{FF2B5EF4-FFF2-40B4-BE49-F238E27FC236}">
                <a16:creationId xmlns:a16="http://schemas.microsoft.com/office/drawing/2014/main" id="{ED90EBB6-86E9-4CB5-8820-692E29AFD0D6}"/>
              </a:ext>
            </a:extLst>
          </p:cNvPr>
          <p:cNvSpPr>
            <a:spLocks noGrp="1"/>
          </p:cNvSpPr>
          <p:nvPr/>
        </p:nvSpPr>
        <p:spPr>
          <a:xfrm>
            <a:off x="4533900" y="3857625"/>
            <a:ext cx="70866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Разработал новые математические методы (дифференциальное и интегральное исчисление).</a:t>
            </a:r>
          </a:p>
        </p:txBody>
      </p:sp>
      <p:sp>
        <p:nvSpPr>
          <p:cNvPr id="10" name="s4-text-20">
            <a:extLst>
              <a:ext uri="{FF2B5EF4-FFF2-40B4-BE49-F238E27FC236}">
                <a16:creationId xmlns:a16="http://schemas.microsoft.com/office/drawing/2014/main" id="{B28BD774-1D10-418F-878A-616A023F2991}"/>
              </a:ext>
            </a:extLst>
          </p:cNvPr>
          <p:cNvSpPr>
            <a:spLocks noGrp="1"/>
          </p:cNvSpPr>
          <p:nvPr/>
        </p:nvSpPr>
        <p:spPr>
          <a:xfrm>
            <a:off x="4533900" y="5153025"/>
            <a:ext cx="70866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Его работы доминировали в научной картине мира на протяжении всего XVIII века.</a:t>
            </a:r>
          </a:p>
        </p:txBody>
      </p:sp>
    </p:spTree>
    <p:extLst>
      <p:ext uri="{BB962C8B-B14F-4D97-AF65-F5344CB8AC3E}">
        <p14:creationId xmlns:p14="http://schemas.microsoft.com/office/powerpoint/2010/main" val="149222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00444A4-9AB4-456A-8004-97A3E59279DA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5-text-21">
            <a:extLst>
              <a:ext uri="{FF2B5EF4-FFF2-40B4-BE49-F238E27FC236}">
                <a16:creationId xmlns:a16="http://schemas.microsoft.com/office/drawing/2014/main" id="{0BB495FE-7DCE-49A3-A7EA-25E0E966B1AA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Химия: рождение как науки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B9C07CB-2046-4B8E-A91A-92CC904D624A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5-text-22">
            <a:extLst>
              <a:ext uri="{FF2B5EF4-FFF2-40B4-BE49-F238E27FC236}">
                <a16:creationId xmlns:a16="http://schemas.microsoft.com/office/drawing/2014/main" id="{35501C88-9766-443C-B359-14F512DCFED9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5-text-23">
            <a:extLst>
              <a:ext uri="{FF2B5EF4-FFF2-40B4-BE49-F238E27FC236}">
                <a16:creationId xmlns:a16="http://schemas.microsoft.com/office/drawing/2014/main" id="{849ECD43-AFDE-4338-B445-02A11539E979}"/>
              </a:ext>
            </a:extLst>
          </p:cNvPr>
          <p:cNvSpPr>
            <a:spLocks noGrp="1"/>
          </p:cNvSpPr>
          <p:nvPr/>
        </p:nvSpPr>
        <p:spPr>
          <a:xfrm>
            <a:off x="514350" y="1504950"/>
            <a:ext cx="73342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Антуан Лавуазье</a:t>
            </a: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550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(1743-1794)</a:t>
            </a: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— «отец современной химии».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9D97BBF-9FA3-4B7F-8F64-DB6432638E2B}"/>
              </a:ext>
            </a:extLst>
          </p:cNvPr>
          <p:cNvSpPr>
            <a:spLocks noGrp="1"/>
          </p:cNvSpPr>
          <p:nvPr/>
        </p:nvSpPr>
        <p:spPr>
          <a:xfrm>
            <a:off x="514350" y="2533650"/>
            <a:ext cx="7143750" cy="1666875"/>
          </a:xfrm>
          <a:prstGeom prst="rect">
            <a:avLst/>
          </a:prstGeom>
          <a:solidFill>
            <a:srgbClr val="FFFCF6"/>
          </a:solidFill>
          <a:ln w="0">
            <a:noFill/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F8C7C71-10CD-4108-9B63-F90A8A8608F7}"/>
              </a:ext>
            </a:extLst>
          </p:cNvPr>
          <p:cNvSpPr>
            <a:spLocks noGrp="1"/>
          </p:cNvSpPr>
          <p:nvPr/>
        </p:nvSpPr>
        <p:spPr>
          <a:xfrm>
            <a:off x="514350" y="2533650"/>
            <a:ext cx="0" cy="1666875"/>
          </a:xfrm>
          <a:prstGeom prst="line">
            <a:avLst/>
          </a:prstGeom>
          <a:noFill/>
          <a:ln w="38100">
            <a:solidFill>
              <a:srgbClr val="66725B"/>
            </a:solidFill>
          </a:ln>
        </p:spPr>
      </p:sp>
      <p:sp>
        <p:nvSpPr>
          <p:cNvPr id="8" name="s5-text-24">
            <a:extLst>
              <a:ext uri="{FF2B5EF4-FFF2-40B4-BE49-F238E27FC236}">
                <a16:creationId xmlns:a16="http://schemas.microsoft.com/office/drawing/2014/main" id="{08EAEDA8-0A10-4CF7-A849-16D644BF9A06}"/>
              </a:ext>
            </a:extLst>
          </p:cNvPr>
          <p:cNvSpPr>
            <a:spLocks noGrp="1"/>
          </p:cNvSpPr>
          <p:nvPr/>
        </p:nvSpPr>
        <p:spPr>
          <a:xfrm>
            <a:off x="723900" y="2667000"/>
            <a:ext cx="6734175" cy="1485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Закон сохранения массы: «Масса веществ, вступивших в реакцию, равна массе веществ, получившихся в результате».</a:t>
            </a:r>
          </a:p>
        </p:txBody>
      </p:sp>
      <p:sp>
        <p:nvSpPr>
          <p:cNvPr id="9" name="s5-text-25">
            <a:extLst>
              <a:ext uri="{FF2B5EF4-FFF2-40B4-BE49-F238E27FC236}">
                <a16:creationId xmlns:a16="http://schemas.microsoft.com/office/drawing/2014/main" id="{6E8B8EFF-1824-4DB3-B47A-E2F26D7FE1AD}"/>
              </a:ext>
            </a:extLst>
          </p:cNvPr>
          <p:cNvSpPr>
            <a:spLocks noGrp="1"/>
          </p:cNvSpPr>
          <p:nvPr/>
        </p:nvSpPr>
        <p:spPr>
          <a:xfrm>
            <a:off x="514350" y="4476750"/>
            <a:ext cx="7143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Разработал первую научную </a:t>
            </a:r>
            <a:r>
              <a:rPr sz="2400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классификацию химических элементов</a:t>
            </a: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0" name="s5-text-26">
            <a:extLst>
              <a:ext uri="{FF2B5EF4-FFF2-40B4-BE49-F238E27FC236}">
                <a16:creationId xmlns:a16="http://schemas.microsoft.com/office/drawing/2014/main" id="{EC9129F4-3145-4A2B-99E0-C9F7A7D8F04E}"/>
              </a:ext>
            </a:extLst>
          </p:cNvPr>
          <p:cNvSpPr>
            <a:spLocks noGrp="1"/>
          </p:cNvSpPr>
          <p:nvPr/>
        </p:nvSpPr>
        <p:spPr>
          <a:xfrm>
            <a:off x="514350" y="5343525"/>
            <a:ext cx="71437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Развенчал теорию флогистона, заложив основы научного понимания горения и окисления.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229600" y="1546225"/>
            <a:ext cx="3438525" cy="45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30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857E663-C035-430E-AFB2-C04A2206F5E8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6-text-27">
            <a:extLst>
              <a:ext uri="{FF2B5EF4-FFF2-40B4-BE49-F238E27FC236}">
                <a16:creationId xmlns:a16="http://schemas.microsoft.com/office/drawing/2014/main" id="{002628FD-0C48-47B0-9FCC-06EDE00EA064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Биология и Систематика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53B4E79-70C4-4EDA-A981-7165403DC0AA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6-text-28">
            <a:extLst>
              <a:ext uri="{FF2B5EF4-FFF2-40B4-BE49-F238E27FC236}">
                <a16:creationId xmlns:a16="http://schemas.microsoft.com/office/drawing/2014/main" id="{EA37F815-28B2-4531-B489-C0BF9705B1D3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6-text-29">
            <a:extLst>
              <a:ext uri="{FF2B5EF4-FFF2-40B4-BE49-F238E27FC236}">
                <a16:creationId xmlns:a16="http://schemas.microsoft.com/office/drawing/2014/main" id="{CA54D6EE-DFCF-4ADE-9FCB-1F54C23D828B}"/>
              </a:ext>
            </a:extLst>
          </p:cNvPr>
          <p:cNvSpPr>
            <a:spLocks noGrp="1"/>
          </p:cNvSpPr>
          <p:nvPr/>
        </p:nvSpPr>
        <p:spPr>
          <a:xfrm>
            <a:off x="514350" y="1514475"/>
            <a:ext cx="584835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Карл Линней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(1707-1778)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— шведский естествоиспытатель.</a:t>
            </a:r>
          </a:p>
        </p:txBody>
      </p:sp>
      <p:sp>
        <p:nvSpPr>
          <p:cNvPr id="6" name="s6-text-30">
            <a:extLst>
              <a:ext uri="{FF2B5EF4-FFF2-40B4-BE49-F238E27FC236}">
                <a16:creationId xmlns:a16="http://schemas.microsoft.com/office/drawing/2014/main" id="{E4884F5F-1C66-4F9C-B6B5-DF686C948B7F}"/>
              </a:ext>
            </a:extLst>
          </p:cNvPr>
          <p:cNvSpPr>
            <a:spLocks noGrp="1"/>
          </p:cNvSpPr>
          <p:nvPr/>
        </p:nvSpPr>
        <p:spPr>
          <a:xfrm>
            <a:off x="514350" y="2781300"/>
            <a:ext cx="58483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Создал </a:t>
            </a:r>
            <a:r>
              <a:rPr sz="2475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единую систему классификации</a:t>
            </a:r>
            <a:r>
              <a: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растительного и животного мира.</a:t>
            </a:r>
          </a:p>
        </p:txBody>
      </p:sp>
      <p:sp>
        <p:nvSpPr>
          <p:cNvPr id="7" name="s6-text-31">
            <a:extLst>
              <a:ext uri="{FF2B5EF4-FFF2-40B4-BE49-F238E27FC236}">
                <a16:creationId xmlns:a16="http://schemas.microsoft.com/office/drawing/2014/main" id="{F8D17DE7-FEF3-4BAE-8F36-B0749EC4D0A8}"/>
              </a:ext>
            </a:extLst>
          </p:cNvPr>
          <p:cNvSpPr>
            <a:spLocks noGrp="1"/>
          </p:cNvSpPr>
          <p:nvPr/>
        </p:nvSpPr>
        <p:spPr>
          <a:xfrm>
            <a:off x="514350" y="3990975"/>
            <a:ext cx="5848350" cy="1323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Ввел </a:t>
            </a:r>
            <a:r>
              <a:rPr sz="2475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бинарную номенклатуру</a:t>
            </a:r>
            <a:r>
              <a: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(двойные латинские названия видов, например, </a:t>
            </a:r>
            <a:r>
              <a:rPr sz="2475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Homo sapiens</a:t>
            </a:r>
            <a:r>
              <a: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).</a:t>
            </a:r>
          </a:p>
        </p:txBody>
      </p:sp>
      <p:sp>
        <p:nvSpPr>
          <p:cNvPr id="8" name="s6-text-32">
            <a:extLst>
              <a:ext uri="{FF2B5EF4-FFF2-40B4-BE49-F238E27FC236}">
                <a16:creationId xmlns:a16="http://schemas.microsoft.com/office/drawing/2014/main" id="{F0468CCD-F245-4232-8359-94EBBCCCC10E}"/>
              </a:ext>
            </a:extLst>
          </p:cNvPr>
          <p:cNvSpPr>
            <a:spLocks noGrp="1"/>
          </p:cNvSpPr>
          <p:nvPr/>
        </p:nvSpPr>
        <p:spPr>
          <a:xfrm>
            <a:off x="514350" y="5410200"/>
            <a:ext cx="584835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Его система сделала изучение природы стройным и универсальным.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734175" y="1610276"/>
            <a:ext cx="1866900" cy="225632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867775" y="2048202"/>
            <a:ext cx="2724150" cy="377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630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8AF65D7-7AC5-484D-87BD-32A2728D9BC6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7-text-33">
            <a:extLst>
              <a:ext uri="{FF2B5EF4-FFF2-40B4-BE49-F238E27FC236}">
                <a16:creationId xmlns:a16="http://schemas.microsoft.com/office/drawing/2014/main" id="{9D6DE216-894B-4354-92D6-CEC6B5F73B9F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Проверьте свои знания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61CC1AF6-F446-4ADA-BB3E-FB71E118A8F4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7-text-34">
            <a:extLst>
              <a:ext uri="{FF2B5EF4-FFF2-40B4-BE49-F238E27FC236}">
                <a16:creationId xmlns:a16="http://schemas.microsoft.com/office/drawing/2014/main" id="{24C960D3-C5EA-466D-9B01-37E3101EF6A8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7-text-35">
            <a:extLst>
              <a:ext uri="{FF2B5EF4-FFF2-40B4-BE49-F238E27FC236}">
                <a16:creationId xmlns:a16="http://schemas.microsoft.com/office/drawing/2014/main" id="{18D536CD-4E43-4F16-8993-2DF2F1BCF56D}"/>
              </a:ext>
            </a:extLst>
          </p:cNvPr>
          <p:cNvSpPr>
            <a:spLocks noGrp="1"/>
          </p:cNvSpPr>
          <p:nvPr/>
        </p:nvSpPr>
        <p:spPr>
          <a:xfrm>
            <a:off x="514350" y="1695450"/>
            <a:ext cx="10658475" cy="1514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000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Назовите ученого, которого называют «отцом современной химии». В чем состояла сущность его главного открытия?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7A99794-0B99-48CF-AF30-503C9B9EFA8F}"/>
              </a:ext>
            </a:extLst>
          </p:cNvPr>
          <p:cNvSpPr>
            <a:spLocks noGrp="1"/>
          </p:cNvSpPr>
          <p:nvPr/>
        </p:nvSpPr>
        <p:spPr>
          <a:xfrm>
            <a:off x="514350" y="35433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7" name="s7-text-36">
            <a:extLst>
              <a:ext uri="{FF2B5EF4-FFF2-40B4-BE49-F238E27FC236}">
                <a16:creationId xmlns:a16="http://schemas.microsoft.com/office/drawing/2014/main" id="{9FE09BE3-8F06-465D-BEB6-DC3BF353CA38}"/>
              </a:ext>
            </a:extLst>
          </p:cNvPr>
          <p:cNvSpPr>
            <a:spLocks noGrp="1"/>
          </p:cNvSpPr>
          <p:nvPr/>
        </p:nvSpPr>
        <p:spPr>
          <a:xfrm>
            <a:off x="514350" y="3924300"/>
            <a:ext cx="366712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Антуан Лавуазье.</a:t>
            </a:r>
          </a:p>
        </p:txBody>
      </p:sp>
      <p:sp>
        <p:nvSpPr>
          <p:cNvPr id="8" name="s7-text-37">
            <a:extLst>
              <a:ext uri="{FF2B5EF4-FFF2-40B4-BE49-F238E27FC236}">
                <a16:creationId xmlns:a16="http://schemas.microsoft.com/office/drawing/2014/main" id="{2DFD24C4-6527-4A19-81E2-702D19033E3E}"/>
              </a:ext>
            </a:extLst>
          </p:cNvPr>
          <p:cNvSpPr>
            <a:spLocks noGrp="1"/>
          </p:cNvSpPr>
          <p:nvPr/>
        </p:nvSpPr>
        <p:spPr>
          <a:xfrm>
            <a:off x="4276725" y="3905250"/>
            <a:ext cx="7400925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Закон сохранения массы вещества: масса веществ, вступивших в химическую реакцию, равна массе веществ, получившихся в результате ее. Это фундаментальный закон природы.</a:t>
            </a:r>
          </a:p>
        </p:txBody>
      </p:sp>
    </p:spTree>
    <p:extLst>
      <p:ext uri="{BB962C8B-B14F-4D97-AF65-F5344CB8AC3E}">
        <p14:creationId xmlns:p14="http://schemas.microsoft.com/office/powerpoint/2010/main" val="919200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16886B6-A460-47C1-B840-5CE489EABFBD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8-text-38">
            <a:extLst>
              <a:ext uri="{FF2B5EF4-FFF2-40B4-BE49-F238E27FC236}">
                <a16:creationId xmlns:a16="http://schemas.microsoft.com/office/drawing/2014/main" id="{13F0B8B1-6B3D-4A36-B835-BBFA94BD3C6B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Рождение экономической науки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6F54035-555B-4588-BDDB-C35E2C825399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8-text-39">
            <a:extLst>
              <a:ext uri="{FF2B5EF4-FFF2-40B4-BE49-F238E27FC236}">
                <a16:creationId xmlns:a16="http://schemas.microsoft.com/office/drawing/2014/main" id="{6DB3A279-F4CD-4471-AC4A-F7445C01BAE9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8-text-40">
            <a:extLst>
              <a:ext uri="{FF2B5EF4-FFF2-40B4-BE49-F238E27FC236}">
                <a16:creationId xmlns:a16="http://schemas.microsoft.com/office/drawing/2014/main" id="{3FBB5E6C-EA07-4BBE-B2E6-8BD6FBC0C666}"/>
              </a:ext>
            </a:extLst>
          </p:cNvPr>
          <p:cNvSpPr>
            <a:spLocks noGrp="1"/>
          </p:cNvSpPr>
          <p:nvPr/>
        </p:nvSpPr>
        <p:spPr>
          <a:xfrm>
            <a:off x="514350" y="1619250"/>
            <a:ext cx="78105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Развитие мануфактур и международной торговли потребовало осмысления экономических процессов.</a:t>
            </a:r>
          </a:p>
        </p:txBody>
      </p:sp>
      <p:sp>
        <p:nvSpPr>
          <p:cNvPr id="6" name="s8-text-41">
            <a:extLst>
              <a:ext uri="{FF2B5EF4-FFF2-40B4-BE49-F238E27FC236}">
                <a16:creationId xmlns:a16="http://schemas.microsoft.com/office/drawing/2014/main" id="{4C1C33BA-1FB0-478E-B5C4-0063818930DD}"/>
              </a:ext>
            </a:extLst>
          </p:cNvPr>
          <p:cNvSpPr>
            <a:spLocks noGrp="1"/>
          </p:cNvSpPr>
          <p:nvPr/>
        </p:nvSpPr>
        <p:spPr>
          <a:xfrm>
            <a:off x="514350" y="2971800"/>
            <a:ext cx="76200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 i="0">
                <a:solidFill>
                  <a:srgbClr val="783D45"/>
                </a:solidFill>
                <a:latin typeface="Georgia"/>
                <a:ea typeface="Georgia"/>
                <a:cs typeface="Georgia"/>
              </a:defRPr>
            </a:pPr>
            <a:r>
              <a:rPr sz="2700" b="0" i="0">
                <a:solidFill>
                  <a:srgbClr val="783D45"/>
                </a:solidFill>
                <a:latin typeface="Georgia"/>
                <a:ea typeface="Georgia"/>
                <a:cs typeface="Georgia"/>
              </a:rPr>
              <a:t>Экономика становится самостоятельной наукой.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943975" y="1711485"/>
            <a:ext cx="2638425" cy="2025329"/>
          </a:xfrm>
          <a:prstGeom prst="rect">
            <a:avLst/>
          </a:prstGeom>
        </p:spPr>
      </p:pic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4F727DE-307A-4214-B9D4-C6F6F60256D3}"/>
              </a:ext>
            </a:extLst>
          </p:cNvPr>
          <p:cNvSpPr>
            <a:spLocks noGrp="1"/>
          </p:cNvSpPr>
          <p:nvPr/>
        </p:nvSpPr>
        <p:spPr>
          <a:xfrm>
            <a:off x="514350" y="4114800"/>
            <a:ext cx="11163300" cy="0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9" name="s8-text-42">
            <a:extLst>
              <a:ext uri="{FF2B5EF4-FFF2-40B4-BE49-F238E27FC236}">
                <a16:creationId xmlns:a16="http://schemas.microsoft.com/office/drawing/2014/main" id="{32761E69-800C-4CDA-AB67-3345D2F9725B}"/>
              </a:ext>
            </a:extLst>
          </p:cNvPr>
          <p:cNvSpPr>
            <a:spLocks noGrp="1"/>
          </p:cNvSpPr>
          <p:nvPr/>
        </p:nvSpPr>
        <p:spPr>
          <a:xfrm>
            <a:off x="514350" y="4391025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25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225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Основные направления:</a:t>
            </a:r>
          </a:p>
        </p:txBody>
      </p:sp>
      <p:sp>
        <p:nvSpPr>
          <p:cNvPr id="10" name="s8-text-43">
            <a:extLst>
              <a:ext uri="{FF2B5EF4-FFF2-40B4-BE49-F238E27FC236}">
                <a16:creationId xmlns:a16="http://schemas.microsoft.com/office/drawing/2014/main" id="{0E6749F5-2162-4EA9-9E01-C62AD6CFB166}"/>
              </a:ext>
            </a:extLst>
          </p:cNvPr>
          <p:cNvSpPr>
            <a:spLocks noGrp="1"/>
          </p:cNvSpPr>
          <p:nvPr/>
        </p:nvSpPr>
        <p:spPr>
          <a:xfrm>
            <a:off x="514350" y="5057775"/>
            <a:ext cx="488632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925" b="0" i="0">
                <a:solidFill>
                  <a:srgbClr val="66725B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66725B"/>
                </a:solidFill>
                <a:latin typeface="Georgia"/>
                <a:ea typeface="Georgia"/>
                <a:cs typeface="Georgia"/>
              </a:rPr>
              <a:t>Физиократы (Франция)</a:t>
            </a:r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9498377-0073-4E68-8005-E22A7DE32B2C}"/>
              </a:ext>
            </a:extLst>
          </p:cNvPr>
          <p:cNvSpPr>
            <a:spLocks noGrp="1"/>
          </p:cNvSpPr>
          <p:nvPr/>
        </p:nvSpPr>
        <p:spPr>
          <a:xfrm>
            <a:off x="5743575" y="5038725"/>
            <a:ext cx="0" cy="1076325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12" name="s8-text-44">
            <a:extLst>
              <a:ext uri="{FF2B5EF4-FFF2-40B4-BE49-F238E27FC236}">
                <a16:creationId xmlns:a16="http://schemas.microsoft.com/office/drawing/2014/main" id="{DF6540AE-A6A4-4F1F-A709-A5C5604B7CF4}"/>
              </a:ext>
            </a:extLst>
          </p:cNvPr>
          <p:cNvSpPr>
            <a:spLocks noGrp="1"/>
          </p:cNvSpPr>
          <p:nvPr/>
        </p:nvSpPr>
        <p:spPr>
          <a:xfrm>
            <a:off x="6191250" y="5057775"/>
            <a:ext cx="54673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92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Классическая школа политэкономии (Англия)</a:t>
            </a:r>
          </a:p>
        </p:txBody>
      </p:sp>
    </p:spTree>
    <p:extLst>
      <p:ext uri="{BB962C8B-B14F-4D97-AF65-F5344CB8AC3E}">
        <p14:creationId xmlns:p14="http://schemas.microsoft.com/office/powerpoint/2010/main" val="2487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86A03966-4492-4CB3-B822-D566F9DF47C6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9-text-45">
            <a:extLst>
              <a:ext uri="{FF2B5EF4-FFF2-40B4-BE49-F238E27FC236}">
                <a16:creationId xmlns:a16="http://schemas.microsoft.com/office/drawing/2014/main" id="{D39CB87C-4AC5-4866-B9EC-B38FCBE97E9F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Физиократы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455E7D1-B370-413D-BCD3-9BFE00D3FFC0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9-text-46">
            <a:extLst>
              <a:ext uri="{FF2B5EF4-FFF2-40B4-BE49-F238E27FC236}">
                <a16:creationId xmlns:a16="http://schemas.microsoft.com/office/drawing/2014/main" id="{568C6AC7-4009-4806-97B2-32D3C66E761E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9-text-47">
            <a:extLst>
              <a:ext uri="{FF2B5EF4-FFF2-40B4-BE49-F238E27FC236}">
                <a16:creationId xmlns:a16="http://schemas.microsoft.com/office/drawing/2014/main" id="{64F4D054-0718-4710-84CB-9D081415C795}"/>
              </a:ext>
            </a:extLst>
          </p:cNvPr>
          <p:cNvSpPr>
            <a:spLocks noGrp="1"/>
          </p:cNvSpPr>
          <p:nvPr/>
        </p:nvSpPr>
        <p:spPr>
          <a:xfrm>
            <a:off x="514350" y="1581150"/>
            <a:ext cx="7410450" cy="82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Франсуа Кенэ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Анн Робер Тюрго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(Франция).</a:t>
            </a:r>
          </a:p>
        </p:txBody>
      </p:sp>
      <p:sp>
        <p:nvSpPr>
          <p:cNvPr id="6" name="s9-text-48">
            <a:extLst>
              <a:ext uri="{FF2B5EF4-FFF2-40B4-BE49-F238E27FC236}">
                <a16:creationId xmlns:a16="http://schemas.microsoft.com/office/drawing/2014/main" id="{747EDFD0-3CEB-465D-AEED-60E196F4275E}"/>
              </a:ext>
            </a:extLst>
          </p:cNvPr>
          <p:cNvSpPr>
            <a:spLocks noGrp="1"/>
          </p:cNvSpPr>
          <p:nvPr/>
        </p:nvSpPr>
        <p:spPr>
          <a:xfrm>
            <a:off x="514350" y="2619375"/>
            <a:ext cx="7524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 i="0">
                <a:solidFill>
                  <a:srgbClr val="66725B"/>
                </a:solidFill>
                <a:latin typeface="Georgia"/>
                <a:ea typeface="Georgia"/>
                <a:cs typeface="Georgia"/>
              </a:defRPr>
            </a:pPr>
            <a:r>
              <a:rPr sz="2700" b="0" i="0">
                <a:solidFill>
                  <a:srgbClr val="66725B"/>
                </a:solidFill>
                <a:latin typeface="Georgia"/>
                <a:ea typeface="Georgia"/>
                <a:cs typeface="Georgia"/>
              </a:rPr>
              <a:t>Главный источник богатства — сельское хозяйство, земля.</a:t>
            </a:r>
          </a:p>
        </p:txBody>
      </p:sp>
      <p:sp>
        <p:nvSpPr>
          <p:cNvPr id="7" name="s9-text-49">
            <a:extLst>
              <a:ext uri="{FF2B5EF4-FFF2-40B4-BE49-F238E27FC236}">
                <a16:creationId xmlns:a16="http://schemas.microsoft.com/office/drawing/2014/main" id="{3E939FBB-5DD5-4BD4-91EE-03DB70B809FD}"/>
              </a:ext>
            </a:extLst>
          </p:cNvPr>
          <p:cNvSpPr>
            <a:spLocks noGrp="1"/>
          </p:cNvSpPr>
          <p:nvPr/>
        </p:nvSpPr>
        <p:spPr>
          <a:xfrm>
            <a:off x="514350" y="3810000"/>
            <a:ext cx="752475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Промышленность и торговля — «бесплодная сфера», лишь перераспределяющая богатства.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907460" y="1524000"/>
            <a:ext cx="2282829" cy="3429000"/>
          </a:xfrm>
          <a:prstGeom prst="rect">
            <a:avLst/>
          </a:prstGeom>
        </p:spPr>
      </p:pic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F23C756-FA97-4308-99FF-A2DC0731296D}"/>
              </a:ext>
            </a:extLst>
          </p:cNvPr>
          <p:cNvSpPr>
            <a:spLocks noGrp="1"/>
          </p:cNvSpPr>
          <p:nvPr/>
        </p:nvSpPr>
        <p:spPr>
          <a:xfrm>
            <a:off x="514350" y="5095875"/>
            <a:ext cx="11163300" cy="0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10" name="s9-text-50">
            <a:extLst>
              <a:ext uri="{FF2B5EF4-FFF2-40B4-BE49-F238E27FC236}">
                <a16:creationId xmlns:a16="http://schemas.microsoft.com/office/drawing/2014/main" id="{0E2323B4-5200-4A7B-B110-E88A144158CF}"/>
              </a:ext>
            </a:extLst>
          </p:cNvPr>
          <p:cNvSpPr>
            <a:spLocks noGrp="1"/>
          </p:cNvSpPr>
          <p:nvPr/>
        </p:nvSpPr>
        <p:spPr>
          <a:xfrm>
            <a:off x="514350" y="5362575"/>
            <a:ext cx="1116330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3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3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Лозунг: </a:t>
            </a:r>
            <a:r>
              <a:rPr sz="23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«laissez faire, laissez passer»</a:t>
            </a:r>
            <a:r>
              <a:rPr sz="23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(позволяйте делать, что хочется, позволяйте идти, куда хочется) — требование невмешательства государства в экономику.</a:t>
            </a:r>
          </a:p>
        </p:txBody>
      </p:sp>
    </p:spTree>
    <p:extLst>
      <p:ext uri="{BB962C8B-B14F-4D97-AF65-F5344CB8AC3E}">
        <p14:creationId xmlns:p14="http://schemas.microsoft.com/office/powerpoint/2010/main" val="2001606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91A580B-C3B4-4FA1-A3AF-FB326E4B271A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10-text-51">
            <a:extLst>
              <a:ext uri="{FF2B5EF4-FFF2-40B4-BE49-F238E27FC236}">
                <a16:creationId xmlns:a16="http://schemas.microsoft.com/office/drawing/2014/main" id="{4D525745-8F64-4FF8-9211-74E06EFBA52F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300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Адам Смит и «невидимая рука рынка»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04F4D06-C588-4AF7-B3C0-C932050854AE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10-text-52">
            <a:extLst>
              <a:ext uri="{FF2B5EF4-FFF2-40B4-BE49-F238E27FC236}">
                <a16:creationId xmlns:a16="http://schemas.microsoft.com/office/drawing/2014/main" id="{3B5D26A2-7143-4758-8E4F-0AD4F639C0A9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81172" y="1638300"/>
            <a:ext cx="1914306" cy="2857500"/>
          </a:xfrm>
          <a:prstGeom prst="rect">
            <a:avLst/>
          </a:prstGeom>
        </p:spPr>
      </p:pic>
      <p:sp>
        <p:nvSpPr>
          <p:cNvPr id="6" name="s10-text-53">
            <a:extLst>
              <a:ext uri="{FF2B5EF4-FFF2-40B4-BE49-F238E27FC236}">
                <a16:creationId xmlns:a16="http://schemas.microsoft.com/office/drawing/2014/main" id="{87EF229D-A951-4DDF-BC12-BDD02A129186}"/>
              </a:ext>
            </a:extLst>
          </p:cNvPr>
          <p:cNvSpPr>
            <a:spLocks noGrp="1"/>
          </p:cNvSpPr>
          <p:nvPr/>
        </p:nvSpPr>
        <p:spPr>
          <a:xfrm>
            <a:off x="514350" y="4695825"/>
            <a:ext cx="297180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2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250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Адам Смит</a:t>
            </a:r>
            <a:r>
              <a:rPr sz="22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250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(1723-1790)</a:t>
            </a:r>
            <a:r>
              <a:rPr sz="22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— шотландский экономист.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C7710AE-62A6-4A50-83EB-C7E894AB9BC3}"/>
              </a:ext>
            </a:extLst>
          </p:cNvPr>
          <p:cNvSpPr>
            <a:spLocks noGrp="1"/>
          </p:cNvSpPr>
          <p:nvPr/>
        </p:nvSpPr>
        <p:spPr>
          <a:xfrm>
            <a:off x="3629025" y="1800225"/>
            <a:ext cx="0" cy="4276725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8" name="s10-text-54">
            <a:extLst>
              <a:ext uri="{FF2B5EF4-FFF2-40B4-BE49-F238E27FC236}">
                <a16:creationId xmlns:a16="http://schemas.microsoft.com/office/drawing/2014/main" id="{7F690A4D-9671-4212-AD71-23079EFE662D}"/>
              </a:ext>
            </a:extLst>
          </p:cNvPr>
          <p:cNvSpPr>
            <a:spLocks noGrp="1"/>
          </p:cNvSpPr>
          <p:nvPr/>
        </p:nvSpPr>
        <p:spPr>
          <a:xfrm>
            <a:off x="4000500" y="1781175"/>
            <a:ext cx="766762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75" b="0" i="0">
                <a:solidFill>
                  <a:srgbClr val="783D45"/>
                </a:solidFill>
                <a:latin typeface="Georgia"/>
                <a:ea typeface="Georgia"/>
                <a:cs typeface="Georgia"/>
              </a:defRPr>
            </a:pPr>
            <a:r>
              <a:rPr sz="2775" b="0" i="0">
                <a:solidFill>
                  <a:srgbClr val="783D45"/>
                </a:solidFill>
                <a:latin typeface="Georgia"/>
                <a:ea typeface="Georgia"/>
                <a:cs typeface="Georgia"/>
              </a:rPr>
              <a:t>Главный источник богатства — труд.</a:t>
            </a:r>
          </a:p>
        </p:txBody>
      </p:sp>
      <p:sp>
        <p:nvSpPr>
          <p:cNvPr id="9" name="s10-text-55">
            <a:extLst>
              <a:ext uri="{FF2B5EF4-FFF2-40B4-BE49-F238E27FC236}">
                <a16:creationId xmlns:a16="http://schemas.microsoft.com/office/drawing/2014/main" id="{C6FF7B2E-BBB7-44B4-99A4-A100A380EB56}"/>
              </a:ext>
            </a:extLst>
          </p:cNvPr>
          <p:cNvSpPr>
            <a:spLocks noGrp="1"/>
          </p:cNvSpPr>
          <p:nvPr/>
        </p:nvSpPr>
        <p:spPr>
          <a:xfrm>
            <a:off x="4000500" y="2743200"/>
            <a:ext cx="7667625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75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Разделение труда</a:t>
            </a:r>
            <a:r>
              <a: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повышает его производительность (пример с булавочной мануфактурой).</a:t>
            </a:r>
          </a:p>
        </p:txBody>
      </p:sp>
      <p:sp>
        <p:nvSpPr>
          <p:cNvPr id="10" name="s10-text-56">
            <a:extLst>
              <a:ext uri="{FF2B5EF4-FFF2-40B4-BE49-F238E27FC236}">
                <a16:creationId xmlns:a16="http://schemas.microsoft.com/office/drawing/2014/main" id="{DC35AD73-B701-4689-B02C-230B3B4C8656}"/>
              </a:ext>
            </a:extLst>
          </p:cNvPr>
          <p:cNvSpPr>
            <a:spLocks noGrp="1"/>
          </p:cNvSpPr>
          <p:nvPr/>
        </p:nvSpPr>
        <p:spPr>
          <a:xfrm>
            <a:off x="4000500" y="3924300"/>
            <a:ext cx="7667625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7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«Невидимая рука рынка»</a:t>
            </a:r>
            <a:r>
              <a: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: рыночные механизмы спроса и предложения сами эффективно регулируют хозяйственную жизнь без вмешательства государства.</a:t>
            </a:r>
          </a:p>
        </p:txBody>
      </p:sp>
      <p:sp>
        <p:nvSpPr>
          <p:cNvPr id="11" name="s10-text-57">
            <a:extLst>
              <a:ext uri="{FF2B5EF4-FFF2-40B4-BE49-F238E27FC236}">
                <a16:creationId xmlns:a16="http://schemas.microsoft.com/office/drawing/2014/main" id="{64865F73-F176-44F1-90A7-47E215D22635}"/>
              </a:ext>
            </a:extLst>
          </p:cNvPr>
          <p:cNvSpPr>
            <a:spLocks noGrp="1"/>
          </p:cNvSpPr>
          <p:nvPr/>
        </p:nvSpPr>
        <p:spPr>
          <a:xfrm>
            <a:off x="4000500" y="5772150"/>
            <a:ext cx="76676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Государство должно лишь охранять порядок.</a:t>
            </a:r>
          </a:p>
        </p:txBody>
      </p:sp>
    </p:spTree>
    <p:extLst>
      <p:ext uri="{BB962C8B-B14F-4D97-AF65-F5344CB8AC3E}">
        <p14:creationId xmlns:p14="http://schemas.microsoft.com/office/powerpoint/2010/main" val="77952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5D7FBE0-DEA3-44B4-B913-718059A59769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11-text-58">
            <a:extLst>
              <a:ext uri="{FF2B5EF4-FFF2-40B4-BE49-F238E27FC236}">
                <a16:creationId xmlns:a16="http://schemas.microsoft.com/office/drawing/2014/main" id="{79897CA8-D72B-43CD-92EE-274F9D483307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Проверьте свои знания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C7C2B04-4E90-4D03-8486-4BAC2FF36A60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11-text-59">
            <a:extLst>
              <a:ext uri="{FF2B5EF4-FFF2-40B4-BE49-F238E27FC236}">
                <a16:creationId xmlns:a16="http://schemas.microsoft.com/office/drawing/2014/main" id="{38BFD12E-6D2C-4913-98F7-22949EDC3AFF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11-text-60">
            <a:extLst>
              <a:ext uri="{FF2B5EF4-FFF2-40B4-BE49-F238E27FC236}">
                <a16:creationId xmlns:a16="http://schemas.microsoft.com/office/drawing/2014/main" id="{76F58F45-4292-4511-8060-DE8F8C342237}"/>
              </a:ext>
            </a:extLst>
          </p:cNvPr>
          <p:cNvSpPr>
            <a:spLocks noGrp="1"/>
          </p:cNvSpPr>
          <p:nvPr/>
        </p:nvSpPr>
        <p:spPr>
          <a:xfrm>
            <a:off x="514350" y="1647825"/>
            <a:ext cx="11163300" cy="126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850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850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Сравните взгляды физиократов и Адама Смита на главный источник богатства народа. В чем было принципиальное различие?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905A475-C9AB-4ECF-BA00-9BB01C65073E}"/>
              </a:ext>
            </a:extLst>
          </p:cNvPr>
          <p:cNvSpPr>
            <a:spLocks noGrp="1"/>
          </p:cNvSpPr>
          <p:nvPr/>
        </p:nvSpPr>
        <p:spPr>
          <a:xfrm>
            <a:off x="514350" y="3238500"/>
            <a:ext cx="11163300" cy="0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7" name="s11-text-61">
            <a:extLst>
              <a:ext uri="{FF2B5EF4-FFF2-40B4-BE49-F238E27FC236}">
                <a16:creationId xmlns:a16="http://schemas.microsoft.com/office/drawing/2014/main" id="{D560F7D4-F091-4E17-A2C8-FC5FC3FADDA7}"/>
              </a:ext>
            </a:extLst>
          </p:cNvPr>
          <p:cNvSpPr>
            <a:spLocks noGrp="1"/>
          </p:cNvSpPr>
          <p:nvPr/>
        </p:nvSpPr>
        <p:spPr>
          <a:xfrm>
            <a:off x="514350" y="3609975"/>
            <a:ext cx="4733925" cy="2371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Физиократы считали главным и единственным источником богатства землю и сельскохозяйственный труд.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695E46E4-9B0D-4F13-B5C1-F00FEF044643}"/>
              </a:ext>
            </a:extLst>
          </p:cNvPr>
          <p:cNvSpPr>
            <a:spLocks noGrp="1"/>
          </p:cNvSpPr>
          <p:nvPr/>
        </p:nvSpPr>
        <p:spPr>
          <a:xfrm>
            <a:off x="5676900" y="3581400"/>
            <a:ext cx="0" cy="2466975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9" name="s11-text-62">
            <a:extLst>
              <a:ext uri="{FF2B5EF4-FFF2-40B4-BE49-F238E27FC236}">
                <a16:creationId xmlns:a16="http://schemas.microsoft.com/office/drawing/2014/main" id="{AED3BBF3-901D-4F01-963A-32E89F8E1F61}"/>
              </a:ext>
            </a:extLst>
          </p:cNvPr>
          <p:cNvSpPr>
            <a:spLocks noGrp="1"/>
          </p:cNvSpPr>
          <p:nvPr/>
        </p:nvSpPr>
        <p:spPr>
          <a:xfrm>
            <a:off x="6115050" y="3609975"/>
            <a:ext cx="5562600" cy="2466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Адам Смит источником богатства называл труд вообще, а рост производительности связывал с разделением труда. Это была более прогрессивная и универсальная теория.</a:t>
            </a:r>
          </a:p>
        </p:txBody>
      </p:sp>
    </p:spTree>
    <p:extLst>
      <p:ext uri="{BB962C8B-B14F-4D97-AF65-F5344CB8AC3E}">
        <p14:creationId xmlns:p14="http://schemas.microsoft.com/office/powerpoint/2010/main" val="120636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133CE2C-C99B-4C89-8031-8D8774DA958C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12-text-63">
            <a:extLst>
              <a:ext uri="{FF2B5EF4-FFF2-40B4-BE49-F238E27FC236}">
                <a16:creationId xmlns:a16="http://schemas.microsoft.com/office/drawing/2014/main" id="{F043F627-33E8-40C6-8FB7-FAFFEE124B9D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300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Образование: от Церкви к Государству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D9C4FA8-8257-426D-A84D-76F02D813F71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12-text-64">
            <a:extLst>
              <a:ext uri="{FF2B5EF4-FFF2-40B4-BE49-F238E27FC236}">
                <a16:creationId xmlns:a16="http://schemas.microsoft.com/office/drawing/2014/main" id="{66A87E2B-B8D7-4C60-B0FB-4834991D3E59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89919" y="1838325"/>
            <a:ext cx="3573162" cy="3305175"/>
          </a:xfrm>
          <a:prstGeom prst="rect">
            <a:avLst/>
          </a:prstGeom>
        </p:spPr>
      </p:pic>
      <p:sp>
        <p:nvSpPr>
          <p:cNvPr id="6" name="s12-text-65">
            <a:extLst>
              <a:ext uri="{FF2B5EF4-FFF2-40B4-BE49-F238E27FC236}">
                <a16:creationId xmlns:a16="http://schemas.microsoft.com/office/drawing/2014/main" id="{6361AA8A-6B54-4B4B-8E85-4D936A9BC803}"/>
              </a:ext>
            </a:extLst>
          </p:cNvPr>
          <p:cNvSpPr>
            <a:spLocks noGrp="1"/>
          </p:cNvSpPr>
          <p:nvPr/>
        </p:nvSpPr>
        <p:spPr>
          <a:xfrm>
            <a:off x="4972050" y="1838325"/>
            <a:ext cx="6705600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700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В начале XVIII века</a:t>
            </a:r>
            <a:r>
              <a:rPr sz="27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образование в основном контролировалось церковью.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374CB4A-7BA6-44A6-B1CB-C8F7552F5E73}"/>
              </a:ext>
            </a:extLst>
          </p:cNvPr>
          <p:cNvSpPr>
            <a:spLocks noGrp="1"/>
          </p:cNvSpPr>
          <p:nvPr/>
        </p:nvSpPr>
        <p:spPr>
          <a:xfrm>
            <a:off x="4972050" y="3238500"/>
            <a:ext cx="6705600" cy="0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8" name="s12-text-66">
            <a:extLst>
              <a:ext uri="{FF2B5EF4-FFF2-40B4-BE49-F238E27FC236}">
                <a16:creationId xmlns:a16="http://schemas.microsoft.com/office/drawing/2014/main" id="{E167A065-7D45-43D1-B959-F4C777359BA9}"/>
              </a:ext>
            </a:extLst>
          </p:cNvPr>
          <p:cNvSpPr>
            <a:spLocks noGrp="1"/>
          </p:cNvSpPr>
          <p:nvPr/>
        </p:nvSpPr>
        <p:spPr>
          <a:xfrm>
            <a:off x="4972050" y="3524250"/>
            <a:ext cx="670560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700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К концу века</a:t>
            </a:r>
            <a:r>
              <a:rPr sz="27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усиливается роль государства в создании и контроле образовательных систем.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851FBF9-AD7B-4F76-A67A-B22B6103E89A}"/>
              </a:ext>
            </a:extLst>
          </p:cNvPr>
          <p:cNvSpPr>
            <a:spLocks noGrp="1"/>
          </p:cNvSpPr>
          <p:nvPr/>
        </p:nvSpPr>
        <p:spPr>
          <a:xfrm>
            <a:off x="514350" y="5238750"/>
            <a:ext cx="11163300" cy="0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10" name="s12-text-67">
            <a:extLst>
              <a:ext uri="{FF2B5EF4-FFF2-40B4-BE49-F238E27FC236}">
                <a16:creationId xmlns:a16="http://schemas.microsoft.com/office/drawing/2014/main" id="{8355FDE2-BA56-4600-AB2D-77AC192BEA3A}"/>
              </a:ext>
            </a:extLst>
          </p:cNvPr>
          <p:cNvSpPr>
            <a:spLocks noGrp="1"/>
          </p:cNvSpPr>
          <p:nvPr/>
        </p:nvSpPr>
        <p:spPr>
          <a:xfrm>
            <a:off x="514350" y="5476875"/>
            <a:ext cx="111633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Цель:</a:t>
            </a:r>
            <a:r>
              <a:rPr sz="240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подготовка грамотных чиновников, офицеров, специалистов для промышленности.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1027919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2B9F7DA-1C39-4EF5-8A60-2A5B64EF6BCC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13-text-68">
            <a:extLst>
              <a:ext uri="{FF2B5EF4-FFF2-40B4-BE49-F238E27FC236}">
                <a16:creationId xmlns:a16="http://schemas.microsoft.com/office/drawing/2014/main" id="{CC95A809-A9F8-4F7B-901B-9C3E5528555D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Новые типы учебных заведений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D84523A-35AF-44D6-B553-E8419DC9F0E6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13-text-69">
            <a:extLst>
              <a:ext uri="{FF2B5EF4-FFF2-40B4-BE49-F238E27FC236}">
                <a16:creationId xmlns:a16="http://schemas.microsoft.com/office/drawing/2014/main" id="{09E0BF70-A02D-4688-A8B7-91FBFCD16FE5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13-text-70">
            <a:extLst>
              <a:ext uri="{FF2B5EF4-FFF2-40B4-BE49-F238E27FC236}">
                <a16:creationId xmlns:a16="http://schemas.microsoft.com/office/drawing/2014/main" id="{6418F0EE-5600-4D13-8824-4C117C50E37E}"/>
              </a:ext>
            </a:extLst>
          </p:cNvPr>
          <p:cNvSpPr>
            <a:spLocks noGrp="1"/>
          </p:cNvSpPr>
          <p:nvPr/>
        </p:nvSpPr>
        <p:spPr>
          <a:xfrm>
            <a:off x="514350" y="1638300"/>
            <a:ext cx="622935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Реальные училища (школы)</a:t>
            </a: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— школы с уклоном на естественные науки и современные языки, а не на классические латынь и греческий.</a:t>
            </a:r>
          </a:p>
        </p:txBody>
      </p:sp>
      <p:sp>
        <p:nvSpPr>
          <p:cNvPr id="6" name="s13-text-71">
            <a:extLst>
              <a:ext uri="{FF2B5EF4-FFF2-40B4-BE49-F238E27FC236}">
                <a16:creationId xmlns:a16="http://schemas.microsoft.com/office/drawing/2014/main" id="{B5C9A585-53F4-4C67-A20D-011B5F5F0FED}"/>
              </a:ext>
            </a:extLst>
          </p:cNvPr>
          <p:cNvSpPr>
            <a:spLocks noGrp="1"/>
          </p:cNvSpPr>
          <p:nvPr/>
        </p:nvSpPr>
        <p:spPr>
          <a:xfrm>
            <a:off x="514350" y="3514725"/>
            <a:ext cx="622935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Военные и морские академии</a:t>
            </a: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— для подготовки офицерских кадров.</a:t>
            </a:r>
          </a:p>
        </p:txBody>
      </p:sp>
      <p:sp>
        <p:nvSpPr>
          <p:cNvPr id="7" name="s13-text-72">
            <a:extLst>
              <a:ext uri="{FF2B5EF4-FFF2-40B4-BE49-F238E27FC236}">
                <a16:creationId xmlns:a16="http://schemas.microsoft.com/office/drawing/2014/main" id="{83458E29-A396-497D-AF5D-0E9CAB95ADA5}"/>
              </a:ext>
            </a:extLst>
          </p:cNvPr>
          <p:cNvSpPr>
            <a:spLocks noGrp="1"/>
          </p:cNvSpPr>
          <p:nvPr/>
        </p:nvSpPr>
        <p:spPr>
          <a:xfrm>
            <a:off x="514350" y="4876800"/>
            <a:ext cx="62293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Светские высшие учебные заведения.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622780" y="1695450"/>
            <a:ext cx="3728240" cy="3257550"/>
          </a:xfrm>
          <a:prstGeom prst="rect">
            <a:avLst/>
          </a:prstGeom>
        </p:spPr>
      </p:pic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EE6215E-D91A-438A-8129-150CFE8C2ECB}"/>
              </a:ext>
            </a:extLst>
          </p:cNvPr>
          <p:cNvSpPr>
            <a:spLocks noGrp="1"/>
          </p:cNvSpPr>
          <p:nvPr/>
        </p:nvSpPr>
        <p:spPr>
          <a:xfrm>
            <a:off x="7305675" y="5162550"/>
            <a:ext cx="4324350" cy="0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10" name="s13-text-73">
            <a:extLst>
              <a:ext uri="{FF2B5EF4-FFF2-40B4-BE49-F238E27FC236}">
                <a16:creationId xmlns:a16="http://schemas.microsoft.com/office/drawing/2014/main" id="{22775324-777B-45D1-9100-9AC9114937F7}"/>
              </a:ext>
            </a:extLst>
          </p:cNvPr>
          <p:cNvSpPr>
            <a:spLocks noGrp="1"/>
          </p:cNvSpPr>
          <p:nvPr/>
        </p:nvSpPr>
        <p:spPr>
          <a:xfrm>
            <a:off x="7324725" y="5410200"/>
            <a:ext cx="43243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00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Усиление дисциплины и строгого распорядка.</a:t>
            </a:r>
          </a:p>
        </p:txBody>
      </p:sp>
    </p:spTree>
    <p:extLst>
      <p:ext uri="{BB962C8B-B14F-4D97-AF65-F5344CB8AC3E}">
        <p14:creationId xmlns:p14="http://schemas.microsoft.com/office/powerpoint/2010/main" val="1414964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835AB09-B813-454E-9F0F-85CF03C509BA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14-text-74">
            <a:extLst>
              <a:ext uri="{FF2B5EF4-FFF2-40B4-BE49-F238E27FC236}">
                <a16:creationId xmlns:a16="http://schemas.microsoft.com/office/drawing/2014/main" id="{B1228644-E4CD-4C0B-B6A6-07D181DA7A71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Образование для кого?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9373ACB-80FC-4FD4-B115-769B6241D66C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14-text-75">
            <a:extLst>
              <a:ext uri="{FF2B5EF4-FFF2-40B4-BE49-F238E27FC236}">
                <a16:creationId xmlns:a16="http://schemas.microsoft.com/office/drawing/2014/main" id="{B3E30A60-BAE7-47C9-9150-94393D3755FA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14-text-76">
            <a:extLst>
              <a:ext uri="{FF2B5EF4-FFF2-40B4-BE49-F238E27FC236}">
                <a16:creationId xmlns:a16="http://schemas.microsoft.com/office/drawing/2014/main" id="{371933D0-495D-43CD-8E10-211B266C7F7C}"/>
              </a:ext>
            </a:extLst>
          </p:cNvPr>
          <p:cNvSpPr>
            <a:spLocks noGrp="1"/>
          </p:cNvSpPr>
          <p:nvPr/>
        </p:nvSpPr>
        <p:spPr>
          <a:xfrm>
            <a:off x="695325" y="1571625"/>
            <a:ext cx="10934700" cy="126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Начальное образование: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стало более распространенным, но охватывало далеко не всех. В деревнях часто отсутствовало.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E859DB1-6412-49CC-82A2-020E6B7A3ED7}"/>
              </a:ext>
            </a:extLst>
          </p:cNvPr>
          <p:cNvSpPr>
            <a:spLocks noGrp="1"/>
          </p:cNvSpPr>
          <p:nvPr/>
        </p:nvSpPr>
        <p:spPr>
          <a:xfrm>
            <a:off x="514350" y="1619250"/>
            <a:ext cx="0" cy="1181100"/>
          </a:xfrm>
          <a:prstGeom prst="line">
            <a:avLst/>
          </a:prstGeom>
          <a:noFill/>
          <a:ln w="19050">
            <a:solidFill>
              <a:srgbClr val="AA8E55"/>
            </a:solidFill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2F71CF1-DEDC-4BE0-AF95-EEDC2A04CAA0}"/>
              </a:ext>
            </a:extLst>
          </p:cNvPr>
          <p:cNvSpPr>
            <a:spLocks noGrp="1"/>
          </p:cNvSpPr>
          <p:nvPr/>
        </p:nvSpPr>
        <p:spPr>
          <a:xfrm>
            <a:off x="695325" y="3009900"/>
            <a:ext cx="10982325" cy="0"/>
          </a:xfrm>
          <a:prstGeom prst="line">
            <a:avLst/>
          </a:prstGeom>
          <a:noFill/>
          <a:ln w="5715">
            <a:solidFill>
              <a:srgbClr val="AA8E55"/>
            </a:solidFill>
          </a:ln>
        </p:spPr>
      </p:sp>
      <p:sp>
        <p:nvSpPr>
          <p:cNvPr id="8" name="s14-text-77">
            <a:extLst>
              <a:ext uri="{FF2B5EF4-FFF2-40B4-BE49-F238E27FC236}">
                <a16:creationId xmlns:a16="http://schemas.microsoft.com/office/drawing/2014/main" id="{0C86251E-59B8-4836-B03F-4AC52EBA4F20}"/>
              </a:ext>
            </a:extLst>
          </p:cNvPr>
          <p:cNvSpPr>
            <a:spLocks noGrp="1"/>
          </p:cNvSpPr>
          <p:nvPr/>
        </p:nvSpPr>
        <p:spPr>
          <a:xfrm>
            <a:off x="695325" y="3219450"/>
            <a:ext cx="10934700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Среднее и высшее образование: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оставалось привилегией в основном дворянства и богатых горожан.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2935355-8861-4DC3-ACB5-A1CC45EF5C39}"/>
              </a:ext>
            </a:extLst>
          </p:cNvPr>
          <p:cNvSpPr>
            <a:spLocks noGrp="1"/>
          </p:cNvSpPr>
          <p:nvPr/>
        </p:nvSpPr>
        <p:spPr>
          <a:xfrm>
            <a:off x="514350" y="3267075"/>
            <a:ext cx="0" cy="1038225"/>
          </a:xfrm>
          <a:prstGeom prst="line">
            <a:avLst/>
          </a:prstGeom>
          <a:noFill/>
          <a:ln w="19050">
            <a:solidFill>
              <a:srgbClr val="AA8E55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8A93D4C2-2DAF-4CAC-8B4F-1D088C5CDCB1}"/>
              </a:ext>
            </a:extLst>
          </p:cNvPr>
          <p:cNvSpPr>
            <a:spLocks noGrp="1"/>
          </p:cNvSpPr>
          <p:nvPr/>
        </p:nvSpPr>
        <p:spPr>
          <a:xfrm>
            <a:off x="695325" y="4514850"/>
            <a:ext cx="10982325" cy="0"/>
          </a:xfrm>
          <a:prstGeom prst="line">
            <a:avLst/>
          </a:prstGeom>
          <a:noFill/>
          <a:ln w="5715">
            <a:solidFill>
              <a:srgbClr val="AA8E55"/>
            </a:solidFill>
          </a:ln>
        </p:spPr>
      </p:sp>
      <p:sp>
        <p:nvSpPr>
          <p:cNvPr id="11" name="s14-text-78">
            <a:extLst>
              <a:ext uri="{FF2B5EF4-FFF2-40B4-BE49-F238E27FC236}">
                <a16:creationId xmlns:a16="http://schemas.microsoft.com/office/drawing/2014/main" id="{4BA1E28D-9E47-4E3B-A94F-972A26F2621C}"/>
              </a:ext>
            </a:extLst>
          </p:cNvPr>
          <p:cNvSpPr>
            <a:spLocks noGrp="1"/>
          </p:cNvSpPr>
          <p:nvPr/>
        </p:nvSpPr>
        <p:spPr>
          <a:xfrm>
            <a:off x="695325" y="4705350"/>
            <a:ext cx="10934700" cy="1457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62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Женское образование:</a:t>
            </a:r>
            <a:r>
              <a:rPr sz="262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существовало в форме пансионов и домашнего обучения, но было поверхностным (французский язык, музыка, танцы, рукоделие).</a:t>
            </a:r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9413DC65-07F3-4850-B241-95798C46FC3F}"/>
              </a:ext>
            </a:extLst>
          </p:cNvPr>
          <p:cNvSpPr>
            <a:spLocks noGrp="1"/>
          </p:cNvSpPr>
          <p:nvPr/>
        </p:nvSpPr>
        <p:spPr>
          <a:xfrm>
            <a:off x="514350" y="4752975"/>
            <a:ext cx="0" cy="1371600"/>
          </a:xfrm>
          <a:prstGeom prst="line">
            <a:avLst/>
          </a:prstGeom>
          <a:noFill/>
          <a:ln w="19050">
            <a:solidFill>
              <a:srgbClr val="AA8E55"/>
            </a:solidFill>
          </a:ln>
        </p:spPr>
      </p:sp>
    </p:spTree>
    <p:extLst>
      <p:ext uri="{BB962C8B-B14F-4D97-AF65-F5344CB8AC3E}">
        <p14:creationId xmlns:p14="http://schemas.microsoft.com/office/powerpoint/2010/main" val="1130777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FAC3DA3E-72D2-4C16-909B-33967334F594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15-text-79">
            <a:extLst>
              <a:ext uri="{FF2B5EF4-FFF2-40B4-BE49-F238E27FC236}">
                <a16:creationId xmlns:a16="http://schemas.microsoft.com/office/drawing/2014/main" id="{F08C8687-D459-4619-8D4B-9E2E725AD73A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300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Идеал воспитания: «Человек цивилизованный»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5D27655-5D8E-4422-AE05-547F7E941943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15-text-80">
            <a:extLst>
              <a:ext uri="{FF2B5EF4-FFF2-40B4-BE49-F238E27FC236}">
                <a16:creationId xmlns:a16="http://schemas.microsoft.com/office/drawing/2014/main" id="{C97D64B6-F4EC-4656-A044-20B433EC207F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15-text-81">
            <a:extLst>
              <a:ext uri="{FF2B5EF4-FFF2-40B4-BE49-F238E27FC236}">
                <a16:creationId xmlns:a16="http://schemas.microsoft.com/office/drawing/2014/main" id="{2CF58412-9108-4FCD-835D-60385BA2407A}"/>
              </a:ext>
            </a:extLst>
          </p:cNvPr>
          <p:cNvSpPr>
            <a:spLocks noGrp="1"/>
          </p:cNvSpPr>
          <p:nvPr/>
        </p:nvSpPr>
        <p:spPr>
          <a:xfrm>
            <a:off x="514350" y="1638300"/>
            <a:ext cx="111633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Новая светская культура породила новый идеал воспитанного человека.</a:t>
            </a:r>
          </a:p>
        </p:txBody>
      </p:sp>
      <p:sp>
        <p:nvSpPr>
          <p:cNvPr id="6" name="s15-text-82">
            <a:extLst>
              <a:ext uri="{FF2B5EF4-FFF2-40B4-BE49-F238E27FC236}">
                <a16:creationId xmlns:a16="http://schemas.microsoft.com/office/drawing/2014/main" id="{D6B399AF-18C1-4765-8FBC-81E0CE548DD7}"/>
              </a:ext>
            </a:extLst>
          </p:cNvPr>
          <p:cNvSpPr>
            <a:spLocks noGrp="1"/>
          </p:cNvSpPr>
          <p:nvPr/>
        </p:nvSpPr>
        <p:spPr>
          <a:xfrm>
            <a:off x="514350" y="2514600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Это не просто ученый-книжник, а человек, сочетающий в себе: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01FD2E51-3519-4A0B-891F-0E0EE883B473}"/>
              </a:ext>
            </a:extLst>
          </p:cNvPr>
          <p:cNvSpPr>
            <a:spLocks noGrp="1"/>
          </p:cNvSpPr>
          <p:nvPr/>
        </p:nvSpPr>
        <p:spPr>
          <a:xfrm>
            <a:off x="514350" y="3409950"/>
            <a:ext cx="11163300" cy="0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61046" y="3676650"/>
            <a:ext cx="2697533" cy="2419350"/>
          </a:xfrm>
          <a:prstGeom prst="rect">
            <a:avLst/>
          </a:prstGeom>
        </p:spPr>
      </p:pic>
      <p:sp>
        <p:nvSpPr>
          <p:cNvPr id="9" name="s15-text-83">
            <a:extLst>
              <a:ext uri="{FF2B5EF4-FFF2-40B4-BE49-F238E27FC236}">
                <a16:creationId xmlns:a16="http://schemas.microsoft.com/office/drawing/2014/main" id="{2E89F08D-E3F3-428C-B8BE-81F6E5449F78}"/>
              </a:ext>
            </a:extLst>
          </p:cNvPr>
          <p:cNvSpPr>
            <a:spLocks noGrp="1"/>
          </p:cNvSpPr>
          <p:nvPr/>
        </p:nvSpPr>
        <p:spPr>
          <a:xfrm>
            <a:off x="4514850" y="3762375"/>
            <a:ext cx="3209925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Образованность и широкий кругозор.</a:t>
            </a:r>
          </a:p>
        </p:txBody>
      </p:sp>
      <p:sp>
        <p:nvSpPr>
          <p:cNvPr id="10" name="s15-text-84">
            <a:extLst>
              <a:ext uri="{FF2B5EF4-FFF2-40B4-BE49-F238E27FC236}">
                <a16:creationId xmlns:a16="http://schemas.microsoft.com/office/drawing/2014/main" id="{B5BC0E51-8EE7-49E1-98A9-E9A03ACAA027}"/>
              </a:ext>
            </a:extLst>
          </p:cNvPr>
          <p:cNvSpPr>
            <a:spLocks noGrp="1"/>
          </p:cNvSpPr>
          <p:nvPr/>
        </p:nvSpPr>
        <p:spPr>
          <a:xfrm>
            <a:off x="8172450" y="3762375"/>
            <a:ext cx="3486150" cy="1133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Изящные манеры и умение вести себя в обществе.</a:t>
            </a:r>
          </a:p>
        </p:txBody>
      </p:sp>
      <p:sp>
        <p:nvSpPr>
          <p:cNvPr id="11" name="s15-text-85">
            <a:extLst>
              <a:ext uri="{FF2B5EF4-FFF2-40B4-BE49-F238E27FC236}">
                <a16:creationId xmlns:a16="http://schemas.microsoft.com/office/drawing/2014/main" id="{212D4B64-5D1D-48BB-A7D3-1E1172E4683A}"/>
              </a:ext>
            </a:extLst>
          </p:cNvPr>
          <p:cNvSpPr>
            <a:spLocks noGrp="1"/>
          </p:cNvSpPr>
          <p:nvPr/>
        </p:nvSpPr>
        <p:spPr>
          <a:xfrm>
            <a:off x="4514850" y="5057775"/>
            <a:ext cx="320992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Чувство собственного достоинства и уважение к другим.</a:t>
            </a:r>
          </a:p>
        </p:txBody>
      </p:sp>
      <p:sp>
        <p:nvSpPr>
          <p:cNvPr id="12" name="s15-text-86">
            <a:extLst>
              <a:ext uri="{FF2B5EF4-FFF2-40B4-BE49-F238E27FC236}">
                <a16:creationId xmlns:a16="http://schemas.microsoft.com/office/drawing/2014/main" id="{6D26B773-2F42-44C8-B257-43D2737D70CB}"/>
              </a:ext>
            </a:extLst>
          </p:cNvPr>
          <p:cNvSpPr>
            <a:spLocks noGrp="1"/>
          </p:cNvSpPr>
          <p:nvPr/>
        </p:nvSpPr>
        <p:spPr>
          <a:xfrm>
            <a:off x="8172450" y="5267325"/>
            <a:ext cx="34861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Высокие моральные качества.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20785DF-0DAE-4660-B9F9-FB2D8FC10F2B}"/>
              </a:ext>
            </a:extLst>
          </p:cNvPr>
          <p:cNvSpPr>
            <a:spLocks noGrp="1"/>
          </p:cNvSpPr>
          <p:nvPr/>
        </p:nvSpPr>
        <p:spPr>
          <a:xfrm>
            <a:off x="7924800" y="3781425"/>
            <a:ext cx="0" cy="2276475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</p:spTree>
    <p:extLst>
      <p:ext uri="{BB962C8B-B14F-4D97-AF65-F5344CB8AC3E}">
        <p14:creationId xmlns:p14="http://schemas.microsoft.com/office/powerpoint/2010/main" val="948529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E23393C-315A-4E6D-8FD2-90E591DF76D3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16-text-87">
            <a:extLst>
              <a:ext uri="{FF2B5EF4-FFF2-40B4-BE49-F238E27FC236}">
                <a16:creationId xmlns:a16="http://schemas.microsoft.com/office/drawing/2014/main" id="{6E2E6189-AE1D-4EE3-A567-A4756960D980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Способы воспитания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5218C15-4C66-405C-B1E0-0D5FF09D6BC0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16-text-88">
            <a:extLst>
              <a:ext uri="{FF2B5EF4-FFF2-40B4-BE49-F238E27FC236}">
                <a16:creationId xmlns:a16="http://schemas.microsoft.com/office/drawing/2014/main" id="{1E4018B5-CAEB-4ACE-ADA2-47F8D9E5E4B8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16-text-89">
            <a:extLst>
              <a:ext uri="{FF2B5EF4-FFF2-40B4-BE49-F238E27FC236}">
                <a16:creationId xmlns:a16="http://schemas.microsoft.com/office/drawing/2014/main" id="{554556F0-51E3-44E9-8435-5FD9DD55B87E}"/>
              </a:ext>
            </a:extLst>
          </p:cNvPr>
          <p:cNvSpPr>
            <a:spLocks noGrp="1"/>
          </p:cNvSpPr>
          <p:nvPr/>
        </p:nvSpPr>
        <p:spPr>
          <a:xfrm>
            <a:off x="514350" y="1571625"/>
            <a:ext cx="6324600" cy="1628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Салоны</a:t>
            </a: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— литературно-политические гостиные, где аристократы и ученые вели беседы, обменивались идеями.</a:t>
            </a:r>
          </a:p>
        </p:txBody>
      </p:sp>
      <p:sp>
        <p:nvSpPr>
          <p:cNvPr id="6" name="s16-text-90">
            <a:extLst>
              <a:ext uri="{FF2B5EF4-FFF2-40B4-BE49-F238E27FC236}">
                <a16:creationId xmlns:a16="http://schemas.microsoft.com/office/drawing/2014/main" id="{1E3682BA-E937-4B44-B2CA-529087003F61}"/>
              </a:ext>
            </a:extLst>
          </p:cNvPr>
          <p:cNvSpPr>
            <a:spLocks noGrp="1"/>
          </p:cNvSpPr>
          <p:nvPr/>
        </p:nvSpPr>
        <p:spPr>
          <a:xfrm>
            <a:off x="514350" y="3581400"/>
            <a:ext cx="6324600" cy="1647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Путешествия</a:t>
            </a: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— обязательная поездка по Европе для знатных молодых людей с целью знакомства с искусством и культурой других стран.</a:t>
            </a:r>
          </a:p>
        </p:txBody>
      </p:sp>
      <p:sp>
        <p:nvSpPr>
          <p:cNvPr id="7" name="s16-text-91">
            <a:extLst>
              <a:ext uri="{FF2B5EF4-FFF2-40B4-BE49-F238E27FC236}">
                <a16:creationId xmlns:a16="http://schemas.microsoft.com/office/drawing/2014/main" id="{EB6B3ED0-82EF-4AC5-8836-02D350CA3B35}"/>
              </a:ext>
            </a:extLst>
          </p:cNvPr>
          <p:cNvSpPr>
            <a:spLocks noGrp="1"/>
          </p:cNvSpPr>
          <p:nvPr/>
        </p:nvSpPr>
        <p:spPr>
          <a:xfrm>
            <a:off x="514350" y="5705475"/>
            <a:ext cx="6858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Чтение книг и светская беседа.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439025" y="2029349"/>
            <a:ext cx="4238625" cy="339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84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8A7A6723-120A-443E-AC5E-2607B2B184A2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17-text-92">
            <a:extLst>
              <a:ext uri="{FF2B5EF4-FFF2-40B4-BE49-F238E27FC236}">
                <a16:creationId xmlns:a16="http://schemas.microsoft.com/office/drawing/2014/main" id="{39D033DE-B66B-4BED-A353-633CEE6CDE8F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Проверьте свои знания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9C3E01B-CC64-4329-B523-1C7A4CEF2EB7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17-text-93">
            <a:extLst>
              <a:ext uri="{FF2B5EF4-FFF2-40B4-BE49-F238E27FC236}">
                <a16:creationId xmlns:a16="http://schemas.microsoft.com/office/drawing/2014/main" id="{B8B539FB-1F28-47DE-A971-743636E1029B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17-text-94">
            <a:extLst>
              <a:ext uri="{FF2B5EF4-FFF2-40B4-BE49-F238E27FC236}">
                <a16:creationId xmlns:a16="http://schemas.microsoft.com/office/drawing/2014/main" id="{27A58B95-1694-4B89-8871-0FA3A796FE3E}"/>
              </a:ext>
            </a:extLst>
          </p:cNvPr>
          <p:cNvSpPr>
            <a:spLocks noGrp="1"/>
          </p:cNvSpPr>
          <p:nvPr/>
        </p:nvSpPr>
        <p:spPr>
          <a:xfrm>
            <a:off x="514350" y="1619250"/>
            <a:ext cx="11163300" cy="1400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92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Каков был новый идеал воспитания в эпоху Просвещения? Назовите его основные черты и места, где формировался этот идеал.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BD63F65-803F-4408-95FC-7D82DA0BB917}"/>
              </a:ext>
            </a:extLst>
          </p:cNvPr>
          <p:cNvSpPr>
            <a:spLocks noGrp="1"/>
          </p:cNvSpPr>
          <p:nvPr/>
        </p:nvSpPr>
        <p:spPr>
          <a:xfrm>
            <a:off x="514350" y="3381375"/>
            <a:ext cx="11163300" cy="0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7" name="s17-text-95">
            <a:extLst>
              <a:ext uri="{FF2B5EF4-FFF2-40B4-BE49-F238E27FC236}">
                <a16:creationId xmlns:a16="http://schemas.microsoft.com/office/drawing/2014/main" id="{7D6AFC9A-86D5-49ED-8B7B-06C4EEA39316}"/>
              </a:ext>
            </a:extLst>
          </p:cNvPr>
          <p:cNvSpPr>
            <a:spLocks noGrp="1"/>
          </p:cNvSpPr>
          <p:nvPr/>
        </p:nvSpPr>
        <p:spPr>
          <a:xfrm>
            <a:off x="514350" y="3743325"/>
            <a:ext cx="111633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Идеал «человека цивилизованного».</a:t>
            </a:r>
          </a:p>
        </p:txBody>
      </p:sp>
      <p:sp>
        <p:nvSpPr>
          <p:cNvPr id="8" name="s17-text-96">
            <a:extLst>
              <a:ext uri="{FF2B5EF4-FFF2-40B4-BE49-F238E27FC236}">
                <a16:creationId xmlns:a16="http://schemas.microsoft.com/office/drawing/2014/main" id="{9DFDC2E8-9B22-4BD3-99AA-5BC6AB4BDD14}"/>
              </a:ext>
            </a:extLst>
          </p:cNvPr>
          <p:cNvSpPr>
            <a:spLocks noGrp="1"/>
          </p:cNvSpPr>
          <p:nvPr/>
        </p:nvSpPr>
        <p:spPr>
          <a:xfrm>
            <a:off x="514350" y="4552950"/>
            <a:ext cx="111633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Черты: образованность, хорошие манеры, чувство собственного достоинства, мораль.</a:t>
            </a:r>
          </a:p>
        </p:txBody>
      </p:sp>
      <p:sp>
        <p:nvSpPr>
          <p:cNvPr id="9" name="s17-text-97">
            <a:extLst>
              <a:ext uri="{FF2B5EF4-FFF2-40B4-BE49-F238E27FC236}">
                <a16:creationId xmlns:a16="http://schemas.microsoft.com/office/drawing/2014/main" id="{FB3731F4-93D9-41BA-BE1B-4F611F63922D}"/>
              </a:ext>
            </a:extLst>
          </p:cNvPr>
          <p:cNvSpPr>
            <a:spLocks noGrp="1"/>
          </p:cNvSpPr>
          <p:nvPr/>
        </p:nvSpPr>
        <p:spPr>
          <a:xfrm>
            <a:off x="514350" y="5514975"/>
            <a:ext cx="111633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Места формирования идеала: светские салоны, путешествия, университеты.</a:t>
            </a:r>
          </a:p>
        </p:txBody>
      </p:sp>
    </p:spTree>
    <p:extLst>
      <p:ext uri="{BB962C8B-B14F-4D97-AF65-F5344CB8AC3E}">
        <p14:creationId xmlns:p14="http://schemas.microsoft.com/office/powerpoint/2010/main" val="1135405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 стрелкой 15"/>
          <p:cNvCxnSpPr>
            <a:stCxn id="8" idx="1"/>
            <a:endCxn id="9" idx="3"/>
          </p:cNvCxnSpPr>
          <p:nvPr/>
        </p:nvCxnSpPr>
        <p:spPr>
          <a:xfrm flipH="1">
            <a:off x="7467600" y="4295775"/>
            <a:ext cx="1323975" cy="0"/>
          </a:xfrm>
          <a:prstGeom prst="straightConnector1">
            <a:avLst/>
          </a:prstGeom>
          <a:ln w="21908">
            <a:solidFill>
              <a:srgbClr val="66725B"/>
            </a:solidFill>
            <a:headEnd type="none" w="med" len="med"/>
            <a:tailEnd type="triangle" w="med" len="med"/>
          </a:ln>
        </p:spPr>
      </p:cxnSp>
      <p:cxnSp>
        <p:nvCxnSpPr>
          <p:cNvPr id="17" name="Прямая со стрелкой 16"/>
          <p:cNvCxnSpPr>
            <a:stCxn id="7" idx="2"/>
            <a:endCxn id="8" idx="0"/>
          </p:cNvCxnSpPr>
          <p:nvPr/>
        </p:nvCxnSpPr>
        <p:spPr>
          <a:xfrm>
            <a:off x="10177463" y="2886075"/>
            <a:ext cx="0" cy="838200"/>
          </a:xfrm>
          <a:prstGeom prst="straightConnector1">
            <a:avLst/>
          </a:prstGeom>
          <a:ln w="21908">
            <a:solidFill>
              <a:srgbClr val="66725B"/>
            </a:solidFill>
            <a:headEnd type="none" w="med" len="med"/>
            <a:tailEnd type="triangle" w="med" len="med"/>
          </a:ln>
        </p:spPr>
      </p:cxnSp>
      <p:cxnSp>
        <p:nvCxnSpPr>
          <p:cNvPr id="18" name="Прямая со стрелкой 17"/>
          <p:cNvCxnSpPr>
            <a:stCxn id="6" idx="3"/>
            <a:endCxn id="7" idx="1"/>
          </p:cNvCxnSpPr>
          <p:nvPr/>
        </p:nvCxnSpPr>
        <p:spPr>
          <a:xfrm>
            <a:off x="7467600" y="2314575"/>
            <a:ext cx="1323975" cy="0"/>
          </a:xfrm>
          <a:prstGeom prst="straightConnector1">
            <a:avLst/>
          </a:prstGeom>
          <a:ln w="21908">
            <a:solidFill>
              <a:srgbClr val="66725B"/>
            </a:solidFill>
            <a:headEnd type="none" w="med" len="med"/>
            <a:tailEnd type="triangle" w="med" len="med"/>
          </a:ln>
        </p:spPr>
      </p:cxnSp>
      <p:cxnSp>
        <p:nvCxnSpPr>
          <p:cNvPr id="19" name="Прямая со стрелкой 18"/>
          <p:cNvCxnSpPr>
            <a:stCxn id="5" idx="3"/>
            <a:endCxn id="6" idx="1"/>
          </p:cNvCxnSpPr>
          <p:nvPr/>
        </p:nvCxnSpPr>
        <p:spPr>
          <a:xfrm>
            <a:off x="3390900" y="2314575"/>
            <a:ext cx="1304925" cy="0"/>
          </a:xfrm>
          <a:prstGeom prst="straightConnector1">
            <a:avLst/>
          </a:prstGeom>
          <a:ln w="21908">
            <a:solidFill>
              <a:srgbClr val="66725B"/>
            </a:solidFill>
            <a:headEnd type="none" w="med" len="med"/>
            <a:tailEnd type="triangle" w="med" len="med"/>
          </a:ln>
        </p:spPr>
      </p:cxn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171E1A3-36BE-4238-9EBE-CFF1796B9980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18-text-98">
            <a:extLst>
              <a:ext uri="{FF2B5EF4-FFF2-40B4-BE49-F238E27FC236}">
                <a16:creationId xmlns:a16="http://schemas.microsoft.com/office/drawing/2014/main" id="{06188226-BEB8-4F97-A91D-E058CF0387D4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Взаимосвязь сфер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C9EF4C4-6F01-4FF9-B0DC-30B498D8D4AC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18-text-99">
            <a:extLst>
              <a:ext uri="{FF2B5EF4-FFF2-40B4-BE49-F238E27FC236}">
                <a16:creationId xmlns:a16="http://schemas.microsoft.com/office/drawing/2014/main" id="{36C387E9-70BD-4785-8A01-952AF69827DB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18-text-100">
            <a:extLst>
              <a:ext uri="{FF2B5EF4-FFF2-40B4-BE49-F238E27FC236}">
                <a16:creationId xmlns:a16="http://schemas.microsoft.com/office/drawing/2014/main" id="{31D57C30-3DDD-4213-8224-E0841DB285DE}"/>
              </a:ext>
            </a:extLst>
          </p:cNvPr>
          <p:cNvSpPr>
            <a:spLocks noGrp="1"/>
          </p:cNvSpPr>
          <p:nvPr/>
        </p:nvSpPr>
        <p:spPr>
          <a:xfrm>
            <a:off x="619125" y="1743075"/>
            <a:ext cx="2771775" cy="1143000"/>
          </a:xfrm>
          <a:prstGeom prst="rect">
            <a:avLst/>
          </a:prstGeom>
          <a:solidFill>
            <a:srgbClr val="FFFCF6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2700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700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Научные открытия</a:t>
            </a:r>
          </a:p>
        </p:txBody>
      </p:sp>
      <p:sp>
        <p:nvSpPr>
          <p:cNvPr id="6" name="s18-text-101">
            <a:extLst>
              <a:ext uri="{FF2B5EF4-FFF2-40B4-BE49-F238E27FC236}">
                <a16:creationId xmlns:a16="http://schemas.microsoft.com/office/drawing/2014/main" id="{79A90C72-EDB9-4F9F-B0E2-32A7959EF70E}"/>
              </a:ext>
            </a:extLst>
          </p:cNvPr>
          <p:cNvSpPr>
            <a:spLocks noGrp="1"/>
          </p:cNvSpPr>
          <p:nvPr/>
        </p:nvSpPr>
        <p:spPr>
          <a:xfrm>
            <a:off x="4695825" y="1743075"/>
            <a:ext cx="2771775" cy="1143000"/>
          </a:xfrm>
          <a:prstGeom prst="rect">
            <a:avLst/>
          </a:prstGeom>
          <a:solidFill>
            <a:srgbClr val="FFFCF6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2700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700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Технический прогресс</a:t>
            </a:r>
          </a:p>
        </p:txBody>
      </p:sp>
      <p:sp>
        <p:nvSpPr>
          <p:cNvPr id="7" name="s18-text-102">
            <a:extLst>
              <a:ext uri="{FF2B5EF4-FFF2-40B4-BE49-F238E27FC236}">
                <a16:creationId xmlns:a16="http://schemas.microsoft.com/office/drawing/2014/main" id="{D99C6C33-7358-4107-914C-473BB0B7D661}"/>
              </a:ext>
            </a:extLst>
          </p:cNvPr>
          <p:cNvSpPr>
            <a:spLocks noGrp="1"/>
          </p:cNvSpPr>
          <p:nvPr/>
        </p:nvSpPr>
        <p:spPr>
          <a:xfrm>
            <a:off x="8791575" y="1743075"/>
            <a:ext cx="2771775" cy="1143000"/>
          </a:xfrm>
          <a:prstGeom prst="rect">
            <a:avLst/>
          </a:prstGeom>
          <a:solidFill>
            <a:srgbClr val="FFFCF6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2700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700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Новые специалисты</a:t>
            </a:r>
          </a:p>
        </p:txBody>
      </p:sp>
      <p:sp>
        <p:nvSpPr>
          <p:cNvPr id="8" name="s18-text-103">
            <a:extLst>
              <a:ext uri="{FF2B5EF4-FFF2-40B4-BE49-F238E27FC236}">
                <a16:creationId xmlns:a16="http://schemas.microsoft.com/office/drawing/2014/main" id="{E0CFA0ED-8629-48B8-9DAB-884E94528D92}"/>
              </a:ext>
            </a:extLst>
          </p:cNvPr>
          <p:cNvSpPr>
            <a:spLocks noGrp="1"/>
          </p:cNvSpPr>
          <p:nvPr/>
        </p:nvSpPr>
        <p:spPr>
          <a:xfrm>
            <a:off x="8791575" y="3724275"/>
            <a:ext cx="2771775" cy="1143000"/>
          </a:xfrm>
          <a:prstGeom prst="rect">
            <a:avLst/>
          </a:prstGeom>
          <a:solidFill>
            <a:srgbClr val="FFFCF6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2700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700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Реформа образования</a:t>
            </a:r>
          </a:p>
        </p:txBody>
      </p:sp>
      <p:sp>
        <p:nvSpPr>
          <p:cNvPr id="9" name="s18-text-104">
            <a:extLst>
              <a:ext uri="{FF2B5EF4-FFF2-40B4-BE49-F238E27FC236}">
                <a16:creationId xmlns:a16="http://schemas.microsoft.com/office/drawing/2014/main" id="{BFDF3BDA-ACE0-4CBE-86CA-44BD1661F229}"/>
              </a:ext>
            </a:extLst>
          </p:cNvPr>
          <p:cNvSpPr>
            <a:spLocks noGrp="1"/>
          </p:cNvSpPr>
          <p:nvPr/>
        </p:nvSpPr>
        <p:spPr>
          <a:xfrm>
            <a:off x="619125" y="3724275"/>
            <a:ext cx="6848475" cy="1143000"/>
          </a:xfrm>
          <a:prstGeom prst="rect">
            <a:avLst/>
          </a:prstGeom>
          <a:solidFill>
            <a:srgbClr val="FFFCF6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2850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850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Новое мировоззрение и идеалы воспитания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753B24B-39D4-4381-84AC-47C786D2026B}"/>
              </a:ext>
            </a:extLst>
          </p:cNvPr>
          <p:cNvSpPr>
            <a:spLocks noGrp="1"/>
          </p:cNvSpPr>
          <p:nvPr/>
        </p:nvSpPr>
        <p:spPr>
          <a:xfrm>
            <a:off x="514350" y="5257800"/>
            <a:ext cx="11163300" cy="0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sp>
        <p:nvSpPr>
          <p:cNvPr id="15" name="s18-text-105">
            <a:extLst>
              <a:ext uri="{FF2B5EF4-FFF2-40B4-BE49-F238E27FC236}">
                <a16:creationId xmlns:a16="http://schemas.microsoft.com/office/drawing/2014/main" id="{F05DB5CF-EC9E-4BDE-B091-AAD503BE21D5}"/>
              </a:ext>
            </a:extLst>
          </p:cNvPr>
          <p:cNvSpPr>
            <a:spLocks noGrp="1"/>
          </p:cNvSpPr>
          <p:nvPr/>
        </p:nvSpPr>
        <p:spPr>
          <a:xfrm>
            <a:off x="514350" y="5419725"/>
            <a:ext cx="11163300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475" b="1" i="0">
                <a:solidFill>
                  <a:srgbClr val="783D45"/>
                </a:solidFill>
                <a:latin typeface="Calibri"/>
                <a:ea typeface="Calibri"/>
                <a:cs typeface="Calibri"/>
              </a:rPr>
              <a:t>Вывод:</a:t>
            </a:r>
            <a:r>
              <a:rPr sz="2475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 Все три сферы — наука, образование, воспитание — были тесно взаимосвязаны и вместе способствовали модернизации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1126988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66058C6B-A8A5-4A7E-88F9-BC35320F41AE}"/>
              </a:ext>
            </a:extLst>
          </p:cNvPr>
          <p:cNvSpPr>
            <a:spLocks noGrp="1"/>
          </p:cNvSpPr>
          <p:nvPr/>
        </p:nvSpPr>
        <p:spPr>
          <a:xfrm>
            <a:off x="514350" y="304800"/>
            <a:ext cx="11163300" cy="0"/>
          </a:xfrm>
          <a:prstGeom prst="line">
            <a:avLst/>
          </a:prstGeom>
          <a:noFill/>
          <a:ln w="11430">
            <a:solidFill>
              <a:srgbClr val="AA8E55"/>
            </a:solidFill>
          </a:ln>
        </p:spPr>
      </p:sp>
      <p:sp>
        <p:nvSpPr>
          <p:cNvPr id="2" name="s19-text-106">
            <a:extLst>
              <a:ext uri="{FF2B5EF4-FFF2-40B4-BE49-F238E27FC236}">
                <a16:creationId xmlns:a16="http://schemas.microsoft.com/office/drawing/2014/main" id="{5B0048FE-72F7-4983-8970-143C8165B115}"/>
              </a:ext>
            </a:extLst>
          </p:cNvPr>
          <p:cNvSpPr>
            <a:spLocks noGrp="1"/>
          </p:cNvSpPr>
          <p:nvPr/>
        </p:nvSpPr>
        <p:spPr>
          <a:xfrm>
            <a:off x="514350" y="523875"/>
            <a:ext cx="111633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Итоги и значение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D6A228D-A818-4A2B-90E9-5B76C2A7A5B5}"/>
              </a:ext>
            </a:extLst>
          </p:cNvPr>
          <p:cNvSpPr>
            <a:spLocks noGrp="1"/>
          </p:cNvSpPr>
          <p:nvPr/>
        </p:nvSpPr>
        <p:spPr>
          <a:xfrm>
            <a:off x="514350" y="6419850"/>
            <a:ext cx="9391650" cy="0"/>
          </a:xfrm>
          <a:prstGeom prst="line">
            <a:avLst/>
          </a:prstGeom>
          <a:noFill/>
          <a:ln w="7620">
            <a:solidFill>
              <a:srgbClr val="AA8E55"/>
            </a:solidFill>
          </a:ln>
        </p:spPr>
      </p:sp>
      <p:sp>
        <p:nvSpPr>
          <p:cNvPr id="4" name="s19-text-107">
            <a:extLst>
              <a:ext uri="{FF2B5EF4-FFF2-40B4-BE49-F238E27FC236}">
                <a16:creationId xmlns:a16="http://schemas.microsoft.com/office/drawing/2014/main" id="{3AF166FA-F260-4615-AC4F-5DBE9F5F4CDC}"/>
              </a:ext>
            </a:extLst>
          </p:cNvPr>
          <p:cNvSpPr>
            <a:spLocks noGrp="1"/>
          </p:cNvSpPr>
          <p:nvPr/>
        </p:nvSpPr>
        <p:spPr>
          <a:xfrm>
            <a:off x="9953625" y="6381750"/>
            <a:ext cx="172402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buNone/>
              <a:def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defRPr>
            </a:pPr>
            <a:r>
              <a:rPr sz="1100" b="0" i="0">
                <a:solidFill>
                  <a:srgbClr val="746C6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  <p:sp>
        <p:nvSpPr>
          <p:cNvPr id="5" name="s19-text-108">
            <a:extLst>
              <a:ext uri="{FF2B5EF4-FFF2-40B4-BE49-F238E27FC236}">
                <a16:creationId xmlns:a16="http://schemas.microsoft.com/office/drawing/2014/main" id="{E22A525A-58C8-44F2-90E6-C78BFA11251F}"/>
              </a:ext>
            </a:extLst>
          </p:cNvPr>
          <p:cNvSpPr>
            <a:spLocks noGrp="1"/>
          </p:cNvSpPr>
          <p:nvPr/>
        </p:nvSpPr>
        <p:spPr>
          <a:xfrm>
            <a:off x="514350" y="1638300"/>
            <a:ext cx="7743825" cy="971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75" b="0" i="0">
                <a:solidFill>
                  <a:srgbClr val="1B3045"/>
                </a:solidFill>
                <a:latin typeface="Georgia"/>
                <a:ea typeface="Georgia"/>
                <a:cs typeface="Georgia"/>
              </a:defRPr>
            </a:pPr>
            <a:r>
              <a:rPr sz="2775" b="0" i="0">
                <a:solidFill>
                  <a:srgbClr val="1B3045"/>
                </a:solidFill>
                <a:latin typeface="Georgia"/>
                <a:ea typeface="Georgia"/>
                <a:cs typeface="Georgia"/>
              </a:rPr>
              <a:t>XVIII век заложил основы современного научного знания.</a:t>
            </a:r>
          </a:p>
        </p:txBody>
      </p:sp>
      <p:sp>
        <p:nvSpPr>
          <p:cNvPr id="6" name="s19-text-109">
            <a:extLst>
              <a:ext uri="{FF2B5EF4-FFF2-40B4-BE49-F238E27FC236}">
                <a16:creationId xmlns:a16="http://schemas.microsoft.com/office/drawing/2014/main" id="{887239EF-1E09-465F-ADA5-A3D9288470C1}"/>
              </a:ext>
            </a:extLst>
          </p:cNvPr>
          <p:cNvSpPr>
            <a:spLocks noGrp="1"/>
          </p:cNvSpPr>
          <p:nvPr/>
        </p:nvSpPr>
        <p:spPr>
          <a:xfrm>
            <a:off x="514350" y="2828925"/>
            <a:ext cx="77438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Сформировались </a:t>
            </a:r>
            <a:r>
              <a:rPr sz="2550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классические модели экономики</a:t>
            </a: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7" name="s19-text-110">
            <a:extLst>
              <a:ext uri="{FF2B5EF4-FFF2-40B4-BE49-F238E27FC236}">
                <a16:creationId xmlns:a16="http://schemas.microsoft.com/office/drawing/2014/main" id="{CDFC502C-1C10-445B-9C5A-7DAEDFDD9517}"/>
              </a:ext>
            </a:extLst>
          </p:cNvPr>
          <p:cNvSpPr>
            <a:spLocks noGrp="1"/>
          </p:cNvSpPr>
          <p:nvPr/>
        </p:nvSpPr>
        <p:spPr>
          <a:xfrm>
            <a:off x="514350" y="3886200"/>
            <a:ext cx="7743825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Зародилась </a:t>
            </a:r>
            <a:r>
              <a:rPr sz="2550" b="1" i="0">
                <a:solidFill>
                  <a:srgbClr val="66725B"/>
                </a:solidFill>
                <a:latin typeface="Calibri"/>
                <a:ea typeface="Calibri"/>
                <a:cs typeface="Calibri"/>
              </a:rPr>
              <a:t>государственная система светского образования</a:t>
            </a:r>
            <a:r>
              <a:rPr sz="2550" b="0" i="0">
                <a:solidFill>
                  <a:srgbClr val="1B3045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8" name="s19-text-111">
            <a:extLst>
              <a:ext uri="{FF2B5EF4-FFF2-40B4-BE49-F238E27FC236}">
                <a16:creationId xmlns:a16="http://schemas.microsoft.com/office/drawing/2014/main" id="{9A4DC749-9715-426B-A9F7-46424D915C04}"/>
              </a:ext>
            </a:extLst>
          </p:cNvPr>
          <p:cNvSpPr>
            <a:spLocks noGrp="1"/>
          </p:cNvSpPr>
          <p:nvPr/>
        </p:nvSpPr>
        <p:spPr>
          <a:xfrm>
            <a:off x="514350" y="5133975"/>
            <a:ext cx="7743825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625" b="0" i="0">
                <a:solidFill>
                  <a:srgbClr val="783D45"/>
                </a:solidFill>
                <a:latin typeface="Georgia"/>
                <a:ea typeface="Georgia"/>
                <a:cs typeface="Georgia"/>
              </a:defRPr>
            </a:pPr>
            <a:r>
              <a:rPr sz="2625" b="0" i="0">
                <a:solidFill>
                  <a:srgbClr val="783D45"/>
                </a:solidFill>
                <a:latin typeface="Georgia"/>
                <a:ea typeface="Georgia"/>
                <a:cs typeface="Georgia"/>
              </a:rPr>
              <a:t>Был провозглашен идеал гармонично развитой личности, актуальный до сих пор.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856B6E7-275B-4903-B203-A599C3480A21}"/>
              </a:ext>
            </a:extLst>
          </p:cNvPr>
          <p:cNvSpPr>
            <a:spLocks noGrp="1"/>
          </p:cNvSpPr>
          <p:nvPr/>
        </p:nvSpPr>
        <p:spPr>
          <a:xfrm>
            <a:off x="8639175" y="1657350"/>
            <a:ext cx="0" cy="4448175"/>
          </a:xfrm>
          <a:prstGeom prst="line">
            <a:avLst/>
          </a:prstGeom>
          <a:noFill/>
          <a:ln w="9525">
            <a:solidFill>
              <a:srgbClr val="AA8E55"/>
            </a:solidFill>
          </a:ln>
        </p:spPr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048750" y="2100560"/>
            <a:ext cx="2571750" cy="338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9781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931</Words>
  <Application>Microsoft Office PowerPoint</Application>
  <DocSecurity>0</DocSecurity>
  <PresentationFormat>Широкоэкранный</PresentationFormat>
  <Paragraphs>114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2</cp:revision>
  <dcterms:created xsi:type="dcterms:W3CDTF">2026-09-24T17:05:47Z</dcterms:created>
  <dcterms:modified xsi:type="dcterms:W3CDTF">2026-09-24T17:49:32Z</dcterms:modified>
</cp:coreProperties>
</file>