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298" r="298"/>
          <a:stretch>
            <a:fillRect/>
          </a:stretch>
        </p:blipFill>
        <p:spPr>
          <a:xfrm>
            <a:off x="8020050" y="0"/>
            <a:ext cx="4171950" cy="6324600"/>
          </a:xfrm>
          <a:prstGeom prst="rect">
            <a:avLst/>
          </a:prstGeom>
        </p:spPr>
      </p:pic>
      <p:sp>
        <p:nvSpPr>
          <p:cNvPr id="2" name="surface-1-0">
            <a:extLst>
              <a:ext uri="{FF2B5EF4-FFF2-40B4-BE49-F238E27FC236}">
                <a16:creationId xmlns:a16="http://schemas.microsoft.com/office/drawing/2014/main" id="{B81740CE-79CC-46DD-8CFE-BC1879754917}"/>
              </a:ext>
            </a:extLst>
          </p:cNvPr>
          <p:cNvSpPr>
            <a:spLocks noGrp="1"/>
          </p:cNvSpPr>
          <p:nvPr/>
        </p:nvSpPr>
        <p:spPr>
          <a:xfrm>
            <a:off x="7581900" y="0"/>
            <a:ext cx="47625" cy="632460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3" name="surface-1-1">
            <a:extLst>
              <a:ext uri="{FF2B5EF4-FFF2-40B4-BE49-F238E27FC236}">
                <a16:creationId xmlns:a16="http://schemas.microsoft.com/office/drawing/2014/main" id="{34F1A6B1-ECE6-483E-83F9-E640FC6D63E4}"/>
              </a:ext>
            </a:extLst>
          </p:cNvPr>
          <p:cNvSpPr>
            <a:spLocks noGrp="1"/>
          </p:cNvSpPr>
          <p:nvPr/>
        </p:nvSpPr>
        <p:spPr>
          <a:xfrm>
            <a:off x="581025" y="876300"/>
            <a:ext cx="142875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68BCA40F-488B-4A07-9DD1-D5E275105E9B}"/>
              </a:ext>
            </a:extLst>
          </p:cNvPr>
          <p:cNvSpPr>
            <a:spLocks noGrp="1"/>
          </p:cNvSpPr>
          <p:nvPr/>
        </p:nvSpPr>
        <p:spPr>
          <a:xfrm>
            <a:off x="552450" y="1543050"/>
            <a:ext cx="6838950" cy="2838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425" b="0" i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4425" b="0" i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НАУКА И</a:t>
            </a:r>
          </a:p>
          <a:p>
            <a:pPr algn="l">
              <a:defRPr sz="4425" b="0" i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4425" b="0" i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ИСКУССТВО</a:t>
            </a:r>
          </a:p>
          <a:p>
            <a:pPr algn="l">
              <a:defRPr sz="4425" b="0" i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4425" b="0" i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В ДРЕВНЕМ ЕГИПТЕ</a:t>
            </a:r>
          </a:p>
        </p:txBody>
      </p:sp>
      <p:sp>
        <p:nvSpPr>
          <p:cNvPr id="5" name="text-1-3">
            <a:extLst>
              <a:ext uri="{FF2B5EF4-FFF2-40B4-BE49-F238E27FC236}">
                <a16:creationId xmlns:a16="http://schemas.microsoft.com/office/drawing/2014/main" id="{8CB74CE2-EA36-4574-B55C-A46083BA8B95}"/>
              </a:ext>
            </a:extLst>
          </p:cNvPr>
          <p:cNvSpPr>
            <a:spLocks noGrp="1"/>
          </p:cNvSpPr>
          <p:nvPr/>
        </p:nvSpPr>
        <p:spPr>
          <a:xfrm>
            <a:off x="581025" y="4857750"/>
            <a:ext cx="647700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Удивительные открытия и бессмертные творения</a:t>
            </a:r>
          </a:p>
        </p:txBody>
      </p:sp>
      <p:sp>
        <p:nvSpPr>
          <p:cNvPr id="6" name="100ballnik.com">
            <a:extLst>
              <a:ext uri="{FF2B5EF4-FFF2-40B4-BE49-F238E27FC236}">
                <a16:creationId xmlns:a16="http://schemas.microsoft.com/office/drawing/2014/main" id="{58881D5F-9B5C-4441-8ED2-104591E0615E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91827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1F5FE1B-889B-4E3E-AE40-3EBAD7A1689F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7381875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75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l="37000" r="16000"/>
          <a:stretch/>
        </p:blipFill>
        <p:spPr>
          <a:xfrm>
            <a:off x="8982075" y="0"/>
            <a:ext cx="3209925" cy="6210300"/>
          </a:xfrm>
          <a:prstGeom prst="rect">
            <a:avLst/>
          </a:prstGeom>
        </p:spPr>
      </p:pic>
      <p:sp>
        <p:nvSpPr>
          <p:cNvPr id="3" name="surface-2-1">
            <a:extLst>
              <a:ext uri="{FF2B5EF4-FFF2-40B4-BE49-F238E27FC236}">
                <a16:creationId xmlns:a16="http://schemas.microsoft.com/office/drawing/2014/main" id="{59ED6AC7-1D8D-4DE6-804D-8B2E9E139124}"/>
              </a:ext>
            </a:extLst>
          </p:cNvPr>
          <p:cNvSpPr>
            <a:spLocks noGrp="1"/>
          </p:cNvSpPr>
          <p:nvPr/>
        </p:nvSpPr>
        <p:spPr>
          <a:xfrm>
            <a:off x="8753475" y="0"/>
            <a:ext cx="38100" cy="621030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4" name="surface-2-2">
            <a:extLst>
              <a:ext uri="{FF2B5EF4-FFF2-40B4-BE49-F238E27FC236}">
                <a16:creationId xmlns:a16="http://schemas.microsoft.com/office/drawing/2014/main" id="{E4188C64-8C65-4573-BE1B-E0E00FA7DDB6}"/>
              </a:ext>
            </a:extLst>
          </p:cNvPr>
          <p:cNvSpPr>
            <a:spLocks noGrp="1"/>
          </p:cNvSpPr>
          <p:nvPr/>
        </p:nvSpPr>
        <p:spPr>
          <a:xfrm>
            <a:off x="581025" y="1619250"/>
            <a:ext cx="228600" cy="38100"/>
          </a:xfrm>
          <a:prstGeom prst="rect">
            <a:avLst/>
          </a:prstGeom>
          <a:solidFill>
            <a:srgbClr val="2F7777"/>
          </a:solidFill>
          <a:ln w="0">
            <a:noFill/>
          </a:ln>
        </p:spPr>
      </p:sp>
      <p:sp>
        <p:nvSpPr>
          <p:cNvPr id="5" name="text-2-3">
            <a:extLst>
              <a:ext uri="{FF2B5EF4-FFF2-40B4-BE49-F238E27FC236}">
                <a16:creationId xmlns:a16="http://schemas.microsoft.com/office/drawing/2014/main" id="{06D9E78F-51E7-4BB9-9D78-664715B9B803}"/>
              </a:ext>
            </a:extLst>
          </p:cNvPr>
          <p:cNvSpPr>
            <a:spLocks noGrp="1"/>
          </p:cNvSpPr>
          <p:nvPr/>
        </p:nvSpPr>
        <p:spPr>
          <a:xfrm>
            <a:off x="1019175" y="1533525"/>
            <a:ext cx="7181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Загадочные иероглифы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и их расшифровка.</a:t>
            </a:r>
          </a:p>
        </p:txBody>
      </p:sp>
      <p:sp>
        <p:nvSpPr>
          <p:cNvPr id="6" name="surface-2-4">
            <a:extLst>
              <a:ext uri="{FF2B5EF4-FFF2-40B4-BE49-F238E27FC236}">
                <a16:creationId xmlns:a16="http://schemas.microsoft.com/office/drawing/2014/main" id="{DDA9BB2D-3A44-41B7-A11F-312F0E43CAB2}"/>
              </a:ext>
            </a:extLst>
          </p:cNvPr>
          <p:cNvSpPr>
            <a:spLocks noGrp="1"/>
          </p:cNvSpPr>
          <p:nvPr/>
        </p:nvSpPr>
        <p:spPr>
          <a:xfrm>
            <a:off x="581025" y="2390775"/>
            <a:ext cx="228600" cy="38100"/>
          </a:xfrm>
          <a:prstGeom prst="rect">
            <a:avLst/>
          </a:prstGeom>
          <a:solidFill>
            <a:srgbClr val="2F7777"/>
          </a:solidFill>
          <a:ln w="0">
            <a:noFill/>
          </a:ln>
        </p:spPr>
      </p:sp>
      <p:sp>
        <p:nvSpPr>
          <p:cNvPr id="7" name="text-2-5">
            <a:extLst>
              <a:ext uri="{FF2B5EF4-FFF2-40B4-BE49-F238E27FC236}">
                <a16:creationId xmlns:a16="http://schemas.microsoft.com/office/drawing/2014/main" id="{9D5E7668-793A-4C8E-80B8-D90CF9593F00}"/>
              </a:ext>
            </a:extLst>
          </p:cNvPr>
          <p:cNvSpPr>
            <a:spLocks noGrp="1"/>
          </p:cNvSpPr>
          <p:nvPr/>
        </p:nvSpPr>
        <p:spPr>
          <a:xfrm>
            <a:off x="1019175" y="2305050"/>
            <a:ext cx="7181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Образование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в Древнем Египте.</a:t>
            </a:r>
          </a:p>
        </p:txBody>
      </p:sp>
      <p:sp>
        <p:nvSpPr>
          <p:cNvPr id="8" name="surface-2-6">
            <a:extLst>
              <a:ext uri="{FF2B5EF4-FFF2-40B4-BE49-F238E27FC236}">
                <a16:creationId xmlns:a16="http://schemas.microsoft.com/office/drawing/2014/main" id="{DDC24865-4F7E-4877-B2AC-5141C141EA25}"/>
              </a:ext>
            </a:extLst>
          </p:cNvPr>
          <p:cNvSpPr>
            <a:spLocks noGrp="1"/>
          </p:cNvSpPr>
          <p:nvPr/>
        </p:nvSpPr>
        <p:spPr>
          <a:xfrm>
            <a:off x="581025" y="3162300"/>
            <a:ext cx="228600" cy="38100"/>
          </a:xfrm>
          <a:prstGeom prst="rect">
            <a:avLst/>
          </a:prstGeom>
          <a:solidFill>
            <a:srgbClr val="2F7777"/>
          </a:solidFill>
          <a:ln w="0">
            <a:noFill/>
          </a:ln>
        </p:spPr>
      </p:sp>
      <p:sp>
        <p:nvSpPr>
          <p:cNvPr id="9" name="text-2-7">
            <a:extLst>
              <a:ext uri="{FF2B5EF4-FFF2-40B4-BE49-F238E27FC236}">
                <a16:creationId xmlns:a16="http://schemas.microsoft.com/office/drawing/2014/main" id="{8A3C67A8-EE57-450C-8934-E9E03425D6EE}"/>
              </a:ext>
            </a:extLst>
          </p:cNvPr>
          <p:cNvSpPr>
            <a:spLocks noGrp="1"/>
          </p:cNvSpPr>
          <p:nvPr/>
        </p:nvSpPr>
        <p:spPr>
          <a:xfrm>
            <a:off x="1019175" y="3076575"/>
            <a:ext cx="7181850" cy="971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Научные знания: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математика, медицина, календарь.</a:t>
            </a:r>
          </a:p>
        </p:txBody>
      </p:sp>
      <p:sp>
        <p:nvSpPr>
          <p:cNvPr id="10" name="surface-2-8">
            <a:extLst>
              <a:ext uri="{FF2B5EF4-FFF2-40B4-BE49-F238E27FC236}">
                <a16:creationId xmlns:a16="http://schemas.microsoft.com/office/drawing/2014/main" id="{D227DE2E-C31A-4978-AD07-3328E0A95E22}"/>
              </a:ext>
            </a:extLst>
          </p:cNvPr>
          <p:cNvSpPr>
            <a:spLocks noGrp="1"/>
          </p:cNvSpPr>
          <p:nvPr/>
        </p:nvSpPr>
        <p:spPr>
          <a:xfrm>
            <a:off x="581025" y="4191000"/>
            <a:ext cx="228600" cy="38100"/>
          </a:xfrm>
          <a:prstGeom prst="rect">
            <a:avLst/>
          </a:prstGeom>
          <a:solidFill>
            <a:srgbClr val="2F7777"/>
          </a:solidFill>
          <a:ln w="0">
            <a:noFill/>
          </a:ln>
        </p:spPr>
      </p:sp>
      <p:sp>
        <p:nvSpPr>
          <p:cNvPr id="11" name="text-2-9">
            <a:extLst>
              <a:ext uri="{FF2B5EF4-FFF2-40B4-BE49-F238E27FC236}">
                <a16:creationId xmlns:a16="http://schemas.microsoft.com/office/drawing/2014/main" id="{FE290BE9-5BBB-41A0-8D8E-B5E6DE923E88}"/>
              </a:ext>
            </a:extLst>
          </p:cNvPr>
          <p:cNvSpPr>
            <a:spLocks noGrp="1"/>
          </p:cNvSpPr>
          <p:nvPr/>
        </p:nvSpPr>
        <p:spPr>
          <a:xfrm>
            <a:off x="1019175" y="4105275"/>
            <a:ext cx="71818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Великое искусство: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скульптура, живопись.</a:t>
            </a:r>
          </a:p>
        </p:txBody>
      </p:sp>
      <p:sp>
        <p:nvSpPr>
          <p:cNvPr id="12" name="surface-2-10">
            <a:extLst>
              <a:ext uri="{FF2B5EF4-FFF2-40B4-BE49-F238E27FC236}">
                <a16:creationId xmlns:a16="http://schemas.microsoft.com/office/drawing/2014/main" id="{9C5CD08E-0556-4DCF-9C3C-422F746D4F0B}"/>
              </a:ext>
            </a:extLst>
          </p:cNvPr>
          <p:cNvSpPr>
            <a:spLocks noGrp="1"/>
          </p:cNvSpPr>
          <p:nvPr/>
        </p:nvSpPr>
        <p:spPr>
          <a:xfrm>
            <a:off x="581025" y="5019675"/>
            <a:ext cx="228600" cy="38100"/>
          </a:xfrm>
          <a:prstGeom prst="rect">
            <a:avLst/>
          </a:prstGeom>
          <a:solidFill>
            <a:srgbClr val="2F7777"/>
          </a:solidFill>
          <a:ln w="0">
            <a:noFill/>
          </a:ln>
        </p:spPr>
      </p:sp>
      <p:sp>
        <p:nvSpPr>
          <p:cNvPr id="13" name="text-2-11">
            <a:extLst>
              <a:ext uri="{FF2B5EF4-FFF2-40B4-BE49-F238E27FC236}">
                <a16:creationId xmlns:a16="http://schemas.microsoft.com/office/drawing/2014/main" id="{F7655F91-F199-4820-B41C-BEEE3B841B84}"/>
              </a:ext>
            </a:extLst>
          </p:cNvPr>
          <p:cNvSpPr>
            <a:spLocks noGrp="1"/>
          </p:cNvSpPr>
          <p:nvPr/>
        </p:nvSpPr>
        <p:spPr>
          <a:xfrm>
            <a:off x="1019175" y="4933950"/>
            <a:ext cx="71818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Грандиозная архитектура: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пирамиды и Сфинкс.</a:t>
            </a:r>
          </a:p>
        </p:txBody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23958D28-683C-4E2E-B7B1-BFA6C06EFA99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0553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D45A4CE3-9F17-470E-B797-81FD59AD07E7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Тайна иероглифов</a:t>
            </a:r>
          </a:p>
        </p:txBody>
      </p:sp>
      <p:sp>
        <p:nvSpPr>
          <p:cNvPr id="2" name="text-3-1">
            <a:extLst>
              <a:ext uri="{FF2B5EF4-FFF2-40B4-BE49-F238E27FC236}">
                <a16:creationId xmlns:a16="http://schemas.microsoft.com/office/drawing/2014/main" id="{20A2AC54-23E3-4DE9-9ADB-C56CEFCD1C4C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«Слова бога», вырезанные в камне</a:t>
            </a:r>
          </a:p>
        </p:txBody>
      </p:sp>
      <p:sp>
        <p:nvSpPr>
          <p:cNvPr id="3" name="surface-3-2">
            <a:extLst>
              <a:ext uri="{FF2B5EF4-FFF2-40B4-BE49-F238E27FC236}">
                <a16:creationId xmlns:a16="http://schemas.microsoft.com/office/drawing/2014/main" id="{20B1BDB4-FEB2-4521-A67F-2C111F65897D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t="4243" b="4243"/>
          <a:stretch>
            <a:fillRect/>
          </a:stretch>
        </p:blipFill>
        <p:spPr>
          <a:xfrm>
            <a:off x="5362575" y="1838325"/>
            <a:ext cx="6296025" cy="4324350"/>
          </a:xfrm>
          <a:prstGeom prst="rect">
            <a:avLst/>
          </a:prstGeom>
        </p:spPr>
      </p:pic>
      <p:sp>
        <p:nvSpPr>
          <p:cNvPr id="5" name="text-3-3">
            <a:extLst>
              <a:ext uri="{FF2B5EF4-FFF2-40B4-BE49-F238E27FC236}">
                <a16:creationId xmlns:a16="http://schemas.microsoft.com/office/drawing/2014/main" id="{C1D92A37-9DA4-44D8-847F-57DC65E46227}"/>
              </a:ext>
            </a:extLst>
          </p:cNvPr>
          <p:cNvSpPr>
            <a:spLocks noGrp="1"/>
          </p:cNvSpPr>
          <p:nvPr/>
        </p:nvSpPr>
        <p:spPr>
          <a:xfrm>
            <a:off x="552450" y="1905000"/>
            <a:ext cx="4524375" cy="1647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Иероглифы</a:t>
            </a: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– древнеегипетская письменность, «слова бога».</a:t>
            </a:r>
          </a:p>
        </p:txBody>
      </p:sp>
      <p:sp>
        <p:nvSpPr>
          <p:cNvPr id="6" name="surface-3-4">
            <a:extLst>
              <a:ext uri="{FF2B5EF4-FFF2-40B4-BE49-F238E27FC236}">
                <a16:creationId xmlns:a16="http://schemas.microsoft.com/office/drawing/2014/main" id="{9DA6DE8B-58E0-4326-B6A3-462D374B51A1}"/>
              </a:ext>
            </a:extLst>
          </p:cNvPr>
          <p:cNvSpPr>
            <a:spLocks noGrp="1"/>
          </p:cNvSpPr>
          <p:nvPr/>
        </p:nvSpPr>
        <p:spPr>
          <a:xfrm>
            <a:off x="552450" y="3638550"/>
            <a:ext cx="72390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7" name="text-3-5">
            <a:extLst>
              <a:ext uri="{FF2B5EF4-FFF2-40B4-BE49-F238E27FC236}">
                <a16:creationId xmlns:a16="http://schemas.microsoft.com/office/drawing/2014/main" id="{26687E59-B0BC-4EDA-9A7B-326860505C19}"/>
              </a:ext>
            </a:extLst>
          </p:cNvPr>
          <p:cNvSpPr>
            <a:spLocks noGrp="1"/>
          </p:cNvSpPr>
          <p:nvPr/>
        </p:nvSpPr>
        <p:spPr>
          <a:xfrm>
            <a:off x="552450" y="3876675"/>
            <a:ext cx="4352925" cy="140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Знаки вырезали на 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стенах храмов</a:t>
            </a: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, пирамид и писали на 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папирусе</a:t>
            </a: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text-3-6">
            <a:extLst>
              <a:ext uri="{FF2B5EF4-FFF2-40B4-BE49-F238E27FC236}">
                <a16:creationId xmlns:a16="http://schemas.microsoft.com/office/drawing/2014/main" id="{19E466B9-F9BD-4BBB-96A4-B233DF19829E}"/>
              </a:ext>
            </a:extLst>
          </p:cNvPr>
          <p:cNvSpPr>
            <a:spLocks noGrp="1"/>
          </p:cNvSpPr>
          <p:nvPr/>
        </p:nvSpPr>
        <p:spPr>
          <a:xfrm>
            <a:off x="552450" y="5429250"/>
            <a:ext cx="4352925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Со временем значение иероглифов было забыто.</a:t>
            </a:r>
          </a:p>
        </p:txBody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7116A5F4-63B2-4842-A111-5DBD8307DBAC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4848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229EE9E-1B2E-42C9-B51C-2A4DCDC31C54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Ключ к разгадке – Розеттский камень</a:t>
            </a:r>
          </a:p>
        </p:txBody>
      </p:sp>
      <p:sp>
        <p:nvSpPr>
          <p:cNvPr id="2" name="text-4-1">
            <a:extLst>
              <a:ext uri="{FF2B5EF4-FFF2-40B4-BE49-F238E27FC236}">
                <a16:creationId xmlns:a16="http://schemas.microsoft.com/office/drawing/2014/main" id="{0F3D470A-C037-48BC-9004-AF0DF2CA6BA2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Три языка – одна история</a:t>
            </a:r>
          </a:p>
        </p:txBody>
      </p:sp>
      <p:sp>
        <p:nvSpPr>
          <p:cNvPr id="3" name="surface-4-2">
            <a:extLst>
              <a:ext uri="{FF2B5EF4-FFF2-40B4-BE49-F238E27FC236}">
                <a16:creationId xmlns:a16="http://schemas.microsoft.com/office/drawing/2014/main" id="{4352D152-F303-4319-9589-7CEA71A22F5E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sp>
        <p:nvSpPr>
          <p:cNvPr id="4" name="surface-4-3">
            <a:extLst>
              <a:ext uri="{FF2B5EF4-FFF2-40B4-BE49-F238E27FC236}">
                <a16:creationId xmlns:a16="http://schemas.microsoft.com/office/drawing/2014/main" id="{65133BA8-07BF-4223-9E21-103EE68CE1B8}"/>
              </a:ext>
            </a:extLst>
          </p:cNvPr>
          <p:cNvSpPr>
            <a:spLocks noGrp="1"/>
          </p:cNvSpPr>
          <p:nvPr/>
        </p:nvSpPr>
        <p:spPr>
          <a:xfrm>
            <a:off x="552450" y="1781175"/>
            <a:ext cx="3086100" cy="4505325"/>
          </a:xfrm>
          <a:prstGeom prst="rect">
            <a:avLst/>
          </a:prstGeom>
          <a:solidFill>
            <a:srgbClr val="E6DDCB"/>
          </a:solidFill>
          <a:ln w="0">
            <a:noFill/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76275" y="2172841"/>
            <a:ext cx="2838450" cy="3645794"/>
          </a:xfrm>
          <a:prstGeom prst="rect">
            <a:avLst/>
          </a:prstGeom>
        </p:spPr>
      </p:pic>
      <p:sp>
        <p:nvSpPr>
          <p:cNvPr id="6" name="text-4-4">
            <a:extLst>
              <a:ext uri="{FF2B5EF4-FFF2-40B4-BE49-F238E27FC236}">
                <a16:creationId xmlns:a16="http://schemas.microsoft.com/office/drawing/2014/main" id="{E55FB866-D9FB-4D1B-B16F-16618625BBE6}"/>
              </a:ext>
            </a:extLst>
          </p:cNvPr>
          <p:cNvSpPr>
            <a:spLocks noGrp="1"/>
          </p:cNvSpPr>
          <p:nvPr/>
        </p:nvSpPr>
        <p:spPr>
          <a:xfrm>
            <a:off x="4048125" y="1885950"/>
            <a:ext cx="7534275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На камне был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один текст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на трех языках: иероглифами, другим египетским письмом и по-гречески.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00500" y="3605958"/>
            <a:ext cx="1390650" cy="2027333"/>
          </a:xfrm>
          <a:prstGeom prst="rect">
            <a:avLst/>
          </a:prstGeom>
        </p:spPr>
      </p:pic>
      <p:sp>
        <p:nvSpPr>
          <p:cNvPr id="8" name="text-4-5">
            <a:extLst>
              <a:ext uri="{FF2B5EF4-FFF2-40B4-BE49-F238E27FC236}">
                <a16:creationId xmlns:a16="http://schemas.microsoft.com/office/drawing/2014/main" id="{6597002F-5CC1-4829-8F70-2F58E949B1EA}"/>
              </a:ext>
            </a:extLst>
          </p:cNvPr>
          <p:cNvSpPr>
            <a:spLocks noGrp="1"/>
          </p:cNvSpPr>
          <p:nvPr/>
        </p:nvSpPr>
        <p:spPr>
          <a:xfrm>
            <a:off x="5715000" y="3590925"/>
            <a:ext cx="5772150" cy="1704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Ученый 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Франсуа Шампольон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смог сравнить тексты и в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1820-х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годах расшифровал иероглифы.</a:t>
            </a:r>
          </a:p>
        </p:txBody>
      </p:sp>
      <p:sp>
        <p:nvSpPr>
          <p:cNvPr id="9" name="surface-4-6">
            <a:extLst>
              <a:ext uri="{FF2B5EF4-FFF2-40B4-BE49-F238E27FC236}">
                <a16:creationId xmlns:a16="http://schemas.microsoft.com/office/drawing/2014/main" id="{FF7C4E03-ED67-4578-BDD3-BC3F3A03D7CB}"/>
              </a:ext>
            </a:extLst>
          </p:cNvPr>
          <p:cNvSpPr>
            <a:spLocks noGrp="1"/>
          </p:cNvSpPr>
          <p:nvPr/>
        </p:nvSpPr>
        <p:spPr>
          <a:xfrm>
            <a:off x="5715000" y="5400675"/>
            <a:ext cx="5772150" cy="12383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0" name="text-4-7">
            <a:extLst>
              <a:ext uri="{FF2B5EF4-FFF2-40B4-BE49-F238E27FC236}">
                <a16:creationId xmlns:a16="http://schemas.microsoft.com/office/drawing/2014/main" id="{DDEB74BF-EB49-42B9-AC16-E5FA7DA29477}"/>
              </a:ext>
            </a:extLst>
          </p:cNvPr>
          <p:cNvSpPr>
            <a:spLocks noGrp="1"/>
          </p:cNvSpPr>
          <p:nvPr/>
        </p:nvSpPr>
        <p:spPr>
          <a:xfrm>
            <a:off x="5715000" y="5638800"/>
            <a:ext cx="57721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Так родилась наука 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египтология.</a:t>
            </a:r>
          </a:p>
        </p:txBody>
      </p:sp>
      <p:sp>
        <p:nvSpPr>
          <p:cNvPr id="11" name="100ballnik.com">
            <a:extLst>
              <a:ext uri="{FF2B5EF4-FFF2-40B4-BE49-F238E27FC236}">
                <a16:creationId xmlns:a16="http://schemas.microsoft.com/office/drawing/2014/main" id="{277D3FD1-4A30-4EE2-ABD5-BCBADA06687B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997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5C85DA02-30E4-4A73-BE1E-126839C73B41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75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375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Образование в Древнем Египте</a:t>
            </a:r>
          </a:p>
        </p:txBody>
      </p:sp>
      <p:sp>
        <p:nvSpPr>
          <p:cNvPr id="2" name="text-5-1">
            <a:extLst>
              <a:ext uri="{FF2B5EF4-FFF2-40B4-BE49-F238E27FC236}">
                <a16:creationId xmlns:a16="http://schemas.microsoft.com/office/drawing/2014/main" id="{AFE895B3-AD9B-4B3A-A974-A4BD6C0B08BC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Школа при храме для избранных</a:t>
            </a:r>
          </a:p>
        </p:txBody>
      </p:sp>
      <p:sp>
        <p:nvSpPr>
          <p:cNvPr id="3" name="surface-5-2">
            <a:extLst>
              <a:ext uri="{FF2B5EF4-FFF2-40B4-BE49-F238E27FC236}">
                <a16:creationId xmlns:a16="http://schemas.microsoft.com/office/drawing/2014/main" id="{92CEB5F8-728F-4F7F-AE7E-4DEB6E11860B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sp>
        <p:nvSpPr>
          <p:cNvPr id="4" name="text-5-3">
            <a:extLst>
              <a:ext uri="{FF2B5EF4-FFF2-40B4-BE49-F238E27FC236}">
                <a16:creationId xmlns:a16="http://schemas.microsoft.com/office/drawing/2014/main" id="{DFC35E86-CE38-4B75-8B11-DC85726AFAD7}"/>
              </a:ext>
            </a:extLst>
          </p:cNvPr>
          <p:cNvSpPr>
            <a:spLocks noGrp="1"/>
          </p:cNvSpPr>
          <p:nvPr/>
        </p:nvSpPr>
        <p:spPr>
          <a:xfrm>
            <a:off x="552450" y="1876425"/>
            <a:ext cx="62103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Школы были только для 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мальчиков</a:t>
            </a: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при 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храмах.</a:t>
            </a:r>
          </a:p>
        </p:txBody>
      </p:sp>
      <p:sp>
        <p:nvSpPr>
          <p:cNvPr id="5" name="text-5-4">
            <a:extLst>
              <a:ext uri="{FF2B5EF4-FFF2-40B4-BE49-F238E27FC236}">
                <a16:creationId xmlns:a16="http://schemas.microsoft.com/office/drawing/2014/main" id="{6D659A07-41EC-4663-A1FC-36ED6900E189}"/>
              </a:ext>
            </a:extLst>
          </p:cNvPr>
          <p:cNvSpPr>
            <a:spLocks noGrp="1"/>
          </p:cNvSpPr>
          <p:nvPr/>
        </p:nvSpPr>
        <p:spPr>
          <a:xfrm>
            <a:off x="552450" y="2847975"/>
            <a:ext cx="621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Учителями были </a:t>
            </a: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жрецы.</a:t>
            </a:r>
          </a:p>
        </p:txBody>
      </p:sp>
      <p:sp>
        <p:nvSpPr>
          <p:cNvPr id="6" name="surface-5-5">
            <a:extLst>
              <a:ext uri="{FF2B5EF4-FFF2-40B4-BE49-F238E27FC236}">
                <a16:creationId xmlns:a16="http://schemas.microsoft.com/office/drawing/2014/main" id="{4FD28CF3-3627-4044-9D61-00531847DA3F}"/>
              </a:ext>
            </a:extLst>
          </p:cNvPr>
          <p:cNvSpPr>
            <a:spLocks noGrp="1"/>
          </p:cNvSpPr>
          <p:nvPr/>
        </p:nvSpPr>
        <p:spPr>
          <a:xfrm>
            <a:off x="552450" y="3476625"/>
            <a:ext cx="74295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7" name="text-5-6">
            <a:extLst>
              <a:ext uri="{FF2B5EF4-FFF2-40B4-BE49-F238E27FC236}">
                <a16:creationId xmlns:a16="http://schemas.microsoft.com/office/drawing/2014/main" id="{BE35700B-E83C-4A6B-82A0-A356EE281DCF}"/>
              </a:ext>
            </a:extLst>
          </p:cNvPr>
          <p:cNvSpPr>
            <a:spLocks noGrp="1"/>
          </p:cNvSpPr>
          <p:nvPr/>
        </p:nvSpPr>
        <p:spPr>
          <a:xfrm>
            <a:off x="552450" y="3743325"/>
            <a:ext cx="6210300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Ученики писали на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черепках известняка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и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папирусе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тростниковыми палочками.</a:t>
            </a:r>
          </a:p>
        </p:txBody>
      </p:sp>
      <p:sp>
        <p:nvSpPr>
          <p:cNvPr id="8" name="text-5-7">
            <a:extLst>
              <a:ext uri="{FF2B5EF4-FFF2-40B4-BE49-F238E27FC236}">
                <a16:creationId xmlns:a16="http://schemas.microsoft.com/office/drawing/2014/main" id="{A1328906-D26B-437E-A688-05C7F71DCF57}"/>
              </a:ext>
            </a:extLst>
          </p:cNvPr>
          <p:cNvSpPr>
            <a:spLocks noGrp="1"/>
          </p:cNvSpPr>
          <p:nvPr/>
        </p:nvSpPr>
        <p:spPr>
          <a:xfrm>
            <a:off x="552450" y="5267325"/>
            <a:ext cx="62103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Учили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математику, астрономию, медицину.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Порядки были строгими, лентяев наказывали.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175988" y="1857375"/>
            <a:ext cx="4469423" cy="29051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98519" y="4933950"/>
            <a:ext cx="3024361" cy="1381125"/>
          </a:xfrm>
          <a:prstGeom prst="rect">
            <a:avLst/>
          </a:prstGeom>
        </p:spPr>
      </p:pic>
      <p:sp>
        <p:nvSpPr>
          <p:cNvPr id="11" name="100ballnik.com">
            <a:extLst>
              <a:ext uri="{FF2B5EF4-FFF2-40B4-BE49-F238E27FC236}">
                <a16:creationId xmlns:a16="http://schemas.microsoft.com/office/drawing/2014/main" id="{C306F2A3-1E49-4C0C-9CB7-88F51BC0EDC5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89108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14FBABC9-A708-4146-B70B-1CBA1C14768E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Достижения в математике</a:t>
            </a:r>
          </a:p>
        </p:txBody>
      </p:sp>
      <p:sp>
        <p:nvSpPr>
          <p:cNvPr id="2" name="text-6-1">
            <a:extLst>
              <a:ext uri="{FF2B5EF4-FFF2-40B4-BE49-F238E27FC236}">
                <a16:creationId xmlns:a16="http://schemas.microsoft.com/office/drawing/2014/main" id="{23BEB240-485B-4CAE-80BC-5A6254CCA191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От пирамид до сбора налогов</a:t>
            </a:r>
          </a:p>
        </p:txBody>
      </p:sp>
      <p:sp>
        <p:nvSpPr>
          <p:cNvPr id="3" name="surface-6-2">
            <a:extLst>
              <a:ext uri="{FF2B5EF4-FFF2-40B4-BE49-F238E27FC236}">
                <a16:creationId xmlns:a16="http://schemas.microsoft.com/office/drawing/2014/main" id="{1B1249A1-7DF9-4C7C-B231-1ABED2DAFF2E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sp>
        <p:nvSpPr>
          <p:cNvPr id="4" name="text-6-3">
            <a:extLst>
              <a:ext uri="{FF2B5EF4-FFF2-40B4-BE49-F238E27FC236}">
                <a16:creationId xmlns:a16="http://schemas.microsoft.com/office/drawing/2014/main" id="{58DA175D-4415-47C4-AE73-1B30E6FCAB57}"/>
              </a:ext>
            </a:extLst>
          </p:cNvPr>
          <p:cNvSpPr>
            <a:spLocks noGrp="1"/>
          </p:cNvSpPr>
          <p:nvPr/>
        </p:nvSpPr>
        <p:spPr>
          <a:xfrm>
            <a:off x="552450" y="1905000"/>
            <a:ext cx="5219700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Математика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нужна для </a:t>
            </a: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строительства пирамид, каналов</a:t>
            </a: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и </a:t>
            </a: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подсчета налогов.</a:t>
            </a:r>
          </a:p>
        </p:txBody>
      </p:sp>
      <p:sp>
        <p:nvSpPr>
          <p:cNvPr id="5" name="text-6-4">
            <a:extLst>
              <a:ext uri="{FF2B5EF4-FFF2-40B4-BE49-F238E27FC236}">
                <a16:creationId xmlns:a16="http://schemas.microsoft.com/office/drawing/2014/main" id="{C49D81D5-28D7-4346-BD85-E4DD05075AA4}"/>
              </a:ext>
            </a:extLst>
          </p:cNvPr>
          <p:cNvSpPr>
            <a:spLocks noGrp="1"/>
          </p:cNvSpPr>
          <p:nvPr/>
        </p:nvSpPr>
        <p:spPr>
          <a:xfrm>
            <a:off x="6353175" y="1905000"/>
            <a:ext cx="53054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Единицы измерения: </a:t>
            </a: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палец, ладонь, локоть.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353175" y="3244691"/>
            <a:ext cx="5305425" cy="530543"/>
          </a:xfrm>
          <a:prstGeom prst="rect">
            <a:avLst/>
          </a:prstGeom>
        </p:spPr>
      </p:pic>
      <p:sp>
        <p:nvSpPr>
          <p:cNvPr id="7" name="surface-6-5">
            <a:extLst>
              <a:ext uri="{FF2B5EF4-FFF2-40B4-BE49-F238E27FC236}">
                <a16:creationId xmlns:a16="http://schemas.microsoft.com/office/drawing/2014/main" id="{21366648-AE40-49D6-90F2-6258ACA26F00}"/>
              </a:ext>
            </a:extLst>
          </p:cNvPr>
          <p:cNvSpPr>
            <a:spLocks noGrp="1"/>
          </p:cNvSpPr>
          <p:nvPr/>
        </p:nvSpPr>
        <p:spPr>
          <a:xfrm>
            <a:off x="552450" y="4057650"/>
            <a:ext cx="11106150" cy="12383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94850" y="4410075"/>
            <a:ext cx="4401625" cy="1676400"/>
          </a:xfrm>
          <a:prstGeom prst="rect">
            <a:avLst/>
          </a:prstGeom>
        </p:spPr>
      </p:pic>
      <p:sp>
        <p:nvSpPr>
          <p:cNvPr id="9" name="text-6-6">
            <a:extLst>
              <a:ext uri="{FF2B5EF4-FFF2-40B4-BE49-F238E27FC236}">
                <a16:creationId xmlns:a16="http://schemas.microsoft.com/office/drawing/2014/main" id="{EE237A55-AE44-412C-9FB2-3C9A2BC6E2D7}"/>
              </a:ext>
            </a:extLst>
          </p:cNvPr>
          <p:cNvSpPr>
            <a:spLocks noGrp="1"/>
          </p:cNvSpPr>
          <p:nvPr/>
        </p:nvSpPr>
        <p:spPr>
          <a:xfrm>
            <a:off x="6657975" y="4476750"/>
            <a:ext cx="4972050" cy="1743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Древнейший в мире математический задачник – 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«Московский математический свиток».</a:t>
            </a:r>
          </a:p>
        </p:txBody>
      </p:sp>
      <p:sp>
        <p:nvSpPr>
          <p:cNvPr id="10" name="100ballnik.com">
            <a:extLst>
              <a:ext uri="{FF2B5EF4-FFF2-40B4-BE49-F238E27FC236}">
                <a16:creationId xmlns:a16="http://schemas.microsoft.com/office/drawing/2014/main" id="{663664F1-8630-4956-9EDB-192CAFBF5A76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5041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2D2C3B7-EC4C-4F5C-8D1E-F6957CA1A269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45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Достижения в медицине</a:t>
            </a:r>
          </a:p>
        </p:txBody>
      </p:sp>
      <p:sp>
        <p:nvSpPr>
          <p:cNvPr id="2" name="text-7-1">
            <a:extLst>
              <a:ext uri="{FF2B5EF4-FFF2-40B4-BE49-F238E27FC236}">
                <a16:creationId xmlns:a16="http://schemas.microsoft.com/office/drawing/2014/main" id="{A32567F8-4DC8-49F1-9345-4696AB9E2F46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Врачи-специалисты и искусство бальзамирования</a:t>
            </a:r>
          </a:p>
        </p:txBody>
      </p:sp>
      <p:sp>
        <p:nvSpPr>
          <p:cNvPr id="3" name="surface-7-2">
            <a:extLst>
              <a:ext uri="{FF2B5EF4-FFF2-40B4-BE49-F238E27FC236}">
                <a16:creationId xmlns:a16="http://schemas.microsoft.com/office/drawing/2014/main" id="{AE425DE3-09E2-49EF-B33A-F372517B0049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57345" y="1876425"/>
            <a:ext cx="4847961" cy="3714750"/>
          </a:xfrm>
          <a:prstGeom prst="rect">
            <a:avLst/>
          </a:prstGeom>
        </p:spPr>
      </p:pic>
      <p:sp>
        <p:nvSpPr>
          <p:cNvPr id="5" name="text-7-3">
            <a:extLst>
              <a:ext uri="{FF2B5EF4-FFF2-40B4-BE49-F238E27FC236}">
                <a16:creationId xmlns:a16="http://schemas.microsoft.com/office/drawing/2014/main" id="{6E05F35D-394A-4467-BE4C-024B4A2EA03E}"/>
              </a:ext>
            </a:extLst>
          </p:cNvPr>
          <p:cNvSpPr>
            <a:spLocks noGrp="1"/>
          </p:cNvSpPr>
          <p:nvPr/>
        </p:nvSpPr>
        <p:spPr>
          <a:xfrm>
            <a:off x="552450" y="5734050"/>
            <a:ext cx="48577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Знания получены благодаря 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бальзамированию.</a:t>
            </a:r>
          </a:p>
        </p:txBody>
      </p:sp>
      <p:sp>
        <p:nvSpPr>
          <p:cNvPr id="6" name="text-7-4">
            <a:extLst>
              <a:ext uri="{FF2B5EF4-FFF2-40B4-BE49-F238E27FC236}">
                <a16:creationId xmlns:a16="http://schemas.microsoft.com/office/drawing/2014/main" id="{0D3015C4-0F4F-41D5-BD15-9F2E3C3DBEDB}"/>
              </a:ext>
            </a:extLst>
          </p:cNvPr>
          <p:cNvSpPr>
            <a:spLocks noGrp="1"/>
          </p:cNvSpPr>
          <p:nvPr/>
        </p:nvSpPr>
        <p:spPr>
          <a:xfrm>
            <a:off x="5915025" y="1876425"/>
            <a:ext cx="570547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Врачи были </a:t>
            </a:r>
            <a:r>
              <a:rPr sz="2475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специалистами:</a:t>
            </a:r>
            <a:r>
              <a:rPr sz="2475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по зубам, ушам, хирургии.</a:t>
            </a:r>
          </a:p>
        </p:txBody>
      </p:sp>
      <p:sp>
        <p:nvSpPr>
          <p:cNvPr id="7" name="text-7-5">
            <a:extLst>
              <a:ext uri="{FF2B5EF4-FFF2-40B4-BE49-F238E27FC236}">
                <a16:creationId xmlns:a16="http://schemas.microsoft.com/office/drawing/2014/main" id="{A5DAA6BC-AA8A-4810-A112-0F768CED5B54}"/>
              </a:ext>
            </a:extLst>
          </p:cNvPr>
          <p:cNvSpPr>
            <a:spLocks noGrp="1"/>
          </p:cNvSpPr>
          <p:nvPr/>
        </p:nvSpPr>
        <p:spPr>
          <a:xfrm>
            <a:off x="5915025" y="3181350"/>
            <a:ext cx="56769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 i="0">
                <a:solidFill>
                  <a:srgbClr val="142D3D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42D3D"/>
                </a:solidFill>
                <a:latin typeface="Arial"/>
                <a:ea typeface="Arial"/>
                <a:cs typeface="Arial"/>
              </a:rPr>
              <a:t>Болезни делили на три вида: </a:t>
            </a:r>
          </a:p>
        </p:txBody>
      </p:sp>
      <p:sp>
        <p:nvSpPr>
          <p:cNvPr id="8" name="surface-7-6">
            <a:extLst>
              <a:ext uri="{FF2B5EF4-FFF2-40B4-BE49-F238E27FC236}">
                <a16:creationId xmlns:a16="http://schemas.microsoft.com/office/drawing/2014/main" id="{73505C89-6285-41CA-8CD9-53704D0FABFD}"/>
              </a:ext>
            </a:extLst>
          </p:cNvPr>
          <p:cNvSpPr>
            <a:spLocks noGrp="1"/>
          </p:cNvSpPr>
          <p:nvPr/>
        </p:nvSpPr>
        <p:spPr>
          <a:xfrm>
            <a:off x="5924550" y="3933825"/>
            <a:ext cx="47625" cy="457200"/>
          </a:xfrm>
          <a:prstGeom prst="rect">
            <a:avLst/>
          </a:prstGeom>
          <a:solidFill>
            <a:srgbClr val="2F7777"/>
          </a:solidFill>
          <a:ln w="0">
            <a:noFill/>
          </a:ln>
        </p:spPr>
      </p:sp>
      <p:sp>
        <p:nvSpPr>
          <p:cNvPr id="9" name="text-7-7">
            <a:extLst>
              <a:ext uri="{FF2B5EF4-FFF2-40B4-BE49-F238E27FC236}">
                <a16:creationId xmlns:a16="http://schemas.microsoft.com/office/drawing/2014/main" id="{E5B1D0C1-8484-45BE-AFC7-9D115991C31F}"/>
              </a:ext>
            </a:extLst>
          </p:cNvPr>
          <p:cNvSpPr>
            <a:spLocks noGrp="1"/>
          </p:cNvSpPr>
          <p:nvPr/>
        </p:nvSpPr>
        <p:spPr>
          <a:xfrm>
            <a:off x="6172200" y="3905250"/>
            <a:ext cx="53721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излечимые, </a:t>
            </a:r>
          </a:p>
        </p:txBody>
      </p:sp>
      <p:sp>
        <p:nvSpPr>
          <p:cNvPr id="10" name="surface-7-8">
            <a:extLst>
              <a:ext uri="{FF2B5EF4-FFF2-40B4-BE49-F238E27FC236}">
                <a16:creationId xmlns:a16="http://schemas.microsoft.com/office/drawing/2014/main" id="{F156FBCC-7C85-4FA1-ABDE-2CBEE8FBE395}"/>
              </a:ext>
            </a:extLst>
          </p:cNvPr>
          <p:cNvSpPr>
            <a:spLocks noGrp="1"/>
          </p:cNvSpPr>
          <p:nvPr/>
        </p:nvSpPr>
        <p:spPr>
          <a:xfrm>
            <a:off x="5924550" y="4714875"/>
            <a:ext cx="47625" cy="70485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1" name="text-7-9">
            <a:extLst>
              <a:ext uri="{FF2B5EF4-FFF2-40B4-BE49-F238E27FC236}">
                <a16:creationId xmlns:a16="http://schemas.microsoft.com/office/drawing/2014/main" id="{D1179B79-F09D-4C8F-96CF-9755FA054CB5}"/>
              </a:ext>
            </a:extLst>
          </p:cNvPr>
          <p:cNvSpPr>
            <a:spLocks noGrp="1"/>
          </p:cNvSpPr>
          <p:nvPr/>
        </p:nvSpPr>
        <p:spPr>
          <a:xfrm>
            <a:off x="6172200" y="4686300"/>
            <a:ext cx="53721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те, с которыми можно бороться, </a:t>
            </a:r>
          </a:p>
        </p:txBody>
      </p:sp>
      <p:sp>
        <p:nvSpPr>
          <p:cNvPr id="12" name="surface-7-10">
            <a:extLst>
              <a:ext uri="{FF2B5EF4-FFF2-40B4-BE49-F238E27FC236}">
                <a16:creationId xmlns:a16="http://schemas.microsoft.com/office/drawing/2014/main" id="{F5FBF9B9-A58F-4692-A9B4-909863D38285}"/>
              </a:ext>
            </a:extLst>
          </p:cNvPr>
          <p:cNvSpPr>
            <a:spLocks noGrp="1"/>
          </p:cNvSpPr>
          <p:nvPr/>
        </p:nvSpPr>
        <p:spPr>
          <a:xfrm>
            <a:off x="5924550" y="5676900"/>
            <a:ext cx="47625" cy="457200"/>
          </a:xfrm>
          <a:prstGeom prst="rect">
            <a:avLst/>
          </a:prstGeom>
          <a:solidFill>
            <a:srgbClr val="A9573E"/>
          </a:solidFill>
          <a:ln w="0">
            <a:noFill/>
          </a:ln>
        </p:spPr>
      </p:sp>
      <p:sp>
        <p:nvSpPr>
          <p:cNvPr id="13" name="text-7-11">
            <a:extLst>
              <a:ext uri="{FF2B5EF4-FFF2-40B4-BE49-F238E27FC236}">
                <a16:creationId xmlns:a16="http://schemas.microsoft.com/office/drawing/2014/main" id="{2068DC96-1292-48B6-B73E-BE1E8F9FAF66}"/>
              </a:ext>
            </a:extLst>
          </p:cNvPr>
          <p:cNvSpPr>
            <a:spLocks noGrp="1"/>
          </p:cNvSpPr>
          <p:nvPr/>
        </p:nvSpPr>
        <p:spPr>
          <a:xfrm>
            <a:off x="6172200" y="5648325"/>
            <a:ext cx="53721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A9573E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A9573E"/>
                </a:solidFill>
                <a:latin typeface="Arial"/>
                <a:ea typeface="Arial"/>
                <a:cs typeface="Arial"/>
              </a:rPr>
              <a:t>неизлечимые.</a:t>
            </a:r>
          </a:p>
        </p:txBody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2C4C8123-35A3-4D88-9A90-C5493C060440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33454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">
            <a:extLst>
              <a:ext uri="{FF2B5EF4-FFF2-40B4-BE49-F238E27FC236}">
                <a16:creationId xmlns:a16="http://schemas.microsoft.com/office/drawing/2014/main" id="{A9D88CA0-55A1-4F42-850C-661F42B5A761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825" b="0" i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3825" b="0" i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Календарь и время</a:t>
            </a:r>
          </a:p>
        </p:txBody>
      </p:sp>
      <p:sp>
        <p:nvSpPr>
          <p:cNvPr id="2" name="surface-8-1">
            <a:extLst>
              <a:ext uri="{FF2B5EF4-FFF2-40B4-BE49-F238E27FC236}">
                <a16:creationId xmlns:a16="http://schemas.microsoft.com/office/drawing/2014/main" id="{46EC582F-C809-4AAA-A3B2-51AB5D35029F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5E7480"/>
          </a:solidFill>
          <a:ln w="0">
            <a:noFill/>
          </a:ln>
        </p:spPr>
      </p:sp>
      <p:sp>
        <p:nvSpPr>
          <p:cNvPr id="3" name="calendar-month-1">
            <a:extLst>
              <a:ext uri="{FF2B5EF4-FFF2-40B4-BE49-F238E27FC236}">
                <a16:creationId xmlns:a16="http://schemas.microsoft.com/office/drawing/2014/main" id="{40F79FCE-07B7-40EE-AA22-A8CC3762E9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3074649" y="1695776"/>
                </a:moveTo>
                <a:lnTo>
                  <a:pt x="3156247" y="1698904"/>
                </a:lnTo>
                <a:lnTo>
                  <a:pt x="3237651" y="1705344"/>
                </a:lnTo>
                <a:lnTo>
                  <a:pt x="3318726" y="1715086"/>
                </a:lnTo>
                <a:lnTo>
                  <a:pt x="3399338" y="1728113"/>
                </a:lnTo>
                <a:lnTo>
                  <a:pt x="3479354" y="1744404"/>
                </a:lnTo>
                <a:lnTo>
                  <a:pt x="3558643" y="1763931"/>
                </a:lnTo>
                <a:lnTo>
                  <a:pt x="3637073" y="1786664"/>
                </a:lnTo>
                <a:lnTo>
                  <a:pt x="3714515" y="1812564"/>
                </a:lnTo>
                <a:lnTo>
                  <a:pt x="3790841" y="1841588"/>
                </a:lnTo>
                <a:lnTo>
                  <a:pt x="3865924" y="1873689"/>
                </a:lnTo>
                <a:lnTo>
                  <a:pt x="3939642" y="1908814"/>
                </a:lnTo>
                <a:lnTo>
                  <a:pt x="4011872" y="1946904"/>
                </a:lnTo>
                <a:lnTo>
                  <a:pt x="3822729" y="2288568"/>
                </a:lnTo>
                <a:lnTo>
                  <a:pt x="3764534" y="2257879"/>
                </a:lnTo>
                <a:lnTo>
                  <a:pt x="3705140" y="2229580"/>
                </a:lnTo>
                <a:lnTo>
                  <a:pt x="3644646" y="2203717"/>
                </a:lnTo>
                <a:lnTo>
                  <a:pt x="3583152" y="2180332"/>
                </a:lnTo>
                <a:lnTo>
                  <a:pt x="3520758" y="2159465"/>
                </a:lnTo>
                <a:lnTo>
                  <a:pt x="3457568" y="2141150"/>
                </a:lnTo>
                <a:lnTo>
                  <a:pt x="3393686" y="2125416"/>
                </a:lnTo>
                <a:lnTo>
                  <a:pt x="3329218" y="2112291"/>
                </a:lnTo>
                <a:lnTo>
                  <a:pt x="3264269" y="2101795"/>
                </a:lnTo>
                <a:lnTo>
                  <a:pt x="3198948" y="2093946"/>
                </a:lnTo>
                <a:lnTo>
                  <a:pt x="3133362" y="2088758"/>
                </a:lnTo>
                <a:lnTo>
                  <a:pt x="3067620" y="2086237"/>
                </a:lnTo>
                <a:close/>
              </a:path>
            </a:pathLst>
          </a:custGeom>
          <a:solidFill>
            <a:srgbClr val="75AAA4"/>
          </a:solidFill>
          <a:ln w="0">
            <a:noFill/>
          </a:ln>
        </p:spPr>
      </p:sp>
      <p:sp>
        <p:nvSpPr>
          <p:cNvPr id="4" name="calendar-month-2">
            <a:extLst>
              <a:ext uri="{FF2B5EF4-FFF2-40B4-BE49-F238E27FC236}">
                <a16:creationId xmlns:a16="http://schemas.microsoft.com/office/drawing/2014/main" id="{AEC668E2-EE56-46DA-9BDC-13F1828FF8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4074527" y="1983078"/>
                </a:moveTo>
                <a:lnTo>
                  <a:pt x="4143629" y="2026586"/>
                </a:lnTo>
                <a:lnTo>
                  <a:pt x="4210907" y="2072865"/>
                </a:lnTo>
                <a:lnTo>
                  <a:pt x="4276249" y="2121839"/>
                </a:lnTo>
                <a:lnTo>
                  <a:pt x="4339548" y="2173427"/>
                </a:lnTo>
                <a:lnTo>
                  <a:pt x="4400698" y="2227543"/>
                </a:lnTo>
                <a:lnTo>
                  <a:pt x="4459601" y="2284099"/>
                </a:lnTo>
                <a:lnTo>
                  <a:pt x="4516157" y="2343002"/>
                </a:lnTo>
                <a:lnTo>
                  <a:pt x="4570273" y="2404152"/>
                </a:lnTo>
                <a:lnTo>
                  <a:pt x="4621861" y="2467451"/>
                </a:lnTo>
                <a:lnTo>
                  <a:pt x="4670835" y="2532793"/>
                </a:lnTo>
                <a:lnTo>
                  <a:pt x="4717114" y="2600071"/>
                </a:lnTo>
                <a:lnTo>
                  <a:pt x="4760622" y="2669173"/>
                </a:lnTo>
                <a:lnTo>
                  <a:pt x="4425987" y="2870491"/>
                </a:lnTo>
                <a:lnTo>
                  <a:pt x="4390933" y="2814816"/>
                </a:lnTo>
                <a:lnTo>
                  <a:pt x="4353647" y="2760612"/>
                </a:lnTo>
                <a:lnTo>
                  <a:pt x="4314189" y="2707966"/>
                </a:lnTo>
                <a:lnTo>
                  <a:pt x="4272625" y="2656967"/>
                </a:lnTo>
                <a:lnTo>
                  <a:pt x="4229024" y="2607699"/>
                </a:lnTo>
                <a:lnTo>
                  <a:pt x="4183458" y="2560242"/>
                </a:lnTo>
                <a:lnTo>
                  <a:pt x="4136001" y="2514676"/>
                </a:lnTo>
                <a:lnTo>
                  <a:pt x="4086733" y="2471075"/>
                </a:lnTo>
                <a:lnTo>
                  <a:pt x="4035734" y="2429511"/>
                </a:lnTo>
                <a:lnTo>
                  <a:pt x="3983088" y="2390053"/>
                </a:lnTo>
                <a:lnTo>
                  <a:pt x="3928884" y="2352767"/>
                </a:lnTo>
                <a:lnTo>
                  <a:pt x="3873209" y="2317713"/>
                </a:lnTo>
                <a:close/>
              </a:path>
            </a:pathLst>
          </a:custGeom>
          <a:solidFill>
            <a:srgbClr val="458989"/>
          </a:solidFill>
          <a:ln w="0">
            <a:noFill/>
          </a:ln>
        </p:spPr>
      </p:sp>
      <p:sp>
        <p:nvSpPr>
          <p:cNvPr id="5" name="calendar-month-3">
            <a:extLst>
              <a:ext uri="{FF2B5EF4-FFF2-40B4-BE49-F238E27FC236}">
                <a16:creationId xmlns:a16="http://schemas.microsoft.com/office/drawing/2014/main" id="{7C775883-9DA6-4E3D-8FE2-19850DA5FF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4796796" y="2731828"/>
                </a:moveTo>
                <a:lnTo>
                  <a:pt x="4834886" y="2804058"/>
                </a:lnTo>
                <a:lnTo>
                  <a:pt x="4870011" y="2877776"/>
                </a:lnTo>
                <a:lnTo>
                  <a:pt x="4902112" y="2952859"/>
                </a:lnTo>
                <a:lnTo>
                  <a:pt x="4931136" y="3029185"/>
                </a:lnTo>
                <a:lnTo>
                  <a:pt x="4957036" y="3106627"/>
                </a:lnTo>
                <a:lnTo>
                  <a:pt x="4979769" y="3185057"/>
                </a:lnTo>
                <a:lnTo>
                  <a:pt x="4999296" y="3264346"/>
                </a:lnTo>
                <a:lnTo>
                  <a:pt x="5015587" y="3344362"/>
                </a:lnTo>
                <a:lnTo>
                  <a:pt x="5028614" y="3424974"/>
                </a:lnTo>
                <a:lnTo>
                  <a:pt x="5038356" y="3506049"/>
                </a:lnTo>
                <a:lnTo>
                  <a:pt x="5044796" y="3587453"/>
                </a:lnTo>
                <a:lnTo>
                  <a:pt x="5047924" y="3669051"/>
                </a:lnTo>
                <a:lnTo>
                  <a:pt x="4657463" y="3676080"/>
                </a:lnTo>
                <a:lnTo>
                  <a:pt x="4654942" y="3610338"/>
                </a:lnTo>
                <a:lnTo>
                  <a:pt x="4649754" y="3544752"/>
                </a:lnTo>
                <a:lnTo>
                  <a:pt x="4641905" y="3479431"/>
                </a:lnTo>
                <a:lnTo>
                  <a:pt x="4631409" y="3414482"/>
                </a:lnTo>
                <a:lnTo>
                  <a:pt x="4618284" y="3350014"/>
                </a:lnTo>
                <a:lnTo>
                  <a:pt x="4602550" y="3286132"/>
                </a:lnTo>
                <a:lnTo>
                  <a:pt x="4584235" y="3222942"/>
                </a:lnTo>
                <a:lnTo>
                  <a:pt x="4563368" y="3160548"/>
                </a:lnTo>
                <a:lnTo>
                  <a:pt x="4539983" y="3099054"/>
                </a:lnTo>
                <a:lnTo>
                  <a:pt x="4514120" y="3038560"/>
                </a:lnTo>
                <a:lnTo>
                  <a:pt x="4485821" y="2979166"/>
                </a:lnTo>
                <a:lnTo>
                  <a:pt x="4455132" y="2920971"/>
                </a:lnTo>
                <a:close/>
              </a:path>
            </a:pathLst>
          </a:custGeom>
          <a:solidFill>
            <a:srgbClr val="75AAA4"/>
          </a:solidFill>
          <a:ln w="0">
            <a:noFill/>
          </a:ln>
        </p:spPr>
      </p:sp>
      <p:sp>
        <p:nvSpPr>
          <p:cNvPr id="6" name="calendar-month-4">
            <a:extLst>
              <a:ext uri="{FF2B5EF4-FFF2-40B4-BE49-F238E27FC236}">
                <a16:creationId xmlns:a16="http://schemas.microsoft.com/office/drawing/2014/main" id="{35D74F57-678D-4D7B-912A-FC5B5D163D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5047924" y="3741399"/>
                </a:moveTo>
                <a:lnTo>
                  <a:pt x="5044796" y="3822997"/>
                </a:lnTo>
                <a:lnTo>
                  <a:pt x="5038356" y="3904401"/>
                </a:lnTo>
                <a:lnTo>
                  <a:pt x="5028614" y="3985476"/>
                </a:lnTo>
                <a:lnTo>
                  <a:pt x="5015587" y="4066088"/>
                </a:lnTo>
                <a:lnTo>
                  <a:pt x="4999296" y="4146104"/>
                </a:lnTo>
                <a:lnTo>
                  <a:pt x="4979769" y="4225393"/>
                </a:lnTo>
                <a:lnTo>
                  <a:pt x="4957036" y="4303823"/>
                </a:lnTo>
                <a:lnTo>
                  <a:pt x="4931136" y="4381265"/>
                </a:lnTo>
                <a:lnTo>
                  <a:pt x="4902112" y="4457591"/>
                </a:lnTo>
                <a:lnTo>
                  <a:pt x="4870011" y="4532674"/>
                </a:lnTo>
                <a:lnTo>
                  <a:pt x="4834886" y="4606392"/>
                </a:lnTo>
                <a:lnTo>
                  <a:pt x="4796796" y="4678622"/>
                </a:lnTo>
                <a:lnTo>
                  <a:pt x="4455132" y="4489479"/>
                </a:lnTo>
                <a:lnTo>
                  <a:pt x="4485821" y="4431284"/>
                </a:lnTo>
                <a:lnTo>
                  <a:pt x="4514120" y="4371890"/>
                </a:lnTo>
                <a:lnTo>
                  <a:pt x="4539983" y="4311396"/>
                </a:lnTo>
                <a:lnTo>
                  <a:pt x="4563368" y="4249902"/>
                </a:lnTo>
                <a:lnTo>
                  <a:pt x="4584235" y="4187508"/>
                </a:lnTo>
                <a:lnTo>
                  <a:pt x="4602550" y="4124318"/>
                </a:lnTo>
                <a:lnTo>
                  <a:pt x="4618284" y="4060436"/>
                </a:lnTo>
                <a:lnTo>
                  <a:pt x="4631409" y="3995968"/>
                </a:lnTo>
                <a:lnTo>
                  <a:pt x="4641905" y="3931019"/>
                </a:lnTo>
                <a:lnTo>
                  <a:pt x="4649754" y="3865698"/>
                </a:lnTo>
                <a:lnTo>
                  <a:pt x="4654942" y="3800112"/>
                </a:lnTo>
                <a:lnTo>
                  <a:pt x="4657463" y="3734370"/>
                </a:lnTo>
                <a:close/>
              </a:path>
            </a:pathLst>
          </a:custGeom>
          <a:solidFill>
            <a:srgbClr val="458989"/>
          </a:solidFill>
          <a:ln w="0">
            <a:noFill/>
          </a:ln>
        </p:spPr>
      </p:sp>
      <p:sp>
        <p:nvSpPr>
          <p:cNvPr id="7" name="calendar-month-5">
            <a:extLst>
              <a:ext uri="{FF2B5EF4-FFF2-40B4-BE49-F238E27FC236}">
                <a16:creationId xmlns:a16="http://schemas.microsoft.com/office/drawing/2014/main" id="{43A948E0-F6B7-4BF9-AA7B-E15BAC34B0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4760622" y="4741277"/>
                </a:moveTo>
                <a:lnTo>
                  <a:pt x="4717114" y="4810379"/>
                </a:lnTo>
                <a:lnTo>
                  <a:pt x="4670835" y="4877657"/>
                </a:lnTo>
                <a:lnTo>
                  <a:pt x="4621861" y="4942999"/>
                </a:lnTo>
                <a:lnTo>
                  <a:pt x="4570273" y="5006298"/>
                </a:lnTo>
                <a:lnTo>
                  <a:pt x="4516157" y="5067448"/>
                </a:lnTo>
                <a:lnTo>
                  <a:pt x="4459601" y="5126351"/>
                </a:lnTo>
                <a:lnTo>
                  <a:pt x="4400698" y="5182907"/>
                </a:lnTo>
                <a:lnTo>
                  <a:pt x="4339548" y="5237023"/>
                </a:lnTo>
                <a:lnTo>
                  <a:pt x="4276249" y="5288611"/>
                </a:lnTo>
                <a:lnTo>
                  <a:pt x="4210907" y="5337585"/>
                </a:lnTo>
                <a:lnTo>
                  <a:pt x="4143629" y="5383864"/>
                </a:lnTo>
                <a:lnTo>
                  <a:pt x="4074527" y="5427372"/>
                </a:lnTo>
                <a:lnTo>
                  <a:pt x="3873209" y="5092737"/>
                </a:lnTo>
                <a:lnTo>
                  <a:pt x="3928884" y="5057683"/>
                </a:lnTo>
                <a:lnTo>
                  <a:pt x="3983088" y="5020397"/>
                </a:lnTo>
                <a:lnTo>
                  <a:pt x="4035734" y="4980939"/>
                </a:lnTo>
                <a:lnTo>
                  <a:pt x="4086733" y="4939375"/>
                </a:lnTo>
                <a:lnTo>
                  <a:pt x="4136001" y="4895774"/>
                </a:lnTo>
                <a:lnTo>
                  <a:pt x="4183458" y="4850208"/>
                </a:lnTo>
                <a:lnTo>
                  <a:pt x="4229024" y="4802751"/>
                </a:lnTo>
                <a:lnTo>
                  <a:pt x="4272625" y="4753483"/>
                </a:lnTo>
                <a:lnTo>
                  <a:pt x="4314189" y="4702484"/>
                </a:lnTo>
                <a:lnTo>
                  <a:pt x="4353647" y="4649838"/>
                </a:lnTo>
                <a:lnTo>
                  <a:pt x="4390933" y="4595634"/>
                </a:lnTo>
                <a:lnTo>
                  <a:pt x="4425987" y="4539959"/>
                </a:lnTo>
                <a:close/>
              </a:path>
            </a:pathLst>
          </a:custGeom>
          <a:solidFill>
            <a:srgbClr val="75AAA4"/>
          </a:solidFill>
          <a:ln w="0">
            <a:noFill/>
          </a:ln>
        </p:spPr>
      </p:sp>
      <p:sp>
        <p:nvSpPr>
          <p:cNvPr id="8" name="calendar-month-6">
            <a:extLst>
              <a:ext uri="{FF2B5EF4-FFF2-40B4-BE49-F238E27FC236}">
                <a16:creationId xmlns:a16="http://schemas.microsoft.com/office/drawing/2014/main" id="{CE671022-8EE4-4B5B-8D66-26D71E3ADC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4011872" y="5463546"/>
                </a:moveTo>
                <a:lnTo>
                  <a:pt x="3939642" y="5501636"/>
                </a:lnTo>
                <a:lnTo>
                  <a:pt x="3865924" y="5536761"/>
                </a:lnTo>
                <a:lnTo>
                  <a:pt x="3790841" y="5568862"/>
                </a:lnTo>
                <a:lnTo>
                  <a:pt x="3714515" y="5597886"/>
                </a:lnTo>
                <a:lnTo>
                  <a:pt x="3637073" y="5623786"/>
                </a:lnTo>
                <a:lnTo>
                  <a:pt x="3558643" y="5646519"/>
                </a:lnTo>
                <a:lnTo>
                  <a:pt x="3479354" y="5666046"/>
                </a:lnTo>
                <a:lnTo>
                  <a:pt x="3399338" y="5682337"/>
                </a:lnTo>
                <a:lnTo>
                  <a:pt x="3318726" y="5695364"/>
                </a:lnTo>
                <a:lnTo>
                  <a:pt x="3237651" y="5705106"/>
                </a:lnTo>
                <a:lnTo>
                  <a:pt x="3156247" y="5711546"/>
                </a:lnTo>
                <a:lnTo>
                  <a:pt x="3074649" y="5714674"/>
                </a:lnTo>
                <a:lnTo>
                  <a:pt x="3067620" y="5324213"/>
                </a:lnTo>
                <a:lnTo>
                  <a:pt x="3133362" y="5321692"/>
                </a:lnTo>
                <a:lnTo>
                  <a:pt x="3198948" y="5316504"/>
                </a:lnTo>
                <a:lnTo>
                  <a:pt x="3264269" y="5308655"/>
                </a:lnTo>
                <a:lnTo>
                  <a:pt x="3329218" y="5298159"/>
                </a:lnTo>
                <a:lnTo>
                  <a:pt x="3393686" y="5285034"/>
                </a:lnTo>
                <a:lnTo>
                  <a:pt x="3457568" y="5269300"/>
                </a:lnTo>
                <a:lnTo>
                  <a:pt x="3520758" y="5250985"/>
                </a:lnTo>
                <a:lnTo>
                  <a:pt x="3583152" y="5230118"/>
                </a:lnTo>
                <a:lnTo>
                  <a:pt x="3644646" y="5206733"/>
                </a:lnTo>
                <a:lnTo>
                  <a:pt x="3705140" y="5180870"/>
                </a:lnTo>
                <a:lnTo>
                  <a:pt x="3764534" y="5152571"/>
                </a:lnTo>
                <a:lnTo>
                  <a:pt x="3822729" y="5121882"/>
                </a:lnTo>
                <a:close/>
              </a:path>
            </a:pathLst>
          </a:custGeom>
          <a:solidFill>
            <a:srgbClr val="458989"/>
          </a:solidFill>
          <a:ln w="0">
            <a:noFill/>
          </a:ln>
        </p:spPr>
      </p:sp>
      <p:sp>
        <p:nvSpPr>
          <p:cNvPr id="9" name="calendar-month-7">
            <a:extLst>
              <a:ext uri="{FF2B5EF4-FFF2-40B4-BE49-F238E27FC236}">
                <a16:creationId xmlns:a16="http://schemas.microsoft.com/office/drawing/2014/main" id="{7AF7B235-F3B8-4761-968B-B0E18791DA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3002301" y="5714674"/>
                </a:moveTo>
                <a:lnTo>
                  <a:pt x="2920703" y="5711546"/>
                </a:lnTo>
                <a:lnTo>
                  <a:pt x="2839299" y="5705106"/>
                </a:lnTo>
                <a:lnTo>
                  <a:pt x="2758224" y="5695364"/>
                </a:lnTo>
                <a:lnTo>
                  <a:pt x="2677612" y="5682337"/>
                </a:lnTo>
                <a:lnTo>
                  <a:pt x="2597596" y="5666046"/>
                </a:lnTo>
                <a:lnTo>
                  <a:pt x="2518307" y="5646519"/>
                </a:lnTo>
                <a:lnTo>
                  <a:pt x="2439877" y="5623786"/>
                </a:lnTo>
                <a:lnTo>
                  <a:pt x="2362435" y="5597886"/>
                </a:lnTo>
                <a:lnTo>
                  <a:pt x="2286109" y="5568862"/>
                </a:lnTo>
                <a:lnTo>
                  <a:pt x="2211026" y="5536761"/>
                </a:lnTo>
                <a:lnTo>
                  <a:pt x="2137308" y="5501636"/>
                </a:lnTo>
                <a:lnTo>
                  <a:pt x="2065078" y="5463546"/>
                </a:lnTo>
                <a:lnTo>
                  <a:pt x="2254221" y="5121882"/>
                </a:lnTo>
                <a:lnTo>
                  <a:pt x="2312416" y="5152571"/>
                </a:lnTo>
                <a:lnTo>
                  <a:pt x="2371810" y="5180870"/>
                </a:lnTo>
                <a:lnTo>
                  <a:pt x="2432304" y="5206733"/>
                </a:lnTo>
                <a:lnTo>
                  <a:pt x="2493798" y="5230118"/>
                </a:lnTo>
                <a:lnTo>
                  <a:pt x="2556192" y="5250985"/>
                </a:lnTo>
                <a:lnTo>
                  <a:pt x="2619382" y="5269300"/>
                </a:lnTo>
                <a:lnTo>
                  <a:pt x="2683264" y="5285034"/>
                </a:lnTo>
                <a:lnTo>
                  <a:pt x="2747732" y="5298159"/>
                </a:lnTo>
                <a:lnTo>
                  <a:pt x="2812681" y="5308655"/>
                </a:lnTo>
                <a:lnTo>
                  <a:pt x="2878002" y="5316504"/>
                </a:lnTo>
                <a:lnTo>
                  <a:pt x="2943588" y="5321692"/>
                </a:lnTo>
                <a:lnTo>
                  <a:pt x="3009330" y="5324213"/>
                </a:lnTo>
                <a:close/>
              </a:path>
            </a:pathLst>
          </a:custGeom>
          <a:solidFill>
            <a:srgbClr val="75AAA4"/>
          </a:solidFill>
          <a:ln w="0">
            <a:noFill/>
          </a:ln>
        </p:spPr>
      </p:sp>
      <p:sp>
        <p:nvSpPr>
          <p:cNvPr id="10" name="calendar-month-8">
            <a:extLst>
              <a:ext uri="{FF2B5EF4-FFF2-40B4-BE49-F238E27FC236}">
                <a16:creationId xmlns:a16="http://schemas.microsoft.com/office/drawing/2014/main" id="{430E0B95-41B9-4C6F-AAF1-7DA61E4BAF8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2002423" y="5427372"/>
                </a:moveTo>
                <a:lnTo>
                  <a:pt x="1933321" y="5383864"/>
                </a:lnTo>
                <a:lnTo>
                  <a:pt x="1866043" y="5337585"/>
                </a:lnTo>
                <a:lnTo>
                  <a:pt x="1800701" y="5288611"/>
                </a:lnTo>
                <a:lnTo>
                  <a:pt x="1737402" y="5237023"/>
                </a:lnTo>
                <a:lnTo>
                  <a:pt x="1676252" y="5182907"/>
                </a:lnTo>
                <a:lnTo>
                  <a:pt x="1617349" y="5126351"/>
                </a:lnTo>
                <a:lnTo>
                  <a:pt x="1560793" y="5067448"/>
                </a:lnTo>
                <a:lnTo>
                  <a:pt x="1506677" y="5006298"/>
                </a:lnTo>
                <a:lnTo>
                  <a:pt x="1455089" y="4942999"/>
                </a:lnTo>
                <a:lnTo>
                  <a:pt x="1406115" y="4877657"/>
                </a:lnTo>
                <a:lnTo>
                  <a:pt x="1359836" y="4810379"/>
                </a:lnTo>
                <a:lnTo>
                  <a:pt x="1316328" y="4741277"/>
                </a:lnTo>
                <a:lnTo>
                  <a:pt x="1650963" y="4539959"/>
                </a:lnTo>
                <a:lnTo>
                  <a:pt x="1686017" y="4595634"/>
                </a:lnTo>
                <a:lnTo>
                  <a:pt x="1723303" y="4649838"/>
                </a:lnTo>
                <a:lnTo>
                  <a:pt x="1762761" y="4702484"/>
                </a:lnTo>
                <a:lnTo>
                  <a:pt x="1804325" y="4753483"/>
                </a:lnTo>
                <a:lnTo>
                  <a:pt x="1847926" y="4802751"/>
                </a:lnTo>
                <a:lnTo>
                  <a:pt x="1893492" y="4850208"/>
                </a:lnTo>
                <a:lnTo>
                  <a:pt x="1940949" y="4895774"/>
                </a:lnTo>
                <a:lnTo>
                  <a:pt x="1990217" y="4939375"/>
                </a:lnTo>
                <a:lnTo>
                  <a:pt x="2041216" y="4980939"/>
                </a:lnTo>
                <a:lnTo>
                  <a:pt x="2093862" y="5020397"/>
                </a:lnTo>
                <a:lnTo>
                  <a:pt x="2148066" y="5057683"/>
                </a:lnTo>
                <a:lnTo>
                  <a:pt x="2203741" y="5092737"/>
                </a:lnTo>
                <a:close/>
              </a:path>
            </a:pathLst>
          </a:custGeom>
          <a:solidFill>
            <a:srgbClr val="458989"/>
          </a:solidFill>
          <a:ln w="0">
            <a:noFill/>
          </a:ln>
        </p:spPr>
      </p:sp>
      <p:sp>
        <p:nvSpPr>
          <p:cNvPr id="11" name="calendar-month-9">
            <a:extLst>
              <a:ext uri="{FF2B5EF4-FFF2-40B4-BE49-F238E27FC236}">
                <a16:creationId xmlns:a16="http://schemas.microsoft.com/office/drawing/2014/main" id="{A85EC04A-0AE4-42C6-99D9-023DF59AFB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1280154" y="4678622"/>
                </a:moveTo>
                <a:lnTo>
                  <a:pt x="1242064" y="4606392"/>
                </a:lnTo>
                <a:lnTo>
                  <a:pt x="1206939" y="4532674"/>
                </a:lnTo>
                <a:lnTo>
                  <a:pt x="1174838" y="4457591"/>
                </a:lnTo>
                <a:lnTo>
                  <a:pt x="1145814" y="4381265"/>
                </a:lnTo>
                <a:lnTo>
                  <a:pt x="1119914" y="4303823"/>
                </a:lnTo>
                <a:lnTo>
                  <a:pt x="1097181" y="4225393"/>
                </a:lnTo>
                <a:lnTo>
                  <a:pt x="1077654" y="4146104"/>
                </a:lnTo>
                <a:lnTo>
                  <a:pt x="1061363" y="4066088"/>
                </a:lnTo>
                <a:lnTo>
                  <a:pt x="1048336" y="3985476"/>
                </a:lnTo>
                <a:lnTo>
                  <a:pt x="1038594" y="3904401"/>
                </a:lnTo>
                <a:lnTo>
                  <a:pt x="1032154" y="3822997"/>
                </a:lnTo>
                <a:lnTo>
                  <a:pt x="1029026" y="3741399"/>
                </a:lnTo>
                <a:lnTo>
                  <a:pt x="1419487" y="3734370"/>
                </a:lnTo>
                <a:lnTo>
                  <a:pt x="1422008" y="3800112"/>
                </a:lnTo>
                <a:lnTo>
                  <a:pt x="1427196" y="3865698"/>
                </a:lnTo>
                <a:lnTo>
                  <a:pt x="1435045" y="3931019"/>
                </a:lnTo>
                <a:lnTo>
                  <a:pt x="1445541" y="3995968"/>
                </a:lnTo>
                <a:lnTo>
                  <a:pt x="1458666" y="4060436"/>
                </a:lnTo>
                <a:lnTo>
                  <a:pt x="1474400" y="4124318"/>
                </a:lnTo>
                <a:lnTo>
                  <a:pt x="1492715" y="4187508"/>
                </a:lnTo>
                <a:lnTo>
                  <a:pt x="1513582" y="4249902"/>
                </a:lnTo>
                <a:lnTo>
                  <a:pt x="1536967" y="4311396"/>
                </a:lnTo>
                <a:lnTo>
                  <a:pt x="1562830" y="4371890"/>
                </a:lnTo>
                <a:lnTo>
                  <a:pt x="1591129" y="4431284"/>
                </a:lnTo>
                <a:lnTo>
                  <a:pt x="1621818" y="4489479"/>
                </a:lnTo>
                <a:close/>
              </a:path>
            </a:pathLst>
          </a:custGeom>
          <a:solidFill>
            <a:srgbClr val="75AAA4"/>
          </a:solidFill>
          <a:ln w="0">
            <a:noFill/>
          </a:ln>
        </p:spPr>
      </p:sp>
      <p:sp>
        <p:nvSpPr>
          <p:cNvPr id="12" name="calendar-month-10">
            <a:extLst>
              <a:ext uri="{FF2B5EF4-FFF2-40B4-BE49-F238E27FC236}">
                <a16:creationId xmlns:a16="http://schemas.microsoft.com/office/drawing/2014/main" id="{49868B01-E388-47B5-B2FA-76702FCEF8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1029026" y="3669051"/>
                </a:moveTo>
                <a:lnTo>
                  <a:pt x="1032154" y="3587453"/>
                </a:lnTo>
                <a:lnTo>
                  <a:pt x="1038594" y="3506049"/>
                </a:lnTo>
                <a:lnTo>
                  <a:pt x="1048336" y="3424974"/>
                </a:lnTo>
                <a:lnTo>
                  <a:pt x="1061363" y="3344362"/>
                </a:lnTo>
                <a:lnTo>
                  <a:pt x="1077654" y="3264346"/>
                </a:lnTo>
                <a:lnTo>
                  <a:pt x="1097181" y="3185057"/>
                </a:lnTo>
                <a:lnTo>
                  <a:pt x="1119914" y="3106627"/>
                </a:lnTo>
                <a:lnTo>
                  <a:pt x="1145814" y="3029185"/>
                </a:lnTo>
                <a:lnTo>
                  <a:pt x="1174838" y="2952859"/>
                </a:lnTo>
                <a:lnTo>
                  <a:pt x="1206939" y="2877776"/>
                </a:lnTo>
                <a:lnTo>
                  <a:pt x="1242064" y="2804058"/>
                </a:lnTo>
                <a:lnTo>
                  <a:pt x="1280154" y="2731828"/>
                </a:lnTo>
                <a:lnTo>
                  <a:pt x="1621818" y="2920971"/>
                </a:lnTo>
                <a:lnTo>
                  <a:pt x="1591129" y="2979166"/>
                </a:lnTo>
                <a:lnTo>
                  <a:pt x="1562830" y="3038560"/>
                </a:lnTo>
                <a:lnTo>
                  <a:pt x="1536967" y="3099054"/>
                </a:lnTo>
                <a:lnTo>
                  <a:pt x="1513582" y="3160548"/>
                </a:lnTo>
                <a:lnTo>
                  <a:pt x="1492715" y="3222942"/>
                </a:lnTo>
                <a:lnTo>
                  <a:pt x="1474400" y="3286132"/>
                </a:lnTo>
                <a:lnTo>
                  <a:pt x="1458666" y="3350014"/>
                </a:lnTo>
                <a:lnTo>
                  <a:pt x="1445541" y="3414482"/>
                </a:lnTo>
                <a:lnTo>
                  <a:pt x="1435045" y="3479431"/>
                </a:lnTo>
                <a:lnTo>
                  <a:pt x="1427196" y="3544752"/>
                </a:lnTo>
                <a:lnTo>
                  <a:pt x="1422008" y="3610338"/>
                </a:lnTo>
                <a:lnTo>
                  <a:pt x="1419487" y="3676080"/>
                </a:lnTo>
                <a:close/>
              </a:path>
            </a:pathLst>
          </a:custGeom>
          <a:solidFill>
            <a:srgbClr val="458989"/>
          </a:solidFill>
          <a:ln w="0">
            <a:noFill/>
          </a:ln>
        </p:spPr>
      </p:sp>
      <p:sp>
        <p:nvSpPr>
          <p:cNvPr id="13" name="calendar-month-11">
            <a:extLst>
              <a:ext uri="{FF2B5EF4-FFF2-40B4-BE49-F238E27FC236}">
                <a16:creationId xmlns:a16="http://schemas.microsoft.com/office/drawing/2014/main" id="{C02052AB-895D-4948-A4E0-89D8474C79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1316328" y="2669173"/>
                </a:moveTo>
                <a:lnTo>
                  <a:pt x="1359836" y="2600071"/>
                </a:lnTo>
                <a:lnTo>
                  <a:pt x="1406115" y="2532793"/>
                </a:lnTo>
                <a:lnTo>
                  <a:pt x="1455089" y="2467451"/>
                </a:lnTo>
                <a:lnTo>
                  <a:pt x="1506677" y="2404152"/>
                </a:lnTo>
                <a:lnTo>
                  <a:pt x="1560793" y="2343002"/>
                </a:lnTo>
                <a:lnTo>
                  <a:pt x="1617349" y="2284099"/>
                </a:lnTo>
                <a:lnTo>
                  <a:pt x="1676252" y="2227543"/>
                </a:lnTo>
                <a:lnTo>
                  <a:pt x="1737402" y="2173427"/>
                </a:lnTo>
                <a:lnTo>
                  <a:pt x="1800701" y="2121839"/>
                </a:lnTo>
                <a:lnTo>
                  <a:pt x="1866043" y="2072865"/>
                </a:lnTo>
                <a:lnTo>
                  <a:pt x="1933321" y="2026586"/>
                </a:lnTo>
                <a:lnTo>
                  <a:pt x="2002423" y="1983078"/>
                </a:lnTo>
                <a:lnTo>
                  <a:pt x="2203741" y="2317713"/>
                </a:lnTo>
                <a:lnTo>
                  <a:pt x="2148066" y="2352767"/>
                </a:lnTo>
                <a:lnTo>
                  <a:pt x="2093862" y="2390053"/>
                </a:lnTo>
                <a:lnTo>
                  <a:pt x="2041216" y="2429511"/>
                </a:lnTo>
                <a:lnTo>
                  <a:pt x="1990217" y="2471075"/>
                </a:lnTo>
                <a:lnTo>
                  <a:pt x="1940949" y="2514676"/>
                </a:lnTo>
                <a:lnTo>
                  <a:pt x="1893492" y="2560242"/>
                </a:lnTo>
                <a:lnTo>
                  <a:pt x="1847926" y="2607699"/>
                </a:lnTo>
                <a:lnTo>
                  <a:pt x="1804325" y="2656967"/>
                </a:lnTo>
                <a:lnTo>
                  <a:pt x="1762761" y="2707966"/>
                </a:lnTo>
                <a:lnTo>
                  <a:pt x="1723303" y="2760612"/>
                </a:lnTo>
                <a:lnTo>
                  <a:pt x="1686017" y="2814816"/>
                </a:lnTo>
                <a:lnTo>
                  <a:pt x="1650963" y="2870491"/>
                </a:lnTo>
                <a:close/>
              </a:path>
            </a:pathLst>
          </a:custGeom>
          <a:solidFill>
            <a:srgbClr val="75AAA4"/>
          </a:solidFill>
          <a:ln w="0">
            <a:noFill/>
          </a:ln>
        </p:spPr>
      </p:sp>
      <p:sp>
        <p:nvSpPr>
          <p:cNvPr id="14" name="calendar-month-12">
            <a:extLst>
              <a:ext uri="{FF2B5EF4-FFF2-40B4-BE49-F238E27FC236}">
                <a16:creationId xmlns:a16="http://schemas.microsoft.com/office/drawing/2014/main" id="{829D03BD-2205-406D-A3C9-F6BC3E2C82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191250"/>
          </a:xfrm>
          <a:custGeom>
            <a:avLst/>
            <a:gdLst/>
            <a:ahLst/>
            <a:cxnLst/>
            <a:rect l="0" t="0" r="0" b="0"/>
            <a:pathLst>
              <a:path w="6096000" h="6191250">
                <a:moveTo>
                  <a:pt x="2065078" y="1946904"/>
                </a:moveTo>
                <a:lnTo>
                  <a:pt x="2137308" y="1908814"/>
                </a:lnTo>
                <a:lnTo>
                  <a:pt x="2211026" y="1873689"/>
                </a:lnTo>
                <a:lnTo>
                  <a:pt x="2286109" y="1841588"/>
                </a:lnTo>
                <a:lnTo>
                  <a:pt x="2362435" y="1812564"/>
                </a:lnTo>
                <a:lnTo>
                  <a:pt x="2439877" y="1786664"/>
                </a:lnTo>
                <a:lnTo>
                  <a:pt x="2518307" y="1763931"/>
                </a:lnTo>
                <a:lnTo>
                  <a:pt x="2597596" y="1744404"/>
                </a:lnTo>
                <a:lnTo>
                  <a:pt x="2677612" y="1728113"/>
                </a:lnTo>
                <a:lnTo>
                  <a:pt x="2758224" y="1715086"/>
                </a:lnTo>
                <a:lnTo>
                  <a:pt x="2839299" y="1705344"/>
                </a:lnTo>
                <a:lnTo>
                  <a:pt x="2920703" y="1698904"/>
                </a:lnTo>
                <a:lnTo>
                  <a:pt x="3002301" y="1695776"/>
                </a:lnTo>
                <a:lnTo>
                  <a:pt x="3009330" y="2086237"/>
                </a:lnTo>
                <a:lnTo>
                  <a:pt x="2943588" y="2088758"/>
                </a:lnTo>
                <a:lnTo>
                  <a:pt x="2878002" y="2093946"/>
                </a:lnTo>
                <a:lnTo>
                  <a:pt x="2812681" y="2101795"/>
                </a:lnTo>
                <a:lnTo>
                  <a:pt x="2747732" y="2112291"/>
                </a:lnTo>
                <a:lnTo>
                  <a:pt x="2683264" y="2125416"/>
                </a:lnTo>
                <a:lnTo>
                  <a:pt x="2619382" y="2141150"/>
                </a:lnTo>
                <a:lnTo>
                  <a:pt x="2556192" y="2159465"/>
                </a:lnTo>
                <a:lnTo>
                  <a:pt x="2493798" y="2180332"/>
                </a:lnTo>
                <a:lnTo>
                  <a:pt x="2432304" y="2203717"/>
                </a:lnTo>
                <a:lnTo>
                  <a:pt x="2371810" y="2229580"/>
                </a:lnTo>
                <a:lnTo>
                  <a:pt x="2312416" y="2257879"/>
                </a:lnTo>
                <a:lnTo>
                  <a:pt x="2254221" y="2288568"/>
                </a:lnTo>
                <a:close/>
              </a:path>
            </a:pathLst>
          </a:custGeom>
          <a:solidFill>
            <a:srgbClr val="458989"/>
          </a:solidFill>
          <a:ln w="0">
            <a:noFill/>
          </a:ln>
        </p:spPr>
      </p:sp>
      <p:sp>
        <p:nvSpPr>
          <p:cNvPr id="15" name="text-8-14">
            <a:extLst>
              <a:ext uri="{FF2B5EF4-FFF2-40B4-BE49-F238E27FC236}">
                <a16:creationId xmlns:a16="http://schemas.microsoft.com/office/drawing/2014/main" id="{BDF2BEF5-B540-4D1B-B5BD-B39EDB20AFC0}"/>
              </a:ext>
            </a:extLst>
          </p:cNvPr>
          <p:cNvSpPr>
            <a:spLocks noGrp="1"/>
          </p:cNvSpPr>
          <p:nvPr/>
        </p:nvSpPr>
        <p:spPr>
          <a:xfrm>
            <a:off x="1752600" y="2838450"/>
            <a:ext cx="2571750" cy="1219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7650" b="0" i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7650" b="0" i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365</a:t>
            </a:r>
          </a:p>
        </p:txBody>
      </p:sp>
      <p:sp>
        <p:nvSpPr>
          <p:cNvPr id="16" name="text-8-15">
            <a:extLst>
              <a:ext uri="{FF2B5EF4-FFF2-40B4-BE49-F238E27FC236}">
                <a16:creationId xmlns:a16="http://schemas.microsoft.com/office/drawing/2014/main" id="{36C29F8C-0621-4FB9-959D-C4BFEE8EC2BB}"/>
              </a:ext>
            </a:extLst>
          </p:cNvPr>
          <p:cNvSpPr>
            <a:spLocks noGrp="1"/>
          </p:cNvSpPr>
          <p:nvPr/>
        </p:nvSpPr>
        <p:spPr>
          <a:xfrm>
            <a:off x="1914525" y="4010025"/>
            <a:ext cx="22479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240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дней до нашей эры</a:t>
            </a:r>
          </a:p>
        </p:txBody>
      </p:sp>
      <p:sp>
        <p:nvSpPr>
          <p:cNvPr id="17" name="calendar-extra-day-1">
            <a:extLst>
              <a:ext uri="{FF2B5EF4-FFF2-40B4-BE49-F238E27FC236}">
                <a16:creationId xmlns:a16="http://schemas.microsoft.com/office/drawing/2014/main" id="{65E554A4-10DC-4245-A51D-87C49E482425}"/>
              </a:ext>
            </a:extLst>
          </p:cNvPr>
          <p:cNvSpPr>
            <a:spLocks noGrp="1"/>
          </p:cNvSpPr>
          <p:nvPr/>
        </p:nvSpPr>
        <p:spPr>
          <a:xfrm>
            <a:off x="2295525" y="6019800"/>
            <a:ext cx="171450" cy="171450"/>
          </a:xfrm>
          <a:prstGeom prst="ellipse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8" name="calendar-extra-day-2">
            <a:extLst>
              <a:ext uri="{FF2B5EF4-FFF2-40B4-BE49-F238E27FC236}">
                <a16:creationId xmlns:a16="http://schemas.microsoft.com/office/drawing/2014/main" id="{DE3588F7-6DE7-4DBB-ADB7-93AC5DB45F8D}"/>
              </a:ext>
            </a:extLst>
          </p:cNvPr>
          <p:cNvSpPr>
            <a:spLocks noGrp="1"/>
          </p:cNvSpPr>
          <p:nvPr/>
        </p:nvSpPr>
        <p:spPr>
          <a:xfrm>
            <a:off x="2619375" y="6019800"/>
            <a:ext cx="171450" cy="171450"/>
          </a:xfrm>
          <a:prstGeom prst="ellipse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9" name="calendar-extra-day-3">
            <a:extLst>
              <a:ext uri="{FF2B5EF4-FFF2-40B4-BE49-F238E27FC236}">
                <a16:creationId xmlns:a16="http://schemas.microsoft.com/office/drawing/2014/main" id="{821540E3-DE2F-48EC-A016-6C1A2E383C2B}"/>
              </a:ext>
            </a:extLst>
          </p:cNvPr>
          <p:cNvSpPr>
            <a:spLocks noGrp="1"/>
          </p:cNvSpPr>
          <p:nvPr/>
        </p:nvSpPr>
        <p:spPr>
          <a:xfrm>
            <a:off x="2943225" y="6019800"/>
            <a:ext cx="171450" cy="171450"/>
          </a:xfrm>
          <a:prstGeom prst="ellipse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20" name="calendar-extra-day-4">
            <a:extLst>
              <a:ext uri="{FF2B5EF4-FFF2-40B4-BE49-F238E27FC236}">
                <a16:creationId xmlns:a16="http://schemas.microsoft.com/office/drawing/2014/main" id="{36F1284E-982D-47FD-81E3-F2E894DB16C4}"/>
              </a:ext>
            </a:extLst>
          </p:cNvPr>
          <p:cNvSpPr>
            <a:spLocks noGrp="1"/>
          </p:cNvSpPr>
          <p:nvPr/>
        </p:nvSpPr>
        <p:spPr>
          <a:xfrm>
            <a:off x="3267075" y="6019800"/>
            <a:ext cx="171450" cy="171450"/>
          </a:xfrm>
          <a:prstGeom prst="ellipse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21" name="calendar-extra-day-5">
            <a:extLst>
              <a:ext uri="{FF2B5EF4-FFF2-40B4-BE49-F238E27FC236}">
                <a16:creationId xmlns:a16="http://schemas.microsoft.com/office/drawing/2014/main" id="{D9D0F9E7-05B7-444E-95AE-AC572386C33A}"/>
              </a:ext>
            </a:extLst>
          </p:cNvPr>
          <p:cNvSpPr>
            <a:spLocks noGrp="1"/>
          </p:cNvSpPr>
          <p:nvPr/>
        </p:nvSpPr>
        <p:spPr>
          <a:xfrm>
            <a:off x="3590925" y="6019800"/>
            <a:ext cx="171450" cy="171450"/>
          </a:xfrm>
          <a:prstGeom prst="ellipse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22" name="text-8-21">
            <a:extLst>
              <a:ext uri="{FF2B5EF4-FFF2-40B4-BE49-F238E27FC236}">
                <a16:creationId xmlns:a16="http://schemas.microsoft.com/office/drawing/2014/main" id="{A805C5FD-916F-474A-86AB-21EF3AC16945}"/>
              </a:ext>
            </a:extLst>
          </p:cNvPr>
          <p:cNvSpPr>
            <a:spLocks noGrp="1"/>
          </p:cNvSpPr>
          <p:nvPr/>
        </p:nvSpPr>
        <p:spPr>
          <a:xfrm>
            <a:off x="6200775" y="1952625"/>
            <a:ext cx="5457825" cy="1476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75" b="0" i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Год делился на </a:t>
            </a:r>
            <a:r>
              <a:rPr sz="2775" b="1" i="0">
                <a:solidFill>
                  <a:srgbClr val="B7DBD4"/>
                </a:solidFill>
                <a:latin typeface="Arial"/>
                <a:ea typeface="Arial"/>
                <a:cs typeface="Arial"/>
              </a:rPr>
              <a:t>12 месяцев</a:t>
            </a:r>
            <a:r>
              <a:rPr sz="2775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по </a:t>
            </a:r>
            <a:r>
              <a:rPr sz="2775" b="1" i="0">
                <a:solidFill>
                  <a:srgbClr val="B7DBD4"/>
                </a:solidFill>
                <a:latin typeface="Arial"/>
                <a:ea typeface="Arial"/>
                <a:cs typeface="Arial"/>
              </a:rPr>
              <a:t>30 дней</a:t>
            </a:r>
            <a:r>
              <a:rPr sz="2775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+ </a:t>
            </a:r>
            <a:r>
              <a:rPr sz="2775" b="1" i="0">
                <a:solidFill>
                  <a:srgbClr val="B7DBD4"/>
                </a:solidFill>
                <a:latin typeface="Arial"/>
                <a:ea typeface="Arial"/>
                <a:cs typeface="Arial"/>
              </a:rPr>
              <a:t>5 праздничных дней.</a:t>
            </a:r>
          </a:p>
        </p:txBody>
      </p:sp>
      <p:sp>
        <p:nvSpPr>
          <p:cNvPr id="23" name="surface-8-22">
            <a:extLst>
              <a:ext uri="{FF2B5EF4-FFF2-40B4-BE49-F238E27FC236}">
                <a16:creationId xmlns:a16="http://schemas.microsoft.com/office/drawing/2014/main" id="{443E78FF-25FF-42A0-BA0F-85F8C0796B97}"/>
              </a:ext>
            </a:extLst>
          </p:cNvPr>
          <p:cNvSpPr>
            <a:spLocks noGrp="1"/>
          </p:cNvSpPr>
          <p:nvPr/>
        </p:nvSpPr>
        <p:spPr>
          <a:xfrm>
            <a:off x="6210300" y="3724275"/>
            <a:ext cx="5381625" cy="12383"/>
          </a:xfrm>
          <a:prstGeom prst="rect">
            <a:avLst/>
          </a:prstGeom>
          <a:solidFill>
            <a:srgbClr val="627986"/>
          </a:solidFill>
          <a:ln w="0">
            <a:noFill/>
          </a:ln>
        </p:spPr>
      </p:sp>
      <p:sp>
        <p:nvSpPr>
          <p:cNvPr id="24" name="text-8-23">
            <a:extLst>
              <a:ext uri="{FF2B5EF4-FFF2-40B4-BE49-F238E27FC236}">
                <a16:creationId xmlns:a16="http://schemas.microsoft.com/office/drawing/2014/main" id="{D7DF32E9-00CF-4FAE-A396-4CACC7704C7C}"/>
              </a:ext>
            </a:extLst>
          </p:cNvPr>
          <p:cNvSpPr>
            <a:spLocks noGrp="1"/>
          </p:cNvSpPr>
          <p:nvPr/>
        </p:nvSpPr>
        <p:spPr>
          <a:xfrm>
            <a:off x="6200775" y="4029075"/>
            <a:ext cx="545782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Календарь был очень точным и похож на современный.</a:t>
            </a:r>
          </a:p>
        </p:txBody>
      </p:sp>
      <p:sp>
        <p:nvSpPr>
          <p:cNvPr id="25" name="text-8-24">
            <a:extLst>
              <a:ext uri="{FF2B5EF4-FFF2-40B4-BE49-F238E27FC236}">
                <a16:creationId xmlns:a16="http://schemas.microsoft.com/office/drawing/2014/main" id="{AD44CAF9-8E05-4025-8645-160AFC9CC26F}"/>
              </a:ext>
            </a:extLst>
          </p:cNvPr>
          <p:cNvSpPr>
            <a:spLocks noGrp="1"/>
          </p:cNvSpPr>
          <p:nvPr/>
        </p:nvSpPr>
        <p:spPr>
          <a:xfrm>
            <a:off x="6200775" y="5314950"/>
            <a:ext cx="545782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Отсчет лет вели со дня восшествия на престол </a:t>
            </a:r>
            <a:r>
              <a:rPr sz="2400" b="1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нового фараона.</a:t>
            </a:r>
          </a:p>
        </p:txBody>
      </p:sp>
      <p:sp>
        <p:nvSpPr>
          <p:cNvPr id="26" name="100ballnik.com">
            <a:extLst>
              <a:ext uri="{FF2B5EF4-FFF2-40B4-BE49-F238E27FC236}">
                <a16:creationId xmlns:a16="http://schemas.microsoft.com/office/drawing/2014/main" id="{89846F11-F56F-4F9B-89EF-38FC8FDEBE38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33186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F371122A-C1A4-484A-8B97-2E7D5562E3A2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Скульптура и живопись</a:t>
            </a:r>
          </a:p>
        </p:txBody>
      </p:sp>
      <p:sp>
        <p:nvSpPr>
          <p:cNvPr id="2" name="text-9-1">
            <a:extLst>
              <a:ext uri="{FF2B5EF4-FFF2-40B4-BE49-F238E27FC236}">
                <a16:creationId xmlns:a16="http://schemas.microsoft.com/office/drawing/2014/main" id="{8ED54DFD-8689-42E6-B888-BC2B16DEEF55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Правила и символы вечного искусства</a:t>
            </a:r>
          </a:p>
        </p:txBody>
      </p:sp>
      <p:sp>
        <p:nvSpPr>
          <p:cNvPr id="3" name="surface-9-2">
            <a:extLst>
              <a:ext uri="{FF2B5EF4-FFF2-40B4-BE49-F238E27FC236}">
                <a16:creationId xmlns:a16="http://schemas.microsoft.com/office/drawing/2014/main" id="{2981AC98-8660-4F4B-A39A-9AF3840E93A7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61975" y="2080731"/>
            <a:ext cx="2295525" cy="3610938"/>
          </a:xfrm>
          <a:prstGeom prst="rect">
            <a:avLst/>
          </a:prstGeom>
        </p:spPr>
      </p:pic>
      <p:sp>
        <p:nvSpPr>
          <p:cNvPr id="5" name="text-9-3">
            <a:extLst>
              <a:ext uri="{FF2B5EF4-FFF2-40B4-BE49-F238E27FC236}">
                <a16:creationId xmlns:a16="http://schemas.microsoft.com/office/drawing/2014/main" id="{F29A7354-DB0D-41AD-A29F-7784BFB16355}"/>
              </a:ext>
            </a:extLst>
          </p:cNvPr>
          <p:cNvSpPr>
            <a:spLocks noGrp="1"/>
          </p:cNvSpPr>
          <p:nvPr/>
        </p:nvSpPr>
        <p:spPr>
          <a:xfrm>
            <a:off x="3219450" y="1924050"/>
            <a:ext cx="3876675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Скульптуры создавали по строгим правилам</a:t>
            </a:r>
          </a:p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(канонам).</a:t>
            </a:r>
          </a:p>
        </p:txBody>
      </p:sp>
      <p:sp>
        <p:nvSpPr>
          <p:cNvPr id="6" name="text-9-4">
            <a:extLst>
              <a:ext uri="{FF2B5EF4-FFF2-40B4-BE49-F238E27FC236}">
                <a16:creationId xmlns:a16="http://schemas.microsoft.com/office/drawing/2014/main" id="{ABB29F3C-0E95-4FB9-8E58-B7E020B3F3C4}"/>
              </a:ext>
            </a:extLst>
          </p:cNvPr>
          <p:cNvSpPr>
            <a:spLocks noGrp="1"/>
          </p:cNvSpPr>
          <p:nvPr/>
        </p:nvSpPr>
        <p:spPr>
          <a:xfrm>
            <a:off x="3219450" y="3467100"/>
            <a:ext cx="3657600" cy="1304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Фараонов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изображали гораздо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крупнее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других людей.</a:t>
            </a:r>
          </a:p>
        </p:txBody>
      </p:sp>
      <p:sp>
        <p:nvSpPr>
          <p:cNvPr id="7" name="text-9-5">
            <a:extLst>
              <a:ext uri="{FF2B5EF4-FFF2-40B4-BE49-F238E27FC236}">
                <a16:creationId xmlns:a16="http://schemas.microsoft.com/office/drawing/2014/main" id="{3CEFC4AF-1E23-49EC-BBED-ECA6CF4BF74C}"/>
              </a:ext>
            </a:extLst>
          </p:cNvPr>
          <p:cNvSpPr>
            <a:spLocks noGrp="1"/>
          </p:cNvSpPr>
          <p:nvPr/>
        </p:nvSpPr>
        <p:spPr>
          <a:xfrm>
            <a:off x="3219450" y="5038725"/>
            <a:ext cx="3657600" cy="1343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Стены дворцов и гробниц украшали 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рельефами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и 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росписями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из жизни.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rcRect l="7000" r="13000"/>
          <a:stretch/>
        </p:blipFill>
        <p:spPr>
          <a:xfrm>
            <a:off x="7315200" y="1819275"/>
            <a:ext cx="4343400" cy="4343400"/>
          </a:xfrm>
          <a:prstGeom prst="rect">
            <a:avLst/>
          </a:prstGeom>
        </p:spPr>
      </p:pic>
      <p:sp>
        <p:nvSpPr>
          <p:cNvPr id="9" name="100ballnik.com">
            <a:extLst>
              <a:ext uri="{FF2B5EF4-FFF2-40B4-BE49-F238E27FC236}">
                <a16:creationId xmlns:a16="http://schemas.microsoft.com/office/drawing/2014/main" id="{40FC1266-D97B-4F44-92B0-5A587D1C92F9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30577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C647C9C-FB5E-4D18-B2AC-97AF1C7E5C6A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0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Архитектура: Пирамиды</a:t>
            </a:r>
          </a:p>
        </p:txBody>
      </p:sp>
      <p:sp>
        <p:nvSpPr>
          <p:cNvPr id="2" name="text-10-1">
            <a:extLst>
              <a:ext uri="{FF2B5EF4-FFF2-40B4-BE49-F238E27FC236}">
                <a16:creationId xmlns:a16="http://schemas.microsoft.com/office/drawing/2014/main" id="{103ADB5D-9EF0-4F2D-B7E6-A8E0B2C7ED7B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Величайшее чудо света</a:t>
            </a:r>
          </a:p>
        </p:txBody>
      </p:sp>
      <p:sp>
        <p:nvSpPr>
          <p:cNvPr id="3" name="surface-10-2">
            <a:extLst>
              <a:ext uri="{FF2B5EF4-FFF2-40B4-BE49-F238E27FC236}">
                <a16:creationId xmlns:a16="http://schemas.microsoft.com/office/drawing/2014/main" id="{577F5351-7429-4614-A685-24F560EA88BD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42900" y="1952685"/>
            <a:ext cx="6810375" cy="4209929"/>
          </a:xfrm>
          <a:prstGeom prst="rect">
            <a:avLst/>
          </a:prstGeom>
        </p:spPr>
      </p:pic>
      <p:sp>
        <p:nvSpPr>
          <p:cNvPr id="5" name="text-10-3">
            <a:extLst>
              <a:ext uri="{FF2B5EF4-FFF2-40B4-BE49-F238E27FC236}">
                <a16:creationId xmlns:a16="http://schemas.microsoft.com/office/drawing/2014/main" id="{07E27A07-B47C-4A17-A669-9B4151B06DE7}"/>
              </a:ext>
            </a:extLst>
          </p:cNvPr>
          <p:cNvSpPr>
            <a:spLocks noGrp="1"/>
          </p:cNvSpPr>
          <p:nvPr/>
        </p:nvSpPr>
        <p:spPr>
          <a:xfrm>
            <a:off x="7439025" y="1847850"/>
            <a:ext cx="4219575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Пирамида Хеопса (Хуфу)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– самое большое и знаменитое сооружение.</a:t>
            </a:r>
          </a:p>
        </p:txBody>
      </p:sp>
      <p:sp>
        <p:nvSpPr>
          <p:cNvPr id="6" name="text-10-4">
            <a:extLst>
              <a:ext uri="{FF2B5EF4-FFF2-40B4-BE49-F238E27FC236}">
                <a16:creationId xmlns:a16="http://schemas.microsoft.com/office/drawing/2014/main" id="{E7247F3E-0E8C-404E-9A81-51C08DE1CF3C}"/>
              </a:ext>
            </a:extLst>
          </p:cNvPr>
          <p:cNvSpPr>
            <a:spLocks noGrp="1"/>
          </p:cNvSpPr>
          <p:nvPr/>
        </p:nvSpPr>
        <p:spPr>
          <a:xfrm>
            <a:off x="7439025" y="3505200"/>
            <a:ext cx="4219575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Высота –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147 метров.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Строили около 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30 лет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 из огромных каменных блоков.</a:t>
            </a:r>
          </a:p>
        </p:txBody>
      </p:sp>
      <p:sp>
        <p:nvSpPr>
          <p:cNvPr id="7" name="text-10-5">
            <a:extLst>
              <a:ext uri="{FF2B5EF4-FFF2-40B4-BE49-F238E27FC236}">
                <a16:creationId xmlns:a16="http://schemas.microsoft.com/office/drawing/2014/main" id="{4B12DBDB-0027-408C-8DD4-9ADBD9352C77}"/>
              </a:ext>
            </a:extLst>
          </p:cNvPr>
          <p:cNvSpPr>
            <a:spLocks noGrp="1"/>
          </p:cNvSpPr>
          <p:nvPr/>
        </p:nvSpPr>
        <p:spPr>
          <a:xfrm>
            <a:off x="7439025" y="5276850"/>
            <a:ext cx="4219575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Одно из </a:t>
            </a:r>
            <a:r>
              <a:rPr sz="24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Семи чудес света</a:t>
            </a: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 древнего мира.</a:t>
            </a:r>
          </a:p>
        </p:txBody>
      </p:sp>
      <p:sp>
        <p:nvSpPr>
          <p:cNvPr id="8" name="100ballnik.com">
            <a:extLst>
              <a:ext uri="{FF2B5EF4-FFF2-40B4-BE49-F238E27FC236}">
                <a16:creationId xmlns:a16="http://schemas.microsoft.com/office/drawing/2014/main" id="{E0479B31-2707-4889-9B33-AF8606EEAF30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6283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18104F74-436E-40E3-976F-795A650DC67F}"/>
              </a:ext>
            </a:extLst>
          </p:cNvPr>
          <p:cNvSpPr>
            <a:spLocks noGrp="1"/>
          </p:cNvSpPr>
          <p:nvPr/>
        </p:nvSpPr>
        <p:spPr>
          <a:xfrm>
            <a:off x="533400" y="333375"/>
            <a:ext cx="111252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225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Архитектура: Большой Сфинкс</a:t>
            </a:r>
          </a:p>
        </p:txBody>
      </p:sp>
      <p:sp>
        <p:nvSpPr>
          <p:cNvPr id="2" name="text-11-1">
            <a:extLst>
              <a:ext uri="{FF2B5EF4-FFF2-40B4-BE49-F238E27FC236}">
                <a16:creationId xmlns:a16="http://schemas.microsoft.com/office/drawing/2014/main" id="{81F2B171-13A8-486A-95AD-D7F8C37D8BAE}"/>
              </a:ext>
            </a:extLst>
          </p:cNvPr>
          <p:cNvSpPr>
            <a:spLocks noGrp="1"/>
          </p:cNvSpPr>
          <p:nvPr/>
        </p:nvSpPr>
        <p:spPr>
          <a:xfrm>
            <a:off x="552450" y="1047750"/>
            <a:ext cx="110871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 i="1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250" b="0" i="1">
                <a:solidFill>
                  <a:srgbClr val="2F7777"/>
                </a:solidFill>
                <a:latin typeface="Arial"/>
                <a:ea typeface="Arial"/>
                <a:cs typeface="Arial"/>
              </a:rPr>
              <a:t>Великий страж Гизы</a:t>
            </a:r>
          </a:p>
        </p:txBody>
      </p:sp>
      <p:sp>
        <p:nvSpPr>
          <p:cNvPr id="3" name="surface-11-2">
            <a:extLst>
              <a:ext uri="{FF2B5EF4-FFF2-40B4-BE49-F238E27FC236}">
                <a16:creationId xmlns:a16="http://schemas.microsoft.com/office/drawing/2014/main" id="{375075EC-8D21-4085-9487-92321D56E6F7}"/>
              </a:ext>
            </a:extLst>
          </p:cNvPr>
          <p:cNvSpPr>
            <a:spLocks noGrp="1"/>
          </p:cNvSpPr>
          <p:nvPr/>
        </p:nvSpPr>
        <p:spPr>
          <a:xfrm>
            <a:off x="552450" y="1562100"/>
            <a:ext cx="11087100" cy="12383"/>
          </a:xfrm>
          <a:prstGeom prst="rect">
            <a:avLst/>
          </a:prstGeom>
          <a:solidFill>
            <a:srgbClr val="CEB994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t="5614" b="5614"/>
          <a:stretch>
            <a:fillRect/>
          </a:stretch>
        </p:blipFill>
        <p:spPr>
          <a:xfrm>
            <a:off x="4448175" y="1828800"/>
            <a:ext cx="7210425" cy="4267200"/>
          </a:xfrm>
          <a:prstGeom prst="rect">
            <a:avLst/>
          </a:prstGeom>
        </p:spPr>
      </p:pic>
      <p:sp>
        <p:nvSpPr>
          <p:cNvPr id="5" name="text-11-3">
            <a:extLst>
              <a:ext uri="{FF2B5EF4-FFF2-40B4-BE49-F238E27FC236}">
                <a16:creationId xmlns:a16="http://schemas.microsoft.com/office/drawing/2014/main" id="{F920FF96-24C2-4903-8582-E49868DC48AF}"/>
              </a:ext>
            </a:extLst>
          </p:cNvPr>
          <p:cNvSpPr>
            <a:spLocks noGrp="1"/>
          </p:cNvSpPr>
          <p:nvPr/>
        </p:nvSpPr>
        <p:spPr>
          <a:xfrm>
            <a:off x="552450" y="1981200"/>
            <a:ext cx="3514725" cy="1362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Огромная статуя льва с головой фараона </a:t>
            </a:r>
            <a:r>
              <a:rPr sz="25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Хафра.</a:t>
            </a:r>
          </a:p>
        </p:txBody>
      </p:sp>
      <p:sp>
        <p:nvSpPr>
          <p:cNvPr id="6" name="surface-11-4">
            <a:extLst>
              <a:ext uri="{FF2B5EF4-FFF2-40B4-BE49-F238E27FC236}">
                <a16:creationId xmlns:a16="http://schemas.microsoft.com/office/drawing/2014/main" id="{E07E1FF8-F11B-4F03-AC36-02DAF613786F}"/>
              </a:ext>
            </a:extLst>
          </p:cNvPr>
          <p:cNvSpPr>
            <a:spLocks noGrp="1"/>
          </p:cNvSpPr>
          <p:nvPr/>
        </p:nvSpPr>
        <p:spPr>
          <a:xfrm>
            <a:off x="552450" y="3629025"/>
            <a:ext cx="80010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7" name="text-11-5">
            <a:extLst>
              <a:ext uri="{FF2B5EF4-FFF2-40B4-BE49-F238E27FC236}">
                <a16:creationId xmlns:a16="http://schemas.microsoft.com/office/drawing/2014/main" id="{FBB4332D-38B0-4882-B8BB-2B140D358B76}"/>
              </a:ext>
            </a:extLst>
          </p:cNvPr>
          <p:cNvSpPr>
            <a:spLocks noGrp="1"/>
          </p:cNvSpPr>
          <p:nvPr/>
        </p:nvSpPr>
        <p:spPr>
          <a:xfrm>
            <a:off x="552450" y="3924300"/>
            <a:ext cx="3514725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Длина – </a:t>
            </a:r>
            <a:r>
              <a:rPr sz="30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73 м</a:t>
            </a:r>
            <a:r>
              <a:rPr sz="30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, высота – </a:t>
            </a:r>
            <a:r>
              <a:rPr sz="300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20 м.</a:t>
            </a:r>
          </a:p>
        </p:txBody>
      </p:sp>
      <p:sp>
        <p:nvSpPr>
          <p:cNvPr id="8" name="text-11-6">
            <a:extLst>
              <a:ext uri="{FF2B5EF4-FFF2-40B4-BE49-F238E27FC236}">
                <a16:creationId xmlns:a16="http://schemas.microsoft.com/office/drawing/2014/main" id="{7A4A7543-230B-4448-9CAF-1756EBB66E2E}"/>
              </a:ext>
            </a:extLst>
          </p:cNvPr>
          <p:cNvSpPr>
            <a:spLocks noGrp="1"/>
          </p:cNvSpPr>
          <p:nvPr/>
        </p:nvSpPr>
        <p:spPr>
          <a:xfrm>
            <a:off x="552450" y="5314950"/>
            <a:ext cx="351472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Вырублен из цельной скалы, охранял пирамиды.</a:t>
            </a:r>
          </a:p>
        </p:txBody>
      </p:sp>
      <p:sp>
        <p:nvSpPr>
          <p:cNvPr id="9" name="100ballnik.com">
            <a:extLst>
              <a:ext uri="{FF2B5EF4-FFF2-40B4-BE49-F238E27FC236}">
                <a16:creationId xmlns:a16="http://schemas.microsoft.com/office/drawing/2014/main" id="{7CD56D43-AA06-4567-9DDE-FF3AC1090047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18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rcRect l="4000" r="4000"/>
          <a:stretch/>
        </p:blipFill>
        <p:spPr>
          <a:xfrm>
            <a:off x="0" y="0"/>
            <a:ext cx="3295650" cy="6248400"/>
          </a:xfrm>
          <a:prstGeom prst="rect">
            <a:avLst/>
          </a:prstGeom>
        </p:spPr>
      </p:pic>
      <p:sp>
        <p:nvSpPr>
          <p:cNvPr id="2" name="surface-12-0">
            <a:extLst>
              <a:ext uri="{FF2B5EF4-FFF2-40B4-BE49-F238E27FC236}">
                <a16:creationId xmlns:a16="http://schemas.microsoft.com/office/drawing/2014/main" id="{8FC1464A-2E2D-4284-82B6-D8103F194366}"/>
              </a:ext>
            </a:extLst>
          </p:cNvPr>
          <p:cNvSpPr>
            <a:spLocks noGrp="1"/>
          </p:cNvSpPr>
          <p:nvPr/>
        </p:nvSpPr>
        <p:spPr>
          <a:xfrm>
            <a:off x="3457575" y="0"/>
            <a:ext cx="38100" cy="624840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5950340F-1C19-43AB-A76E-D97DE72177C3}"/>
              </a:ext>
            </a:extLst>
          </p:cNvPr>
          <p:cNvSpPr>
            <a:spLocks noGrp="1"/>
          </p:cNvSpPr>
          <p:nvPr/>
        </p:nvSpPr>
        <p:spPr>
          <a:xfrm>
            <a:off x="3924300" y="409575"/>
            <a:ext cx="76866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750" b="0" i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Итоги и выводы</a:t>
            </a:r>
          </a:p>
        </p:txBody>
      </p:sp>
      <p:sp>
        <p:nvSpPr>
          <p:cNvPr id="4" name="text-12-2">
            <a:extLst>
              <a:ext uri="{FF2B5EF4-FFF2-40B4-BE49-F238E27FC236}">
                <a16:creationId xmlns:a16="http://schemas.microsoft.com/office/drawing/2014/main" id="{5C77E78E-BA15-468C-B83A-A99D3DE66EBB}"/>
              </a:ext>
            </a:extLst>
          </p:cNvPr>
          <p:cNvSpPr>
            <a:spLocks noGrp="1"/>
          </p:cNvSpPr>
          <p:nvPr/>
        </p:nvSpPr>
        <p:spPr>
          <a:xfrm>
            <a:off x="3933825" y="1200150"/>
            <a:ext cx="76200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 i="1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2325" b="0" i="1">
                <a:solidFill>
                  <a:srgbClr val="E9DECA"/>
                </a:solidFill>
                <a:latin typeface="Arial"/>
                <a:ea typeface="Arial"/>
                <a:cs typeface="Arial"/>
              </a:rPr>
              <a:t>Наследие, которое пережило тысячелетия</a:t>
            </a:r>
          </a:p>
        </p:txBody>
      </p:sp>
      <p:sp>
        <p:nvSpPr>
          <p:cNvPr id="5" name="text-12-3">
            <a:extLst>
              <a:ext uri="{FF2B5EF4-FFF2-40B4-BE49-F238E27FC236}">
                <a16:creationId xmlns:a16="http://schemas.microsoft.com/office/drawing/2014/main" id="{EEA7F0B9-B756-4D99-AEA4-F61E501F05C3}"/>
              </a:ext>
            </a:extLst>
          </p:cNvPr>
          <p:cNvSpPr>
            <a:spLocks noGrp="1"/>
          </p:cNvSpPr>
          <p:nvPr/>
        </p:nvSpPr>
        <p:spPr>
          <a:xfrm>
            <a:off x="3933825" y="2409825"/>
            <a:ext cx="7620000" cy="847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550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Высокий уровень развития доказывают:</a:t>
            </a:r>
          </a:p>
        </p:txBody>
      </p:sp>
      <p:sp>
        <p:nvSpPr>
          <p:cNvPr id="6" name="surface-12-4">
            <a:extLst>
              <a:ext uri="{FF2B5EF4-FFF2-40B4-BE49-F238E27FC236}">
                <a16:creationId xmlns:a16="http://schemas.microsoft.com/office/drawing/2014/main" id="{F055BF8D-A9FA-4E58-84B9-E0C4703EC574}"/>
              </a:ext>
            </a:extLst>
          </p:cNvPr>
          <p:cNvSpPr>
            <a:spLocks noGrp="1"/>
          </p:cNvSpPr>
          <p:nvPr/>
        </p:nvSpPr>
        <p:spPr>
          <a:xfrm>
            <a:off x="3943350" y="3448050"/>
            <a:ext cx="19050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7" name="text-12-5">
            <a:extLst>
              <a:ext uri="{FF2B5EF4-FFF2-40B4-BE49-F238E27FC236}">
                <a16:creationId xmlns:a16="http://schemas.microsoft.com/office/drawing/2014/main" id="{1AE4E587-7231-490D-BB8A-BDCFBD9E9D49}"/>
              </a:ext>
            </a:extLst>
          </p:cNvPr>
          <p:cNvSpPr>
            <a:spLocks noGrp="1"/>
          </p:cNvSpPr>
          <p:nvPr/>
        </p:nvSpPr>
        <p:spPr>
          <a:xfrm>
            <a:off x="4324350" y="3352800"/>
            <a:ext cx="72675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AAD1CC"/>
                </a:solidFill>
                <a:latin typeface="Arial"/>
                <a:ea typeface="Arial"/>
                <a:cs typeface="Arial"/>
              </a:rPr>
              <a:t>Письменность</a:t>
            </a:r>
            <a:r>
              <a:rPr sz="2550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(иероглифы, папирус).</a:t>
            </a:r>
          </a:p>
        </p:txBody>
      </p:sp>
      <p:sp>
        <p:nvSpPr>
          <p:cNvPr id="8" name="surface-12-6">
            <a:extLst>
              <a:ext uri="{FF2B5EF4-FFF2-40B4-BE49-F238E27FC236}">
                <a16:creationId xmlns:a16="http://schemas.microsoft.com/office/drawing/2014/main" id="{C1960285-85DF-4CC7-AD83-7329E24A5FCF}"/>
              </a:ext>
            </a:extLst>
          </p:cNvPr>
          <p:cNvSpPr>
            <a:spLocks noGrp="1"/>
          </p:cNvSpPr>
          <p:nvPr/>
        </p:nvSpPr>
        <p:spPr>
          <a:xfrm>
            <a:off x="3943350" y="4191000"/>
            <a:ext cx="19050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9" name="text-12-7">
            <a:extLst>
              <a:ext uri="{FF2B5EF4-FFF2-40B4-BE49-F238E27FC236}">
                <a16:creationId xmlns:a16="http://schemas.microsoft.com/office/drawing/2014/main" id="{CE78EF6A-0345-44ED-9DD4-CA7BB820F9FC}"/>
              </a:ext>
            </a:extLst>
          </p:cNvPr>
          <p:cNvSpPr>
            <a:spLocks noGrp="1"/>
          </p:cNvSpPr>
          <p:nvPr/>
        </p:nvSpPr>
        <p:spPr>
          <a:xfrm>
            <a:off x="4324350" y="4095750"/>
            <a:ext cx="726757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AAD1CC"/>
                </a:solidFill>
                <a:latin typeface="Arial"/>
                <a:ea typeface="Arial"/>
                <a:cs typeface="Arial"/>
              </a:rPr>
              <a:t>Наука</a:t>
            </a:r>
            <a:r>
              <a:rPr sz="2550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(математика, медицина, календарь).</a:t>
            </a:r>
          </a:p>
        </p:txBody>
      </p:sp>
      <p:sp>
        <p:nvSpPr>
          <p:cNvPr id="10" name="surface-12-8">
            <a:extLst>
              <a:ext uri="{FF2B5EF4-FFF2-40B4-BE49-F238E27FC236}">
                <a16:creationId xmlns:a16="http://schemas.microsoft.com/office/drawing/2014/main" id="{0E3D0554-7A0E-4646-8C60-BBD54B8F61E6}"/>
              </a:ext>
            </a:extLst>
          </p:cNvPr>
          <p:cNvSpPr>
            <a:spLocks noGrp="1"/>
          </p:cNvSpPr>
          <p:nvPr/>
        </p:nvSpPr>
        <p:spPr>
          <a:xfrm>
            <a:off x="3943350" y="5219700"/>
            <a:ext cx="19050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1" name="text-12-9">
            <a:extLst>
              <a:ext uri="{FF2B5EF4-FFF2-40B4-BE49-F238E27FC236}">
                <a16:creationId xmlns:a16="http://schemas.microsoft.com/office/drawing/2014/main" id="{C1813540-CCC0-43AE-BB3D-F7A6F8857FCB}"/>
              </a:ext>
            </a:extLst>
          </p:cNvPr>
          <p:cNvSpPr>
            <a:spLocks noGrp="1"/>
          </p:cNvSpPr>
          <p:nvPr/>
        </p:nvSpPr>
        <p:spPr>
          <a:xfrm>
            <a:off x="4324350" y="5124450"/>
            <a:ext cx="72675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AAD1CC"/>
                </a:solidFill>
                <a:latin typeface="Arial"/>
                <a:ea typeface="Arial"/>
                <a:cs typeface="Arial"/>
              </a:rPr>
              <a:t>Искусство</a:t>
            </a:r>
            <a:r>
              <a:rPr sz="2550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(скульптура, живопись).</a:t>
            </a:r>
          </a:p>
        </p:txBody>
      </p:sp>
      <p:sp>
        <p:nvSpPr>
          <p:cNvPr id="12" name="surface-12-10">
            <a:extLst>
              <a:ext uri="{FF2B5EF4-FFF2-40B4-BE49-F238E27FC236}">
                <a16:creationId xmlns:a16="http://schemas.microsoft.com/office/drawing/2014/main" id="{A76710D8-227B-4A2C-86D1-B5E10A0E28F7}"/>
              </a:ext>
            </a:extLst>
          </p:cNvPr>
          <p:cNvSpPr>
            <a:spLocks noGrp="1"/>
          </p:cNvSpPr>
          <p:nvPr/>
        </p:nvSpPr>
        <p:spPr>
          <a:xfrm>
            <a:off x="3943350" y="5962650"/>
            <a:ext cx="190500" cy="28575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3" name="text-12-11">
            <a:extLst>
              <a:ext uri="{FF2B5EF4-FFF2-40B4-BE49-F238E27FC236}">
                <a16:creationId xmlns:a16="http://schemas.microsoft.com/office/drawing/2014/main" id="{22284216-7D3F-43D2-A687-5AC2BC6CADBE}"/>
              </a:ext>
            </a:extLst>
          </p:cNvPr>
          <p:cNvSpPr>
            <a:spLocks noGrp="1"/>
          </p:cNvSpPr>
          <p:nvPr/>
        </p:nvSpPr>
        <p:spPr>
          <a:xfrm>
            <a:off x="4324350" y="5867400"/>
            <a:ext cx="7267575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 i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AAD1CC"/>
                </a:solidFill>
                <a:latin typeface="Arial"/>
                <a:ea typeface="Arial"/>
                <a:cs typeface="Arial"/>
              </a:rPr>
              <a:t>Архитектура</a:t>
            </a:r>
            <a:r>
              <a:rPr sz="2550" b="0" i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(пирамиды, Сфинкс).</a:t>
            </a:r>
          </a:p>
        </p:txBody>
      </p:sp>
      <p:sp>
        <p:nvSpPr>
          <p:cNvPr id="14" name="100ballnik.com">
            <a:extLst>
              <a:ext uri="{FF2B5EF4-FFF2-40B4-BE49-F238E27FC236}">
                <a16:creationId xmlns:a16="http://schemas.microsoft.com/office/drawing/2014/main" id="{82170507-17F2-45FB-9DB4-3A7BEFD27758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E9DECA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E9DE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86119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00069B2-934B-4A8C-A913-9FCEA055B5C8}"/>
              </a:ext>
            </a:extLst>
          </p:cNvPr>
          <p:cNvSpPr>
            <a:spLocks noGrp="1"/>
          </p:cNvSpPr>
          <p:nvPr/>
        </p:nvSpPr>
        <p:spPr>
          <a:xfrm>
            <a:off x="542925" y="361950"/>
            <a:ext cx="111156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675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3675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text-13-1">
            <a:extLst>
              <a:ext uri="{FF2B5EF4-FFF2-40B4-BE49-F238E27FC236}">
                <a16:creationId xmlns:a16="http://schemas.microsoft.com/office/drawing/2014/main" id="{591911D2-DDC9-421D-A005-19D22C131244}"/>
              </a:ext>
            </a:extLst>
          </p:cNvPr>
          <p:cNvSpPr>
            <a:spLocks noGrp="1"/>
          </p:cNvSpPr>
          <p:nvPr/>
        </p:nvSpPr>
        <p:spPr>
          <a:xfrm>
            <a:off x="552450" y="1323975"/>
            <a:ext cx="1028700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 i="0">
                <a:solidFill>
                  <a:srgbClr val="2F7777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F7777"/>
                </a:solidFill>
                <a:latin typeface="Arial"/>
                <a:ea typeface="Arial"/>
                <a:cs typeface="Arial"/>
              </a:rPr>
              <a:t>Прочитать §10.</a:t>
            </a:r>
          </a:p>
        </p:txBody>
      </p:sp>
      <p:sp>
        <p:nvSpPr>
          <p:cNvPr id="3" name="text-13-2">
            <a:extLst>
              <a:ext uri="{FF2B5EF4-FFF2-40B4-BE49-F238E27FC236}">
                <a16:creationId xmlns:a16="http://schemas.microsoft.com/office/drawing/2014/main" id="{A64DF31F-B8C4-4A03-8BFA-8CCF4A7F17FF}"/>
              </a:ext>
            </a:extLst>
          </p:cNvPr>
          <p:cNvSpPr>
            <a:spLocks noGrp="1"/>
          </p:cNvSpPr>
          <p:nvPr/>
        </p:nvSpPr>
        <p:spPr>
          <a:xfrm>
            <a:off x="552450" y="2200275"/>
            <a:ext cx="741997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На выбор:</a:t>
            </a:r>
          </a:p>
        </p:txBody>
      </p:sp>
      <p:sp>
        <p:nvSpPr>
          <p:cNvPr id="4" name="surface-13-3">
            <a:extLst>
              <a:ext uri="{FF2B5EF4-FFF2-40B4-BE49-F238E27FC236}">
                <a16:creationId xmlns:a16="http://schemas.microsoft.com/office/drawing/2014/main" id="{CECC9AD2-83ED-4AB6-B81C-BF37C7853C47}"/>
              </a:ext>
            </a:extLst>
          </p:cNvPr>
          <p:cNvSpPr>
            <a:spLocks noGrp="1"/>
          </p:cNvSpPr>
          <p:nvPr/>
        </p:nvSpPr>
        <p:spPr>
          <a:xfrm>
            <a:off x="552450" y="3000375"/>
            <a:ext cx="200025" cy="3810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5" name="text-13-4">
            <a:extLst>
              <a:ext uri="{FF2B5EF4-FFF2-40B4-BE49-F238E27FC236}">
                <a16:creationId xmlns:a16="http://schemas.microsoft.com/office/drawing/2014/main" id="{E2D920B5-4983-4715-B5C5-42F377AC3001}"/>
              </a:ext>
            </a:extLst>
          </p:cNvPr>
          <p:cNvSpPr>
            <a:spLocks noGrp="1"/>
          </p:cNvSpPr>
          <p:nvPr/>
        </p:nvSpPr>
        <p:spPr>
          <a:xfrm>
            <a:off x="942975" y="2914650"/>
            <a:ext cx="720090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Подготовить небольшое сообщение о том, как учились в Древнем Египте.</a:t>
            </a:r>
          </a:p>
        </p:txBody>
      </p:sp>
      <p:sp>
        <p:nvSpPr>
          <p:cNvPr id="6" name="surface-13-5">
            <a:extLst>
              <a:ext uri="{FF2B5EF4-FFF2-40B4-BE49-F238E27FC236}">
                <a16:creationId xmlns:a16="http://schemas.microsoft.com/office/drawing/2014/main" id="{11516043-92B4-4C2B-8C48-9384A08DB33B}"/>
              </a:ext>
            </a:extLst>
          </p:cNvPr>
          <p:cNvSpPr>
            <a:spLocks noGrp="1"/>
          </p:cNvSpPr>
          <p:nvPr/>
        </p:nvSpPr>
        <p:spPr>
          <a:xfrm>
            <a:off x="552450" y="4200525"/>
            <a:ext cx="200025" cy="3810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7" name="text-13-6">
            <a:extLst>
              <a:ext uri="{FF2B5EF4-FFF2-40B4-BE49-F238E27FC236}">
                <a16:creationId xmlns:a16="http://schemas.microsoft.com/office/drawing/2014/main" id="{5DE01E10-7123-4291-BEFC-C8C849824571}"/>
              </a:ext>
            </a:extLst>
          </p:cNvPr>
          <p:cNvSpPr>
            <a:spLocks noGrp="1"/>
          </p:cNvSpPr>
          <p:nvPr/>
        </p:nvSpPr>
        <p:spPr>
          <a:xfrm>
            <a:off x="942975" y="4114800"/>
            <a:ext cx="7200900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Нарисовать один из иероглифов и объяснить его значение.</a:t>
            </a:r>
          </a:p>
        </p:txBody>
      </p:sp>
      <p:sp>
        <p:nvSpPr>
          <p:cNvPr id="8" name="surface-13-7">
            <a:extLst>
              <a:ext uri="{FF2B5EF4-FFF2-40B4-BE49-F238E27FC236}">
                <a16:creationId xmlns:a16="http://schemas.microsoft.com/office/drawing/2014/main" id="{495CA252-A8C5-4575-A625-A2D96D3BEBB4}"/>
              </a:ext>
            </a:extLst>
          </p:cNvPr>
          <p:cNvSpPr>
            <a:spLocks noGrp="1"/>
          </p:cNvSpPr>
          <p:nvPr/>
        </p:nvSpPr>
        <p:spPr>
          <a:xfrm>
            <a:off x="552450" y="5305425"/>
            <a:ext cx="200025" cy="38100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9" name="text-13-8">
            <a:extLst>
              <a:ext uri="{FF2B5EF4-FFF2-40B4-BE49-F238E27FC236}">
                <a16:creationId xmlns:a16="http://schemas.microsoft.com/office/drawing/2014/main" id="{2241AECA-B2DE-4D11-9A9D-8D0B62413698}"/>
              </a:ext>
            </a:extLst>
          </p:cNvPr>
          <p:cNvSpPr>
            <a:spLocks noGrp="1"/>
          </p:cNvSpPr>
          <p:nvPr/>
        </p:nvSpPr>
        <p:spPr>
          <a:xfrm>
            <a:off x="942975" y="5219700"/>
            <a:ext cx="72009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03947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203947"/>
                </a:solidFill>
                <a:latin typeface="Arial"/>
                <a:ea typeface="Arial"/>
                <a:cs typeface="Arial"/>
              </a:rPr>
              <a:t>Ответить на вопрос: «Почему пирамиды считают чудом света?»</a:t>
            </a:r>
          </a:p>
        </p:txBody>
      </p:sp>
      <p:sp>
        <p:nvSpPr>
          <p:cNvPr id="10" name="surface-13-9">
            <a:extLst>
              <a:ext uri="{FF2B5EF4-FFF2-40B4-BE49-F238E27FC236}">
                <a16:creationId xmlns:a16="http://schemas.microsoft.com/office/drawing/2014/main" id="{D7D34571-AA40-4BBF-B04B-3D1C3505603C}"/>
              </a:ext>
            </a:extLst>
          </p:cNvPr>
          <p:cNvSpPr>
            <a:spLocks noGrp="1"/>
          </p:cNvSpPr>
          <p:nvPr/>
        </p:nvSpPr>
        <p:spPr>
          <a:xfrm>
            <a:off x="8572500" y="1219200"/>
            <a:ext cx="3086100" cy="5105400"/>
          </a:xfrm>
          <a:prstGeom prst="rect">
            <a:avLst/>
          </a:prstGeom>
          <a:solidFill>
            <a:srgbClr val="EAE0CE"/>
          </a:solidFill>
          <a:ln w="0">
            <a:noFill/>
          </a:ln>
        </p:spPr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791575" y="1660168"/>
            <a:ext cx="2647950" cy="1261189"/>
          </a:xfrm>
          <a:prstGeom prst="rect">
            <a:avLst/>
          </a:prstGeom>
        </p:spPr>
      </p:pic>
      <p:sp>
        <p:nvSpPr>
          <p:cNvPr id="12" name="surface-13-10">
            <a:extLst>
              <a:ext uri="{FF2B5EF4-FFF2-40B4-BE49-F238E27FC236}">
                <a16:creationId xmlns:a16="http://schemas.microsoft.com/office/drawing/2014/main" id="{B3068E9C-EE5F-423C-A7B3-724DA7439DFF}"/>
              </a:ext>
            </a:extLst>
          </p:cNvPr>
          <p:cNvSpPr>
            <a:spLocks noGrp="1"/>
          </p:cNvSpPr>
          <p:nvPr/>
        </p:nvSpPr>
        <p:spPr>
          <a:xfrm>
            <a:off x="8829675" y="3419475"/>
            <a:ext cx="2571750" cy="12383"/>
          </a:xfrm>
          <a:prstGeom prst="rect">
            <a:avLst/>
          </a:prstGeom>
          <a:solidFill>
            <a:srgbClr val="B18A4C"/>
          </a:solidFill>
          <a:ln w="0">
            <a:noFill/>
          </a:ln>
        </p:spPr>
      </p:sp>
      <p:sp>
        <p:nvSpPr>
          <p:cNvPr id="13" name="text-13-11">
            <a:extLst>
              <a:ext uri="{FF2B5EF4-FFF2-40B4-BE49-F238E27FC236}">
                <a16:creationId xmlns:a16="http://schemas.microsoft.com/office/drawing/2014/main" id="{9045A1E5-785E-48A2-BDD2-7917BA82924C}"/>
              </a:ext>
            </a:extLst>
          </p:cNvPr>
          <p:cNvSpPr>
            <a:spLocks noGrp="1"/>
          </p:cNvSpPr>
          <p:nvPr/>
        </p:nvSpPr>
        <p:spPr>
          <a:xfrm>
            <a:off x="8829675" y="3819525"/>
            <a:ext cx="2571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142D3D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42D3D"/>
                </a:solidFill>
                <a:latin typeface="Georgia"/>
                <a:ea typeface="Georgia"/>
                <a:cs typeface="Georgia"/>
              </a:rPr>
              <a:t>Кто молодцы?</a:t>
            </a:r>
          </a:p>
        </p:txBody>
      </p:sp>
      <p:sp>
        <p:nvSpPr>
          <p:cNvPr id="14" name="text-13-12">
            <a:extLst>
              <a:ext uri="{FF2B5EF4-FFF2-40B4-BE49-F238E27FC236}">
                <a16:creationId xmlns:a16="http://schemas.microsoft.com/office/drawing/2014/main" id="{F788F702-FF0F-4961-875A-7651A55C3DAA}"/>
              </a:ext>
            </a:extLst>
          </p:cNvPr>
          <p:cNvSpPr>
            <a:spLocks noGrp="1"/>
          </p:cNvSpPr>
          <p:nvPr/>
        </p:nvSpPr>
        <p:spPr>
          <a:xfrm>
            <a:off x="8829675" y="4676775"/>
            <a:ext cx="25717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 i="0">
                <a:solidFill>
                  <a:srgbClr val="2F7777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2F7777"/>
                </a:solidFill>
                <a:latin typeface="Georgia"/>
                <a:ea typeface="Georgia"/>
                <a:cs typeface="Georgia"/>
              </a:rPr>
              <a:t>Мы – молодцы!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853613" y="5581650"/>
            <a:ext cx="533400" cy="533400"/>
          </a:xfrm>
          <a:prstGeom prst="rect">
            <a:avLst/>
          </a:prstGeom>
        </p:spPr>
      </p:pic>
      <p:sp>
        <p:nvSpPr>
          <p:cNvPr id="16" name="100ballnik.com">
            <a:extLst>
              <a:ext uri="{FF2B5EF4-FFF2-40B4-BE49-F238E27FC236}">
                <a16:creationId xmlns:a16="http://schemas.microsoft.com/office/drawing/2014/main" id="{13C0E2AA-0B92-4C72-AC1C-5EFC42EA9D59}"/>
              </a:ext>
            </a:extLst>
          </p:cNvPr>
          <p:cNvSpPr>
            <a:spLocks noGrp="1"/>
          </p:cNvSpPr>
          <p:nvPr/>
        </p:nvSpPr>
        <p:spPr>
          <a:xfrm>
            <a:off x="10001250" y="6505575"/>
            <a:ext cx="1581150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 i="0">
                <a:solidFill>
                  <a:srgbClr val="736C61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736C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0375724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Microsoft Office PowerPoint</Application>
  <DocSecurity>0</DocSecurity>
  <PresentationFormat>Широкоэкранный</PresentationFormat>
  <Paragraphs>89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2026-09-23T13:42:46Z</dcterms:created>
  <dcterms:modified xsi:type="dcterms:W3CDTF">2026-09-23T14:17:58Z</dcterms:modified>
</cp:coreProperties>
</file>