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290" r:id="rId3"/>
    <p:sldId id="288" r:id="rId4"/>
    <p:sldId id="289" r:id="rId5"/>
    <p:sldId id="291" r:id="rId6"/>
    <p:sldId id="292" r:id="rId7"/>
    <p:sldId id="298" r:id="rId8"/>
    <p:sldId id="300" r:id="rId9"/>
    <p:sldId id="301" r:id="rId10"/>
    <p:sldId id="302" r:id="rId11"/>
    <p:sldId id="299" r:id="rId12"/>
    <p:sldId id="303" r:id="rId13"/>
    <p:sldId id="270" r:id="rId14"/>
    <p:sldId id="269" r:id="rId15"/>
    <p:sldId id="266" r:id="rId16"/>
    <p:sldId id="257" r:id="rId17"/>
    <p:sldId id="258" r:id="rId18"/>
    <p:sldId id="259" r:id="rId19"/>
    <p:sldId id="260" r:id="rId20"/>
    <p:sldId id="261" r:id="rId21"/>
    <p:sldId id="268" r:id="rId22"/>
    <p:sldId id="283" r:id="rId23"/>
    <p:sldId id="275" r:id="rId24"/>
    <p:sldId id="262" r:id="rId25"/>
    <p:sldId id="285" r:id="rId26"/>
    <p:sldId id="263" r:id="rId27"/>
    <p:sldId id="267" r:id="rId28"/>
    <p:sldId id="271" r:id="rId29"/>
    <p:sldId id="287" r:id="rId30"/>
    <p:sldId id="264" r:id="rId3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60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820D1-5914-4FEA-86CF-671F3CCF2A9C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70DE5-1BED-47F4-BC3D-3F6A2415B8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029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>
            <a:extLst>
              <a:ext uri="{FF2B5EF4-FFF2-40B4-BE49-F238E27FC236}">
                <a16:creationId xmlns:a16="http://schemas.microsoft.com/office/drawing/2014/main" id="{B85F6E0E-35CA-8734-B591-09263C48A5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Заметки 2">
            <a:extLst>
              <a:ext uri="{FF2B5EF4-FFF2-40B4-BE49-F238E27FC236}">
                <a16:creationId xmlns:a16="http://schemas.microsoft.com/office/drawing/2014/main" id="{2BF4748A-B7BB-A159-B2AE-A4061F1B0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>
                <a:latin typeface="Arial" panose="020B0604020202020204" pitchFamily="34" charset="0"/>
              </a:rPr>
              <a:t>Рассказ учителя об египетских иероглифах в рамках материала учебника Вигасина А.А., пункт 1 § 12 (с. 60-61). Используются и следующие слайды.</a:t>
            </a:r>
          </a:p>
        </p:txBody>
      </p:sp>
      <p:sp>
        <p:nvSpPr>
          <p:cNvPr id="8196" name="Номер слайда 3">
            <a:extLst>
              <a:ext uri="{FF2B5EF4-FFF2-40B4-BE49-F238E27FC236}">
                <a16:creationId xmlns:a16="http://schemas.microsoft.com/office/drawing/2014/main" id="{B2A0EB17-70F9-FEBC-BA38-39A1781839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A1310F-14E1-4CA1-836E-793C725F865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>
            <a:extLst>
              <a:ext uri="{FF2B5EF4-FFF2-40B4-BE49-F238E27FC236}">
                <a16:creationId xmlns:a16="http://schemas.microsoft.com/office/drawing/2014/main" id="{E2AC1357-6ACB-C2B6-12C9-9DDE256934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Заметки 2">
            <a:extLst>
              <a:ext uri="{FF2B5EF4-FFF2-40B4-BE49-F238E27FC236}">
                <a16:creationId xmlns:a16="http://schemas.microsoft.com/office/drawing/2014/main" id="{C8D6D367-32ED-0214-2FED-82FAF7835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>
                <a:latin typeface="Arial" panose="020B0604020202020204" pitchFamily="34" charset="0"/>
              </a:rPr>
              <a:t>Также можно обратиться к иллюстрациям в учебнике: «Египетские иероглифы» , с. 60, и «Обозначение чисел», с. 61.</a:t>
            </a:r>
          </a:p>
        </p:txBody>
      </p:sp>
      <p:sp>
        <p:nvSpPr>
          <p:cNvPr id="10244" name="Номер слайда 3">
            <a:extLst>
              <a:ext uri="{FF2B5EF4-FFF2-40B4-BE49-F238E27FC236}">
                <a16:creationId xmlns:a16="http://schemas.microsoft.com/office/drawing/2014/main" id="{75D4C94B-9A82-0408-2BB3-84D1C948E4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6D66B0-0B4F-49F7-8BD0-B0B4966686B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>
            <a:extLst>
              <a:ext uri="{FF2B5EF4-FFF2-40B4-BE49-F238E27FC236}">
                <a16:creationId xmlns:a16="http://schemas.microsoft.com/office/drawing/2014/main" id="{38061C7C-EDF5-D6C5-A66C-BCBB730F2E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Заметки 2">
            <a:extLst>
              <a:ext uri="{FF2B5EF4-FFF2-40B4-BE49-F238E27FC236}">
                <a16:creationId xmlns:a16="http://schemas.microsoft.com/office/drawing/2014/main" id="{A7049B7E-4127-0BA3-862D-35C101734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>
                <a:latin typeface="Arial" panose="020B0604020202020204" pitchFamily="34" charset="0"/>
              </a:rPr>
              <a:t>Школьники читают дополнительный материал «Как была разгадана тайна иероглифов», с. 62 учебника Вигасина А.А. и др.</a:t>
            </a:r>
          </a:p>
        </p:txBody>
      </p:sp>
      <p:sp>
        <p:nvSpPr>
          <p:cNvPr id="15364" name="Номер слайда 3">
            <a:extLst>
              <a:ext uri="{FF2B5EF4-FFF2-40B4-BE49-F238E27FC236}">
                <a16:creationId xmlns:a16="http://schemas.microsoft.com/office/drawing/2014/main" id="{000E074F-45FB-0BF7-7852-3E5A0EF11B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F97C0C-0315-41E1-9BA9-A2824170F22E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>
            <a:extLst>
              <a:ext uri="{FF2B5EF4-FFF2-40B4-BE49-F238E27FC236}">
                <a16:creationId xmlns:a16="http://schemas.microsoft.com/office/drawing/2014/main" id="{A5E5885D-946F-DB85-40FB-662E7AD170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Заметки 2">
            <a:extLst>
              <a:ext uri="{FF2B5EF4-FFF2-40B4-BE49-F238E27FC236}">
                <a16:creationId xmlns:a16="http://schemas.microsoft.com/office/drawing/2014/main" id="{1145A438-6643-6A0A-3216-304B1CB44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7412" name="Номер слайда 3">
            <a:extLst>
              <a:ext uri="{FF2B5EF4-FFF2-40B4-BE49-F238E27FC236}">
                <a16:creationId xmlns:a16="http://schemas.microsoft.com/office/drawing/2014/main" id="{C8A62DF3-DD02-6D93-8654-57C8B82E25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EDF244-8950-474B-A1D7-24E38F920EC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>
            <a:extLst>
              <a:ext uri="{FF2B5EF4-FFF2-40B4-BE49-F238E27FC236}">
                <a16:creationId xmlns:a16="http://schemas.microsoft.com/office/drawing/2014/main" id="{25070D72-D8CA-3108-6E99-062E5171E2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>
            <a:extLst>
              <a:ext uri="{FF2B5EF4-FFF2-40B4-BE49-F238E27FC236}">
                <a16:creationId xmlns:a16="http://schemas.microsoft.com/office/drawing/2014/main" id="{9489AD1A-4BF9-256A-7E2C-AC869040F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r>
              <a:rPr lang="ru-RU" altLang="ru-RU">
                <a:latin typeface="Arial" panose="020B0604020202020204" pitchFamily="34" charset="0"/>
              </a:rPr>
              <a:t>Рассказ учителя. </a:t>
            </a:r>
          </a:p>
        </p:txBody>
      </p:sp>
      <p:sp>
        <p:nvSpPr>
          <p:cNvPr id="19460" name="Номер слайда 3">
            <a:extLst>
              <a:ext uri="{FF2B5EF4-FFF2-40B4-BE49-F238E27FC236}">
                <a16:creationId xmlns:a16="http://schemas.microsoft.com/office/drawing/2014/main" id="{B3AECE97-7181-F62D-31F4-54FC6770B3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5C5F74-D871-414A-B154-8DD083F23260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>
            <a:extLst>
              <a:ext uri="{FF2B5EF4-FFF2-40B4-BE49-F238E27FC236}">
                <a16:creationId xmlns:a16="http://schemas.microsoft.com/office/drawing/2014/main" id="{11D107F0-9498-6FFE-1CBD-EE0AAE657F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Заметки 2">
            <a:extLst>
              <a:ext uri="{FF2B5EF4-FFF2-40B4-BE49-F238E27FC236}">
                <a16:creationId xmlns:a16="http://schemas.microsoft.com/office/drawing/2014/main" id="{D4BC7ED4-FF12-B89C-192D-A22770968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3316" name="Номер слайда 3">
            <a:extLst>
              <a:ext uri="{FF2B5EF4-FFF2-40B4-BE49-F238E27FC236}">
                <a16:creationId xmlns:a16="http://schemas.microsoft.com/office/drawing/2014/main" id="{ED85A269-BDE1-7B3D-A87D-E35E5C0374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439343-04B6-4B87-80BF-F1D63A1CBAC2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09B5-F7D8-4F15-A6C4-EE45470AB1D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4018-BDF6-4F0D-A1DC-3992AC22A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851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09B5-F7D8-4F15-A6C4-EE45470AB1D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4018-BDF6-4F0D-A1DC-3992AC22A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329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09B5-F7D8-4F15-A6C4-EE45470AB1D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4018-BDF6-4F0D-A1DC-3992AC22A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76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09B5-F7D8-4F15-A6C4-EE45470AB1D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4018-BDF6-4F0D-A1DC-3992AC22A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297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09B5-F7D8-4F15-A6C4-EE45470AB1D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4018-BDF6-4F0D-A1DC-3992AC22A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702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09B5-F7D8-4F15-A6C4-EE45470AB1D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4018-BDF6-4F0D-A1DC-3992AC22A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999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09B5-F7D8-4F15-A6C4-EE45470AB1D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4018-BDF6-4F0D-A1DC-3992AC22A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369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09B5-F7D8-4F15-A6C4-EE45470AB1D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4018-BDF6-4F0D-A1DC-3992AC22A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50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09B5-F7D8-4F15-A6C4-EE45470AB1D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4018-BDF6-4F0D-A1DC-3992AC22A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4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09B5-F7D8-4F15-A6C4-EE45470AB1D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4018-BDF6-4F0D-A1DC-3992AC22A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706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09B5-F7D8-4F15-A6C4-EE45470AB1D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4018-BDF6-4F0D-A1DC-3992AC22A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406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2CD382-5A2E-68D2-AAA3-FC2ED4952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FC3BE3-1CBD-5081-B28D-1148E0D04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B3B7C6-7667-B359-5775-9E8D0244B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3A41E-2F7F-464B-B1C9-5B59E24F3B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9024029"/>
      </p:ext>
    </p:extLst>
  </p:cSld>
  <p:clrMapOvr>
    <a:masterClrMapping/>
  </p:clrMapOvr>
  <p:transition>
    <p:pull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860031-26F2-8991-6BCA-51149F6AA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30326C-AFCA-D42C-3520-9C5B3EC72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814201-F650-9771-3A67-6DE581528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CCBE2-EF39-4050-AE5D-071C2B50EB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6023079"/>
      </p:ext>
    </p:extLst>
  </p:cSld>
  <p:clrMapOvr>
    <a:masterClrMapping/>
  </p:clrMapOvr>
  <p:transition>
    <p:pull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0A7881-1DDE-1CA5-16C9-E89EDB980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5F8526-91C2-23C6-A8CF-F27314C4F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E6EEE9-D811-BC0A-1726-1F3CAF768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8AEBE-05DF-4797-A506-C604FBF94B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8214172"/>
      </p:ext>
    </p:extLst>
  </p:cSld>
  <p:clrMapOvr>
    <a:masterClrMapping/>
  </p:clrMapOvr>
  <p:transition>
    <p:pull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2DA3E772-D02F-049E-E5E0-9546CC723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2FB0FCD7-521E-A203-0EA5-6AC0B2CB1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EAA8035F-EA77-9F58-652B-EDC7A2EE5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697B9-19E4-4FA0-86E8-33B5A86597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699153"/>
      </p:ext>
    </p:extLst>
  </p:cSld>
  <p:clrMapOvr>
    <a:masterClrMapping/>
  </p:clrMapOvr>
  <p:transition>
    <p:pull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6F8C84C6-948D-A9C1-6B96-CD85E6744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17660929-348F-3734-16AF-F1A929C9C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133AE6EC-4CC5-04FD-7F0E-73B6609D8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DC0F6-D1BE-4E23-B2B5-29265158DFB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0743206"/>
      </p:ext>
    </p:extLst>
  </p:cSld>
  <p:clrMapOvr>
    <a:masterClrMapping/>
  </p:clrMapOvr>
  <p:transition>
    <p:pull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79D2404A-083A-EDDA-97FF-CB28B456B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A2D14C52-51DD-6D08-0CEE-9BA9AB6C3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CBB28FD9-FB06-62A1-EB0E-106408ED0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5A2D5-123B-4A72-8413-1ED526A8814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9325350"/>
      </p:ext>
    </p:extLst>
  </p:cSld>
  <p:clrMapOvr>
    <a:masterClrMapping/>
  </p:clrMapOvr>
  <p:transition>
    <p:pull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81C8AF41-19EF-6046-50EF-B129568C6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24DDDDBE-6FBE-2321-4978-3DA96D017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DCE94F04-A04C-0F53-5F61-8DD4EF750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C41AE-82D5-4AC1-94B0-C34EE3C400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7684490"/>
      </p:ext>
    </p:extLst>
  </p:cSld>
  <p:clrMapOvr>
    <a:masterClrMapping/>
  </p:clrMapOvr>
  <p:transition>
    <p:pull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2D96DEA6-F4CE-8AEB-E1B1-153DAE812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0083D2C-9919-3392-DF30-93D0BC9C9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41A39F5-D635-DBBF-38EF-A294E45BA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26204-233D-4F83-931D-4DC98F0DDD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0210040"/>
      </p:ext>
    </p:extLst>
  </p:cSld>
  <p:clrMapOvr>
    <a:masterClrMapping/>
  </p:clrMapOvr>
  <p:transition>
    <p:pull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142C8269-6A6A-9DC2-0D1D-B8F389F0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349F1C30-96EC-35B6-6206-3AA697701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EB222DAE-A892-7A54-FA5B-329946E33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53235-5A6E-4E7F-A7EE-021022F3A5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0162072"/>
      </p:ext>
    </p:extLst>
  </p:cSld>
  <p:clrMapOvr>
    <a:masterClrMapping/>
  </p:clrMapOvr>
  <p:transition>
    <p:pull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4B3B93-D268-210C-1D46-C1C707B3B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03C68B-6B73-09FC-F59E-86062C9C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6220CF-44D2-F762-4824-93F6B690B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60AA8-7F2D-4A6E-9EF9-22A6F63005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1643784"/>
      </p:ext>
    </p:extLst>
  </p:cSld>
  <p:clrMapOvr>
    <a:masterClrMapping/>
  </p:clrMapOvr>
  <p:transition>
    <p:pull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3E25C8-8BD2-DBA5-B216-C709D9F72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099443-1ED1-5D48-2E82-4499FAC4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069FEB-E0DE-2227-CB10-3E5920A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5F170-A67F-473E-993F-CC6D4C955C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6206224"/>
      </p:ext>
    </p:extLst>
  </p:cSld>
  <p:clrMapOvr>
    <a:masterClrMapping/>
  </p:clrMapOvr>
  <p:transition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F09B5-F7D8-4F15-A6C4-EE45470AB1DF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44018-BDF6-4F0D-A1DC-3992AC22A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51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9EDB0559-3AD0-F98E-22CD-79A97C3C37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05BB51-3CEF-40CD-4372-82FECBD82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3E89E8-0CFF-41E9-3EE6-708F82F19B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675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E8D483-6DA8-9461-5D63-94E9341AED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675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EA1FD8-3847-ED50-25A3-C8E25914F9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675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EA4CAA-D844-4CB5-862F-98090721060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889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ll dir="u"/>
  </p:transition>
  <p:txStyles>
    <p:titleStyle>
      <a:lvl1pPr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2pPr>
      <a:lvl3pPr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3pPr>
      <a:lvl4pPr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4pPr>
      <a:lvl5pPr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5pPr>
      <a:lvl6pPr marL="3429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6pPr>
      <a:lvl7pPr marL="6858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7pPr>
      <a:lvl8pPr marL="10287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8pPr>
      <a:lvl9pPr marL="13716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28588" indent="-128588" algn="l" defTabSz="514350" rtl="0" fontAlgn="base">
        <a:lnSpc>
          <a:spcPct val="90000"/>
        </a:lnSpc>
        <a:spcBef>
          <a:spcPts val="563"/>
        </a:spcBef>
        <a:spcAft>
          <a:spcPct val="0"/>
        </a:spcAft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fontAlgn="base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fontAlgn="base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fontAlgn="base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fontAlgn="base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CB17E4-84B8-4721-9627-EE5D1336E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484" y="270893"/>
            <a:ext cx="6203032" cy="85725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6BF65D-C42D-4F96-9FD0-948C833F2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3598"/>
            <a:ext cx="8229600" cy="309634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Параграф 10 читать, учить записи в тетради </a:t>
            </a:r>
          </a:p>
          <a:p>
            <a:pPr marL="0" indent="0" algn="ctr">
              <a:buNone/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желанию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Творческое задание сделать макет пирамиды или составить рассказ от имени египтянина о посещении храма по плану на стр. 61.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478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D66CC51-2B14-4AFB-AF9B-6EB0A3A0D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303498"/>
            <a:ext cx="8964488" cy="453650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столицей Египетского царства стал город…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Река, протекающая на территории Египта – это…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Сборщики налогов в Древнем Египте назывались …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Самые крупные завоевания около 1500 г. до н.э. совершил фараон…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богом египтяне считали …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 земли в виде человека с головой змеи – это …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69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19F0838-43B0-4CA2-B448-ED97F3334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486"/>
            <a:ext cx="9144000" cy="352839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Богиня неба, изображенная в виде коровы со звездами на теле – это …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 startAt="7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 мудрости с головой птицы ибиса – это …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 startAt="7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Богиня красоты и покровительница женщин – это …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 startAt="7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Богиня правды в Древнем Египте – это …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 startAt="7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Гроб, украшенный рисунками и надписями, в Египте назывался …</a:t>
            </a:r>
          </a:p>
        </p:txBody>
      </p:sp>
    </p:spTree>
    <p:extLst>
      <p:ext uri="{BB962C8B-B14F-4D97-AF65-F5344CB8AC3E}">
        <p14:creationId xmlns:p14="http://schemas.microsoft.com/office/powerpoint/2010/main" val="306294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2">
            <a:extLst>
              <a:ext uri="{FF2B5EF4-FFF2-40B4-BE49-F238E27FC236}">
                <a16:creationId xmlns:a16="http://schemas.microsoft.com/office/drawing/2014/main" id="{4DD90409-7CB8-8C44-1F61-862AC0EE1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"/>
            <a:ext cx="2987824" cy="179023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2250"/>
              </a:spcBef>
              <a:buSzPct val="100000"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</a:t>
            </a:r>
          </a:p>
          <a:p>
            <a:pPr>
              <a:spcBef>
                <a:spcPts val="2250"/>
              </a:spcBef>
              <a:buSzPct val="100000"/>
            </a:pP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250"/>
              </a:spcBef>
              <a:buSzPct val="100000"/>
            </a:pP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9EC34AE5-FA1F-5C9F-BC54-95837E03B8E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63688" y="4762"/>
            <a:ext cx="7380312" cy="550764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altLang="ru-RU" sz="3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Наука и искусство в Древнем Египте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AB4B8BC4-5D3C-A801-4D0A-4B7734875E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55526"/>
            <a:ext cx="9144000" cy="458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BF17A97-3652-0063-AC13-F7D142871F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22622"/>
            <a:ext cx="7422579" cy="648891"/>
          </a:xfrm>
        </p:spPr>
        <p:txBody>
          <a:bodyPr/>
          <a:lstStyle/>
          <a:p>
            <a:pPr algn="ctr"/>
            <a:r>
              <a:rPr lang="ru-RU" alt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Загадочные письмена.</a:t>
            </a:r>
          </a:p>
        </p:txBody>
      </p:sp>
      <p:pic>
        <p:nvPicPr>
          <p:cNvPr id="7171" name="Picture 6">
            <a:extLst>
              <a:ext uri="{FF2B5EF4-FFF2-40B4-BE49-F238E27FC236}">
                <a16:creationId xmlns:a16="http://schemas.microsoft.com/office/drawing/2014/main" id="{8BEBAC7B-B07A-5F5B-A54A-3DB23BB30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761" y="6673"/>
            <a:ext cx="2201743" cy="2449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2">
            <a:extLst>
              <a:ext uri="{FF2B5EF4-FFF2-40B4-BE49-F238E27FC236}">
                <a16:creationId xmlns:a16="http://schemas.microsoft.com/office/drawing/2014/main" id="{E322484E-C509-8648-12FA-42411EA68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83409"/>
            <a:ext cx="3896451" cy="2660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2">
            <a:extLst>
              <a:ext uri="{FF2B5EF4-FFF2-40B4-BE49-F238E27FC236}">
                <a16:creationId xmlns:a16="http://schemas.microsoft.com/office/drawing/2014/main" id="{F8DFE55F-1F2C-6567-A5BC-39AF9361E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477" y="2456219"/>
            <a:ext cx="5166027" cy="2680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Box 7">
            <a:extLst>
              <a:ext uri="{FF2B5EF4-FFF2-40B4-BE49-F238E27FC236}">
                <a16:creationId xmlns:a16="http://schemas.microsoft.com/office/drawing/2014/main" id="{262E21E3-1AAD-5B25-D669-F0ABB00C6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" y="655564"/>
            <a:ext cx="6906761" cy="168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Иероглифы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древние фигурные знаки египетского письма (и некоторых других), обозначающие целое слово или несколько звуков.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582D6302-3A73-44CD-D849-A0B84B09B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2" y="101343"/>
            <a:ext cx="1737122" cy="313134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Прямоугольник 7">
            <a:extLst>
              <a:ext uri="{FF2B5EF4-FFF2-40B4-BE49-F238E27FC236}">
                <a16:creationId xmlns:a16="http://schemas.microsoft.com/office/drawing/2014/main" id="{BD31B393-84B4-064E-4A7A-93A8A1242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672" y="3164682"/>
            <a:ext cx="2857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latin typeface="Monotype Corsiva" panose="03010101010201010101" pitchFamily="66" charset="0"/>
              </a:rPr>
              <a:t>Значение </a:t>
            </a:r>
          </a:p>
          <a:p>
            <a:pPr algn="ctr" eaLnBrk="1" hangingPunct="1"/>
            <a:r>
              <a:rPr lang="ru-RU" altLang="ru-RU" sz="2400" b="1" dirty="0">
                <a:latin typeface="Monotype Corsiva" panose="03010101010201010101" pitchFamily="66" charset="0"/>
              </a:rPr>
              <a:t>некоторых иероглифов</a:t>
            </a:r>
          </a:p>
        </p:txBody>
      </p:sp>
      <p:grpSp>
        <p:nvGrpSpPr>
          <p:cNvPr id="9220" name="Группа 53">
            <a:extLst>
              <a:ext uri="{FF2B5EF4-FFF2-40B4-BE49-F238E27FC236}">
                <a16:creationId xmlns:a16="http://schemas.microsoft.com/office/drawing/2014/main" id="{C05A606F-0BD7-B560-FD98-8AD646E7FBBF}"/>
              </a:ext>
            </a:extLst>
          </p:cNvPr>
          <p:cNvGrpSpPr>
            <a:grpSpLocks/>
          </p:cNvGrpSpPr>
          <p:nvPr/>
        </p:nvGrpSpPr>
        <p:grpSpPr bwMode="auto">
          <a:xfrm>
            <a:off x="2915816" y="1104421"/>
            <a:ext cx="5256583" cy="1593721"/>
            <a:chOff x="3733800" y="2057400"/>
            <a:chExt cx="4953000" cy="2124884"/>
          </a:xfrm>
        </p:grpSpPr>
        <p:grpSp>
          <p:nvGrpSpPr>
            <p:cNvPr id="9230" name="Группа 18">
              <a:extLst>
                <a:ext uri="{FF2B5EF4-FFF2-40B4-BE49-F238E27FC236}">
                  <a16:creationId xmlns:a16="http://schemas.microsoft.com/office/drawing/2014/main" id="{99864632-3D06-6CF1-E4F1-DE538F5C3C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33800" y="2057400"/>
              <a:ext cx="4267200" cy="400095"/>
              <a:chOff x="4267200" y="1676400"/>
              <a:chExt cx="4267200" cy="400095"/>
            </a:xfrm>
          </p:grpSpPr>
          <p:grpSp>
            <p:nvGrpSpPr>
              <p:cNvPr id="9244" name="Группа 16">
                <a:extLst>
                  <a:ext uri="{FF2B5EF4-FFF2-40B4-BE49-F238E27FC236}">
                    <a16:creationId xmlns:a16="http://schemas.microsoft.com/office/drawing/2014/main" id="{461F9936-02D5-A66B-C5C1-007D97961A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67200" y="1752600"/>
                <a:ext cx="990600" cy="304800"/>
                <a:chOff x="4648200" y="1752600"/>
                <a:chExt cx="990600" cy="304800"/>
              </a:xfrm>
            </p:grpSpPr>
            <p:cxnSp>
              <p:nvCxnSpPr>
                <p:cNvPr id="16" name="Прямая соединительная линия 15">
                  <a:extLst>
                    <a:ext uri="{FF2B5EF4-FFF2-40B4-BE49-F238E27FC236}">
                      <a16:creationId xmlns:a16="http://schemas.microsoft.com/office/drawing/2014/main" id="{78428D88-FF40-A860-71A3-68B24C67EACF}"/>
                    </a:ext>
                  </a:extLst>
                </p:cNvPr>
                <p:cNvCxnSpPr/>
                <p:nvPr/>
              </p:nvCxnSpPr>
              <p:spPr>
                <a:xfrm>
                  <a:off x="4648200" y="1904992"/>
                  <a:ext cx="990600" cy="1588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Овал 11">
                  <a:extLst>
                    <a:ext uri="{FF2B5EF4-FFF2-40B4-BE49-F238E27FC236}">
                      <a16:creationId xmlns:a16="http://schemas.microsoft.com/office/drawing/2014/main" id="{CDF026AB-4E3C-BB3A-01F0-F24EA8C14259}"/>
                    </a:ext>
                  </a:extLst>
                </p:cNvPr>
                <p:cNvSpPr/>
                <p:nvPr/>
              </p:nvSpPr>
              <p:spPr>
                <a:xfrm>
                  <a:off x="4876800" y="1752597"/>
                  <a:ext cx="533400" cy="30478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sz="1350"/>
                </a:p>
              </p:txBody>
            </p:sp>
          </p:grpSp>
          <p:sp>
            <p:nvSpPr>
              <p:cNvPr id="9245" name="TextBox 17">
                <a:extLst>
                  <a:ext uri="{FF2B5EF4-FFF2-40B4-BE49-F238E27FC236}">
                    <a16:creationId xmlns:a16="http://schemas.microsoft.com/office/drawing/2014/main" id="{EAFF5C4B-BEB5-A32B-9E79-640E71201B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1676400"/>
                <a:ext cx="3276600" cy="4000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ru-RU" altLang="ru-RU" sz="1350">
                    <a:latin typeface="Verdana" panose="020B0604030504040204" pitchFamily="34" charset="0"/>
                  </a:rPr>
                  <a:t>– слово </a:t>
                </a:r>
                <a:r>
                  <a:rPr lang="ru-RU" altLang="ru-RU" sz="1350">
                    <a:solidFill>
                      <a:srgbClr val="FF0000"/>
                    </a:solidFill>
                    <a:latin typeface="Verdana" panose="020B0604030504040204" pitchFamily="34" charset="0"/>
                  </a:rPr>
                  <a:t>«рот» </a:t>
                </a:r>
                <a:r>
                  <a:rPr lang="ru-RU" altLang="ru-RU" sz="1350">
                    <a:latin typeface="Verdana" panose="020B0604030504040204" pitchFamily="34" charset="0"/>
                  </a:rPr>
                  <a:t>и звук </a:t>
                </a:r>
                <a:r>
                  <a:rPr lang="ru-RU" altLang="ru-RU" sz="1350">
                    <a:solidFill>
                      <a:srgbClr val="FF0000"/>
                    </a:solidFill>
                    <a:latin typeface="Verdana" panose="020B0604030504040204" pitchFamily="34" charset="0"/>
                  </a:rPr>
                  <a:t>«р»</a:t>
                </a:r>
              </a:p>
            </p:txBody>
          </p:sp>
        </p:grpSp>
        <p:grpSp>
          <p:nvGrpSpPr>
            <p:cNvPr id="9231" name="Группа 31">
              <a:extLst>
                <a:ext uri="{FF2B5EF4-FFF2-40B4-BE49-F238E27FC236}">
                  <a16:creationId xmlns:a16="http://schemas.microsoft.com/office/drawing/2014/main" id="{C7EA695F-85AD-8E74-CC85-8C60170DC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8600" y="2667000"/>
              <a:ext cx="4038600" cy="990600"/>
              <a:chOff x="4572000" y="2286000"/>
              <a:chExt cx="4038600" cy="990600"/>
            </a:xfrm>
          </p:grpSpPr>
          <p:grpSp>
            <p:nvGrpSpPr>
              <p:cNvPr id="9240" name="Группа 29">
                <a:extLst>
                  <a:ext uri="{FF2B5EF4-FFF2-40B4-BE49-F238E27FC236}">
                    <a16:creationId xmlns:a16="http://schemas.microsoft.com/office/drawing/2014/main" id="{27E5E6BB-BAAA-F2B5-4802-279486C32F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72000" y="2286000"/>
                <a:ext cx="457200" cy="990600"/>
                <a:chOff x="4724400" y="2286000"/>
                <a:chExt cx="457200" cy="990600"/>
              </a:xfrm>
            </p:grpSpPr>
            <p:sp>
              <p:nvSpPr>
                <p:cNvPr id="21" name="Дуга 20">
                  <a:extLst>
                    <a:ext uri="{FF2B5EF4-FFF2-40B4-BE49-F238E27FC236}">
                      <a16:creationId xmlns:a16="http://schemas.microsoft.com/office/drawing/2014/main" id="{9A8C96D8-A914-66B7-56E7-8BB2997A512D}"/>
                    </a:ext>
                  </a:extLst>
                </p:cNvPr>
                <p:cNvSpPr/>
                <p:nvPr/>
              </p:nvSpPr>
              <p:spPr>
                <a:xfrm>
                  <a:off x="4724400" y="2285978"/>
                  <a:ext cx="457200" cy="990564"/>
                </a:xfrm>
                <a:prstGeom prst="arc">
                  <a:avLst>
                    <a:gd name="adj1" fmla="val 10500004"/>
                    <a:gd name="adj2" fmla="val 363741"/>
                  </a:avLst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sz="1350"/>
                </a:p>
              </p:txBody>
            </p:sp>
            <p:cxnSp>
              <p:nvCxnSpPr>
                <p:cNvPr id="23" name="Прямая соединительная линия 22">
                  <a:extLst>
                    <a:ext uri="{FF2B5EF4-FFF2-40B4-BE49-F238E27FC236}">
                      <a16:creationId xmlns:a16="http://schemas.microsoft.com/office/drawing/2014/main" id="{456728EB-2447-26E1-5227-FA5B67C8AC26}"/>
                    </a:ext>
                  </a:extLst>
                </p:cNvPr>
                <p:cNvCxnSpPr/>
                <p:nvPr/>
              </p:nvCxnSpPr>
              <p:spPr>
                <a:xfrm>
                  <a:off x="4724400" y="2819359"/>
                  <a:ext cx="457200" cy="158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241" name="TextBox 30">
                <a:extLst>
                  <a:ext uri="{FF2B5EF4-FFF2-40B4-BE49-F238E27FC236}">
                    <a16:creationId xmlns:a16="http://schemas.microsoft.com/office/drawing/2014/main" id="{27927523-891F-E654-16BB-4018254ADE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1600" y="2438400"/>
                <a:ext cx="3429000" cy="6770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ru-RU" altLang="ru-RU" sz="1350">
                    <a:latin typeface="Verdana" panose="020B0604030504040204" pitchFamily="34" charset="0"/>
                  </a:rPr>
                  <a:t> – слово </a:t>
                </a:r>
                <a:r>
                  <a:rPr lang="ru-RU" altLang="ru-RU" sz="1350">
                    <a:solidFill>
                      <a:srgbClr val="FF0000"/>
                    </a:solidFill>
                    <a:latin typeface="Verdana" panose="020B0604030504040204" pitchFamily="34" charset="0"/>
                  </a:rPr>
                  <a:t>«хлеб» </a:t>
                </a:r>
                <a:r>
                  <a:rPr lang="ru-RU" altLang="ru-RU" sz="1350">
                    <a:latin typeface="Verdana" panose="020B0604030504040204" pitchFamily="34" charset="0"/>
                  </a:rPr>
                  <a:t>и звук </a:t>
                </a:r>
                <a:r>
                  <a:rPr lang="ru-RU" altLang="ru-RU" sz="1350">
                    <a:solidFill>
                      <a:srgbClr val="FF0000"/>
                    </a:solidFill>
                    <a:latin typeface="Verdana" panose="020B0604030504040204" pitchFamily="34" charset="0"/>
                  </a:rPr>
                  <a:t>«т»</a:t>
                </a:r>
              </a:p>
            </p:txBody>
          </p:sp>
        </p:grpSp>
        <p:grpSp>
          <p:nvGrpSpPr>
            <p:cNvPr id="9232" name="Группа 47">
              <a:extLst>
                <a:ext uri="{FF2B5EF4-FFF2-40B4-BE49-F238E27FC236}">
                  <a16:creationId xmlns:a16="http://schemas.microsoft.com/office/drawing/2014/main" id="{C1A3997D-1130-A4A9-3FF5-CC8407BC16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6200" y="3505200"/>
              <a:ext cx="4800600" cy="677084"/>
              <a:chOff x="4343400" y="2971800"/>
              <a:chExt cx="4800600" cy="677084"/>
            </a:xfrm>
          </p:grpSpPr>
          <p:grpSp>
            <p:nvGrpSpPr>
              <p:cNvPr id="9233" name="Группа 44">
                <a:extLst>
                  <a:ext uri="{FF2B5EF4-FFF2-40B4-BE49-F238E27FC236}">
                    <a16:creationId xmlns:a16="http://schemas.microsoft.com/office/drawing/2014/main" id="{FA873A49-7781-0DF9-DC17-04EF3A400F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3400" y="3124200"/>
                <a:ext cx="685800" cy="523797"/>
                <a:chOff x="4648200" y="3200400"/>
                <a:chExt cx="685800" cy="523797"/>
              </a:xfrm>
            </p:grpSpPr>
            <p:cxnSp>
              <p:nvCxnSpPr>
                <p:cNvPr id="34" name="Прямая соединительная линия 33">
                  <a:extLst>
                    <a:ext uri="{FF2B5EF4-FFF2-40B4-BE49-F238E27FC236}">
                      <a16:creationId xmlns:a16="http://schemas.microsoft.com/office/drawing/2014/main" id="{94039E5B-15E8-3304-0712-14AD270B78CF}"/>
                    </a:ext>
                  </a:extLst>
                </p:cNvPr>
                <p:cNvCxnSpPr/>
                <p:nvPr/>
              </p:nvCxnSpPr>
              <p:spPr>
                <a:xfrm flipV="1">
                  <a:off x="4648200" y="3200341"/>
                  <a:ext cx="685800" cy="228592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Прямая соединительная линия 35">
                  <a:extLst>
                    <a:ext uri="{FF2B5EF4-FFF2-40B4-BE49-F238E27FC236}">
                      <a16:creationId xmlns:a16="http://schemas.microsoft.com/office/drawing/2014/main" id="{F1A3CCFB-BAF6-3089-F1D5-78D96F729C23}"/>
                    </a:ext>
                  </a:extLst>
                </p:cNvPr>
                <p:cNvCxnSpPr/>
                <p:nvPr/>
              </p:nvCxnSpPr>
              <p:spPr>
                <a:xfrm>
                  <a:off x="4648200" y="3428933"/>
                  <a:ext cx="685800" cy="152394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Дуга 42">
                  <a:extLst>
                    <a:ext uri="{FF2B5EF4-FFF2-40B4-BE49-F238E27FC236}">
                      <a16:creationId xmlns:a16="http://schemas.microsoft.com/office/drawing/2014/main" id="{683193FA-EEC0-3E94-E39C-5D18BCE399FF}"/>
                    </a:ext>
                  </a:extLst>
                </p:cNvPr>
                <p:cNvSpPr/>
                <p:nvPr/>
              </p:nvSpPr>
              <p:spPr>
                <a:xfrm rot="1953813">
                  <a:off x="4741863" y="3267014"/>
                  <a:ext cx="381000" cy="457183"/>
                </a:xfrm>
                <a:prstGeom prst="arc">
                  <a:avLst>
                    <a:gd name="adj1" fmla="val 16200000"/>
                    <a:gd name="adj2" fmla="val 19704209"/>
                  </a:avLst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sz="1350"/>
                </a:p>
              </p:txBody>
            </p:sp>
            <p:sp>
              <p:nvSpPr>
                <p:cNvPr id="44" name="Дуга 43">
                  <a:extLst>
                    <a:ext uri="{FF2B5EF4-FFF2-40B4-BE49-F238E27FC236}">
                      <a16:creationId xmlns:a16="http://schemas.microsoft.com/office/drawing/2014/main" id="{C9986B57-4AB0-B809-E12B-A6A63C4DFD10}"/>
                    </a:ext>
                  </a:extLst>
                </p:cNvPr>
                <p:cNvSpPr/>
                <p:nvPr/>
              </p:nvSpPr>
              <p:spPr>
                <a:xfrm rot="1953813">
                  <a:off x="4665663" y="3267014"/>
                  <a:ext cx="381000" cy="457183"/>
                </a:xfrm>
                <a:prstGeom prst="arc">
                  <a:avLst>
                    <a:gd name="adj1" fmla="val 16200000"/>
                    <a:gd name="adj2" fmla="val 19704209"/>
                  </a:avLst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sz="1350"/>
                </a:p>
              </p:txBody>
            </p:sp>
          </p:grpSp>
          <p:sp>
            <p:nvSpPr>
              <p:cNvPr id="9234" name="TextBox 45">
                <a:extLst>
                  <a:ext uri="{FF2B5EF4-FFF2-40B4-BE49-F238E27FC236}">
                    <a16:creationId xmlns:a16="http://schemas.microsoft.com/office/drawing/2014/main" id="{9971595C-E266-E68D-031B-F31E101C68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10200" y="2971800"/>
                <a:ext cx="3733800" cy="6770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ru-RU" altLang="ru-RU" sz="1350">
                    <a:latin typeface="Verdana" panose="020B0604030504040204" pitchFamily="34" charset="0"/>
                  </a:rPr>
                  <a:t>слово </a:t>
                </a:r>
                <a:r>
                  <a:rPr lang="ru-RU" altLang="ru-RU" sz="1350">
                    <a:solidFill>
                      <a:srgbClr val="FF0000"/>
                    </a:solidFill>
                    <a:latin typeface="Verdana" panose="020B0604030504040204" pitchFamily="34" charset="0"/>
                  </a:rPr>
                  <a:t>«мотыга»  </a:t>
                </a:r>
                <a:r>
                  <a:rPr lang="ru-RU" altLang="ru-RU" sz="1350">
                    <a:latin typeface="Verdana" panose="020B0604030504040204" pitchFamily="34" charset="0"/>
                  </a:rPr>
                  <a:t>и</a:t>
                </a:r>
              </a:p>
              <a:p>
                <a:pPr eaLnBrk="1" hangingPunct="1"/>
                <a:r>
                  <a:rPr lang="ru-RU" altLang="ru-RU" sz="1350">
                    <a:solidFill>
                      <a:srgbClr val="FF0000"/>
                    </a:solidFill>
                    <a:latin typeface="Verdana" panose="020B0604030504040204" pitchFamily="34" charset="0"/>
                  </a:rPr>
                  <a:t>сочетание</a:t>
                </a:r>
                <a:r>
                  <a:rPr lang="ru-RU" altLang="ru-RU" sz="1350">
                    <a:latin typeface="Verdana" panose="020B0604030504040204" pitchFamily="34" charset="0"/>
                  </a:rPr>
                  <a:t> звуков </a:t>
                </a:r>
                <a:r>
                  <a:rPr lang="ru-RU" altLang="ru-RU" sz="1350">
                    <a:solidFill>
                      <a:srgbClr val="FF0000"/>
                    </a:solidFill>
                    <a:latin typeface="Verdana" panose="020B0604030504040204" pitchFamily="34" charset="0"/>
                  </a:rPr>
                  <a:t>«м» </a:t>
                </a:r>
                <a:r>
                  <a:rPr lang="ru-RU" altLang="ru-RU" sz="1350">
                    <a:latin typeface="Verdana" panose="020B0604030504040204" pitchFamily="34" charset="0"/>
                  </a:rPr>
                  <a:t>и</a:t>
                </a:r>
                <a:r>
                  <a:rPr lang="ru-RU" altLang="ru-RU" sz="1350">
                    <a:solidFill>
                      <a:srgbClr val="FF0000"/>
                    </a:solidFill>
                    <a:latin typeface="Verdana" panose="020B0604030504040204" pitchFamily="34" charset="0"/>
                  </a:rPr>
                  <a:t> «р»</a:t>
                </a:r>
              </a:p>
            </p:txBody>
          </p:sp>
          <p:sp>
            <p:nvSpPr>
              <p:cNvPr id="9235" name="TextBox 46">
                <a:extLst>
                  <a:ext uri="{FF2B5EF4-FFF2-40B4-BE49-F238E27FC236}">
                    <a16:creationId xmlns:a16="http://schemas.microsoft.com/office/drawing/2014/main" id="{48385F82-7253-8634-6805-DE2D76FC58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1600" y="3124200"/>
                <a:ext cx="474917" cy="4000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ru-RU" altLang="ru-RU" sz="1350">
                    <a:latin typeface="Verdana" panose="020B0604030504040204" pitchFamily="34" charset="0"/>
                  </a:rPr>
                  <a:t>– </a:t>
                </a:r>
              </a:p>
            </p:txBody>
          </p:sp>
        </p:grpSp>
      </p:grpSp>
      <p:grpSp>
        <p:nvGrpSpPr>
          <p:cNvPr id="9221" name="Группа 51">
            <a:extLst>
              <a:ext uri="{FF2B5EF4-FFF2-40B4-BE49-F238E27FC236}">
                <a16:creationId xmlns:a16="http://schemas.microsoft.com/office/drawing/2014/main" id="{1DEA25C4-E21C-236C-34DB-2EF464A1A64F}"/>
              </a:ext>
            </a:extLst>
          </p:cNvPr>
          <p:cNvGrpSpPr>
            <a:grpSpLocks/>
          </p:cNvGrpSpPr>
          <p:nvPr/>
        </p:nvGrpSpPr>
        <p:grpSpPr bwMode="auto">
          <a:xfrm>
            <a:off x="4209744" y="3098354"/>
            <a:ext cx="4394704" cy="1028700"/>
            <a:chOff x="3720931" y="3810000"/>
            <a:chExt cx="5859605" cy="1371600"/>
          </a:xfrm>
        </p:grpSpPr>
        <p:sp>
          <p:nvSpPr>
            <p:cNvPr id="51" name="Скругленный прямоугольник 50">
              <a:extLst>
                <a:ext uri="{FF2B5EF4-FFF2-40B4-BE49-F238E27FC236}">
                  <a16:creationId xmlns:a16="http://schemas.microsoft.com/office/drawing/2014/main" id="{0B2801F2-7220-0F45-EBA5-47AE221612DA}"/>
                </a:ext>
              </a:extLst>
            </p:cNvPr>
            <p:cNvSpPr/>
            <p:nvPr/>
          </p:nvSpPr>
          <p:spPr>
            <a:xfrm>
              <a:off x="3720931" y="3810000"/>
              <a:ext cx="5859605" cy="13716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350"/>
            </a:p>
          </p:txBody>
        </p:sp>
        <p:sp>
          <p:nvSpPr>
            <p:cNvPr id="9228" name="TextBox 7">
              <a:extLst>
                <a:ext uri="{FF2B5EF4-FFF2-40B4-BE49-F238E27FC236}">
                  <a16:creationId xmlns:a16="http://schemas.microsoft.com/office/drawing/2014/main" id="{2C55C6AF-F027-2880-591F-BE78C68BBE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200" y="4038600"/>
              <a:ext cx="5029200" cy="984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ru-RU" altLang="ru-RU" sz="1500">
                  <a:latin typeface="Verdana" panose="020B0604030504040204" pitchFamily="34" charset="0"/>
                </a:rPr>
                <a:t>Гласные звуки иероглифами 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ru-RU" altLang="ru-RU" sz="1500">
                  <a:latin typeface="Verdana" panose="020B0604030504040204" pitchFamily="34" charset="0"/>
                </a:rPr>
                <a:t>НЕ передавались.</a:t>
              </a:r>
            </a:p>
          </p:txBody>
        </p:sp>
        <p:sp>
          <p:nvSpPr>
            <p:cNvPr id="9229" name="TextBox 48">
              <a:extLst>
                <a:ext uri="{FF2B5EF4-FFF2-40B4-BE49-F238E27FC236}">
                  <a16:creationId xmlns:a16="http://schemas.microsoft.com/office/drawing/2014/main" id="{9C2F693D-88F3-DC43-2D5A-63DFC5A4A0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2400" y="3810000"/>
              <a:ext cx="762000" cy="1354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ru-RU" altLang="ru-RU" sz="6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</a:p>
          </p:txBody>
        </p:sp>
      </p:grpSp>
      <p:sp>
        <p:nvSpPr>
          <p:cNvPr id="53" name="Скругленный прямоугольник 52">
            <a:extLst>
              <a:ext uri="{FF2B5EF4-FFF2-40B4-BE49-F238E27FC236}">
                <a16:creationId xmlns:a16="http://schemas.microsoft.com/office/drawing/2014/main" id="{C83E2950-FC64-140F-F8C5-EE4ED6BAF6EA}"/>
              </a:ext>
            </a:extLst>
          </p:cNvPr>
          <p:cNvSpPr/>
          <p:nvPr/>
        </p:nvSpPr>
        <p:spPr>
          <a:xfrm>
            <a:off x="2343150" y="116681"/>
            <a:ext cx="6765354" cy="800100"/>
          </a:xfrm>
          <a:prstGeom prst="roundRect">
            <a:avLst/>
          </a:prstGeom>
          <a:solidFill>
            <a:schemeClr val="bg1"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100" dirty="0">
                <a:solidFill>
                  <a:schemeClr val="tx1"/>
                </a:solidFill>
              </a:rPr>
              <a:t>В египетском письме более </a:t>
            </a:r>
          </a:p>
          <a:p>
            <a:pPr algn="ctr">
              <a:defRPr/>
            </a:pPr>
            <a:r>
              <a:rPr lang="ru-RU" sz="2100" dirty="0">
                <a:solidFill>
                  <a:schemeClr val="tx1"/>
                </a:solidFill>
              </a:rPr>
              <a:t>700 иероглифов</a:t>
            </a:r>
          </a:p>
        </p:txBody>
      </p:sp>
      <p:sp>
        <p:nvSpPr>
          <p:cNvPr id="9223" name="TextBox 54">
            <a:extLst>
              <a:ext uri="{FF2B5EF4-FFF2-40B4-BE49-F238E27FC236}">
                <a16:creationId xmlns:a16="http://schemas.microsoft.com/office/drawing/2014/main" id="{3BA0BC1C-CB03-95D3-A31C-E4EECF8FC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460" y="11907"/>
            <a:ext cx="7429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6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grpSp>
        <p:nvGrpSpPr>
          <p:cNvPr id="14" name="Группа 58">
            <a:extLst>
              <a:ext uri="{FF2B5EF4-FFF2-40B4-BE49-F238E27FC236}">
                <a16:creationId xmlns:a16="http://schemas.microsoft.com/office/drawing/2014/main" id="{31175C7E-7ABA-D4E2-AC2F-661634F7D826}"/>
              </a:ext>
            </a:extLst>
          </p:cNvPr>
          <p:cNvGrpSpPr>
            <a:grpSpLocks/>
          </p:cNvGrpSpPr>
          <p:nvPr/>
        </p:nvGrpSpPr>
        <p:grpSpPr bwMode="auto">
          <a:xfrm>
            <a:off x="899592" y="4285467"/>
            <a:ext cx="7416824" cy="730698"/>
            <a:chOff x="762000" y="5334000"/>
            <a:chExt cx="7772400" cy="1353669"/>
          </a:xfrm>
        </p:grpSpPr>
        <p:sp>
          <p:nvSpPr>
            <p:cNvPr id="9225" name="TextBox 56">
              <a:extLst>
                <a:ext uri="{FF2B5EF4-FFF2-40B4-BE49-F238E27FC236}">
                  <a16:creationId xmlns:a16="http://schemas.microsoft.com/office/drawing/2014/main" id="{943189FA-8978-61AC-AEA8-347C0D65F6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800" y="5867400"/>
              <a:ext cx="7467600" cy="553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ru-RU" altLang="ru-RU" sz="2100">
                  <a:latin typeface="Verdana" panose="020B0604030504040204" pitchFamily="34" charset="0"/>
                </a:rPr>
                <a:t>Легко ли выучить такое письмо?</a:t>
              </a:r>
            </a:p>
          </p:txBody>
        </p:sp>
        <p:sp>
          <p:nvSpPr>
            <p:cNvPr id="9226" name="TextBox 57">
              <a:extLst>
                <a:ext uri="{FF2B5EF4-FFF2-40B4-BE49-F238E27FC236}">
                  <a16:creationId xmlns:a16="http://schemas.microsoft.com/office/drawing/2014/main" id="{689A6E38-B473-FD06-9A79-8A128DEAEA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" y="5334000"/>
              <a:ext cx="838200" cy="1353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ru-RU" altLang="ru-RU" sz="6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6">
            <a:extLst>
              <a:ext uri="{FF2B5EF4-FFF2-40B4-BE49-F238E27FC236}">
                <a16:creationId xmlns:a16="http://schemas.microsoft.com/office/drawing/2014/main" id="{FFA12759-1826-E682-D82E-0713AEF01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43050"/>
            <a:ext cx="30861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sz="1500">
                <a:latin typeface="Verdana" panose="020B0604030504040204" pitchFamily="34" charset="0"/>
              </a:rPr>
              <a:t>	</a:t>
            </a:r>
          </a:p>
        </p:txBody>
      </p:sp>
      <p:sp>
        <p:nvSpPr>
          <p:cNvPr id="14340" name="Прямоугольник 3">
            <a:extLst>
              <a:ext uri="{FF2B5EF4-FFF2-40B4-BE49-F238E27FC236}">
                <a16:creationId xmlns:a16="http://schemas.microsoft.com/office/drawing/2014/main" id="{077ED4BD-E381-B7A8-1AFD-2F32F2D7B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824" y="-53669"/>
            <a:ext cx="6122242" cy="3268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июля 1799 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группе французских </a:t>
            </a: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Пьера-Франсуа Бушара</a:t>
            </a:r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солдат под командованием капитана при сооружении форта Сен-Жюльен близ города Розетты была обнаружена каменная плита  с выбитыми на ней тремя идентичными по смыслу текстами (два текста на древнеегипетском языке и один на древнегреческом языке.</a:t>
            </a:r>
          </a:p>
        </p:txBody>
      </p:sp>
      <p:pic>
        <p:nvPicPr>
          <p:cNvPr id="14341" name="Picture 4">
            <a:extLst>
              <a:ext uri="{FF2B5EF4-FFF2-40B4-BE49-F238E27FC236}">
                <a16:creationId xmlns:a16="http://schemas.microsoft.com/office/drawing/2014/main" id="{058944BE-7832-9244-CEE1-A95E3520A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4" y="-15568"/>
            <a:ext cx="2953890" cy="434088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Прямоугольник 5">
            <a:extLst>
              <a:ext uri="{FF2B5EF4-FFF2-40B4-BE49-F238E27FC236}">
                <a16:creationId xmlns:a16="http://schemas.microsoft.com/office/drawing/2014/main" id="{E905CE7D-1838-FD80-9C6D-79D618600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078" y="4243365"/>
            <a:ext cx="302890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Розеттский камень.</a:t>
            </a:r>
          </a:p>
          <a:p>
            <a:pPr algn="ctr" eaLnBrk="1" hangingPunct="1"/>
            <a:r>
              <a:rPr lang="ru-RU" altLang="ru-RU" dirty="0">
                <a:latin typeface="Monotype Corsiva" panose="03010101010201010101" pitchFamily="66" charset="0"/>
              </a:rPr>
              <a:t>С 1802 г. хранится в</a:t>
            </a:r>
          </a:p>
          <a:p>
            <a:pPr algn="ctr" eaLnBrk="1" hangingPunct="1"/>
            <a:r>
              <a:rPr lang="ru-RU" altLang="ru-RU" dirty="0">
                <a:latin typeface="Monotype Corsiva" panose="03010101010201010101" pitchFamily="66" charset="0"/>
              </a:rPr>
              <a:t>Британском музее</a:t>
            </a:r>
          </a:p>
        </p:txBody>
      </p:sp>
      <p:sp>
        <p:nvSpPr>
          <p:cNvPr id="14343" name="Прямоугольник 6">
            <a:extLst>
              <a:ext uri="{FF2B5EF4-FFF2-40B4-BE49-F238E27FC236}">
                <a16:creationId xmlns:a16="http://schemas.microsoft.com/office/drawing/2014/main" id="{1BC48EBA-5ACF-7910-50DB-62283A4E5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2835" y="3456918"/>
            <a:ext cx="6047231" cy="11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ученые бились над их разгадкой.</a:t>
            </a:r>
          </a:p>
          <a:p>
            <a:pPr algn="ctr" eaLnBrk="1" hangingPunct="1">
              <a:lnSpc>
                <a:spcPct val="150000"/>
              </a:lnSpc>
            </a:pP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 же удалось это сделать?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6">
            <a:extLst>
              <a:ext uri="{FF2B5EF4-FFF2-40B4-BE49-F238E27FC236}">
                <a16:creationId xmlns:a16="http://schemas.microsoft.com/office/drawing/2014/main" id="{ED61198E-6E3A-9EA3-3B84-BDFDBAF36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43050"/>
            <a:ext cx="30861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sz="1500">
                <a:latin typeface="Verdana" panose="020B0604030504040204" pitchFamily="34" charset="0"/>
              </a:rPr>
              <a:t>	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AD9DDDB-AE4E-7C51-DE54-8C84A451817A}"/>
              </a:ext>
            </a:extLst>
          </p:cNvPr>
          <p:cNvSpPr/>
          <p:nvPr/>
        </p:nvSpPr>
        <p:spPr>
          <a:xfrm>
            <a:off x="1428750" y="914400"/>
            <a:ext cx="617220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pic>
        <p:nvPicPr>
          <p:cNvPr id="16388" name="Picture 5">
            <a:extLst>
              <a:ext uri="{FF2B5EF4-FFF2-40B4-BE49-F238E27FC236}">
                <a16:creationId xmlns:a16="http://schemas.microsoft.com/office/drawing/2014/main" id="{FF2F99B1-DA50-314E-4075-5C64FA125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2" y="-11996"/>
            <a:ext cx="2784126" cy="337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Прямоугольник 7">
            <a:extLst>
              <a:ext uri="{FF2B5EF4-FFF2-40B4-BE49-F238E27FC236}">
                <a16:creationId xmlns:a16="http://schemas.microsoft.com/office/drawing/2014/main" id="{0A36F52B-A42A-83EF-DD78-DCD4396E0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5908" y="-3573"/>
            <a:ext cx="6296310" cy="2980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Франсуа Шампольон </a:t>
            </a:r>
          </a:p>
          <a:p>
            <a:pPr algn="ctr" eaLnBrk="1" hangingPunct="1">
              <a:lnSpc>
                <a:spcPct val="150000"/>
              </a:lnSpc>
            </a:pP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14 сентября 1822 года </a:t>
            </a:r>
            <a:r>
              <a:rPr lang="ru-RU" altLang="ru-RU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совершил прорыв в науке, убедившись, что может читать и переводить любые древнеегипетские иероглифические тексты.</a:t>
            </a:r>
          </a:p>
        </p:txBody>
      </p:sp>
      <p:sp>
        <p:nvSpPr>
          <p:cNvPr id="16390" name="Прямоугольник 13">
            <a:extLst>
              <a:ext uri="{FF2B5EF4-FFF2-40B4-BE49-F238E27FC236}">
                <a16:creationId xmlns:a16="http://schemas.microsoft.com/office/drawing/2014/main" id="{16670FF0-208D-E52A-1189-25106389C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96" y="3336464"/>
            <a:ext cx="9063721" cy="11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ему ученые сегодня могут читать древние египетские тексты и разгадывать все новые и новые загадки.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1FFEB06-2C6B-7B62-C720-08A2B9BDE2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4396" y="1"/>
            <a:ext cx="6479604" cy="41314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</a:p>
        </p:txBody>
      </p:sp>
      <p:sp>
        <p:nvSpPr>
          <p:cNvPr id="18435" name="Прямоугольник 7">
            <a:extLst>
              <a:ext uri="{FF2B5EF4-FFF2-40B4-BE49-F238E27FC236}">
                <a16:creationId xmlns:a16="http://schemas.microsoft.com/office/drawing/2014/main" id="{3699EACF-D4B0-3D77-AA6C-751659C1F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484" y="2614322"/>
            <a:ext cx="27729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000" dirty="0">
                <a:latin typeface="Monotype Corsiva" panose="03010101010201010101" pitchFamily="66" charset="0"/>
              </a:rPr>
              <a:t>В древнеегипетской школе.</a:t>
            </a:r>
          </a:p>
          <a:p>
            <a:pPr algn="ctr" eaLnBrk="1" hangingPunct="1"/>
            <a:r>
              <a:rPr lang="ru-RU" altLang="ru-RU" sz="2000" dirty="0">
                <a:latin typeface="Monotype Corsiva" panose="03010101010201010101" pitchFamily="66" charset="0"/>
              </a:rPr>
              <a:t>Рельеф из гробницы</a:t>
            </a:r>
            <a:endParaRPr lang="ru-RU" altLang="ru-RU" sz="2400" dirty="0">
              <a:latin typeface="Monotype Corsiva" panose="03010101010201010101" pitchFamily="66" charset="0"/>
            </a:endParaRPr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1B35F2AD-CE7F-C9CE-8C6E-BF0512DFF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19641"/>
            <a:ext cx="2628900" cy="263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Прямоугольник 8">
            <a:extLst>
              <a:ext uri="{FF2B5EF4-FFF2-40B4-BE49-F238E27FC236}">
                <a16:creationId xmlns:a16="http://schemas.microsoft.com/office/drawing/2014/main" id="{3BF9E223-FB51-217A-9679-A34626178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8357" y="408439"/>
            <a:ext cx="647960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Clr>
                <a:schemeClr val="tx1"/>
              </a:buClr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 в Древнем Египте  находились при храмах, а учителями были жрецы.</a:t>
            </a:r>
          </a:p>
          <a:p>
            <a:pPr algn="ctr" eaLnBrk="1" hangingPunct="1">
              <a:buClr>
                <a:schemeClr val="tx1"/>
              </a:buClr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Посещали школу только мальчики. </a:t>
            </a:r>
          </a:p>
          <a:p>
            <a:pPr algn="ctr" eaLnBrk="1" hangingPunct="1">
              <a:buClr>
                <a:schemeClr val="tx1"/>
              </a:buClr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изучали астрономию, математику, географию, историю и медицину.</a:t>
            </a:r>
          </a:p>
        </p:txBody>
      </p:sp>
      <p:pic>
        <p:nvPicPr>
          <p:cNvPr id="2" name="Объект 5">
            <a:extLst>
              <a:ext uri="{FF2B5EF4-FFF2-40B4-BE49-F238E27FC236}">
                <a16:creationId xmlns:a16="http://schemas.microsoft.com/office/drawing/2014/main" id="{5C30F326-A63D-9FB1-365E-41A58E7AA4D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43989" r="21762" b="4321"/>
          <a:stretch>
            <a:fillRect/>
          </a:stretch>
        </p:blipFill>
        <p:spPr bwMode="auto">
          <a:xfrm>
            <a:off x="-29902" y="3322208"/>
            <a:ext cx="4566678" cy="1796468"/>
          </a:xfrm>
        </p:spPr>
      </p:pic>
      <p:sp>
        <p:nvSpPr>
          <p:cNvPr id="3" name="Прямоугольник 8">
            <a:extLst>
              <a:ext uri="{FF2B5EF4-FFF2-40B4-BE49-F238E27FC236}">
                <a16:creationId xmlns:a16="http://schemas.microsoft.com/office/drawing/2014/main" id="{261ACCB2-42D6-114B-396A-B13BCC5F6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6776" y="3322208"/>
            <a:ext cx="461942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Clr>
                <a:schemeClr val="tx1"/>
              </a:buClr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Писали на полированных пластинах известняка, разграфлённых в линейку или в клетку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8EB1BD0-2B9D-0F98-4B31-B766028BBB3A}"/>
              </a:ext>
            </a:extLst>
          </p:cNvPr>
          <p:cNvSpPr/>
          <p:nvPr/>
        </p:nvSpPr>
        <p:spPr>
          <a:xfrm>
            <a:off x="28029" y="3907566"/>
            <a:ext cx="9124661" cy="12359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Свиток </a:t>
            </a:r>
          </a:p>
          <a:p>
            <a:pPr algn="ctr">
              <a:defRPr/>
            </a:pP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листок папируса, свёрнутый в трубочку для удобства хранения, древнеегипетская книга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466842CB-230D-9855-1E02-0A902F8F2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7111" r="4762" b="7556"/>
          <a:stretch>
            <a:fillRect/>
          </a:stretch>
        </p:blipFill>
        <p:spPr bwMode="auto">
          <a:xfrm>
            <a:off x="28029" y="0"/>
            <a:ext cx="2513409" cy="4083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8">
            <a:extLst>
              <a:ext uri="{FF2B5EF4-FFF2-40B4-BE49-F238E27FC236}">
                <a16:creationId xmlns:a16="http://schemas.microsoft.com/office/drawing/2014/main" id="{F1659F6F-C96B-62EF-A102-5BD57AF31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744" y="0"/>
            <a:ext cx="687625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Clr>
                <a:schemeClr val="tx1"/>
              </a:buClr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Писать на папирусе начинали на старшей ступени обучения и делали это заостренными палочками и разведёнными чернилами разных цветов</a:t>
            </a:r>
          </a:p>
        </p:txBody>
      </p:sp>
      <p:pic>
        <p:nvPicPr>
          <p:cNvPr id="3" name="Picture 28" descr="E:\Сканировать10002.JPG">
            <a:extLst>
              <a:ext uri="{FF2B5EF4-FFF2-40B4-BE49-F238E27FC236}">
                <a16:creationId xmlns:a16="http://schemas.microsoft.com/office/drawing/2014/main" id="{C09E81EB-6B82-111A-1CC1-1EEE7B6CD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1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9" t="2019"/>
          <a:stretch>
            <a:fillRect/>
          </a:stretch>
        </p:blipFill>
        <p:spPr bwMode="auto">
          <a:xfrm>
            <a:off x="7736598" y="1183299"/>
            <a:ext cx="1368152" cy="255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080165-EB80-4627-4AF6-86EF7ECDF9E7}"/>
              </a:ext>
            </a:extLst>
          </p:cNvPr>
          <p:cNvSpPr txBox="1"/>
          <p:nvPr/>
        </p:nvSpPr>
        <p:spPr>
          <a:xfrm>
            <a:off x="2261420" y="1235933"/>
            <a:ext cx="54496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Девизом египетской школы  были слова, записанные в одном из древних папирусов: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«Дитя несет ухо на своей спине,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бить его, чтобы он услышал».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02EDF7-D671-50D0-F486-8027F4357E82}"/>
              </a:ext>
            </a:extLst>
          </p:cNvPr>
          <p:cNvSpPr txBox="1"/>
          <p:nvPr/>
        </p:nvSpPr>
        <p:spPr>
          <a:xfrm>
            <a:off x="2330706" y="3140270"/>
            <a:ext cx="56976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можно сказать о методах обучения в египетской школе?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>
            <a:extLst>
              <a:ext uri="{FF2B5EF4-FFF2-40B4-BE49-F238E27FC236}">
                <a16:creationId xmlns:a16="http://schemas.microsoft.com/office/drawing/2014/main" id="{168B211D-8D57-3B21-E27A-C85442866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13097"/>
            <a:ext cx="5600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знаний древних египтян</a:t>
            </a:r>
            <a:r>
              <a:rPr lang="ru-RU" altLang="ru-RU" sz="2400" b="1" i="1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2DFE11D-9AEE-2C4A-C088-3373EE607505}"/>
              </a:ext>
            </a:extLst>
          </p:cNvPr>
          <p:cNvSpPr/>
          <p:nvPr/>
        </p:nvSpPr>
        <p:spPr>
          <a:xfrm>
            <a:off x="1485900" y="914400"/>
            <a:ext cx="6172200" cy="40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532" name="TextBox 4">
            <a:extLst>
              <a:ext uri="{FF2B5EF4-FFF2-40B4-BE49-F238E27FC236}">
                <a16:creationId xmlns:a16="http://schemas.microsoft.com/office/drawing/2014/main" id="{16F49FF7-7579-9F22-096E-1D88D7F98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1729"/>
            <a:ext cx="914400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Математика: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Создали свою простую систему числе, умели умножать и делить, вычислять площади фигур.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Химия: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Изготавливали бальзамировочные составы, использовали различные минеральные и органические добавки для окрашивания сырья, научились варить стекло.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Астрономия: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Создали карту звездного неба, видимого в Египте, составляли календарь, умели определять, когда начнется разлив Нила. Для измерения времени использовали водяные часы.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Медицина: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Египтяне знали крупные органы: сердце, сосуды, почки, кишечник, мышцы и др. Им принадлежит первое описание мозга. Знали несколько сот лекарственных 	растений. При лечении переломов египетские врачеватели применяли деревянные лубки или бинтовали поврежденную конечность льняной тканью, 	пропитанной затвердевающей смолой. </a:t>
            </a:r>
          </a:p>
        </p:txBody>
      </p:sp>
    </p:spTree>
  </p:cSld>
  <p:clrMapOvr>
    <a:masterClrMapping/>
  </p:clrMapOvr>
  <p:transition>
    <p:pull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F82B2584-8C18-4B04-B383-1ABFFFEA5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EB9B2F-C10C-433B-B318-050E1BA0C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51" y="205979"/>
            <a:ext cx="8931809" cy="857250"/>
          </a:xfrm>
          <a:solidFill>
            <a:schemeClr val="bg1"/>
          </a:solidFill>
        </p:spPr>
        <p:txBody>
          <a:bodyPr/>
          <a:lstStyle/>
          <a:p>
            <a:r>
              <a:rPr lang="ru-RU" dirty="0"/>
              <a:t>Что объединяет эти понятия?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9FBDDF-64FB-4319-A024-8C27C4FF3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52" y="1161967"/>
            <a:ext cx="2880320" cy="648072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Архитектура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08A07F3-73A8-4DFC-85DE-795F1D1EB16D}"/>
              </a:ext>
            </a:extLst>
          </p:cNvPr>
          <p:cNvSpPr txBox="1">
            <a:spLocks/>
          </p:cNvSpPr>
          <p:nvPr/>
        </p:nvSpPr>
        <p:spPr>
          <a:xfrm>
            <a:off x="3265739" y="1161967"/>
            <a:ext cx="2880320" cy="6480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dirty="0"/>
              <a:t>Скульптура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DB986A29-BA28-4756-82F8-9EA1CAA6611D}"/>
              </a:ext>
            </a:extLst>
          </p:cNvPr>
          <p:cNvSpPr txBox="1">
            <a:spLocks/>
          </p:cNvSpPr>
          <p:nvPr/>
        </p:nvSpPr>
        <p:spPr>
          <a:xfrm>
            <a:off x="6231041" y="1131590"/>
            <a:ext cx="2880320" cy="6480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dirty="0"/>
              <a:t>Живопись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A319D2C-2E52-4D64-83F1-09A6A31238A6}"/>
              </a:ext>
            </a:extLst>
          </p:cNvPr>
          <p:cNvSpPr txBox="1">
            <a:spLocks/>
          </p:cNvSpPr>
          <p:nvPr/>
        </p:nvSpPr>
        <p:spPr>
          <a:xfrm>
            <a:off x="2891009" y="3035591"/>
            <a:ext cx="3157869" cy="6480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4000" dirty="0">
                <a:solidFill>
                  <a:srgbClr val="FF0000"/>
                </a:solidFill>
              </a:rPr>
              <a:t>Искусство</a:t>
            </a:r>
            <a:r>
              <a:rPr lang="ru-RU" dirty="0"/>
              <a:t>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775F5A8-02B4-4281-BC8B-6B5276E952C4}"/>
              </a:ext>
            </a:extLst>
          </p:cNvPr>
          <p:cNvSpPr txBox="1">
            <a:spLocks/>
          </p:cNvSpPr>
          <p:nvPr/>
        </p:nvSpPr>
        <p:spPr>
          <a:xfrm>
            <a:off x="470786" y="3906994"/>
            <a:ext cx="8229600" cy="85725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 чём будем говорить дальше?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AB357304-A118-4305-BDA7-C1CF481C7652}"/>
              </a:ext>
            </a:extLst>
          </p:cNvPr>
          <p:cNvSpPr txBox="1">
            <a:spLocks/>
          </p:cNvSpPr>
          <p:nvPr/>
        </p:nvSpPr>
        <p:spPr>
          <a:xfrm>
            <a:off x="1331640" y="2049410"/>
            <a:ext cx="2880320" cy="6480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dirty="0"/>
              <a:t>Музыка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2DB66710-0864-48D0-B7B7-E3D706497D47}"/>
              </a:ext>
            </a:extLst>
          </p:cNvPr>
          <p:cNvSpPr txBox="1">
            <a:spLocks/>
          </p:cNvSpPr>
          <p:nvPr/>
        </p:nvSpPr>
        <p:spPr>
          <a:xfrm>
            <a:off x="4585586" y="2023244"/>
            <a:ext cx="2880320" cy="6480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dirty="0"/>
              <a:t>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141987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53582F-809D-4646-8790-1AADC617D4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50508-4C4B-416E-9E75-43644A121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49353"/>
            <a:ext cx="6984776" cy="62219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Искусство -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217E67-BDC4-46FE-9C9C-DA56EB38B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771550"/>
            <a:ext cx="6984776" cy="1584176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сфера деятельности людей направленная на художественное освоение мира.</a:t>
            </a:r>
          </a:p>
        </p:txBody>
      </p:sp>
    </p:spTree>
    <p:extLst>
      <p:ext uri="{BB962C8B-B14F-4D97-AF65-F5344CB8AC3E}">
        <p14:creationId xmlns:p14="http://schemas.microsoft.com/office/powerpoint/2010/main" val="1098345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689" y="0"/>
            <a:ext cx="9037042" cy="267765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Египетские пирамиды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древние каменные сооружения.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часть пирамид были построены в качестве усыпальниц для фараонов Древнего и Среднего царств.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Каменная громада напоминала о беспредельной власти владыки Египта.  Человек, словно песчинка теряется у основания каменной горы  и ощущает собственное ничтожество сравнительно с могуществом фараона – сына бога Солнца.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2A95347-9144-4E32-99C9-C8323C42F3B1}"/>
              </a:ext>
            </a:extLst>
          </p:cNvPr>
          <p:cNvSpPr/>
          <p:nvPr/>
        </p:nvSpPr>
        <p:spPr>
          <a:xfrm>
            <a:off x="1043608" y="4648648"/>
            <a:ext cx="810039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пирамиды строили на левом берегу Нила?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6" y="0"/>
            <a:ext cx="9144246" cy="464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ag00317_">
            <a:extLst>
              <a:ext uri="{FF2B5EF4-FFF2-40B4-BE49-F238E27FC236}">
                <a16:creationId xmlns:a16="http://schemas.microsoft.com/office/drawing/2014/main" id="{B12E96E0-37B4-4AB6-ACB8-5795AB01E4E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46" y="3560906"/>
            <a:ext cx="1232329" cy="15826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488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00" y="1359632"/>
            <a:ext cx="5052638" cy="367240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8673"/>
            <a:ext cx="9054244" cy="193899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древних архитектурных памятником Древнего Египта является пирамида выдающегося военачальника фараона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Джоссера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650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до н. э.).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находится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Саккаре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южной окраине Мемфиса, и является центром погребального ансамбля.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265" y="1942740"/>
            <a:ext cx="2044867" cy="272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9649" y="1942739"/>
            <a:ext cx="1980243" cy="272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34761" y="4681835"/>
            <a:ext cx="9123765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Пирамиды – одно из чудес света</a:t>
            </a:r>
          </a:p>
        </p:txBody>
      </p:sp>
    </p:spTree>
    <p:extLst>
      <p:ext uri="{BB962C8B-B14F-4D97-AF65-F5344CB8AC3E}">
        <p14:creationId xmlns:p14="http://schemas.microsoft.com/office/powerpoint/2010/main" val="3204282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4637" y="0"/>
            <a:ext cx="5069363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" y="8483"/>
            <a:ext cx="4074637" cy="193899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ступенчатая пирамида, высотой 60 метров, сложенная из белых известняковых блоков. Ее создал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зодчий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Имхотеп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891" y="2099656"/>
            <a:ext cx="2187699" cy="3033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95770" y="3168352"/>
            <a:ext cx="5048230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Джоссера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обычно называют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“матерью египетских пирамид”. </a:t>
            </a:r>
          </a:p>
        </p:txBody>
      </p:sp>
    </p:spTree>
    <p:extLst>
      <p:ext uri="{BB962C8B-B14F-4D97-AF65-F5344CB8AC3E}">
        <p14:creationId xmlns:p14="http://schemas.microsoft.com/office/powerpoint/2010/main" val="4155954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3743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743"/>
            <a:ext cx="5137324" cy="3480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37322" y="-3743"/>
            <a:ext cx="4006677" cy="224676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Пирамида Хеопса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построена в 28 веке до н.э. Её создал племянник фараона по имени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Хемиун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Высота этой пирамиды 147 метров.  Это соответствует современному зданию высотой около 50 этажей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44499" y="3487746"/>
            <a:ext cx="5137323" cy="1631216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 находится гранитный, давно пустой саркофаг фараона. По Вентиляционной системе в комнату поступает сухой воздух пустыни, который долгие годы способствовал сохранению мумии фараона.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76056" y="3204508"/>
            <a:ext cx="4067943" cy="1938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Неприметный вход на северной стороне пирамиды ведет в тесный коридор. Пройдя по нему, можно попасть в маленькую тесную скрытую в глубине пирамиды погребальную камеру. </a:t>
            </a:r>
          </a:p>
        </p:txBody>
      </p:sp>
    </p:spTree>
    <p:extLst>
      <p:ext uri="{BB962C8B-B14F-4D97-AF65-F5344CB8AC3E}">
        <p14:creationId xmlns:p14="http://schemas.microsoft.com/office/powerpoint/2010/main" val="2985349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68" y="15037"/>
            <a:ext cx="3911054" cy="317009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пирамиды считаются первым из семи чудес света, так как по сравнению с ними постройки самих греков и архитектурные строения последующих эпох кажутся карликами рядом с пирамидой Хеопса, основание которой в два раза больше ширины Красной площади в Москве.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11" y="3573840"/>
            <a:ext cx="9111932" cy="15696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Пирамиды составляли центр огромного погребального ансамбля с поминальными храмами и маленькими пирамидами царских родственников и приближенных. Считалось, что эти люди должны находиться рядом с ним и после смерти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3122" y="38478"/>
            <a:ext cx="5191125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6931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0-tub-ru.yandex.net/i?id=f99b2b4b7bc1a79e6f597e7cf0cbe1e0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620879" cy="352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20879" y="0"/>
            <a:ext cx="3508678" cy="34163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Рядом с пирамидами находится знаменитый лежащий большой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сфинкс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вырубленное из скалы изображение льва с человеческим лицом. Длина большого сфинкса 57 м, а высота – 20 м.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3523007"/>
            <a:ext cx="9138605" cy="163121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в глубокой древности сфинкса засыпали пески. Молодой царевич, будущий фараон Тутмос однажды после охоты задремал в его тени и услышал голос каменного исполина. Сфинкс попросил освободить его от тяжести песка. Став фараоном, Тутмос исполнил эту просьбу и приказал украсить сфинкс плитой с рельефом и надписью, повествующей об этом событии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37873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699542"/>
            <a:ext cx="5085296" cy="4416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6889" y="699542"/>
            <a:ext cx="4057111" cy="2774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0D76A305-57C5-49E5-B2E2-B63B5C80A4DF}"/>
              </a:ext>
            </a:extLst>
          </p:cNvPr>
          <p:cNvSpPr txBox="1">
            <a:spLocks/>
          </p:cNvSpPr>
          <p:nvPr/>
        </p:nvSpPr>
        <p:spPr>
          <a:xfrm>
            <a:off x="2051720" y="27439"/>
            <a:ext cx="4952699" cy="60009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Храмы – жилища богов </a:t>
            </a:r>
          </a:p>
        </p:txBody>
      </p:sp>
    </p:spTree>
    <p:extLst>
      <p:ext uri="{BB962C8B-B14F-4D97-AF65-F5344CB8AC3E}">
        <p14:creationId xmlns:p14="http://schemas.microsoft.com/office/powerpoint/2010/main" val="405546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www.husain-off.ru/hg7n/images1/drm5-09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6848437" cy="3744705"/>
          </a:xfrm>
          <a:prstGeom prst="rect">
            <a:avLst/>
          </a:prstGeom>
          <a:noFill/>
        </p:spPr>
      </p:pic>
      <p:pic>
        <p:nvPicPr>
          <p:cNvPr id="8" name="Picture 2" descr="Обелиски - «Каменные иглы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8437" y="-33310"/>
            <a:ext cx="2295563" cy="5143500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-1" y="3744705"/>
            <a:ext cx="6848436" cy="1347613"/>
          </a:xfrm>
          <a:solidFill>
            <a:schemeClr val="bg1"/>
          </a:solidFill>
          <a:ln w="38100">
            <a:noFill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Наряду с пирамидами замечательными творениями египетских строителей являются храмы. Обычно перед ними воздвигали гигантские статуи фараона и позолочённые обелиски. 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786271" y="4299942"/>
            <a:ext cx="23577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Обелиски -</a:t>
            </a:r>
            <a:r>
              <a:rPr lang="ru-RU" sz="2000" b="1" dirty="0"/>
              <a:t> «Каменные иглы»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зал целиком заполненный колонна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4" y="0"/>
            <a:ext cx="4858888" cy="513482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860032" y="8673"/>
            <a:ext cx="4283968" cy="4893647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Дальше шёл зал целиком заполненный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колоннами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высокими столбами, обычно служащими опорами в здании. Высота  центральных – 23 м. На каждой из них могло поместиться 100 человек. 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в полумраке подданные с особой силой ощущали величие и непостижимость божественного начала фараона, который создал этот храм.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392" y="0"/>
            <a:ext cx="4463599" cy="403187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Самые величественные храмы были построены в Египте в царствование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фараона Рамсеса II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рубеже 14-13 вв. до н.э.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 время были возведены храм бога Осириса в Абидосе, перестроены храмы в Луксоре и Карнаке.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(это поселения, расположенные рядом с древней столицей Египта – Фивами).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22" y="3925871"/>
            <a:ext cx="9123478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гробницах, храмах, при раскопках древних городов Египта найдено множество произведений искусства: статуй, статуэток, масок, папирусов, живописных росписей на стенах гробниц.</a:t>
            </a:r>
          </a:p>
        </p:txBody>
      </p:sp>
      <p:pic>
        <p:nvPicPr>
          <p:cNvPr id="7" name="Picture 2" descr="Скальный храм Рамзеса II в Абу-Симбеле. ">
            <a:extLst>
              <a:ext uri="{FF2B5EF4-FFF2-40B4-BE49-F238E27FC236}">
                <a16:creationId xmlns:a16="http://schemas.microsoft.com/office/drawing/2014/main" id="{502F5D82-77FE-4658-A478-A32DA13DD6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8126" t="8841" r="7808" b="11285"/>
          <a:stretch/>
        </p:blipFill>
        <p:spPr bwMode="auto">
          <a:xfrm>
            <a:off x="4499990" y="1451"/>
            <a:ext cx="4644009" cy="39244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469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5679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Гробница фараона Тутанхамона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173523" y="627534"/>
            <a:ext cx="5970477" cy="3600400"/>
          </a:xfrm>
          <a:solidFill>
            <a:schemeClr val="bg1"/>
          </a:solidFill>
          <a:ln w="38100"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тысячелетии до н.э. египтяне перестали строить пирамиды, они хоронили в скалах и подземельях, которые за тысячелетия оказались разрушены и разграблены.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захоронение Тутанхамона уцелело, оно было найдено 1922-1923 годах. </a:t>
            </a:r>
          </a:p>
          <a:p>
            <a:pPr marL="0" indent="0" algn="ctr">
              <a:buNone/>
            </a:pPr>
            <a:endParaRPr lang="ru-RU" sz="1800" b="1" dirty="0"/>
          </a:p>
        </p:txBody>
      </p:sp>
      <p:pic>
        <p:nvPicPr>
          <p:cNvPr id="23554" name="Picture 2" descr="http://www.iskusstvu.ru/electronnoe_uchebnoe_posobie/image/2_1/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6794"/>
            <a:ext cx="3205591" cy="4610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642780" cy="267765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гробнице обнаружены тысячи различных предметов, включая позолоченную колесницу, сиденья, ложа, светильники, драгоценные украшения, одежду, письменные принадлежности и даже пучок волос его бабки.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2030" y="82411"/>
            <a:ext cx="446449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699296"/>
            <a:ext cx="4642780" cy="2444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3DFFD47-99BA-4514-8E6C-27CB679EE4A9}"/>
              </a:ext>
            </a:extLst>
          </p:cNvPr>
          <p:cNvSpPr/>
          <p:nvPr/>
        </p:nvSpPr>
        <p:spPr>
          <a:xfrm>
            <a:off x="4632030" y="3632443"/>
            <a:ext cx="4511970" cy="156966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открытие дало миру наиболее полное представление о великолепии древнеегипетского двора.</a:t>
            </a:r>
          </a:p>
        </p:txBody>
      </p:sp>
      <p:sp>
        <p:nvSpPr>
          <p:cNvPr id="6" name="Управляющая кнопка: возврат 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5550823-CA56-41F3-B82C-0AFF04CAFC92}"/>
              </a:ext>
            </a:extLst>
          </p:cNvPr>
          <p:cNvSpPr/>
          <p:nvPr/>
        </p:nvSpPr>
        <p:spPr>
          <a:xfrm>
            <a:off x="8376446" y="82411"/>
            <a:ext cx="720080" cy="6480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6733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856"/>
            <a:ext cx="5261985" cy="5133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70143" y="15347"/>
            <a:ext cx="3873857" cy="341632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Скульптура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(лат.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sculptura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sculpo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вырезаю, высекаю)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вид изобразительного искусства, произведения которого имеют объёмную форму и выполняются из твёрдых или пластических материалов.</a:t>
            </a:r>
          </a:p>
        </p:txBody>
      </p:sp>
    </p:spTree>
    <p:extLst>
      <p:ext uri="{BB962C8B-B14F-4D97-AF65-F5344CB8AC3E}">
        <p14:creationId xmlns:p14="http://schemas.microsoft.com/office/powerpoint/2010/main" val="4131090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4283968" y="34439"/>
            <a:ext cx="4788024" cy="4443551"/>
          </a:xfrm>
          <a:solidFill>
            <a:schemeClr val="bg1"/>
          </a:solidFill>
          <a:ln w="38100"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верованиям египтян душа может вселиться в статую. Поэтому в гробницу ставили каменную или деревянную статую умершего, в точности воспроизводящую его облик.</a:t>
            </a: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если египтянин умирал в глубокой старости, в гробницу ставили статую, изображающую его молодым, в расцвете сил, здоровья и красоты</a:t>
            </a:r>
            <a:r>
              <a:rPr lang="ru-RU" sz="2200" dirty="0"/>
              <a:t>. </a:t>
            </a:r>
          </a:p>
        </p:txBody>
      </p:sp>
      <p:pic>
        <p:nvPicPr>
          <p:cNvPr id="24578" name="Picture 2" descr="Писец Каи. Из его гробницы в Сакка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1" y="6673"/>
            <a:ext cx="4162779" cy="5136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0" y="0"/>
            <a:ext cx="4889430" cy="4086454"/>
          </a:xfrm>
          <a:solidFill>
            <a:schemeClr val="bg1"/>
          </a:solidFill>
          <a:ln w="38100"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Торжественно восседают перед нами знатные супруги. По правилам мужская фигура окрашена в кирпично-красный цвет, женская — в желтый. Волосы на прямо поставленных головах всегда были черными, а одежды белыми. </a:t>
            </a:r>
          </a:p>
        </p:txBody>
      </p:sp>
      <p:pic>
        <p:nvPicPr>
          <p:cNvPr id="29698" name="Picture 2" descr="Статуи царевича Рахотепа и Нофре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9430" y="2063"/>
            <a:ext cx="4254570" cy="5141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21991" y="0"/>
            <a:ext cx="9144000" cy="193899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скульптура высекалась из прямоугольного блока камня по заранее прочерченной разметке и затем тщательно отделывалась в деталях. Помещённые в поминальные храмы и гробницы, статуи олицетворяли собой умерших и являлись вместилищем их душ, а потому отличались портретным сходством с ними.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9811" y="1950315"/>
            <a:ext cx="2374773" cy="316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50316"/>
            <a:ext cx="4285899" cy="316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http://www.iskusstvu.ru/electronnoe_uchebnoe_posobie/image/2_1/54.jpg">
            <a:extLst>
              <a:ext uri="{FF2B5EF4-FFF2-40B4-BE49-F238E27FC236}">
                <a16:creationId xmlns:a16="http://schemas.microsoft.com/office/drawing/2014/main" id="{5A8615E2-5CC9-44DC-801C-CC6AED3CA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963391"/>
            <a:ext cx="2088232" cy="31259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685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1491</Words>
  <Application>Microsoft Office PowerPoint</Application>
  <PresentationFormat>Экран (16:9)</PresentationFormat>
  <Paragraphs>127</Paragraphs>
  <Slides>29</Slides>
  <Notes>6</Notes>
  <HiddenSlides>3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Monotype Corsiva</vt:lpstr>
      <vt:lpstr>Times New Roman</vt:lpstr>
      <vt:lpstr>Verdana</vt:lpstr>
      <vt:lpstr>Тема Office</vt:lpstr>
      <vt:lpstr>1_Тема Office</vt:lpstr>
      <vt:lpstr>Домашнее задание</vt:lpstr>
      <vt:lpstr>Презентация PowerPoint</vt:lpstr>
      <vt:lpstr>Презентация PowerPoint</vt:lpstr>
      <vt:lpstr>Наука и искусство в Древнем Египте</vt:lpstr>
      <vt:lpstr>1. Загадочные письмена.</vt:lpstr>
      <vt:lpstr>Презентация PowerPoint</vt:lpstr>
      <vt:lpstr>Презентация PowerPoint</vt:lpstr>
      <vt:lpstr>Презентация PowerPoint</vt:lpstr>
      <vt:lpstr>Образование </vt:lpstr>
      <vt:lpstr>Презентация PowerPoint</vt:lpstr>
      <vt:lpstr>Презентация PowerPoint</vt:lpstr>
      <vt:lpstr>Что объединяет эти понятия?</vt:lpstr>
      <vt:lpstr>Искусство -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Гробница фараона Тутанхамона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СОШ п.ст. Гонгота Читинского района Забайкальского края</dc:title>
  <dc:creator>Tatiana</dc:creator>
  <cp:lastModifiedBy>Илья Ухабов</cp:lastModifiedBy>
  <cp:revision>37</cp:revision>
  <dcterms:created xsi:type="dcterms:W3CDTF">2017-11-04T12:24:12Z</dcterms:created>
  <dcterms:modified xsi:type="dcterms:W3CDTF">2025-07-03T05:43:33Z</dcterms:modified>
</cp:coreProperties>
</file>