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Статуя Гудеа, ок. 2090 до н. э., Метрополитен-музей, 59.2, Public Domain. Это не портрет Саргона. https://www.metmuseum.org/art/collection/search/329072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Штандарт из Ура, сторона войны, раннединастический период III, 2550–2400 до н. э., Британский музей 121201. Фото Denis Bourez. https://www.britishmuseum.org/collection/object/W_1928-1010-3 ; https://commons.wikimedia.org/wiki/File:Denis_Bourez_-_British_Museum,_London_(8747049029)_(2).jpg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F15F740-5ACD-40EC-BFE2-AFC86961BB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99A67A-49ED-43D4-9189-36AED30641AE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3" name="mesopotamia-1-text-0">
            <a:extLst>
              <a:ext uri="{FF2B5EF4-FFF2-40B4-BE49-F238E27FC236}">
                <a16:creationId xmlns:a16="http://schemas.microsoft.com/office/drawing/2014/main" id="{1AC465B1-27BB-477F-B874-53CEF32C0164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717802-0C63-4B4E-BC2E-5A11711738AB}"/>
              </a:ext>
            </a:extLst>
          </p:cNvPr>
          <p:cNvSpPr>
            <a:spLocks noGrp="1"/>
          </p:cNvSpPr>
          <p:nvPr/>
        </p:nvSpPr>
        <p:spPr>
          <a:xfrm>
            <a:off x="7829550" y="114300"/>
            <a:ext cx="4362450" cy="6296025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8392792-E324-4821-80D1-5927012BA1F9}"/>
              </a:ext>
            </a:extLst>
          </p:cNvPr>
          <p:cNvSpPr>
            <a:spLocks noGrp="1"/>
          </p:cNvSpPr>
          <p:nvPr/>
        </p:nvSpPr>
        <p:spPr>
          <a:xfrm>
            <a:off x="533400" y="657225"/>
            <a:ext cx="1190625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6" name="mesopotamia-1-text-1">
            <a:extLst>
              <a:ext uri="{FF2B5EF4-FFF2-40B4-BE49-F238E27FC236}">
                <a16:creationId xmlns:a16="http://schemas.microsoft.com/office/drawing/2014/main" id="{3071A40D-F116-4E08-96DF-E7E8451DF068}"/>
              </a:ext>
            </a:extLst>
          </p:cNvPr>
          <p:cNvSpPr>
            <a:spLocks noGrp="1"/>
          </p:cNvSpPr>
          <p:nvPr/>
        </p:nvSpPr>
        <p:spPr>
          <a:xfrm>
            <a:off x="533400" y="1066800"/>
            <a:ext cx="6972300" cy="3619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4125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4125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ВОЗНИКНОВЕНИЕ ПЕРВЫХ ГОСУДАРСТВ В ДРЕВНЕМ МЕЖДУРЕЧЬЕ</a:t>
            </a:r>
          </a:p>
        </p:txBody>
      </p:sp>
      <p:sp>
        <p:nvSpPr>
          <p:cNvPr id="7" name="mesopotamia-1-text-2">
            <a:extLst>
              <a:ext uri="{FF2B5EF4-FFF2-40B4-BE49-F238E27FC236}">
                <a16:creationId xmlns:a16="http://schemas.microsoft.com/office/drawing/2014/main" id="{A690EC1F-E338-40AB-9264-A78A40DF0438}"/>
              </a:ext>
            </a:extLst>
          </p:cNvPr>
          <p:cNvSpPr>
            <a:spLocks noGrp="1"/>
          </p:cNvSpPr>
          <p:nvPr/>
        </p:nvSpPr>
        <p:spPr>
          <a:xfrm>
            <a:off x="552450" y="5162550"/>
            <a:ext cx="6762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E8DAC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E8DAC2"/>
                </a:solidFill>
                <a:latin typeface="Arial"/>
                <a:ea typeface="Arial"/>
                <a:cs typeface="Arial"/>
              </a:rPr>
              <a:t>Колыбель цивилизации: от разливов рек до первых законов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 l="13000" t="20000" r="13000" b="22000"/>
          <a:stretch/>
        </p:blipFill>
        <p:spPr>
          <a:xfrm>
            <a:off x="8096250" y="1444239"/>
            <a:ext cx="3752850" cy="392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6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0E40779-0A51-470A-979D-F2C647866C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mesopotamia-2-text-3">
            <a:extLst>
              <a:ext uri="{FF2B5EF4-FFF2-40B4-BE49-F238E27FC236}">
                <a16:creationId xmlns:a16="http://schemas.microsoft.com/office/drawing/2014/main" id="{CA8FEAE9-6021-4682-93C1-7C029370B2FC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087F8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87F84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8FE501-A8A9-4EE4-9994-44EFAC4799C6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2-text-4">
            <a:extLst>
              <a:ext uri="{FF2B5EF4-FFF2-40B4-BE49-F238E27FC236}">
                <a16:creationId xmlns:a16="http://schemas.microsoft.com/office/drawing/2014/main" id="{C22586D3-EBB3-4A1A-B0BA-5EFD912FC142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FC7F5B-E943-4E0F-ACD6-411800B18F2C}"/>
              </a:ext>
            </a:extLst>
          </p:cNvPr>
          <p:cNvSpPr>
            <a:spLocks noGrp="1"/>
          </p:cNvSpPr>
          <p:nvPr/>
        </p:nvSpPr>
        <p:spPr>
          <a:xfrm>
            <a:off x="457200" y="1809750"/>
            <a:ext cx="76200" cy="161925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6" name="mesopotamia-2-text-5">
            <a:extLst>
              <a:ext uri="{FF2B5EF4-FFF2-40B4-BE49-F238E27FC236}">
                <a16:creationId xmlns:a16="http://schemas.microsoft.com/office/drawing/2014/main" id="{CA1CD350-2281-48F6-8EAE-AB6DCBE33AA7}"/>
              </a:ext>
            </a:extLst>
          </p:cNvPr>
          <p:cNvSpPr>
            <a:spLocks noGrp="1"/>
          </p:cNvSpPr>
          <p:nvPr/>
        </p:nvSpPr>
        <p:spPr>
          <a:xfrm>
            <a:off x="742950" y="1962150"/>
            <a:ext cx="4857750" cy="1447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Природные условия Междуречья.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072225-8B07-486E-9625-29E4208FD416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76200" cy="161925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8" name="mesopotamia-2-text-6">
            <a:extLst>
              <a:ext uri="{FF2B5EF4-FFF2-40B4-BE49-F238E27FC236}">
                <a16:creationId xmlns:a16="http://schemas.microsoft.com/office/drawing/2014/main" id="{69B0D886-7FB0-4E0C-A9B7-54CE71B11A00}"/>
              </a:ext>
            </a:extLst>
          </p:cNvPr>
          <p:cNvSpPr>
            <a:spLocks noGrp="1"/>
          </p:cNvSpPr>
          <p:nvPr/>
        </p:nvSpPr>
        <p:spPr>
          <a:xfrm>
            <a:off x="6715125" y="1962150"/>
            <a:ext cx="4857750" cy="1447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Города-государства Шумера и Аккада.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83CEA1-5243-4DE4-AD5A-3AEFC4A741F3}"/>
              </a:ext>
            </a:extLst>
          </p:cNvPr>
          <p:cNvSpPr>
            <a:spLocks noGrp="1"/>
          </p:cNvSpPr>
          <p:nvPr/>
        </p:nvSpPr>
        <p:spPr>
          <a:xfrm>
            <a:off x="457200" y="4048125"/>
            <a:ext cx="76200" cy="161925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10" name="mesopotamia-2-text-7">
            <a:extLst>
              <a:ext uri="{FF2B5EF4-FFF2-40B4-BE49-F238E27FC236}">
                <a16:creationId xmlns:a16="http://schemas.microsoft.com/office/drawing/2014/main" id="{973FC814-3E6F-4EFA-BFA9-7219698DB64A}"/>
              </a:ext>
            </a:extLst>
          </p:cNvPr>
          <p:cNvSpPr>
            <a:spLocks noGrp="1"/>
          </p:cNvSpPr>
          <p:nvPr/>
        </p:nvSpPr>
        <p:spPr>
          <a:xfrm>
            <a:off x="742950" y="4200525"/>
            <a:ext cx="4857750" cy="1447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Великие изобретения: клинопись и научные знания.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29E022-20C2-4E76-B4B6-2EFE9FD62733}"/>
              </a:ext>
            </a:extLst>
          </p:cNvPr>
          <p:cNvSpPr>
            <a:spLocks noGrp="1"/>
          </p:cNvSpPr>
          <p:nvPr/>
        </p:nvSpPr>
        <p:spPr>
          <a:xfrm>
            <a:off x="6429375" y="4048125"/>
            <a:ext cx="76200" cy="16192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12" name="mesopotamia-2-text-8">
            <a:extLst>
              <a:ext uri="{FF2B5EF4-FFF2-40B4-BE49-F238E27FC236}">
                <a16:creationId xmlns:a16="http://schemas.microsoft.com/office/drawing/2014/main" id="{3B8AFC01-BBCA-4656-BE3A-05938A892CAF}"/>
              </a:ext>
            </a:extLst>
          </p:cNvPr>
          <p:cNvSpPr>
            <a:spLocks noGrp="1"/>
          </p:cNvSpPr>
          <p:nvPr/>
        </p:nvSpPr>
        <p:spPr>
          <a:xfrm>
            <a:off x="6715125" y="4200525"/>
            <a:ext cx="4857750" cy="1447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Верования и архитектура: боги и зиккураты.</a:t>
            </a:r>
          </a:p>
        </p:txBody>
      </p:sp>
    </p:spTree>
    <p:extLst>
      <p:ext uri="{BB962C8B-B14F-4D97-AF65-F5344CB8AC3E}">
        <p14:creationId xmlns:p14="http://schemas.microsoft.com/office/powerpoint/2010/main" val="1802348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04E70D-2437-4ADA-A547-5BC4F3641A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mesopotamia-3-text-9">
            <a:extLst>
              <a:ext uri="{FF2B5EF4-FFF2-40B4-BE49-F238E27FC236}">
                <a16:creationId xmlns:a16="http://schemas.microsoft.com/office/drawing/2014/main" id="{E3897C83-E152-4443-AEEB-825AAC04124E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087F8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87F84"/>
                </a:solidFill>
                <a:latin typeface="Georgia"/>
                <a:ea typeface="Georgia"/>
                <a:cs typeface="Georgia"/>
              </a:rPr>
              <a:t>Между Тигром и Евфратом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DA3541-D638-4C17-8D0F-204EE159123E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3-text-10">
            <a:extLst>
              <a:ext uri="{FF2B5EF4-FFF2-40B4-BE49-F238E27FC236}">
                <a16:creationId xmlns:a16="http://schemas.microsoft.com/office/drawing/2014/main" id="{05FD1664-8A69-4798-9B37-283C903F8BFB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3-text-11">
            <a:extLst>
              <a:ext uri="{FF2B5EF4-FFF2-40B4-BE49-F238E27FC236}">
                <a16:creationId xmlns:a16="http://schemas.microsoft.com/office/drawing/2014/main" id="{8FC6AE5C-B1F5-4BE9-81AC-1A78F3669807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Жаркий климат и живительные разливы</a:t>
            </a:r>
          </a:p>
        </p:txBody>
      </p:sp>
      <p:sp>
        <p:nvSpPr>
          <p:cNvPr id="6" name="mesopotamia-3-text-12">
            <a:extLst>
              <a:ext uri="{FF2B5EF4-FFF2-40B4-BE49-F238E27FC236}">
                <a16:creationId xmlns:a16="http://schemas.microsoft.com/office/drawing/2014/main" id="{F7379823-1ADA-444F-A2CE-1DD95F600181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4876800" cy="11092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Месопотамия</a:t>
            </a: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– в переводе с греческого «Междуречье» (территория современного Ирака).</a:t>
            </a:r>
          </a:p>
        </p:txBody>
      </p:sp>
      <p:sp>
        <p:nvSpPr>
          <p:cNvPr id="7" name="mesopotamia-3-text-13">
            <a:extLst>
              <a:ext uri="{FF2B5EF4-FFF2-40B4-BE49-F238E27FC236}">
                <a16:creationId xmlns:a16="http://schemas.microsoft.com/office/drawing/2014/main" id="{90ECFE3A-A61A-4E90-8D52-F38D07EBF6D7}"/>
              </a:ext>
            </a:extLst>
          </p:cNvPr>
          <p:cNvSpPr>
            <a:spLocks noGrp="1"/>
          </p:cNvSpPr>
          <p:nvPr/>
        </p:nvSpPr>
        <p:spPr>
          <a:xfrm>
            <a:off x="457200" y="3357182"/>
            <a:ext cx="4876800" cy="388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Жаркий климат круглый год.</a:t>
            </a:r>
          </a:p>
        </p:txBody>
      </p:sp>
      <p:sp>
        <p:nvSpPr>
          <p:cNvPr id="8" name="mesopotamia-3-text-14">
            <a:extLst>
              <a:ext uri="{FF2B5EF4-FFF2-40B4-BE49-F238E27FC236}">
                <a16:creationId xmlns:a16="http://schemas.microsoft.com/office/drawing/2014/main" id="{6594C033-5385-4108-AE36-5B9E2229981A}"/>
              </a:ext>
            </a:extLst>
          </p:cNvPr>
          <p:cNvSpPr>
            <a:spLocks noGrp="1"/>
          </p:cNvSpPr>
          <p:nvPr/>
        </p:nvSpPr>
        <p:spPr>
          <a:xfrm>
            <a:off x="457200" y="3898392"/>
            <a:ext cx="4876800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Разливы рек </a:t>
            </a:r>
            <a:r>
              <a:rPr sz="232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Тигра</a:t>
            </a: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и </a:t>
            </a:r>
            <a:r>
              <a:rPr sz="232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Евфрата</a:t>
            </a: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удобряли землю илом.</a:t>
            </a:r>
          </a:p>
        </p:txBody>
      </p:sp>
      <p:sp>
        <p:nvSpPr>
          <p:cNvPr id="9" name="mesopotamia-3-text-15">
            <a:extLst>
              <a:ext uri="{FF2B5EF4-FFF2-40B4-BE49-F238E27FC236}">
                <a16:creationId xmlns:a16="http://schemas.microsoft.com/office/drawing/2014/main" id="{1D018B09-B4FC-4676-B789-32DC2B40854F}"/>
              </a:ext>
            </a:extLst>
          </p:cNvPr>
          <p:cNvSpPr>
            <a:spLocks noGrp="1"/>
          </p:cNvSpPr>
          <p:nvPr/>
        </p:nvSpPr>
        <p:spPr>
          <a:xfrm>
            <a:off x="457200" y="4799838"/>
            <a:ext cx="4876800" cy="11092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Для земледелия люди строили </a:t>
            </a:r>
            <a:r>
              <a:rPr sz="232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дамбы</a:t>
            </a: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и </a:t>
            </a:r>
            <a:r>
              <a:rPr sz="232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каналы</a:t>
            </a: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(оросительная система).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rcRect l="15780" t="25933" r="22466" b="7927"/>
          <a:stretch/>
        </p:blipFill>
        <p:spPr>
          <a:xfrm>
            <a:off x="5955947" y="2000250"/>
            <a:ext cx="5461706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9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F74990-706E-4A3E-9B26-1442AF0E10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2" name="mesopotamia-4-text-16">
            <a:extLst>
              <a:ext uri="{FF2B5EF4-FFF2-40B4-BE49-F238E27FC236}">
                <a16:creationId xmlns:a16="http://schemas.microsoft.com/office/drawing/2014/main" id="{86819BB5-90E6-4A4C-85AF-5146165DEA54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AF4D3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AF4D34"/>
                </a:solidFill>
                <a:latin typeface="Georgia"/>
                <a:ea typeface="Georgia"/>
                <a:cs typeface="Georgia"/>
              </a:rPr>
              <a:t>Рождение государств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A4C113B-7C99-4B52-A6E9-74940AEF364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4-text-17">
            <a:extLst>
              <a:ext uri="{FF2B5EF4-FFF2-40B4-BE49-F238E27FC236}">
                <a16:creationId xmlns:a16="http://schemas.microsoft.com/office/drawing/2014/main" id="{AA1B4767-29CA-4A34-9B12-378121FA9745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4-text-18">
            <a:extLst>
              <a:ext uri="{FF2B5EF4-FFF2-40B4-BE49-F238E27FC236}">
                <a16:creationId xmlns:a16="http://schemas.microsoft.com/office/drawing/2014/main" id="{FF8E9312-23C3-44AC-8D4B-686A956BE575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От поселений к городам-государствам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 l="15780" t="25933" r="22466" b="7927"/>
          <a:stretch/>
        </p:blipFill>
        <p:spPr>
          <a:xfrm>
            <a:off x="587950" y="2114550"/>
            <a:ext cx="4986775" cy="4000500"/>
          </a:xfrm>
          <a:prstGeom prst="rect">
            <a:avLst/>
          </a:prstGeom>
        </p:spPr>
      </p:pic>
      <p:sp>
        <p:nvSpPr>
          <p:cNvPr id="7" name="mesopotamia-4-text-19">
            <a:extLst>
              <a:ext uri="{FF2B5EF4-FFF2-40B4-BE49-F238E27FC236}">
                <a16:creationId xmlns:a16="http://schemas.microsoft.com/office/drawing/2014/main" id="{16BEC060-F921-4C36-865D-B7FCEEC9E72C}"/>
              </a:ext>
            </a:extLst>
          </p:cNvPr>
          <p:cNvSpPr>
            <a:spLocks noGrp="1"/>
          </p:cNvSpPr>
          <p:nvPr/>
        </p:nvSpPr>
        <p:spPr>
          <a:xfrm>
            <a:off x="6096000" y="2114550"/>
            <a:ext cx="561975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Первые государства возникли в </a:t>
            </a:r>
            <a:r>
              <a:rPr sz="2475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4-3 тысячелетиях до н.э.</a:t>
            </a:r>
          </a:p>
        </p:txBody>
      </p:sp>
      <p:sp>
        <p:nvSpPr>
          <p:cNvPr id="8" name="mesopotamia-4-text-20">
            <a:extLst>
              <a:ext uri="{FF2B5EF4-FFF2-40B4-BE49-F238E27FC236}">
                <a16:creationId xmlns:a16="http://schemas.microsoft.com/office/drawing/2014/main" id="{7994D899-930B-48B6-BB55-64F3AE3034E6}"/>
              </a:ext>
            </a:extLst>
          </p:cNvPr>
          <p:cNvSpPr>
            <a:spLocks noGrp="1"/>
          </p:cNvSpPr>
          <p:nvPr/>
        </p:nvSpPr>
        <p:spPr>
          <a:xfrm>
            <a:off x="6096000" y="3091053"/>
            <a:ext cx="561975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Это были города-государства: </a:t>
            </a:r>
            <a:r>
              <a:rPr sz="2475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Ур, Урук, Киш, Лагаш.</a:t>
            </a:r>
          </a:p>
        </p:txBody>
      </p:sp>
      <p:sp>
        <p:nvSpPr>
          <p:cNvPr id="9" name="mesopotamia-4-text-21">
            <a:extLst>
              <a:ext uri="{FF2B5EF4-FFF2-40B4-BE49-F238E27FC236}">
                <a16:creationId xmlns:a16="http://schemas.microsoft.com/office/drawing/2014/main" id="{FCFD5389-672E-4A3C-B649-43E445B6320F}"/>
              </a:ext>
            </a:extLst>
          </p:cNvPr>
          <p:cNvSpPr>
            <a:spLocks noGrp="1"/>
          </p:cNvSpPr>
          <p:nvPr/>
        </p:nvSpPr>
        <p:spPr>
          <a:xfrm>
            <a:off x="6096000" y="4067556"/>
            <a:ext cx="561975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Центр города: дворец правителя, храм, войско.</a:t>
            </a:r>
          </a:p>
        </p:txBody>
      </p:sp>
      <p:sp>
        <p:nvSpPr>
          <p:cNvPr id="10" name="mesopotamia-4-text-22">
            <a:extLst>
              <a:ext uri="{FF2B5EF4-FFF2-40B4-BE49-F238E27FC236}">
                <a16:creationId xmlns:a16="http://schemas.microsoft.com/office/drawing/2014/main" id="{948977F7-8350-4F72-8163-B6671706641A}"/>
              </a:ext>
            </a:extLst>
          </p:cNvPr>
          <p:cNvSpPr>
            <a:spLocks noGrp="1"/>
          </p:cNvSpPr>
          <p:nvPr/>
        </p:nvSpPr>
        <p:spPr>
          <a:xfrm>
            <a:off x="6096000" y="5044059"/>
            <a:ext cx="5619750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Строили из </a:t>
            </a:r>
            <a:r>
              <a:rPr sz="2475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глиняных кирпичей</a:t>
            </a: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(нехватка дерева и камня).</a:t>
            </a:r>
          </a:p>
        </p:txBody>
      </p:sp>
    </p:spTree>
    <p:extLst>
      <p:ext uri="{BB962C8B-B14F-4D97-AF65-F5344CB8AC3E}">
        <p14:creationId xmlns:p14="http://schemas.microsoft.com/office/powerpoint/2010/main" val="198006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9CD6C8D-9025-488D-B5FB-C6401900A4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" name="mesopotamia-5-text-23">
            <a:extLst>
              <a:ext uri="{FF2B5EF4-FFF2-40B4-BE49-F238E27FC236}">
                <a16:creationId xmlns:a16="http://schemas.microsoft.com/office/drawing/2014/main" id="{CF1BE74C-962A-4FB5-B5AF-DAB512C29C90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356A5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356A54"/>
                </a:solidFill>
                <a:latin typeface="Georgia"/>
                <a:ea typeface="Georgia"/>
                <a:cs typeface="Georgia"/>
              </a:rPr>
              <a:t>Народы Междуречья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CABEEB-963D-4BBB-9FEF-E40AC4AF5F2A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5-text-24">
            <a:extLst>
              <a:ext uri="{FF2B5EF4-FFF2-40B4-BE49-F238E27FC236}">
                <a16:creationId xmlns:a16="http://schemas.microsoft.com/office/drawing/2014/main" id="{861673D7-630E-4972-AB08-44D9BF310E0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5-text-25">
            <a:extLst>
              <a:ext uri="{FF2B5EF4-FFF2-40B4-BE49-F238E27FC236}">
                <a16:creationId xmlns:a16="http://schemas.microsoft.com/office/drawing/2014/main" id="{AF3A6596-2C10-471E-A79D-DE52CDC8538F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Шумеры и аккадцы – «черноголовые»</a:t>
            </a:r>
          </a:p>
        </p:txBody>
      </p:sp>
      <p:sp>
        <p:nvSpPr>
          <p:cNvPr id="6" name="mesopotamia-5-text-26">
            <a:extLst>
              <a:ext uri="{FF2B5EF4-FFF2-40B4-BE49-F238E27FC236}">
                <a16:creationId xmlns:a16="http://schemas.microsoft.com/office/drawing/2014/main" id="{808ABA40-806B-4A48-8374-C4B805E5CD00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6905625" cy="8652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Первые поселенцы – </a:t>
            </a:r>
            <a:r>
              <a:rPr sz="270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шумеры</a:t>
            </a: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(Южное Междуречье – Шумер).</a:t>
            </a:r>
          </a:p>
        </p:txBody>
      </p:sp>
      <p:sp>
        <p:nvSpPr>
          <p:cNvPr id="7" name="mesopotamia-5-text-27">
            <a:extLst>
              <a:ext uri="{FF2B5EF4-FFF2-40B4-BE49-F238E27FC236}">
                <a16:creationId xmlns:a16="http://schemas.microsoft.com/office/drawing/2014/main" id="{25D0494B-FE2B-4A91-A021-771051F4E77E}"/>
              </a:ext>
            </a:extLst>
          </p:cNvPr>
          <p:cNvSpPr>
            <a:spLocks noGrp="1"/>
          </p:cNvSpPr>
          <p:nvPr/>
        </p:nvSpPr>
        <p:spPr>
          <a:xfrm>
            <a:off x="457200" y="3217926"/>
            <a:ext cx="6905625" cy="8652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Позже пришли </a:t>
            </a:r>
            <a:r>
              <a:rPr sz="270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аккадцы</a:t>
            </a: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(Северное Междуречье – Аккад).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FF2B2F-1796-4546-AB2A-A0F2AA3D8338}"/>
              </a:ext>
            </a:extLst>
          </p:cNvPr>
          <p:cNvSpPr>
            <a:spLocks noGrp="1"/>
          </p:cNvSpPr>
          <p:nvPr/>
        </p:nvSpPr>
        <p:spPr>
          <a:xfrm>
            <a:off x="457200" y="4610100"/>
            <a:ext cx="6848475" cy="190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9" name="mesopotamia-5-text-28">
            <a:extLst>
              <a:ext uri="{FF2B5EF4-FFF2-40B4-BE49-F238E27FC236}">
                <a16:creationId xmlns:a16="http://schemas.microsoft.com/office/drawing/2014/main" id="{6784180E-6542-4E82-88CD-EF49D054A2A7}"/>
              </a:ext>
            </a:extLst>
          </p:cNvPr>
          <p:cNvSpPr>
            <a:spLocks noGrp="1"/>
          </p:cNvSpPr>
          <p:nvPr/>
        </p:nvSpPr>
        <p:spPr>
          <a:xfrm>
            <a:off x="457200" y="4905375"/>
            <a:ext cx="6905625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Со временем объединились в один народ – «черноголовые».</a:t>
            </a:r>
          </a:p>
        </p:txBody>
      </p:sp>
      <p:sp>
        <p:nvSpPr>
          <p:cNvPr id="10" name="mesopotamia-5-text-29">
            <a:extLst>
              <a:ext uri="{FF2B5EF4-FFF2-40B4-BE49-F238E27FC236}">
                <a16:creationId xmlns:a16="http://schemas.microsoft.com/office/drawing/2014/main" id="{64CF129A-A88E-4B71-9E9C-1FED236E3458}"/>
              </a:ext>
            </a:extLst>
          </p:cNvPr>
          <p:cNvSpPr>
            <a:spLocks noGrp="1"/>
          </p:cNvSpPr>
          <p:nvPr/>
        </p:nvSpPr>
        <p:spPr>
          <a:xfrm>
            <a:off x="457200" y="5820537"/>
            <a:ext cx="6905625" cy="4004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Цивилизация называется </a:t>
            </a:r>
            <a:r>
              <a:rPr sz="240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шумеро-аккадской.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31101" y="1581150"/>
            <a:ext cx="3702172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8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D8727F0-276F-45E4-A079-F0D9A9AD8F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2" name="mesopotamia-6-text-30">
            <a:extLst>
              <a:ext uri="{FF2B5EF4-FFF2-40B4-BE49-F238E27FC236}">
                <a16:creationId xmlns:a16="http://schemas.microsoft.com/office/drawing/2014/main" id="{9863A03E-F34E-4BFB-927F-9ADE5930F6D4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Военное дело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D116B5-C42E-429C-8F07-2D420E3C719D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4" name="mesopotamia-6-text-31">
            <a:extLst>
              <a:ext uri="{FF2B5EF4-FFF2-40B4-BE49-F238E27FC236}">
                <a16:creationId xmlns:a16="http://schemas.microsoft.com/office/drawing/2014/main" id="{14FC2B06-22B1-4987-A77A-E7880AD37771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6-text-32">
            <a:extLst>
              <a:ext uri="{FF2B5EF4-FFF2-40B4-BE49-F238E27FC236}">
                <a16:creationId xmlns:a16="http://schemas.microsoft.com/office/drawing/2014/main" id="{0008935D-CE72-4B72-8D70-1C662EADA3C8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112776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Войны между городами-государствами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4425" y="2105025"/>
            <a:ext cx="5257800" cy="3943350"/>
          </a:xfrm>
          <a:prstGeom prst="rect">
            <a:avLst/>
          </a:prstGeom>
        </p:spPr>
      </p:pic>
      <p:sp>
        <p:nvSpPr>
          <p:cNvPr id="7" name="mesopotamia-6-text-33">
            <a:extLst>
              <a:ext uri="{FF2B5EF4-FFF2-40B4-BE49-F238E27FC236}">
                <a16:creationId xmlns:a16="http://schemas.microsoft.com/office/drawing/2014/main" id="{8B322622-DABB-4364-B7A8-A0F3A2FAEB9E}"/>
              </a:ext>
            </a:extLst>
          </p:cNvPr>
          <p:cNvSpPr>
            <a:spLocks noGrp="1"/>
          </p:cNvSpPr>
          <p:nvPr/>
        </p:nvSpPr>
        <p:spPr>
          <a:xfrm>
            <a:off x="7524750" y="2124075"/>
            <a:ext cx="4210050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Города-государства часто воевали друг с другом.</a:t>
            </a:r>
          </a:p>
        </p:txBody>
      </p:sp>
      <p:sp>
        <p:nvSpPr>
          <p:cNvPr id="8" name="mesopotamia-6-text-34">
            <a:extLst>
              <a:ext uri="{FF2B5EF4-FFF2-40B4-BE49-F238E27FC236}">
                <a16:creationId xmlns:a16="http://schemas.microsoft.com/office/drawing/2014/main" id="{0E3706FC-F1D6-49F9-B9F7-98FD4CF3531D}"/>
              </a:ext>
            </a:extLst>
          </p:cNvPr>
          <p:cNvSpPr>
            <a:spLocks noGrp="1"/>
          </p:cNvSpPr>
          <p:nvPr/>
        </p:nvSpPr>
        <p:spPr>
          <a:xfrm>
            <a:off x="7524750" y="3054096"/>
            <a:ext cx="4210050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Воины были вооружены </a:t>
            </a:r>
            <a:r>
              <a:rPr sz="23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бронзовым оружием</a:t>
            </a:r>
            <a:r>
              <a:rPr sz="23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mesopotamia-6-text-35">
            <a:extLst>
              <a:ext uri="{FF2B5EF4-FFF2-40B4-BE49-F238E27FC236}">
                <a16:creationId xmlns:a16="http://schemas.microsoft.com/office/drawing/2014/main" id="{64F825D4-B397-4C7A-B5F2-575209DF8607}"/>
              </a:ext>
            </a:extLst>
          </p:cNvPr>
          <p:cNvSpPr>
            <a:spLocks noGrp="1"/>
          </p:cNvSpPr>
          <p:nvPr/>
        </p:nvSpPr>
        <p:spPr>
          <a:xfrm>
            <a:off x="7524750" y="3984117"/>
            <a:ext cx="4210050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Тело защищал кожаный панцирь, а голову – шлем.</a:t>
            </a:r>
          </a:p>
        </p:txBody>
      </p:sp>
      <p:sp>
        <p:nvSpPr>
          <p:cNvPr id="10" name="mesopotamia-6-text-36">
            <a:extLst>
              <a:ext uri="{FF2B5EF4-FFF2-40B4-BE49-F238E27FC236}">
                <a16:creationId xmlns:a16="http://schemas.microsoft.com/office/drawing/2014/main" id="{7FDA538F-B01E-441F-A315-8F3DC106651A}"/>
              </a:ext>
            </a:extLst>
          </p:cNvPr>
          <p:cNvSpPr>
            <a:spLocks noGrp="1"/>
          </p:cNvSpPr>
          <p:nvPr/>
        </p:nvSpPr>
        <p:spPr>
          <a:xfrm>
            <a:off x="7524750" y="4914138"/>
            <a:ext cx="4210050" cy="11092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Грозное оружие – </a:t>
            </a:r>
            <a:r>
              <a:rPr sz="23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боевые повозки</a:t>
            </a:r>
            <a:r>
              <a:rPr sz="23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 на четырёх колёсах с возницей и воинами.</a:t>
            </a:r>
          </a:p>
        </p:txBody>
      </p:sp>
    </p:spTree>
    <p:extLst>
      <p:ext uri="{BB962C8B-B14F-4D97-AF65-F5344CB8AC3E}">
        <p14:creationId xmlns:p14="http://schemas.microsoft.com/office/powerpoint/2010/main" val="818805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8F2AB8-C1CD-4A3D-AE88-7A43225327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2" name="mesopotamia-7-text-37">
            <a:extLst>
              <a:ext uri="{FF2B5EF4-FFF2-40B4-BE49-F238E27FC236}">
                <a16:creationId xmlns:a16="http://schemas.microsoft.com/office/drawing/2014/main" id="{BA1A2086-EC64-448E-AF06-3DE68BD58CD1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173E72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73E72"/>
                </a:solidFill>
                <a:latin typeface="Georgia"/>
                <a:ea typeface="Georgia"/>
                <a:cs typeface="Georgia"/>
              </a:rPr>
              <a:t>Первая держава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AEECEB6-94F2-425E-8CBE-36DC58450E1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7-text-38">
            <a:extLst>
              <a:ext uri="{FF2B5EF4-FFF2-40B4-BE49-F238E27FC236}">
                <a16:creationId xmlns:a16="http://schemas.microsoft.com/office/drawing/2014/main" id="{A8BB736E-85F5-4912-B896-02F8E242C11D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7-text-39">
            <a:extLst>
              <a:ext uri="{FF2B5EF4-FFF2-40B4-BE49-F238E27FC236}">
                <a16:creationId xmlns:a16="http://schemas.microsoft.com/office/drawing/2014/main" id="{33DF994D-A249-4B9A-94F3-445E49933D46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Царь Саргон Великий</a:t>
            </a:r>
          </a:p>
        </p:txBody>
      </p:sp>
      <p:sp>
        <p:nvSpPr>
          <p:cNvPr id="6" name="mesopotamia-7-text-40">
            <a:extLst>
              <a:ext uri="{FF2B5EF4-FFF2-40B4-BE49-F238E27FC236}">
                <a16:creationId xmlns:a16="http://schemas.microsoft.com/office/drawing/2014/main" id="{E312161A-CDD3-4308-965E-37E594CB189E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706755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1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02D3B"/>
                </a:solidFill>
                <a:latin typeface="Arial"/>
                <a:ea typeface="Arial"/>
                <a:cs typeface="Arial"/>
              </a:rPr>
              <a:t>Царь Саргон объединил Южное Междуречье.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51BE4B-7B48-41CA-8EE9-8ACF2CD58E6C}"/>
              </a:ext>
            </a:extLst>
          </p:cNvPr>
          <p:cNvSpPr>
            <a:spLocks noGrp="1"/>
          </p:cNvSpPr>
          <p:nvPr/>
        </p:nvSpPr>
        <p:spPr>
          <a:xfrm>
            <a:off x="457200" y="3429000"/>
            <a:ext cx="7067550" cy="1905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8" name="mesopotamia-7-text-41">
            <a:extLst>
              <a:ext uri="{FF2B5EF4-FFF2-40B4-BE49-F238E27FC236}">
                <a16:creationId xmlns:a16="http://schemas.microsoft.com/office/drawing/2014/main" id="{EC43CCF0-660D-4AEE-8884-948A1CF2D19B}"/>
              </a:ext>
            </a:extLst>
          </p:cNvPr>
          <p:cNvSpPr>
            <a:spLocks noGrp="1"/>
          </p:cNvSpPr>
          <p:nvPr/>
        </p:nvSpPr>
        <p:spPr>
          <a:xfrm>
            <a:off x="457200" y="3829050"/>
            <a:ext cx="6858000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Создал </a:t>
            </a:r>
            <a:r>
              <a:rPr sz="29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первую крупную</a:t>
            </a:r>
            <a:r>
              <a:rPr sz="29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державу со столицей в городе </a:t>
            </a:r>
            <a:r>
              <a:rPr sz="29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Аккад.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6969BAF-241B-4E98-A4FC-F719668DF945}"/>
              </a:ext>
            </a:extLst>
          </p:cNvPr>
          <p:cNvSpPr>
            <a:spLocks noGrp="1"/>
          </p:cNvSpPr>
          <p:nvPr/>
        </p:nvSpPr>
        <p:spPr>
          <a:xfrm>
            <a:off x="7734300" y="1866900"/>
            <a:ext cx="4000500" cy="432435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10" name="mesopotamia-7-text-42">
            <a:extLst>
              <a:ext uri="{FF2B5EF4-FFF2-40B4-BE49-F238E27FC236}">
                <a16:creationId xmlns:a16="http://schemas.microsoft.com/office/drawing/2014/main" id="{BDFA1F4F-A025-4DA0-858C-FF8084C62DD7}"/>
              </a:ext>
            </a:extLst>
          </p:cNvPr>
          <p:cNvSpPr>
            <a:spLocks noGrp="1"/>
          </p:cNvSpPr>
          <p:nvPr/>
        </p:nvSpPr>
        <p:spPr>
          <a:xfrm>
            <a:off x="8001000" y="2762250"/>
            <a:ext cx="3467100" cy="2543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7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Аккадская держава просуществовала около </a:t>
            </a:r>
            <a:r>
              <a:rPr sz="277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100 лет.</a:t>
            </a:r>
          </a:p>
        </p:txBody>
      </p:sp>
    </p:spTree>
    <p:extLst>
      <p:ext uri="{BB962C8B-B14F-4D97-AF65-F5344CB8AC3E}">
        <p14:creationId xmlns:p14="http://schemas.microsoft.com/office/powerpoint/2010/main" val="107982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A218E61-E9C1-45EC-B995-E2112BABFD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2" name="mesopotamia-8-text-43">
            <a:extLst>
              <a:ext uri="{FF2B5EF4-FFF2-40B4-BE49-F238E27FC236}">
                <a16:creationId xmlns:a16="http://schemas.microsoft.com/office/drawing/2014/main" id="{3C209460-ABF3-4825-BA70-BBBAB365DF23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225" b="1">
                <a:solidFill>
                  <a:srgbClr val="AF4D34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AF4D34"/>
                </a:solidFill>
                <a:latin typeface="Georgia"/>
                <a:ea typeface="Georgia"/>
                <a:cs typeface="Georgia"/>
              </a:rPr>
              <a:t>Величайшее изобретение – клинопись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1F689F-1D84-44C0-862E-ECC2F3777BE5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8-text-44">
            <a:extLst>
              <a:ext uri="{FF2B5EF4-FFF2-40B4-BE49-F238E27FC236}">
                <a16:creationId xmlns:a16="http://schemas.microsoft.com/office/drawing/2014/main" id="{DF4884B4-C293-4D21-A09A-51EE5E9DC0F2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8-text-45">
            <a:extLst>
              <a:ext uri="{FF2B5EF4-FFF2-40B4-BE49-F238E27FC236}">
                <a16:creationId xmlns:a16="http://schemas.microsoft.com/office/drawing/2014/main" id="{30932DAE-85FC-4019-A51B-588D81B46DAE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Письмена на глиняных табличках</a:t>
            </a:r>
          </a:p>
        </p:txBody>
      </p:sp>
      <p:sp>
        <p:nvSpPr>
          <p:cNvPr id="6" name="mesopotamia-8-text-46">
            <a:extLst>
              <a:ext uri="{FF2B5EF4-FFF2-40B4-BE49-F238E27FC236}">
                <a16:creationId xmlns:a16="http://schemas.microsoft.com/office/drawing/2014/main" id="{997E5F49-9B9C-4ECA-ACC1-26CD454D028F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5019675" cy="11441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Шумеры изобрели </a:t>
            </a:r>
            <a:r>
              <a:rPr sz="240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клинопись</a:t>
            </a: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– письменность из клиновидных значков.</a:t>
            </a:r>
          </a:p>
        </p:txBody>
      </p:sp>
      <p:sp>
        <p:nvSpPr>
          <p:cNvPr id="7" name="mesopotamia-8-text-47">
            <a:extLst>
              <a:ext uri="{FF2B5EF4-FFF2-40B4-BE49-F238E27FC236}">
                <a16:creationId xmlns:a16="http://schemas.microsoft.com/office/drawing/2014/main" id="{E73DB6BC-AAB2-408F-8213-F6BFF37CE8D9}"/>
              </a:ext>
            </a:extLst>
          </p:cNvPr>
          <p:cNvSpPr>
            <a:spLocks noGrp="1"/>
          </p:cNvSpPr>
          <p:nvPr/>
        </p:nvSpPr>
        <p:spPr>
          <a:xfrm>
            <a:off x="457200" y="3468243"/>
            <a:ext cx="5019675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Писали заострённой палочкой на влажных </a:t>
            </a:r>
            <a:r>
              <a:rPr sz="240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глиняных табличках</a:t>
            </a: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mesopotamia-8-text-48">
            <a:extLst>
              <a:ext uri="{FF2B5EF4-FFF2-40B4-BE49-F238E27FC236}">
                <a16:creationId xmlns:a16="http://schemas.microsoft.com/office/drawing/2014/main" id="{8CD12D5D-DFBB-4B6D-A6B0-DD25AA593C4D}"/>
              </a:ext>
            </a:extLst>
          </p:cNvPr>
          <p:cNvSpPr>
            <a:spLocks noGrp="1"/>
          </p:cNvSpPr>
          <p:nvPr/>
        </p:nvSpPr>
        <p:spPr>
          <a:xfrm>
            <a:off x="457200" y="4411980"/>
            <a:ext cx="5019675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Таблички затем сушили или обжигали.</a:t>
            </a:r>
          </a:p>
        </p:txBody>
      </p:sp>
      <p:sp>
        <p:nvSpPr>
          <p:cNvPr id="9" name="mesopotamia-8-text-49">
            <a:extLst>
              <a:ext uri="{FF2B5EF4-FFF2-40B4-BE49-F238E27FC236}">
                <a16:creationId xmlns:a16="http://schemas.microsoft.com/office/drawing/2014/main" id="{BC09E63C-7B62-4061-87C2-18C9D44E41E4}"/>
              </a:ext>
            </a:extLst>
          </p:cNvPr>
          <p:cNvSpPr>
            <a:spLocks noGrp="1"/>
          </p:cNvSpPr>
          <p:nvPr/>
        </p:nvSpPr>
        <p:spPr>
          <a:xfrm>
            <a:off x="457200" y="5355717"/>
            <a:ext cx="5019675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До нас дошли царские указы, мифы, хозяйственные записи.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68524" y="2266950"/>
            <a:ext cx="5865152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7884677-081D-4ECB-9D44-1F0B685C48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mesopotamia-9-text-50">
            <a:extLst>
              <a:ext uri="{FF2B5EF4-FFF2-40B4-BE49-F238E27FC236}">
                <a16:creationId xmlns:a16="http://schemas.microsoft.com/office/drawing/2014/main" id="{7B6ECD96-875E-43A7-8F1C-91A09AC7C91C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Наука шумеров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15270D-2BE0-4F59-8440-A17EBCE1D97B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4" name="mesopotamia-9-text-51">
            <a:extLst>
              <a:ext uri="{FF2B5EF4-FFF2-40B4-BE49-F238E27FC236}">
                <a16:creationId xmlns:a16="http://schemas.microsoft.com/office/drawing/2014/main" id="{ED2306AC-D64D-4464-9D14-2C4F285747F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9-text-52">
            <a:extLst>
              <a:ext uri="{FF2B5EF4-FFF2-40B4-BE49-F238E27FC236}">
                <a16:creationId xmlns:a16="http://schemas.microsoft.com/office/drawing/2014/main" id="{7C3735D2-6917-4DC9-9243-9BC1E317348A}"/>
              </a:ext>
            </a:extLst>
          </p:cNvPr>
          <p:cNvSpPr>
            <a:spLocks noGrp="1"/>
          </p:cNvSpPr>
          <p:nvPr/>
        </p:nvSpPr>
        <p:spPr>
          <a:xfrm>
            <a:off x="457200" y="1381125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60-ричная система счета и астрономия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F35ACE0-59A2-4909-A7CC-80A13DDF5B9A}"/>
              </a:ext>
            </a:extLst>
          </p:cNvPr>
          <p:cNvSpPr>
            <a:spLocks noGrp="1"/>
          </p:cNvSpPr>
          <p:nvPr/>
        </p:nvSpPr>
        <p:spPr>
          <a:xfrm>
            <a:off x="457200" y="2162175"/>
            <a:ext cx="11277600" cy="1590675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7" name="mesopotamia-9-text-53">
            <a:extLst>
              <a:ext uri="{FF2B5EF4-FFF2-40B4-BE49-F238E27FC236}">
                <a16:creationId xmlns:a16="http://schemas.microsoft.com/office/drawing/2014/main" id="{0C8B8CF2-10FB-4AA0-AE02-3048D0EF97CB}"/>
              </a:ext>
            </a:extLst>
          </p:cNvPr>
          <p:cNvSpPr>
            <a:spLocks noGrp="1"/>
          </p:cNvSpPr>
          <p:nvPr/>
        </p:nvSpPr>
        <p:spPr>
          <a:xfrm>
            <a:off x="723900" y="2409825"/>
            <a:ext cx="10744200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9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Придумали шестидесятеричную систему счета (делят час на </a:t>
            </a:r>
            <a:r>
              <a:rPr sz="29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60 минут</a:t>
            </a:r>
            <a:r>
              <a:rPr sz="29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, окружность на </a:t>
            </a:r>
            <a:r>
              <a:rPr sz="29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360°</a:t>
            </a:r>
            <a:r>
              <a:rPr sz="29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).</a:t>
            </a:r>
          </a:p>
        </p:txBody>
      </p:sp>
      <p:sp>
        <p:nvSpPr>
          <p:cNvPr id="8" name="mesopotamia-9-text-54">
            <a:extLst>
              <a:ext uri="{FF2B5EF4-FFF2-40B4-BE49-F238E27FC236}">
                <a16:creationId xmlns:a16="http://schemas.microsoft.com/office/drawing/2014/main" id="{D4D7BC30-45E2-49B3-95C5-18203A9A3A9F}"/>
              </a:ext>
            </a:extLst>
          </p:cNvPr>
          <p:cNvSpPr>
            <a:spLocks noGrp="1"/>
          </p:cNvSpPr>
          <p:nvPr/>
        </p:nvSpPr>
        <p:spPr>
          <a:xfrm>
            <a:off x="457200" y="4314825"/>
            <a:ext cx="54483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Обладали глубокими познаниями в </a:t>
            </a:r>
            <a:r>
              <a:rPr sz="27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астрономии</a:t>
            </a: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: следили за Солнцем, Луной, звёздами.</a:t>
            </a:r>
          </a:p>
        </p:txBody>
      </p:sp>
      <p:sp>
        <p:nvSpPr>
          <p:cNvPr id="9" name="mesopotamia-9-text-55">
            <a:extLst>
              <a:ext uri="{FF2B5EF4-FFF2-40B4-BE49-F238E27FC236}">
                <a16:creationId xmlns:a16="http://schemas.microsoft.com/office/drawing/2014/main" id="{7F0CBB91-EE35-4F9D-A2BB-795E40261E46}"/>
              </a:ext>
            </a:extLst>
          </p:cNvPr>
          <p:cNvSpPr>
            <a:spLocks noGrp="1"/>
          </p:cNvSpPr>
          <p:nvPr/>
        </p:nvSpPr>
        <p:spPr>
          <a:xfrm>
            <a:off x="6486525" y="4314825"/>
            <a:ext cx="5248275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Легенда о </a:t>
            </a:r>
            <a:r>
              <a:rPr sz="27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Гильгамеше</a:t>
            </a: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 – один из древнейших литературных памятников.</a:t>
            </a:r>
          </a:p>
        </p:txBody>
      </p:sp>
    </p:spTree>
    <p:extLst>
      <p:ext uri="{BB962C8B-B14F-4D97-AF65-F5344CB8AC3E}">
        <p14:creationId xmlns:p14="http://schemas.microsoft.com/office/powerpoint/2010/main" val="90706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293017-1C54-47E7-839C-0A72FD0BCE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mesopotamia-10-text-56">
            <a:extLst>
              <a:ext uri="{FF2B5EF4-FFF2-40B4-BE49-F238E27FC236}">
                <a16:creationId xmlns:a16="http://schemas.microsoft.com/office/drawing/2014/main" id="{5AD9275C-D3A3-4402-916D-4089711EC11B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087F8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87F84"/>
                </a:solidFill>
                <a:latin typeface="Georgia"/>
                <a:ea typeface="Georgia"/>
                <a:cs typeface="Georgia"/>
              </a:rPr>
              <a:t>Мир богов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94EB75-F984-406A-A8DA-7A726E1EC9C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10-text-57">
            <a:extLst>
              <a:ext uri="{FF2B5EF4-FFF2-40B4-BE49-F238E27FC236}">
                <a16:creationId xmlns:a16="http://schemas.microsoft.com/office/drawing/2014/main" id="{961CB996-C476-4671-8AE6-B1CF2E95AB67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10-text-58">
            <a:extLst>
              <a:ext uri="{FF2B5EF4-FFF2-40B4-BE49-F238E27FC236}">
                <a16:creationId xmlns:a16="http://schemas.microsoft.com/office/drawing/2014/main" id="{D9828D42-9D2E-4725-9309-4F7F058325BD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Боги природных стихий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8B9460-640B-4CC9-A306-1DDA9E06C821}"/>
              </a:ext>
            </a:extLst>
          </p:cNvPr>
          <p:cNvSpPr>
            <a:spLocks noGrp="1"/>
          </p:cNvSpPr>
          <p:nvPr/>
        </p:nvSpPr>
        <p:spPr>
          <a:xfrm>
            <a:off x="457200" y="1971675"/>
            <a:ext cx="11277600" cy="1905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7" name="mesopotamia-10-text-59">
            <a:extLst>
              <a:ext uri="{FF2B5EF4-FFF2-40B4-BE49-F238E27FC236}">
                <a16:creationId xmlns:a16="http://schemas.microsoft.com/office/drawing/2014/main" id="{1EE8FCD0-BD64-4702-B369-7268ACC02720}"/>
              </a:ext>
            </a:extLst>
          </p:cNvPr>
          <p:cNvSpPr>
            <a:spLocks noGrp="1"/>
          </p:cNvSpPr>
          <p:nvPr/>
        </p:nvSpPr>
        <p:spPr>
          <a:xfrm>
            <a:off x="609600" y="2085975"/>
            <a:ext cx="10763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Ану – верховный бог неба.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ED09EF-E288-4CDB-B0DE-F34E866614AB}"/>
              </a:ext>
            </a:extLst>
          </p:cNvPr>
          <p:cNvSpPr>
            <a:spLocks noGrp="1"/>
          </p:cNvSpPr>
          <p:nvPr/>
        </p:nvSpPr>
        <p:spPr>
          <a:xfrm>
            <a:off x="457200" y="2828925"/>
            <a:ext cx="11277600" cy="1905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9" name="mesopotamia-10-text-60">
            <a:extLst>
              <a:ext uri="{FF2B5EF4-FFF2-40B4-BE49-F238E27FC236}">
                <a16:creationId xmlns:a16="http://schemas.microsoft.com/office/drawing/2014/main" id="{04B566D3-96D3-4EF7-86C2-B408C557DCC3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10763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Энлиль – бог воздуха и ветра.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926678-7FD6-46FA-960B-36E43AF0784E}"/>
              </a:ext>
            </a:extLst>
          </p:cNvPr>
          <p:cNvSpPr>
            <a:spLocks noGrp="1"/>
          </p:cNvSpPr>
          <p:nvPr/>
        </p:nvSpPr>
        <p:spPr>
          <a:xfrm>
            <a:off x="457200" y="3686175"/>
            <a:ext cx="11277600" cy="190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11" name="mesopotamia-10-text-61">
            <a:extLst>
              <a:ext uri="{FF2B5EF4-FFF2-40B4-BE49-F238E27FC236}">
                <a16:creationId xmlns:a16="http://schemas.microsoft.com/office/drawing/2014/main" id="{C07B4BD2-7C51-482C-9333-FE8908E01DDD}"/>
              </a:ext>
            </a:extLst>
          </p:cNvPr>
          <p:cNvSpPr>
            <a:spLocks noGrp="1"/>
          </p:cNvSpPr>
          <p:nvPr/>
        </p:nvSpPr>
        <p:spPr>
          <a:xfrm>
            <a:off x="609600" y="3800475"/>
            <a:ext cx="10763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Энки – бог мудрости и пресной воды, создатель людей.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587BA2F-6301-4637-AB09-BD7E81ADDF2E}"/>
              </a:ext>
            </a:extLst>
          </p:cNvPr>
          <p:cNvSpPr>
            <a:spLocks noGrp="1"/>
          </p:cNvSpPr>
          <p:nvPr/>
        </p:nvSpPr>
        <p:spPr>
          <a:xfrm>
            <a:off x="457200" y="4543425"/>
            <a:ext cx="11277600" cy="1905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13" name="mesopotamia-10-text-62">
            <a:extLst>
              <a:ext uri="{FF2B5EF4-FFF2-40B4-BE49-F238E27FC236}">
                <a16:creationId xmlns:a16="http://schemas.microsoft.com/office/drawing/2014/main" id="{7DAF3367-1579-40FA-B9CC-1F3451BC7F71}"/>
              </a:ext>
            </a:extLst>
          </p:cNvPr>
          <p:cNvSpPr>
            <a:spLocks noGrp="1"/>
          </p:cNvSpPr>
          <p:nvPr/>
        </p:nvSpPr>
        <p:spPr>
          <a:xfrm>
            <a:off x="609600" y="4657725"/>
            <a:ext cx="10763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Иштар – богиня любви, плодородия и войны.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9B6A09E-2F80-41AB-85E4-24148506DE3F}"/>
              </a:ext>
            </a:extLst>
          </p:cNvPr>
          <p:cNvSpPr>
            <a:spLocks noGrp="1"/>
          </p:cNvSpPr>
          <p:nvPr/>
        </p:nvSpPr>
        <p:spPr>
          <a:xfrm>
            <a:off x="457200" y="5400675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15" name="mesopotamia-10-text-63">
            <a:extLst>
              <a:ext uri="{FF2B5EF4-FFF2-40B4-BE49-F238E27FC236}">
                <a16:creationId xmlns:a16="http://schemas.microsoft.com/office/drawing/2014/main" id="{D1B1B8E4-3096-47AC-917C-5C984F028201}"/>
              </a:ext>
            </a:extLst>
          </p:cNvPr>
          <p:cNvSpPr>
            <a:spLocks noGrp="1"/>
          </p:cNvSpPr>
          <p:nvPr/>
        </p:nvSpPr>
        <p:spPr>
          <a:xfrm>
            <a:off x="609600" y="5514975"/>
            <a:ext cx="10763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Шамаш – бог солнца и справедливости.</a:t>
            </a:r>
          </a:p>
        </p:txBody>
      </p:sp>
    </p:spTree>
    <p:extLst>
      <p:ext uri="{BB962C8B-B14F-4D97-AF65-F5344CB8AC3E}">
        <p14:creationId xmlns:p14="http://schemas.microsoft.com/office/powerpoint/2010/main" val="1355055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F9BFFDA-1F23-4084-AD3B-EA2F1B15AA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2" name="mesopotamia-11-text-64">
            <a:extLst>
              <a:ext uri="{FF2B5EF4-FFF2-40B4-BE49-F238E27FC236}">
                <a16:creationId xmlns:a16="http://schemas.microsoft.com/office/drawing/2014/main" id="{75818748-DD82-47E1-ABFC-73B85CF399C0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AF4D3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AF4D34"/>
                </a:solidFill>
                <a:latin typeface="Georgia"/>
                <a:ea typeface="Georgia"/>
                <a:cs typeface="Georgia"/>
              </a:rPr>
              <a:t>Храмы-зиккураты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879B363-81D9-480C-9027-E9EE8C30BE16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11-text-65">
            <a:extLst>
              <a:ext uri="{FF2B5EF4-FFF2-40B4-BE49-F238E27FC236}">
                <a16:creationId xmlns:a16="http://schemas.microsoft.com/office/drawing/2014/main" id="{9B255FB1-C4D7-4851-AF6E-23735F0CDE8E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11-text-66">
            <a:extLst>
              <a:ext uri="{FF2B5EF4-FFF2-40B4-BE49-F238E27FC236}">
                <a16:creationId xmlns:a16="http://schemas.microsoft.com/office/drawing/2014/main" id="{0F9DC994-A9C0-4E2F-BFB1-62DDCBF51A36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Дома богов на земле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8926" y="2362200"/>
            <a:ext cx="5879274" cy="3886200"/>
          </a:xfrm>
          <a:prstGeom prst="rect">
            <a:avLst/>
          </a:prstGeom>
        </p:spPr>
      </p:pic>
      <p:sp>
        <p:nvSpPr>
          <p:cNvPr id="7" name="mesopotamia-11-text-67">
            <a:extLst>
              <a:ext uri="{FF2B5EF4-FFF2-40B4-BE49-F238E27FC236}">
                <a16:creationId xmlns:a16="http://schemas.microsoft.com/office/drawing/2014/main" id="{2AAA7E57-3B2F-4086-A10F-62C735C8484F}"/>
              </a:ext>
            </a:extLst>
          </p:cNvPr>
          <p:cNvSpPr>
            <a:spLocks noGrp="1"/>
          </p:cNvSpPr>
          <p:nvPr/>
        </p:nvSpPr>
        <p:spPr>
          <a:xfrm>
            <a:off x="7429500" y="2152650"/>
            <a:ext cx="4305300" cy="11092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 каждом городе строили храмовые комплексы – зиккураты.</a:t>
            </a:r>
          </a:p>
        </p:txBody>
      </p:sp>
      <p:sp>
        <p:nvSpPr>
          <p:cNvPr id="8" name="mesopotamia-11-text-68">
            <a:extLst>
              <a:ext uri="{FF2B5EF4-FFF2-40B4-BE49-F238E27FC236}">
                <a16:creationId xmlns:a16="http://schemas.microsoft.com/office/drawing/2014/main" id="{4FD39D2C-4451-4DEC-B4A4-42D8AF0C7AB7}"/>
              </a:ext>
            </a:extLst>
          </p:cNvPr>
          <p:cNvSpPr>
            <a:spLocks noGrp="1"/>
          </p:cNvSpPr>
          <p:nvPr/>
        </p:nvSpPr>
        <p:spPr>
          <a:xfrm>
            <a:off x="7429500" y="3423857"/>
            <a:ext cx="4305300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Зиккурат – многоступенчатая башня из кирпича-сырца.</a:t>
            </a:r>
          </a:p>
        </p:txBody>
      </p:sp>
      <p:sp>
        <p:nvSpPr>
          <p:cNvPr id="9" name="mesopotamia-11-text-69">
            <a:extLst>
              <a:ext uri="{FF2B5EF4-FFF2-40B4-BE49-F238E27FC236}">
                <a16:creationId xmlns:a16="http://schemas.microsoft.com/office/drawing/2014/main" id="{02334F35-0FE5-451C-9410-6B771DE3B944}"/>
              </a:ext>
            </a:extLst>
          </p:cNvPr>
          <p:cNvSpPr>
            <a:spLocks noGrp="1"/>
          </p:cNvSpPr>
          <p:nvPr/>
        </p:nvSpPr>
        <p:spPr>
          <a:xfrm>
            <a:off x="7429500" y="4334828"/>
            <a:ext cx="4305300" cy="11092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Служил святилищем и считался лестницей для бога, чтобы спуститься на землю.</a:t>
            </a:r>
          </a:p>
        </p:txBody>
      </p:sp>
      <p:sp>
        <p:nvSpPr>
          <p:cNvPr id="10" name="mesopotamia-11-text-70">
            <a:extLst>
              <a:ext uri="{FF2B5EF4-FFF2-40B4-BE49-F238E27FC236}">
                <a16:creationId xmlns:a16="http://schemas.microsoft.com/office/drawing/2014/main" id="{FD2029B2-8450-49A6-9CBF-B260512A9F69}"/>
              </a:ext>
            </a:extLst>
          </p:cNvPr>
          <p:cNvSpPr>
            <a:spLocks noGrp="1"/>
          </p:cNvSpPr>
          <p:nvPr/>
        </p:nvSpPr>
        <p:spPr>
          <a:xfrm>
            <a:off x="7429500" y="5606034"/>
            <a:ext cx="4305300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Самый известный – </a:t>
            </a:r>
            <a:r>
              <a:rPr sz="2325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зиккурат в Уре.</a:t>
            </a:r>
          </a:p>
        </p:txBody>
      </p:sp>
    </p:spTree>
    <p:extLst>
      <p:ext uri="{BB962C8B-B14F-4D97-AF65-F5344CB8AC3E}">
        <p14:creationId xmlns:p14="http://schemas.microsoft.com/office/powerpoint/2010/main" val="1292135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8B1EC74-08C2-4E1A-B90D-9AF74F5AEC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" name="mesopotamia-12-text-71">
            <a:extLst>
              <a:ext uri="{FF2B5EF4-FFF2-40B4-BE49-F238E27FC236}">
                <a16:creationId xmlns:a16="http://schemas.microsoft.com/office/drawing/2014/main" id="{EBDBCBA1-97DA-4C74-83DA-D9ED7E16FA57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356A5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356A54"/>
                </a:solidFill>
                <a:latin typeface="Georgia"/>
                <a:ea typeface="Georgia"/>
                <a:cs typeface="Georgia"/>
              </a:rPr>
              <a:t>Итоги и выводы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6BF6CE-89EA-4423-9EB3-3AA47FE7E076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mesopotamia-12-text-72">
            <a:extLst>
              <a:ext uri="{FF2B5EF4-FFF2-40B4-BE49-F238E27FC236}">
                <a16:creationId xmlns:a16="http://schemas.microsoft.com/office/drawing/2014/main" id="{9433A130-9D1C-4829-BD07-ACC8DCF94EC4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mesopotamia-12-text-73">
            <a:extLst>
              <a:ext uri="{FF2B5EF4-FFF2-40B4-BE49-F238E27FC236}">
                <a16:creationId xmlns:a16="http://schemas.microsoft.com/office/drawing/2014/main" id="{3755429D-4CDB-472F-8565-B996E8C61F8A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Наследие, которое изменило мир</a:t>
            </a:r>
          </a:p>
        </p:txBody>
      </p:sp>
      <p:sp>
        <p:nvSpPr>
          <p:cNvPr id="6" name="mesopotamia-12-text-74">
            <a:extLst>
              <a:ext uri="{FF2B5EF4-FFF2-40B4-BE49-F238E27FC236}">
                <a16:creationId xmlns:a16="http://schemas.microsoft.com/office/drawing/2014/main" id="{C7A8DCD3-3E0D-4CBB-B92D-4A6FF0F8F1C8}"/>
              </a:ext>
            </a:extLst>
          </p:cNvPr>
          <p:cNvSpPr>
            <a:spLocks noGrp="1"/>
          </p:cNvSpPr>
          <p:nvPr/>
        </p:nvSpPr>
        <p:spPr>
          <a:xfrm>
            <a:off x="457200" y="2038350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1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Природные условия Междуречья позволили:</a:t>
            </a:r>
          </a:p>
        </p:txBody>
      </p:sp>
      <p:sp>
        <p:nvSpPr>
          <p:cNvPr id="7" name="mesopotamia-12-text-75">
            <a:extLst>
              <a:ext uri="{FF2B5EF4-FFF2-40B4-BE49-F238E27FC236}">
                <a16:creationId xmlns:a16="http://schemas.microsoft.com/office/drawing/2014/main" id="{437A7B1D-4287-44CE-AD57-013D2E91313C}"/>
              </a:ext>
            </a:extLst>
          </p:cNvPr>
          <p:cNvSpPr>
            <a:spLocks noGrp="1"/>
          </p:cNvSpPr>
          <p:nvPr/>
        </p:nvSpPr>
        <p:spPr>
          <a:xfrm>
            <a:off x="457200" y="2933700"/>
            <a:ext cx="6867525" cy="7955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Развивать </a:t>
            </a:r>
            <a:r>
              <a:rPr sz="247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земледелие</a:t>
            </a: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(благодаря разливам рек и ирригации).</a:t>
            </a:r>
          </a:p>
        </p:txBody>
      </p:sp>
      <p:sp>
        <p:nvSpPr>
          <p:cNvPr id="8" name="mesopotamia-12-text-76">
            <a:extLst>
              <a:ext uri="{FF2B5EF4-FFF2-40B4-BE49-F238E27FC236}">
                <a16:creationId xmlns:a16="http://schemas.microsoft.com/office/drawing/2014/main" id="{8973D4F5-B919-483D-8C35-D150B100307A}"/>
              </a:ext>
            </a:extLst>
          </p:cNvPr>
          <p:cNvSpPr>
            <a:spLocks noGrp="1"/>
          </p:cNvSpPr>
          <p:nvPr/>
        </p:nvSpPr>
        <p:spPr>
          <a:xfrm>
            <a:off x="457200" y="3919728"/>
            <a:ext cx="6867525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Создать первые </a:t>
            </a:r>
            <a:r>
              <a:rPr sz="247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города-государства.</a:t>
            </a:r>
          </a:p>
        </p:txBody>
      </p:sp>
      <p:sp>
        <p:nvSpPr>
          <p:cNvPr id="9" name="mesopotamia-12-text-77">
            <a:extLst>
              <a:ext uri="{FF2B5EF4-FFF2-40B4-BE49-F238E27FC236}">
                <a16:creationId xmlns:a16="http://schemas.microsoft.com/office/drawing/2014/main" id="{AC6D9D9A-5681-4520-93D1-A2C4C6EBD74D}"/>
              </a:ext>
            </a:extLst>
          </p:cNvPr>
          <p:cNvSpPr>
            <a:spLocks noGrp="1"/>
          </p:cNvSpPr>
          <p:nvPr/>
        </p:nvSpPr>
        <p:spPr>
          <a:xfrm>
            <a:off x="457200" y="4522280"/>
            <a:ext cx="6867525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Изобрести </a:t>
            </a:r>
            <a:r>
              <a:rPr sz="247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клинопись.</a:t>
            </a:r>
          </a:p>
        </p:txBody>
      </p:sp>
      <p:sp>
        <p:nvSpPr>
          <p:cNvPr id="10" name="mesopotamia-12-text-78">
            <a:extLst>
              <a:ext uri="{FF2B5EF4-FFF2-40B4-BE49-F238E27FC236}">
                <a16:creationId xmlns:a16="http://schemas.microsoft.com/office/drawing/2014/main" id="{FCA77D03-F014-496A-882A-7C836C4F5438}"/>
              </a:ext>
            </a:extLst>
          </p:cNvPr>
          <p:cNvSpPr>
            <a:spLocks noGrp="1"/>
          </p:cNvSpPr>
          <p:nvPr/>
        </p:nvSpPr>
        <p:spPr>
          <a:xfrm>
            <a:off x="457200" y="5124831"/>
            <a:ext cx="6867525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Достичь успехов в </a:t>
            </a:r>
            <a:r>
              <a:rPr sz="247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математике</a:t>
            </a: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и </a:t>
            </a:r>
            <a:r>
              <a:rPr sz="247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астрономии.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07CCF08-2A9B-41B6-AC20-A3A3028CCDC4}"/>
              </a:ext>
            </a:extLst>
          </p:cNvPr>
          <p:cNvSpPr>
            <a:spLocks noGrp="1"/>
          </p:cNvSpPr>
          <p:nvPr/>
        </p:nvSpPr>
        <p:spPr>
          <a:xfrm>
            <a:off x="7734300" y="2971800"/>
            <a:ext cx="4000500" cy="3248025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12" name="mesopotamia-12-text-79">
            <a:extLst>
              <a:ext uri="{FF2B5EF4-FFF2-40B4-BE49-F238E27FC236}">
                <a16:creationId xmlns:a16="http://schemas.microsoft.com/office/drawing/2014/main" id="{DFB4B7FA-AAD3-4604-BF62-B14D85A54024}"/>
              </a:ext>
            </a:extLst>
          </p:cNvPr>
          <p:cNvSpPr>
            <a:spLocks noGrp="1"/>
          </p:cNvSpPr>
          <p:nvPr/>
        </p:nvSpPr>
        <p:spPr>
          <a:xfrm>
            <a:off x="8001000" y="3467100"/>
            <a:ext cx="3467100" cy="2343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Построить величественные зиккураты.</a:t>
            </a:r>
          </a:p>
        </p:txBody>
      </p:sp>
    </p:spTree>
    <p:extLst>
      <p:ext uri="{BB962C8B-B14F-4D97-AF65-F5344CB8AC3E}">
        <p14:creationId xmlns:p14="http://schemas.microsoft.com/office/powerpoint/2010/main" val="250155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B5F87D-B3D1-4A07-902B-C729BF635A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mesopotamia-13-text-80">
            <a:extLst>
              <a:ext uri="{FF2B5EF4-FFF2-40B4-BE49-F238E27FC236}">
                <a16:creationId xmlns:a16="http://schemas.microsoft.com/office/drawing/2014/main" id="{A9D3B108-8A64-4DE4-AD4E-582E31B02B91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D7C903-1E58-4A55-8EA5-1E44244A99D5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4" name="mesopotamia-13-text-81">
            <a:extLst>
              <a:ext uri="{FF2B5EF4-FFF2-40B4-BE49-F238E27FC236}">
                <a16:creationId xmlns:a16="http://schemas.microsoft.com/office/drawing/2014/main" id="{E73EA9A5-31F4-4860-A9B3-C045530B6B81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516346-2321-4492-B8DF-A297FB4E07D5}"/>
              </a:ext>
            </a:extLst>
          </p:cNvPr>
          <p:cNvSpPr>
            <a:spLocks noGrp="1"/>
          </p:cNvSpPr>
          <p:nvPr/>
        </p:nvSpPr>
        <p:spPr>
          <a:xfrm>
            <a:off x="457200" y="1581150"/>
            <a:ext cx="3933825" cy="4657725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6" name="mesopotamia-13-text-82">
            <a:extLst>
              <a:ext uri="{FF2B5EF4-FFF2-40B4-BE49-F238E27FC236}">
                <a16:creationId xmlns:a16="http://schemas.microsoft.com/office/drawing/2014/main" id="{B937ECED-0465-4EB5-B900-4EC19FEC9422}"/>
              </a:ext>
            </a:extLst>
          </p:cNvPr>
          <p:cNvSpPr>
            <a:spLocks noGrp="1"/>
          </p:cNvSpPr>
          <p:nvPr/>
        </p:nvSpPr>
        <p:spPr>
          <a:xfrm>
            <a:off x="762000" y="2105025"/>
            <a:ext cx="32956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225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Кто молодцы?</a:t>
            </a:r>
          </a:p>
        </p:txBody>
      </p:sp>
      <p:sp>
        <p:nvSpPr>
          <p:cNvPr id="7" name="mesopotamia-13-text-83">
            <a:extLst>
              <a:ext uri="{FF2B5EF4-FFF2-40B4-BE49-F238E27FC236}">
                <a16:creationId xmlns:a16="http://schemas.microsoft.com/office/drawing/2014/main" id="{CACAABF5-DDC2-425B-B9CE-CFCE937D6802}"/>
              </a:ext>
            </a:extLst>
          </p:cNvPr>
          <p:cNvSpPr>
            <a:spLocks noGrp="1"/>
          </p:cNvSpPr>
          <p:nvPr/>
        </p:nvSpPr>
        <p:spPr>
          <a:xfrm>
            <a:off x="762000" y="3324225"/>
            <a:ext cx="32956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375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375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Мы – молодцы!</a:t>
            </a:r>
          </a:p>
        </p:txBody>
      </p:sp>
      <p:sp>
        <p:nvSpPr>
          <p:cNvPr id="8" name="Улыбающееся лицо 7">
            <a:extLst>
              <a:ext uri="{FF2B5EF4-FFF2-40B4-BE49-F238E27FC236}">
                <a16:creationId xmlns:a16="http://schemas.microsoft.com/office/drawing/2014/main" id="{89D65697-4900-4DC4-AA7B-CABA86A05FDB}"/>
              </a:ext>
            </a:extLst>
          </p:cNvPr>
          <p:cNvSpPr>
            <a:spLocks noGrp="1"/>
          </p:cNvSpPr>
          <p:nvPr/>
        </p:nvSpPr>
        <p:spPr>
          <a:xfrm>
            <a:off x="1895475" y="5172075"/>
            <a:ext cx="952500" cy="952500"/>
          </a:xfrm>
          <a:prstGeom prst="smileyFace">
            <a:avLst/>
          </a:prstGeom>
          <a:solidFill>
            <a:srgbClr val="E6C779"/>
          </a:solidFill>
          <a:ln w="28575">
            <a:solidFill>
              <a:srgbClr val="173E72"/>
            </a:solidFill>
          </a:ln>
        </p:spPr>
      </p:sp>
      <p:sp>
        <p:nvSpPr>
          <p:cNvPr id="9" name="mesopotamia-13-text-84">
            <a:extLst>
              <a:ext uri="{FF2B5EF4-FFF2-40B4-BE49-F238E27FC236}">
                <a16:creationId xmlns:a16="http://schemas.microsoft.com/office/drawing/2014/main" id="{F8FE1E32-C4C4-4E46-BED4-7D2393F49313}"/>
              </a:ext>
            </a:extLst>
          </p:cNvPr>
          <p:cNvSpPr>
            <a:spLocks noGrp="1"/>
          </p:cNvSpPr>
          <p:nvPr/>
        </p:nvSpPr>
        <p:spPr>
          <a:xfrm>
            <a:off x="4876800" y="1724025"/>
            <a:ext cx="6838950" cy="4352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Прочитать §11.</a:t>
            </a:r>
          </a:p>
        </p:txBody>
      </p:sp>
      <p:sp>
        <p:nvSpPr>
          <p:cNvPr id="10" name="mesopotamia-13-text-85">
            <a:extLst>
              <a:ext uri="{FF2B5EF4-FFF2-40B4-BE49-F238E27FC236}">
                <a16:creationId xmlns:a16="http://schemas.microsoft.com/office/drawing/2014/main" id="{4A7CE1CF-2D1B-4702-9726-7D8643959F0C}"/>
              </a:ext>
            </a:extLst>
          </p:cNvPr>
          <p:cNvSpPr>
            <a:spLocks noGrp="1"/>
          </p:cNvSpPr>
          <p:nvPr/>
        </p:nvSpPr>
        <p:spPr>
          <a:xfrm>
            <a:off x="4876800" y="2349818"/>
            <a:ext cx="6838950" cy="4352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На выбор:</a:t>
            </a:r>
          </a:p>
        </p:txBody>
      </p:sp>
      <p:sp>
        <p:nvSpPr>
          <p:cNvPr id="11" name="mesopotamia-13-text-86">
            <a:extLst>
              <a:ext uri="{FF2B5EF4-FFF2-40B4-BE49-F238E27FC236}">
                <a16:creationId xmlns:a16="http://schemas.microsoft.com/office/drawing/2014/main" id="{BC18C635-2A64-4822-B176-F137A86F61FE}"/>
              </a:ext>
            </a:extLst>
          </p:cNvPr>
          <p:cNvSpPr>
            <a:spLocks noGrp="1"/>
          </p:cNvSpPr>
          <p:nvPr/>
        </p:nvSpPr>
        <p:spPr>
          <a:xfrm>
            <a:off x="4876800" y="2975610"/>
            <a:ext cx="6838950" cy="8420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Найти на карте древние города-государства: Ур, Урук, Аккад.</a:t>
            </a:r>
          </a:p>
        </p:txBody>
      </p:sp>
      <p:sp>
        <p:nvSpPr>
          <p:cNvPr id="12" name="mesopotamia-13-text-87">
            <a:extLst>
              <a:ext uri="{FF2B5EF4-FFF2-40B4-BE49-F238E27FC236}">
                <a16:creationId xmlns:a16="http://schemas.microsoft.com/office/drawing/2014/main" id="{AC0C25B1-9DDE-4BE4-A8A3-109CA08EBE25}"/>
              </a:ext>
            </a:extLst>
          </p:cNvPr>
          <p:cNvSpPr>
            <a:spLocks noGrp="1"/>
          </p:cNvSpPr>
          <p:nvPr/>
        </p:nvSpPr>
        <p:spPr>
          <a:xfrm>
            <a:off x="4876800" y="4008120"/>
            <a:ext cx="6838950" cy="8420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Попробовать написать своё имя условными знаками клинописи.</a:t>
            </a:r>
          </a:p>
        </p:txBody>
      </p:sp>
      <p:sp>
        <p:nvSpPr>
          <p:cNvPr id="13" name="mesopotamia-13-text-88">
            <a:extLst>
              <a:ext uri="{FF2B5EF4-FFF2-40B4-BE49-F238E27FC236}">
                <a16:creationId xmlns:a16="http://schemas.microsoft.com/office/drawing/2014/main" id="{457D8A45-823C-4C38-8E06-5BA5F743B539}"/>
              </a:ext>
            </a:extLst>
          </p:cNvPr>
          <p:cNvSpPr>
            <a:spLocks noGrp="1"/>
          </p:cNvSpPr>
          <p:nvPr/>
        </p:nvSpPr>
        <p:spPr>
          <a:xfrm>
            <a:off x="4876800" y="5040630"/>
            <a:ext cx="6838950" cy="8420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Подготовить короткий рассказ о одном из богов Древнего Междуречья.</a:t>
            </a:r>
          </a:p>
        </p:txBody>
      </p:sp>
    </p:spTree>
    <p:extLst>
      <p:ext uri="{BB962C8B-B14F-4D97-AF65-F5344CB8AC3E}">
        <p14:creationId xmlns:p14="http://schemas.microsoft.com/office/powerpoint/2010/main" val="49421612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</Words>
  <Application>Microsoft Office PowerPoint</Application>
  <DocSecurity>0</DocSecurity>
  <PresentationFormat>Широкоэкранный</PresentationFormat>
  <Paragraphs>91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2026-09-28T06:02:09Z</dcterms:created>
  <dcterms:modified xsi:type="dcterms:W3CDTF">2026-09-28T10:55:39Z</dcterms:modified>
</cp:coreProperties>
</file>