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26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Фонтан Треви. Фото: официальный туристический портал Рима https://www.turismoroma.it/it/luoghi/fontana-di-trevi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Антуан Ватто, «Паломничество на остров Киферу», 1717. Musée du Louvre, INV 8525. © 2010 GrandPalaisRmn (musée du Louvre) / Stéphane Maréchalle. https://collections.louvre.fr/ark:/53355/cl010061995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Жак-Луи Давид, «Смерть Сократа», 1787. The Metropolitan Museum of Art, 31.45, Public Domain. https://www.metmuseum.org/art/collection/search/436105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D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D38419A-F7DF-486C-ACDC-A1C1D31A1CB7}"/>
              </a:ext>
            </a:extLst>
          </p:cNvPr>
          <p:cNvSpPr>
            <a:spLocks noGrp="1"/>
          </p:cNvSpPr>
          <p:nvPr/>
        </p:nvSpPr>
        <p:spPr>
          <a:xfrm>
            <a:off x="419100" y="485775"/>
            <a:ext cx="6410325" cy="5619750"/>
          </a:xfrm>
          <a:prstGeom prst="rect">
            <a:avLst/>
          </a:prstGeom>
          <a:noFill/>
          <a:ln w="14288">
            <a:solidFill>
              <a:srgbClr val="B99558"/>
            </a:solidFill>
          </a:ln>
        </p:spPr>
      </p:sp>
      <p:sp>
        <p:nvSpPr>
          <p:cNvPr id="2" name="source-4">
            <a:extLst>
              <a:ext uri="{FF2B5EF4-FFF2-40B4-BE49-F238E27FC236}">
                <a16:creationId xmlns:a16="http://schemas.microsoft.com/office/drawing/2014/main" id="{89EAC24C-075A-4AA7-853C-5E9C4122DDFE}"/>
              </a:ext>
            </a:extLst>
          </p:cNvPr>
          <p:cNvSpPr>
            <a:spLocks noGrp="1"/>
          </p:cNvSpPr>
          <p:nvPr/>
        </p:nvSpPr>
        <p:spPr>
          <a:xfrm>
            <a:off x="723900" y="1514475"/>
            <a:ext cx="6076950" cy="2409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4575" b="0">
                <a:solidFill>
                  <a:srgbClr val="FFF9EE"/>
                </a:solidFill>
                <a:latin typeface="Georgia"/>
                <a:ea typeface="Georgia"/>
                <a:cs typeface="Georgia"/>
              </a:defRPr>
            </a:pPr>
            <a:r>
              <a:rPr sz="4575" b="0">
                <a:solidFill>
                  <a:srgbClr val="FFF9EE"/>
                </a:solidFill>
                <a:latin typeface="Georgia"/>
                <a:ea typeface="Georgia"/>
                <a:cs typeface="Georgia"/>
              </a:rPr>
              <a:t>Культурное пространство Европы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EC5E34B-F479-4306-82BF-10F435DBF5AC}"/>
              </a:ext>
            </a:extLst>
          </p:cNvPr>
          <p:cNvSpPr>
            <a:spLocks noGrp="1"/>
          </p:cNvSpPr>
          <p:nvPr/>
        </p:nvSpPr>
        <p:spPr>
          <a:xfrm>
            <a:off x="742950" y="4352925"/>
            <a:ext cx="1343025" cy="28575"/>
          </a:xfrm>
          <a:prstGeom prst="rect">
            <a:avLst/>
          </a:prstGeom>
          <a:solidFill>
            <a:srgbClr val="B99558"/>
          </a:solidFill>
          <a:ln w="0">
            <a:noFill/>
          </a:ln>
        </p:spPr>
      </p:sp>
      <p:sp>
        <p:nvSpPr>
          <p:cNvPr id="4" name="source-3">
            <a:extLst>
              <a:ext uri="{FF2B5EF4-FFF2-40B4-BE49-F238E27FC236}">
                <a16:creationId xmlns:a16="http://schemas.microsoft.com/office/drawing/2014/main" id="{B050A102-29A3-4C34-95BF-DCD79BE3BCD6}"/>
              </a:ext>
            </a:extLst>
          </p:cNvPr>
          <p:cNvSpPr>
            <a:spLocks noGrp="1"/>
          </p:cNvSpPr>
          <p:nvPr/>
        </p:nvSpPr>
        <p:spPr>
          <a:xfrm>
            <a:off x="742950" y="4762500"/>
            <a:ext cx="54673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250" b="0">
                <a:solidFill>
                  <a:srgbClr val="E7D8B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7D8BB"/>
                </a:solidFill>
                <a:latin typeface="Arial"/>
                <a:ea typeface="Arial"/>
                <a:cs typeface="Arial"/>
              </a:rPr>
              <a:t>История, 8 класс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146824" y="314325"/>
            <a:ext cx="4356303" cy="542925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944100" y="3946303"/>
            <a:ext cx="1638300" cy="2318195"/>
          </a:xfrm>
          <a:prstGeom prst="rect">
            <a:avLst/>
          </a:prstGeom>
        </p:spPr>
      </p:pic>
      <p:sp>
        <p:nvSpPr>
          <p:cNvPr id="7" name="signature">
            <a:extLst>
              <a:ext uri="{FF2B5EF4-FFF2-40B4-BE49-F238E27FC236}">
                <a16:creationId xmlns:a16="http://schemas.microsoft.com/office/drawing/2014/main" id="{0EFE303A-2010-4E7A-A668-5F267227B9CA}"/>
              </a:ext>
            </a:extLst>
          </p:cNvPr>
          <p:cNvSpPr>
            <a:spLocks noGrp="1"/>
          </p:cNvSpPr>
          <p:nvPr/>
        </p:nvSpPr>
        <p:spPr>
          <a:xfrm>
            <a:off x="9858375" y="6534150"/>
            <a:ext cx="191452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1100" b="0">
                <a:solidFill>
                  <a:srgbClr val="DDD1BA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DDD1B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81786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ource-5">
            <a:extLst>
              <a:ext uri="{FF2B5EF4-FFF2-40B4-BE49-F238E27FC236}">
                <a16:creationId xmlns:a16="http://schemas.microsoft.com/office/drawing/2014/main" id="{FDE77645-365C-4975-A090-CF06C7EC502A}"/>
              </a:ext>
            </a:extLst>
          </p:cNvPr>
          <p:cNvSpPr>
            <a:spLocks noGrp="1"/>
          </p:cNvSpPr>
          <p:nvPr/>
        </p:nvSpPr>
        <p:spPr>
          <a:xfrm>
            <a:off x="419100" y="304800"/>
            <a:ext cx="11353800" cy="1019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3300" b="0">
                <a:solidFill>
                  <a:srgbClr val="193D63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193D63"/>
                </a:solidFill>
                <a:latin typeface="Georgia"/>
                <a:ea typeface="Georgia"/>
                <a:cs typeface="Georgia"/>
              </a:rPr>
              <a:t>Введение. Эпоха больших перемен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43F83EF-0BC2-40E4-92ED-FC3F876060DF}"/>
              </a:ext>
            </a:extLst>
          </p:cNvPr>
          <p:cNvSpPr>
            <a:spLocks noGrp="1"/>
          </p:cNvSpPr>
          <p:nvPr/>
        </p:nvSpPr>
        <p:spPr>
          <a:xfrm>
            <a:off x="419100" y="1390650"/>
            <a:ext cx="11353800" cy="14288"/>
          </a:xfrm>
          <a:prstGeom prst="rect">
            <a:avLst/>
          </a:prstGeom>
          <a:solidFill>
            <a:srgbClr val="B99558"/>
          </a:solidFill>
          <a:ln w="0">
            <a:noFill/>
          </a:ln>
        </p:spPr>
      </p:sp>
      <p:sp>
        <p:nvSpPr>
          <p:cNvPr id="3" name="source-3">
            <a:extLst>
              <a:ext uri="{FF2B5EF4-FFF2-40B4-BE49-F238E27FC236}">
                <a16:creationId xmlns:a16="http://schemas.microsoft.com/office/drawing/2014/main" id="{AAD498E0-C5D1-4248-8C7D-E9D4956D2669}"/>
              </a:ext>
            </a:extLst>
          </p:cNvPr>
          <p:cNvSpPr>
            <a:spLocks noGrp="1"/>
          </p:cNvSpPr>
          <p:nvPr/>
        </p:nvSpPr>
        <p:spPr>
          <a:xfrm>
            <a:off x="419100" y="1685925"/>
            <a:ext cx="7000875" cy="2038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400" b="0">
                <a:solidFill>
                  <a:srgbClr val="193D6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D63"/>
                </a:solidFill>
                <a:latin typeface="Arial"/>
                <a:ea typeface="Arial"/>
                <a:cs typeface="Arial"/>
              </a:rPr>
              <a:t>XVIII век называют </a:t>
            </a:r>
            <a:r>
              <a:rPr sz="2400" b="1">
                <a:solidFill>
                  <a:srgbClr val="193D63"/>
                </a:solidFill>
                <a:latin typeface="Arial"/>
                <a:ea typeface="Arial"/>
                <a:cs typeface="Arial"/>
              </a:rPr>
              <a:t>«веком Просвещения»</a:t>
            </a:r>
            <a:r>
              <a:rPr sz="2400" b="0">
                <a:solidFill>
                  <a:srgbClr val="193D63"/>
                </a:solidFill>
                <a:latin typeface="Arial"/>
                <a:ea typeface="Arial"/>
                <a:cs typeface="Arial"/>
              </a:rPr>
              <a:t>. Философы провозгласили, что человеческий </a:t>
            </a:r>
            <a:r>
              <a:rPr sz="2400" b="1">
                <a:solidFill>
                  <a:srgbClr val="193D63"/>
                </a:solidFill>
                <a:latin typeface="Arial"/>
                <a:ea typeface="Arial"/>
                <a:cs typeface="Arial"/>
              </a:rPr>
              <a:t>Разум</a:t>
            </a:r>
            <a:r>
              <a:rPr sz="2400" b="0">
                <a:solidFill>
                  <a:srgbClr val="193D63"/>
                </a:solidFill>
                <a:latin typeface="Arial"/>
                <a:ea typeface="Arial"/>
                <a:cs typeface="Arial"/>
              </a:rPr>
              <a:t> способен исправить любые несправедливости. Эта вера изменила не только политику, но и всё искусство.</a:t>
            </a:r>
          </a:p>
        </p:txBody>
      </p:sp>
      <p:sp>
        <p:nvSpPr>
          <p:cNvPr id="4" name="source-4-p0">
            <a:extLst>
              <a:ext uri="{FF2B5EF4-FFF2-40B4-BE49-F238E27FC236}">
                <a16:creationId xmlns:a16="http://schemas.microsoft.com/office/drawing/2014/main" id="{980AEB78-1FF6-40E2-9B0A-091820C45853}"/>
              </a:ext>
            </a:extLst>
          </p:cNvPr>
          <p:cNvSpPr>
            <a:spLocks noGrp="1"/>
          </p:cNvSpPr>
          <p:nvPr/>
        </p:nvSpPr>
        <p:spPr>
          <a:xfrm>
            <a:off x="419100" y="3829050"/>
            <a:ext cx="7000875" cy="1447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325" b="0">
                <a:solidFill>
                  <a:srgbClr val="252B30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52B30"/>
                </a:solidFill>
                <a:latin typeface="Arial"/>
                <a:ea typeface="Arial"/>
                <a:cs typeface="Arial"/>
              </a:rPr>
              <a:t>Культура становится </a:t>
            </a:r>
            <a:r>
              <a:rPr sz="2325" b="1">
                <a:solidFill>
                  <a:srgbClr val="252B30"/>
                </a:solidFill>
                <a:latin typeface="Arial"/>
                <a:ea typeface="Arial"/>
                <a:cs typeface="Arial"/>
              </a:rPr>
              <a:t>светской</a:t>
            </a:r>
            <a:r>
              <a:rPr sz="2325" b="0">
                <a:solidFill>
                  <a:srgbClr val="252B30"/>
                </a:solidFill>
                <a:latin typeface="Arial"/>
                <a:ea typeface="Arial"/>
                <a:cs typeface="Arial"/>
              </a:rPr>
              <a:t>: она постепенно уходит из-под власти церкви. Теперь художников и писателей интересует земная жизнь, чувства и мысли обычного человека.</a:t>
            </a:r>
          </a:p>
        </p:txBody>
      </p:sp>
      <p:sp>
        <p:nvSpPr>
          <p:cNvPr id="5" name="source-4-p1">
            <a:extLst>
              <a:ext uri="{FF2B5EF4-FFF2-40B4-BE49-F238E27FC236}">
                <a16:creationId xmlns:a16="http://schemas.microsoft.com/office/drawing/2014/main" id="{D49FF689-98EF-42AD-B395-094646F4C852}"/>
              </a:ext>
            </a:extLst>
          </p:cNvPr>
          <p:cNvSpPr>
            <a:spLocks noGrp="1"/>
          </p:cNvSpPr>
          <p:nvPr/>
        </p:nvSpPr>
        <p:spPr>
          <a:xfrm>
            <a:off x="419100" y="5372100"/>
            <a:ext cx="7000875" cy="10382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250" b="1">
                <a:solidFill>
                  <a:srgbClr val="1F5E59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F5E59"/>
                </a:solidFill>
                <a:latin typeface="Arial"/>
                <a:ea typeface="Arial"/>
                <a:cs typeface="Arial"/>
              </a:rPr>
              <a:t>В искусстве этого времени смешались три главных стиля: уходящее Барокко, модное Рококо и возрожденный Классицизм.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876223" y="1609725"/>
            <a:ext cx="3802380" cy="4752975"/>
          </a:xfrm>
          <a:prstGeom prst="rect">
            <a:avLst/>
          </a:prstGeom>
        </p:spPr>
      </p:pic>
      <p:sp>
        <p:nvSpPr>
          <p:cNvPr id="7" name="signature">
            <a:extLst>
              <a:ext uri="{FF2B5EF4-FFF2-40B4-BE49-F238E27FC236}">
                <a16:creationId xmlns:a16="http://schemas.microsoft.com/office/drawing/2014/main" id="{388480E5-C12F-466A-A9C8-E4BE0E5C9FD0}"/>
              </a:ext>
            </a:extLst>
          </p:cNvPr>
          <p:cNvSpPr>
            <a:spLocks noGrp="1"/>
          </p:cNvSpPr>
          <p:nvPr/>
        </p:nvSpPr>
        <p:spPr>
          <a:xfrm>
            <a:off x="9858375" y="6534150"/>
            <a:ext cx="191452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1100" b="0">
                <a:solidFill>
                  <a:srgbClr val="746D60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46D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561485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ource-5">
            <a:extLst>
              <a:ext uri="{FF2B5EF4-FFF2-40B4-BE49-F238E27FC236}">
                <a16:creationId xmlns:a16="http://schemas.microsoft.com/office/drawing/2014/main" id="{1F27204E-C6C3-4EB2-890E-11B480C18ACE}"/>
              </a:ext>
            </a:extLst>
          </p:cNvPr>
          <p:cNvSpPr>
            <a:spLocks noGrp="1"/>
          </p:cNvSpPr>
          <p:nvPr/>
        </p:nvSpPr>
        <p:spPr>
          <a:xfrm>
            <a:off x="419100" y="304800"/>
            <a:ext cx="11353800" cy="638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3300" b="0">
                <a:solidFill>
                  <a:srgbClr val="193D63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193D63"/>
                </a:solidFill>
                <a:latin typeface="Georgia"/>
                <a:ea typeface="Georgia"/>
                <a:cs typeface="Georgia"/>
              </a:rPr>
              <a:t>Культура и идеи Просвещения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69B57EE-E0A5-4C0E-8FE6-332BF40CF70A}"/>
              </a:ext>
            </a:extLst>
          </p:cNvPr>
          <p:cNvSpPr>
            <a:spLocks noGrp="1"/>
          </p:cNvSpPr>
          <p:nvPr/>
        </p:nvSpPr>
        <p:spPr>
          <a:xfrm>
            <a:off x="419100" y="1104900"/>
            <a:ext cx="11353800" cy="14288"/>
          </a:xfrm>
          <a:prstGeom prst="rect">
            <a:avLst/>
          </a:prstGeom>
          <a:solidFill>
            <a:srgbClr val="B99558"/>
          </a:solidFill>
          <a:ln w="0">
            <a:noFill/>
          </a:ln>
        </p:spPr>
      </p:sp>
      <p:sp>
        <p:nvSpPr>
          <p:cNvPr id="3" name="source-4">
            <a:extLst>
              <a:ext uri="{FF2B5EF4-FFF2-40B4-BE49-F238E27FC236}">
                <a16:creationId xmlns:a16="http://schemas.microsoft.com/office/drawing/2014/main" id="{067AE31C-07CA-4289-A7B1-CB48489802F4}"/>
              </a:ext>
            </a:extLst>
          </p:cNvPr>
          <p:cNvSpPr>
            <a:spLocks noGrp="1"/>
          </p:cNvSpPr>
          <p:nvPr/>
        </p:nvSpPr>
        <p:spPr>
          <a:xfrm>
            <a:off x="419100" y="1352550"/>
            <a:ext cx="10820400" cy="485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475" b="0">
                <a:solidFill>
                  <a:srgbClr val="752D3D"/>
                </a:solidFill>
                <a:latin typeface="Georgia"/>
                <a:ea typeface="Georgia"/>
                <a:cs typeface="Georgia"/>
              </a:defRPr>
            </a:pPr>
            <a:r>
              <a:rPr sz="2475" b="0">
                <a:solidFill>
                  <a:srgbClr val="752D3D"/>
                </a:solidFill>
                <a:latin typeface="Georgia"/>
                <a:ea typeface="Georgia"/>
                <a:cs typeface="Georgia"/>
              </a:rPr>
              <a:t>Как идеи повлияли на искусство?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771552" y="1943100"/>
            <a:ext cx="933646" cy="119062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6AEF19E-C019-462F-8A42-90394A83F9F3}"/>
              </a:ext>
            </a:extLst>
          </p:cNvPr>
          <p:cNvSpPr>
            <a:spLocks noGrp="1"/>
          </p:cNvSpPr>
          <p:nvPr/>
        </p:nvSpPr>
        <p:spPr>
          <a:xfrm>
            <a:off x="419100" y="3276600"/>
            <a:ext cx="3609975" cy="19050"/>
          </a:xfrm>
          <a:prstGeom prst="rect">
            <a:avLst/>
          </a:prstGeom>
          <a:solidFill>
            <a:srgbClr val="B99558"/>
          </a:solidFill>
          <a:ln w="0">
            <a:noFill/>
          </a:ln>
        </p:spPr>
      </p:sp>
      <p:sp>
        <p:nvSpPr>
          <p:cNvPr id="6" name="source-6-p0">
            <a:extLst>
              <a:ext uri="{FF2B5EF4-FFF2-40B4-BE49-F238E27FC236}">
                <a16:creationId xmlns:a16="http://schemas.microsoft.com/office/drawing/2014/main" id="{B298B57B-F259-4DFC-8070-91211BD8B71D}"/>
              </a:ext>
            </a:extLst>
          </p:cNvPr>
          <p:cNvSpPr>
            <a:spLocks noGrp="1"/>
          </p:cNvSpPr>
          <p:nvPr/>
        </p:nvSpPr>
        <p:spPr>
          <a:xfrm>
            <a:off x="419100" y="3486150"/>
            <a:ext cx="3609975" cy="2905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200" b="0">
                <a:solidFill>
                  <a:srgbClr val="193D63"/>
                </a:solidFill>
                <a:latin typeface="Arial"/>
                <a:ea typeface="Arial"/>
                <a:cs typeface="Arial"/>
              </a:defRPr>
            </a:pPr>
            <a:r>
              <a:rPr sz="2200" b="1">
                <a:solidFill>
                  <a:srgbClr val="193D63"/>
                </a:solidFill>
                <a:latin typeface="Arial"/>
                <a:ea typeface="Arial"/>
                <a:cs typeface="Arial"/>
              </a:rPr>
              <a:t>Интерес к простому человеку:</a:t>
            </a:r>
            <a:r>
              <a:rPr sz="2200" b="0">
                <a:solidFill>
                  <a:srgbClr val="193D63"/>
                </a:solidFill>
                <a:latin typeface="Arial"/>
                <a:ea typeface="Arial"/>
                <a:cs typeface="Arial"/>
              </a:rPr>
              <a:t> Героями картин и книг становятся не только короли и святые, но и обычные горожане, крестьяне. Их жизнь, труд, переживания считаются достойными изображения.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580744" y="1943100"/>
            <a:ext cx="992412" cy="1190625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18E230B-FEA4-4928-9249-58408906BC62}"/>
              </a:ext>
            </a:extLst>
          </p:cNvPr>
          <p:cNvSpPr>
            <a:spLocks noGrp="1"/>
          </p:cNvSpPr>
          <p:nvPr/>
        </p:nvSpPr>
        <p:spPr>
          <a:xfrm>
            <a:off x="4257675" y="3276600"/>
            <a:ext cx="3609975" cy="19050"/>
          </a:xfrm>
          <a:prstGeom prst="rect">
            <a:avLst/>
          </a:prstGeom>
          <a:solidFill>
            <a:srgbClr val="B99558"/>
          </a:solidFill>
          <a:ln w="0">
            <a:noFill/>
          </a:ln>
        </p:spPr>
      </p:sp>
      <p:sp>
        <p:nvSpPr>
          <p:cNvPr id="9" name="source-6-p1">
            <a:extLst>
              <a:ext uri="{FF2B5EF4-FFF2-40B4-BE49-F238E27FC236}">
                <a16:creationId xmlns:a16="http://schemas.microsoft.com/office/drawing/2014/main" id="{255422C8-811B-424B-A8AD-8C44AC62BC4A}"/>
              </a:ext>
            </a:extLst>
          </p:cNvPr>
          <p:cNvSpPr>
            <a:spLocks noGrp="1"/>
          </p:cNvSpPr>
          <p:nvPr/>
        </p:nvSpPr>
        <p:spPr>
          <a:xfrm>
            <a:off x="4257675" y="3486150"/>
            <a:ext cx="3609975" cy="2905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200" b="0">
                <a:solidFill>
                  <a:srgbClr val="1F5E59"/>
                </a:solidFill>
                <a:latin typeface="Arial"/>
                <a:ea typeface="Arial"/>
                <a:cs typeface="Arial"/>
              </a:defRPr>
            </a:pPr>
            <a:r>
              <a:rPr sz="2200" b="1">
                <a:solidFill>
                  <a:srgbClr val="1F5E59"/>
                </a:solidFill>
                <a:latin typeface="Arial"/>
                <a:ea typeface="Arial"/>
                <a:cs typeface="Arial"/>
              </a:rPr>
              <a:t>Вера в разум и добродетель:</a:t>
            </a:r>
            <a:r>
              <a:rPr sz="2200" b="0">
                <a:solidFill>
                  <a:srgbClr val="1F5E59"/>
                </a:solidFill>
                <a:latin typeface="Arial"/>
                <a:ea typeface="Arial"/>
                <a:cs typeface="Arial"/>
              </a:rPr>
              <a:t> Искусство должно не только развлекать, но и учить, показывать примеры мужества, патриотизма, чести.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9488012" y="1943100"/>
            <a:ext cx="855027" cy="119062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57B76B7-53DD-4D24-84F6-405002470A7D}"/>
              </a:ext>
            </a:extLst>
          </p:cNvPr>
          <p:cNvSpPr>
            <a:spLocks noGrp="1"/>
          </p:cNvSpPr>
          <p:nvPr/>
        </p:nvSpPr>
        <p:spPr>
          <a:xfrm>
            <a:off x="8096250" y="3276600"/>
            <a:ext cx="3609975" cy="19050"/>
          </a:xfrm>
          <a:prstGeom prst="rect">
            <a:avLst/>
          </a:prstGeom>
          <a:solidFill>
            <a:srgbClr val="B99558"/>
          </a:solidFill>
          <a:ln w="0">
            <a:noFill/>
          </a:ln>
        </p:spPr>
      </p:sp>
      <p:sp>
        <p:nvSpPr>
          <p:cNvPr id="12" name="source-6-p2">
            <a:extLst>
              <a:ext uri="{FF2B5EF4-FFF2-40B4-BE49-F238E27FC236}">
                <a16:creationId xmlns:a16="http://schemas.microsoft.com/office/drawing/2014/main" id="{AA2D92DF-2D29-49FE-9F3F-1C83757C2426}"/>
              </a:ext>
            </a:extLst>
          </p:cNvPr>
          <p:cNvSpPr>
            <a:spLocks noGrp="1"/>
          </p:cNvSpPr>
          <p:nvPr/>
        </p:nvSpPr>
        <p:spPr>
          <a:xfrm>
            <a:off x="8096250" y="3486150"/>
            <a:ext cx="3609975" cy="2905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200" b="0">
                <a:solidFill>
                  <a:srgbClr val="752D3D"/>
                </a:solidFill>
                <a:latin typeface="Arial"/>
                <a:ea typeface="Arial"/>
                <a:cs typeface="Arial"/>
              </a:defRPr>
            </a:pPr>
            <a:r>
              <a:rPr sz="2200" b="1">
                <a:solidFill>
                  <a:srgbClr val="752D3D"/>
                </a:solidFill>
                <a:latin typeface="Arial"/>
                <a:ea typeface="Arial"/>
                <a:cs typeface="Arial"/>
              </a:rPr>
              <a:t>Образец для подражания — Античность:</a:t>
            </a:r>
            <a:r>
              <a:rPr sz="2200" b="0">
                <a:solidFill>
                  <a:srgbClr val="752D3D"/>
                </a:solidFill>
                <a:latin typeface="Arial"/>
                <a:ea typeface="Arial"/>
                <a:cs typeface="Arial"/>
              </a:rPr>
              <a:t> Древнюю Грецию и Рим считали эпохой идеальной гармонии, разума и гражданских доблестей. Художники вновь начинают им подражать.</a:t>
            </a:r>
          </a:p>
        </p:txBody>
      </p:sp>
      <p:sp>
        <p:nvSpPr>
          <p:cNvPr id="13" name="signature">
            <a:extLst>
              <a:ext uri="{FF2B5EF4-FFF2-40B4-BE49-F238E27FC236}">
                <a16:creationId xmlns:a16="http://schemas.microsoft.com/office/drawing/2014/main" id="{D6113E98-D209-4784-BD60-21778ACAB746}"/>
              </a:ext>
            </a:extLst>
          </p:cNvPr>
          <p:cNvSpPr>
            <a:spLocks noGrp="1"/>
          </p:cNvSpPr>
          <p:nvPr/>
        </p:nvSpPr>
        <p:spPr>
          <a:xfrm>
            <a:off x="9858375" y="6534150"/>
            <a:ext cx="191452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1100" b="0">
                <a:solidFill>
                  <a:srgbClr val="746D60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46D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450395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D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ource-5">
            <a:extLst>
              <a:ext uri="{FF2B5EF4-FFF2-40B4-BE49-F238E27FC236}">
                <a16:creationId xmlns:a16="http://schemas.microsoft.com/office/drawing/2014/main" id="{1F041B7C-FF8E-4F73-AC9B-61989A9ECEFB}"/>
              </a:ext>
            </a:extLst>
          </p:cNvPr>
          <p:cNvSpPr>
            <a:spLocks noGrp="1"/>
          </p:cNvSpPr>
          <p:nvPr/>
        </p:nvSpPr>
        <p:spPr>
          <a:xfrm>
            <a:off x="419100" y="304800"/>
            <a:ext cx="113538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3300" b="0">
                <a:solidFill>
                  <a:srgbClr val="FFF9EE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FFF9EE"/>
                </a:solidFill>
                <a:latin typeface="Georgia"/>
                <a:ea typeface="Georgia"/>
                <a:cs typeface="Georgia"/>
              </a:rPr>
              <a:t>Стиль БАРОККО: пышность и мощь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9FCF541-EAA0-45A1-8DD1-BFB038DF2D1C}"/>
              </a:ext>
            </a:extLst>
          </p:cNvPr>
          <p:cNvSpPr>
            <a:spLocks noGrp="1"/>
          </p:cNvSpPr>
          <p:nvPr/>
        </p:nvSpPr>
        <p:spPr>
          <a:xfrm>
            <a:off x="419100" y="1143000"/>
            <a:ext cx="11353800" cy="14288"/>
          </a:xfrm>
          <a:prstGeom prst="rect">
            <a:avLst/>
          </a:prstGeom>
          <a:solidFill>
            <a:srgbClr val="B99558"/>
          </a:solidFill>
          <a:ln w="0">
            <a:noFill/>
          </a:ln>
        </p:spPr>
      </p:sp>
      <p:sp>
        <p:nvSpPr>
          <p:cNvPr id="3" name="source-3">
            <a:extLst>
              <a:ext uri="{FF2B5EF4-FFF2-40B4-BE49-F238E27FC236}">
                <a16:creationId xmlns:a16="http://schemas.microsoft.com/office/drawing/2014/main" id="{F0435BB9-3DFA-4371-8177-1F4FF960A6B3}"/>
              </a:ext>
            </a:extLst>
          </p:cNvPr>
          <p:cNvSpPr>
            <a:spLocks noGrp="1"/>
          </p:cNvSpPr>
          <p:nvPr/>
        </p:nvSpPr>
        <p:spPr>
          <a:xfrm>
            <a:off x="419100" y="1381125"/>
            <a:ext cx="11220450" cy="866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325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FFF9EE"/>
                </a:solidFill>
                <a:latin typeface="Arial"/>
                <a:ea typeface="Arial"/>
                <a:cs typeface="Arial"/>
              </a:rPr>
              <a:t>Барокко</a:t>
            </a:r>
            <a:r>
              <a:rPr sz="2325" b="0">
                <a:solidFill>
                  <a:srgbClr val="FFF9EE"/>
                </a:solidFill>
                <a:latin typeface="Arial"/>
                <a:ea typeface="Arial"/>
                <a:cs typeface="Arial"/>
              </a:rPr>
              <a:t> — стиль, который сохранял популярность с прошлого века, особенно в католических странах (Италия, Испания, Германия).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674644" y="2343150"/>
            <a:ext cx="4614863" cy="3076575"/>
          </a:xfrm>
          <a:prstGeom prst="rect">
            <a:avLst/>
          </a:prstGeom>
        </p:spPr>
      </p:pic>
      <p:sp>
        <p:nvSpPr>
          <p:cNvPr id="5" name="source-6-p0">
            <a:extLst>
              <a:ext uri="{FF2B5EF4-FFF2-40B4-BE49-F238E27FC236}">
                <a16:creationId xmlns:a16="http://schemas.microsoft.com/office/drawing/2014/main" id="{41CFEC79-D30D-4212-8986-02E7946D5D98}"/>
              </a:ext>
            </a:extLst>
          </p:cNvPr>
          <p:cNvSpPr>
            <a:spLocks noGrp="1"/>
          </p:cNvSpPr>
          <p:nvPr/>
        </p:nvSpPr>
        <p:spPr>
          <a:xfrm>
            <a:off x="419100" y="2362200"/>
            <a:ext cx="5362575" cy="466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325" b="1">
                <a:solidFill>
                  <a:srgbClr val="E7D8BB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E7D8BB"/>
                </a:solidFill>
                <a:latin typeface="Arial"/>
                <a:ea typeface="Arial"/>
                <a:cs typeface="Arial"/>
              </a:rPr>
              <a:t>Его главные черты:</a:t>
            </a:r>
          </a:p>
        </p:txBody>
      </p:sp>
      <p:sp>
        <p:nvSpPr>
          <p:cNvPr id="6" name="source-6-p1">
            <a:extLst>
              <a:ext uri="{FF2B5EF4-FFF2-40B4-BE49-F238E27FC236}">
                <a16:creationId xmlns:a16="http://schemas.microsoft.com/office/drawing/2014/main" id="{85725693-3629-4502-B94A-6FB57DA39C17}"/>
              </a:ext>
            </a:extLst>
          </p:cNvPr>
          <p:cNvSpPr>
            <a:spLocks noGrp="1"/>
          </p:cNvSpPr>
          <p:nvPr/>
        </p:nvSpPr>
        <p:spPr>
          <a:xfrm>
            <a:off x="419100" y="2847975"/>
            <a:ext cx="5362575" cy="1628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325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FFF9EE"/>
                </a:solidFill>
                <a:latin typeface="Arial"/>
                <a:ea typeface="Arial"/>
                <a:cs typeface="Arial"/>
              </a:rPr>
              <a:t>Пышность, масштабность, драматизм. Здания и картины должны были поражать воображение, демонстрировать мощь и богатство.</a:t>
            </a:r>
          </a:p>
        </p:txBody>
      </p:sp>
      <p:sp>
        <p:nvSpPr>
          <p:cNvPr id="7" name="source-6-p2">
            <a:extLst>
              <a:ext uri="{FF2B5EF4-FFF2-40B4-BE49-F238E27FC236}">
                <a16:creationId xmlns:a16="http://schemas.microsoft.com/office/drawing/2014/main" id="{62F5A037-29BE-44C7-B9B1-0948F8F6D436}"/>
              </a:ext>
            </a:extLst>
          </p:cNvPr>
          <p:cNvSpPr>
            <a:spLocks noGrp="1"/>
          </p:cNvSpPr>
          <p:nvPr/>
        </p:nvSpPr>
        <p:spPr>
          <a:xfrm>
            <a:off x="419100" y="4562475"/>
            <a:ext cx="5362575" cy="981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325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FFF9EE"/>
                </a:solidFill>
                <a:latin typeface="Arial"/>
                <a:ea typeface="Arial"/>
                <a:cs typeface="Arial"/>
              </a:rPr>
              <a:t>Сложные формы, обилие украшений, яркие контрасты света и тени.</a:t>
            </a:r>
          </a:p>
        </p:txBody>
      </p:sp>
      <p:sp>
        <p:nvSpPr>
          <p:cNvPr id="8" name="source-2">
            <a:extLst>
              <a:ext uri="{FF2B5EF4-FFF2-40B4-BE49-F238E27FC236}">
                <a16:creationId xmlns:a16="http://schemas.microsoft.com/office/drawing/2014/main" id="{A21E192A-5AAD-4A09-94ED-DEC0B8DE3044}"/>
              </a:ext>
            </a:extLst>
          </p:cNvPr>
          <p:cNvSpPr>
            <a:spLocks noGrp="1"/>
          </p:cNvSpPr>
          <p:nvPr/>
        </p:nvSpPr>
        <p:spPr>
          <a:xfrm>
            <a:off x="419100" y="5657850"/>
            <a:ext cx="113538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250" b="1">
                <a:solidFill>
                  <a:srgbClr val="E7D8B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E7D8BB"/>
                </a:solidFill>
                <a:latin typeface="Arial"/>
                <a:ea typeface="Arial"/>
                <a:cs typeface="Arial"/>
              </a:rPr>
              <a:t>Задача искусства: воздействовать на чувства верующих или подданных, внушать благоговение.</a:t>
            </a:r>
          </a:p>
        </p:txBody>
      </p:sp>
      <p:sp>
        <p:nvSpPr>
          <p:cNvPr id="9" name="signature">
            <a:extLst>
              <a:ext uri="{FF2B5EF4-FFF2-40B4-BE49-F238E27FC236}">
                <a16:creationId xmlns:a16="http://schemas.microsoft.com/office/drawing/2014/main" id="{563226A9-5307-4E50-944C-C3F2C442ACCD}"/>
              </a:ext>
            </a:extLst>
          </p:cNvPr>
          <p:cNvSpPr>
            <a:spLocks noGrp="1"/>
          </p:cNvSpPr>
          <p:nvPr/>
        </p:nvSpPr>
        <p:spPr>
          <a:xfrm>
            <a:off x="9858375" y="6534150"/>
            <a:ext cx="191452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1100" b="0">
                <a:solidFill>
                  <a:srgbClr val="DDD1BA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DDD1B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36836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ource-5">
            <a:extLst>
              <a:ext uri="{FF2B5EF4-FFF2-40B4-BE49-F238E27FC236}">
                <a16:creationId xmlns:a16="http://schemas.microsoft.com/office/drawing/2014/main" id="{AF496C35-56BD-4373-A670-FBD71CD5D6D8}"/>
              </a:ext>
            </a:extLst>
          </p:cNvPr>
          <p:cNvSpPr>
            <a:spLocks noGrp="1"/>
          </p:cNvSpPr>
          <p:nvPr/>
        </p:nvSpPr>
        <p:spPr>
          <a:xfrm>
            <a:off x="419100" y="304800"/>
            <a:ext cx="11353800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3300" b="0">
                <a:solidFill>
                  <a:srgbClr val="193D63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193D63"/>
                </a:solidFill>
                <a:latin typeface="Georgia"/>
                <a:ea typeface="Georgia"/>
                <a:cs typeface="Georgia"/>
              </a:rPr>
              <a:t>Пример Барокко: Фонтан Треви в Риме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F7194E5-1B0F-46D3-8BB5-18E77FEE0370}"/>
              </a:ext>
            </a:extLst>
          </p:cNvPr>
          <p:cNvSpPr>
            <a:spLocks noGrp="1"/>
          </p:cNvSpPr>
          <p:nvPr/>
        </p:nvSpPr>
        <p:spPr>
          <a:xfrm>
            <a:off x="419100" y="1419225"/>
            <a:ext cx="11353800" cy="14288"/>
          </a:xfrm>
          <a:prstGeom prst="rect">
            <a:avLst/>
          </a:prstGeom>
          <a:solidFill>
            <a:srgbClr val="B99558"/>
          </a:solidFill>
          <a:ln w="0">
            <a:noFill/>
          </a:ln>
        </p:spPr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19100" y="1823254"/>
            <a:ext cx="5638800" cy="3173391"/>
          </a:xfrm>
          <a:prstGeom prst="rect">
            <a:avLst/>
          </a:prstGeom>
        </p:spPr>
      </p:pic>
      <p:sp>
        <p:nvSpPr>
          <p:cNvPr id="4" name="source-4">
            <a:extLst>
              <a:ext uri="{FF2B5EF4-FFF2-40B4-BE49-F238E27FC236}">
                <a16:creationId xmlns:a16="http://schemas.microsoft.com/office/drawing/2014/main" id="{D9EC278D-5D06-488E-838C-93A1FDF47943}"/>
              </a:ext>
            </a:extLst>
          </p:cNvPr>
          <p:cNvSpPr>
            <a:spLocks noGrp="1"/>
          </p:cNvSpPr>
          <p:nvPr/>
        </p:nvSpPr>
        <p:spPr>
          <a:xfrm>
            <a:off x="419100" y="5391150"/>
            <a:ext cx="56388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325" b="1">
                <a:solidFill>
                  <a:srgbClr val="1F5E59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F5E59"/>
                </a:solidFill>
                <a:latin typeface="Arial"/>
                <a:ea typeface="Arial"/>
                <a:cs typeface="Arial"/>
              </a:rPr>
              <a:t>Фонтан Треви (завершен в 1762 г.) — блестящий пример позднего Барокко.</a:t>
            </a:r>
          </a:p>
        </p:txBody>
      </p:sp>
      <p:sp>
        <p:nvSpPr>
          <p:cNvPr id="5" name="source-6-p0">
            <a:extLst>
              <a:ext uri="{FF2B5EF4-FFF2-40B4-BE49-F238E27FC236}">
                <a16:creationId xmlns:a16="http://schemas.microsoft.com/office/drawing/2014/main" id="{42CF3452-9BE5-4F8A-B58A-8EED327D6468}"/>
              </a:ext>
            </a:extLst>
          </p:cNvPr>
          <p:cNvSpPr>
            <a:spLocks noGrp="1"/>
          </p:cNvSpPr>
          <p:nvPr/>
        </p:nvSpPr>
        <p:spPr>
          <a:xfrm>
            <a:off x="6457950" y="1657350"/>
            <a:ext cx="5314950" cy="485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325" b="1">
                <a:solidFill>
                  <a:srgbClr val="752D3D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52D3D"/>
                </a:solidFill>
                <a:latin typeface="Arial"/>
                <a:ea typeface="Arial"/>
                <a:cs typeface="Arial"/>
              </a:rPr>
              <a:t>Что в нем особенного:</a:t>
            </a:r>
          </a:p>
        </p:txBody>
      </p:sp>
      <p:sp>
        <p:nvSpPr>
          <p:cNvPr id="6" name="source-6-p1">
            <a:extLst>
              <a:ext uri="{FF2B5EF4-FFF2-40B4-BE49-F238E27FC236}">
                <a16:creationId xmlns:a16="http://schemas.microsoft.com/office/drawing/2014/main" id="{1A2867FB-2EF2-4796-86AE-9A47036B7000}"/>
              </a:ext>
            </a:extLst>
          </p:cNvPr>
          <p:cNvSpPr>
            <a:spLocks noGrp="1"/>
          </p:cNvSpPr>
          <p:nvPr/>
        </p:nvSpPr>
        <p:spPr>
          <a:xfrm>
            <a:off x="6457950" y="2209800"/>
            <a:ext cx="5314950" cy="1619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250" b="0">
                <a:solidFill>
                  <a:srgbClr val="252B3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52B30"/>
                </a:solidFill>
                <a:latin typeface="Arial"/>
                <a:ea typeface="Arial"/>
                <a:cs typeface="Arial"/>
              </a:rPr>
              <a:t>Это не просто фонтан, а грандиозный архитектурный спектакль. Он примыкает к фасаду дворца, который служит ему гигантской декорацией.</a:t>
            </a:r>
          </a:p>
        </p:txBody>
      </p:sp>
      <p:sp>
        <p:nvSpPr>
          <p:cNvPr id="7" name="source-6-p2">
            <a:extLst>
              <a:ext uri="{FF2B5EF4-FFF2-40B4-BE49-F238E27FC236}">
                <a16:creationId xmlns:a16="http://schemas.microsoft.com/office/drawing/2014/main" id="{4821A5F2-A493-4C28-AA29-F875614D865B}"/>
              </a:ext>
            </a:extLst>
          </p:cNvPr>
          <p:cNvSpPr>
            <a:spLocks noGrp="1"/>
          </p:cNvSpPr>
          <p:nvPr/>
        </p:nvSpPr>
        <p:spPr>
          <a:xfrm>
            <a:off x="6457950" y="3943350"/>
            <a:ext cx="5314950" cy="1333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250" b="0">
                <a:solidFill>
                  <a:srgbClr val="252B3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52B30"/>
                </a:solidFill>
                <a:latin typeface="Arial"/>
                <a:ea typeface="Arial"/>
                <a:cs typeface="Arial"/>
              </a:rPr>
              <a:t>В центре — мощная фигура Океана на колеснице-раковине, окруженная другими мифологическими персонажами.</a:t>
            </a:r>
          </a:p>
        </p:txBody>
      </p:sp>
      <p:sp>
        <p:nvSpPr>
          <p:cNvPr id="8" name="source-6-p3">
            <a:extLst>
              <a:ext uri="{FF2B5EF4-FFF2-40B4-BE49-F238E27FC236}">
                <a16:creationId xmlns:a16="http://schemas.microsoft.com/office/drawing/2014/main" id="{C9191A5D-658F-4193-AA68-8F76D6C1AC68}"/>
              </a:ext>
            </a:extLst>
          </p:cNvPr>
          <p:cNvSpPr>
            <a:spLocks noGrp="1"/>
          </p:cNvSpPr>
          <p:nvPr/>
        </p:nvSpPr>
        <p:spPr>
          <a:xfrm>
            <a:off x="6457950" y="5353050"/>
            <a:ext cx="5314950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250" b="0">
                <a:solidFill>
                  <a:srgbClr val="252B3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52B30"/>
                </a:solidFill>
                <a:latin typeface="Arial"/>
                <a:ea typeface="Arial"/>
                <a:cs typeface="Arial"/>
              </a:rPr>
              <a:t>Фонтан показывает, как даже в общественных постройках Барокко стремился к величию и театральности.</a:t>
            </a:r>
          </a:p>
        </p:txBody>
      </p:sp>
      <p:sp>
        <p:nvSpPr>
          <p:cNvPr id="9" name="signature">
            <a:extLst>
              <a:ext uri="{FF2B5EF4-FFF2-40B4-BE49-F238E27FC236}">
                <a16:creationId xmlns:a16="http://schemas.microsoft.com/office/drawing/2014/main" id="{811BBB8D-F728-4FEA-854B-6C4473C6A671}"/>
              </a:ext>
            </a:extLst>
          </p:cNvPr>
          <p:cNvSpPr>
            <a:spLocks noGrp="1"/>
          </p:cNvSpPr>
          <p:nvPr/>
        </p:nvSpPr>
        <p:spPr>
          <a:xfrm>
            <a:off x="9858375" y="6534150"/>
            <a:ext cx="191452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1100" b="0">
                <a:solidFill>
                  <a:srgbClr val="746D60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46D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395102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D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ource-5">
            <a:extLst>
              <a:ext uri="{FF2B5EF4-FFF2-40B4-BE49-F238E27FC236}">
                <a16:creationId xmlns:a16="http://schemas.microsoft.com/office/drawing/2014/main" id="{4FDCAA11-EE9D-4DF5-B1AA-84043D675A3F}"/>
              </a:ext>
            </a:extLst>
          </p:cNvPr>
          <p:cNvSpPr>
            <a:spLocks noGrp="1"/>
          </p:cNvSpPr>
          <p:nvPr/>
        </p:nvSpPr>
        <p:spPr>
          <a:xfrm>
            <a:off x="419100" y="304800"/>
            <a:ext cx="11353800" cy="1009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3300" b="0">
                <a:solidFill>
                  <a:srgbClr val="533649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533649"/>
                </a:solidFill>
                <a:latin typeface="Georgia"/>
                <a:ea typeface="Georgia"/>
                <a:cs typeface="Georgia"/>
              </a:rPr>
              <a:t>Стиль РОКОКО: изящество и легкость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FB70ED1-1389-4AC6-9E30-A75F11B5E4D4}"/>
              </a:ext>
            </a:extLst>
          </p:cNvPr>
          <p:cNvSpPr>
            <a:spLocks noGrp="1"/>
          </p:cNvSpPr>
          <p:nvPr/>
        </p:nvSpPr>
        <p:spPr>
          <a:xfrm>
            <a:off x="419100" y="1371600"/>
            <a:ext cx="11353800" cy="14288"/>
          </a:xfrm>
          <a:prstGeom prst="rect">
            <a:avLst/>
          </a:prstGeom>
          <a:solidFill>
            <a:srgbClr val="B99558"/>
          </a:solidFill>
          <a:ln w="0">
            <a:noFill/>
          </a:ln>
        </p:spPr>
      </p:sp>
      <p:sp>
        <p:nvSpPr>
          <p:cNvPr id="3" name="source-3">
            <a:extLst>
              <a:ext uri="{FF2B5EF4-FFF2-40B4-BE49-F238E27FC236}">
                <a16:creationId xmlns:a16="http://schemas.microsoft.com/office/drawing/2014/main" id="{C0D16F74-2BCD-4526-BAB1-0DB3B6E63827}"/>
              </a:ext>
            </a:extLst>
          </p:cNvPr>
          <p:cNvSpPr>
            <a:spLocks noGrp="1"/>
          </p:cNvSpPr>
          <p:nvPr/>
        </p:nvSpPr>
        <p:spPr>
          <a:xfrm>
            <a:off x="419100" y="1666875"/>
            <a:ext cx="5543550" cy="1628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400" b="0">
                <a:solidFill>
                  <a:srgbClr val="533649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533649"/>
                </a:solidFill>
                <a:latin typeface="Arial"/>
                <a:ea typeface="Arial"/>
                <a:cs typeface="Arial"/>
              </a:rPr>
              <a:t>Рококо зародился во Франции как стиль аристократических салонов и будуаров. Его название происходит от слова </a:t>
            </a:r>
            <a:r>
              <a:rPr sz="2400" b="1">
                <a:solidFill>
                  <a:srgbClr val="533649"/>
                </a:solidFill>
                <a:latin typeface="Arial"/>
                <a:ea typeface="Arial"/>
                <a:cs typeface="Arial"/>
              </a:rPr>
              <a:t>rocaille</a:t>
            </a:r>
            <a:r>
              <a:rPr sz="2400" b="0">
                <a:solidFill>
                  <a:srgbClr val="533649"/>
                </a:solidFill>
                <a:latin typeface="Arial"/>
                <a:ea typeface="Arial"/>
                <a:cs typeface="Arial"/>
              </a:rPr>
              <a:t> — «раковина».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51547" y="3533775"/>
            <a:ext cx="4450080" cy="27813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6623234-2719-4A91-A085-97D14D686364}"/>
              </a:ext>
            </a:extLst>
          </p:cNvPr>
          <p:cNvSpPr>
            <a:spLocks noGrp="1"/>
          </p:cNvSpPr>
          <p:nvPr/>
        </p:nvSpPr>
        <p:spPr>
          <a:xfrm>
            <a:off x="6210300" y="1638300"/>
            <a:ext cx="19050" cy="4695825"/>
          </a:xfrm>
          <a:prstGeom prst="rect">
            <a:avLst/>
          </a:prstGeom>
          <a:solidFill>
            <a:srgbClr val="B99558"/>
          </a:solidFill>
          <a:ln w="0">
            <a:noFill/>
          </a:ln>
        </p:spPr>
      </p:sp>
      <p:sp>
        <p:nvSpPr>
          <p:cNvPr id="6" name="source-4-p0">
            <a:extLst>
              <a:ext uri="{FF2B5EF4-FFF2-40B4-BE49-F238E27FC236}">
                <a16:creationId xmlns:a16="http://schemas.microsoft.com/office/drawing/2014/main" id="{0FE5BE35-83DB-454B-A2C1-8C65303521D1}"/>
              </a:ext>
            </a:extLst>
          </p:cNvPr>
          <p:cNvSpPr>
            <a:spLocks noGrp="1"/>
          </p:cNvSpPr>
          <p:nvPr/>
        </p:nvSpPr>
        <p:spPr>
          <a:xfrm>
            <a:off x="6515100" y="1647825"/>
            <a:ext cx="52578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325" b="1">
                <a:solidFill>
                  <a:srgbClr val="533649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533649"/>
                </a:solidFill>
                <a:latin typeface="Arial"/>
                <a:ea typeface="Arial"/>
                <a:cs typeface="Arial"/>
              </a:rPr>
              <a:t>Главные черты:</a:t>
            </a:r>
          </a:p>
        </p:txBody>
      </p:sp>
      <p:sp>
        <p:nvSpPr>
          <p:cNvPr id="7" name="source-4-p1">
            <a:extLst>
              <a:ext uri="{FF2B5EF4-FFF2-40B4-BE49-F238E27FC236}">
                <a16:creationId xmlns:a16="http://schemas.microsoft.com/office/drawing/2014/main" id="{DDA9E494-14EA-4EE0-8173-4F6276B173DC}"/>
              </a:ext>
            </a:extLst>
          </p:cNvPr>
          <p:cNvSpPr>
            <a:spLocks noGrp="1"/>
          </p:cNvSpPr>
          <p:nvPr/>
        </p:nvSpPr>
        <p:spPr>
          <a:xfrm>
            <a:off x="6515100" y="2133600"/>
            <a:ext cx="5257800" cy="1400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250" b="0">
                <a:solidFill>
                  <a:srgbClr val="252B3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52B30"/>
                </a:solidFill>
                <a:latin typeface="Arial"/>
                <a:ea typeface="Arial"/>
                <a:cs typeface="Arial"/>
              </a:rPr>
              <a:t>Изящество, легкость, игривость. Если Барокко — это торжественная музыка, то Рококо — изящный танец.</a:t>
            </a:r>
          </a:p>
        </p:txBody>
      </p:sp>
      <p:sp>
        <p:nvSpPr>
          <p:cNvPr id="8" name="source-4-p2">
            <a:extLst>
              <a:ext uri="{FF2B5EF4-FFF2-40B4-BE49-F238E27FC236}">
                <a16:creationId xmlns:a16="http://schemas.microsoft.com/office/drawing/2014/main" id="{CB2A3493-7C18-43BE-BC25-A83E3265724A}"/>
              </a:ext>
            </a:extLst>
          </p:cNvPr>
          <p:cNvSpPr>
            <a:spLocks noGrp="1"/>
          </p:cNvSpPr>
          <p:nvPr/>
        </p:nvSpPr>
        <p:spPr>
          <a:xfrm>
            <a:off x="6515100" y="3657600"/>
            <a:ext cx="5257800" cy="733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250" b="0">
                <a:solidFill>
                  <a:srgbClr val="252B3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52B30"/>
                </a:solidFill>
                <a:latin typeface="Arial"/>
                <a:ea typeface="Arial"/>
                <a:cs typeface="Arial"/>
              </a:rPr>
              <a:t>Пастельные тона: золотой, белый, нежно-голубой, розовый.</a:t>
            </a:r>
          </a:p>
        </p:txBody>
      </p:sp>
      <p:sp>
        <p:nvSpPr>
          <p:cNvPr id="9" name="source-4-p3">
            <a:extLst>
              <a:ext uri="{FF2B5EF4-FFF2-40B4-BE49-F238E27FC236}">
                <a16:creationId xmlns:a16="http://schemas.microsoft.com/office/drawing/2014/main" id="{B5F2BE49-5380-4733-8C55-B1DA6CBEEA7B}"/>
              </a:ext>
            </a:extLst>
          </p:cNvPr>
          <p:cNvSpPr>
            <a:spLocks noGrp="1"/>
          </p:cNvSpPr>
          <p:nvPr/>
        </p:nvSpPr>
        <p:spPr>
          <a:xfrm>
            <a:off x="6515100" y="4514850"/>
            <a:ext cx="52578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250" b="0">
                <a:solidFill>
                  <a:srgbClr val="252B3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52B30"/>
                </a:solidFill>
                <a:latin typeface="Arial"/>
                <a:ea typeface="Arial"/>
                <a:cs typeface="Arial"/>
              </a:rPr>
              <a:t>Причудливые орнаменты: завитки, раковины, цветы, гирлянды.</a:t>
            </a:r>
          </a:p>
        </p:txBody>
      </p:sp>
      <p:sp>
        <p:nvSpPr>
          <p:cNvPr id="10" name="source-4-p4">
            <a:extLst>
              <a:ext uri="{FF2B5EF4-FFF2-40B4-BE49-F238E27FC236}">
                <a16:creationId xmlns:a16="http://schemas.microsoft.com/office/drawing/2014/main" id="{9EBA896F-2E32-4197-AD4E-18E9B18B0706}"/>
              </a:ext>
            </a:extLst>
          </p:cNvPr>
          <p:cNvSpPr>
            <a:spLocks noGrp="1"/>
          </p:cNvSpPr>
          <p:nvPr/>
        </p:nvSpPr>
        <p:spPr>
          <a:xfrm>
            <a:off x="6515100" y="5410200"/>
            <a:ext cx="5257800" cy="990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250" b="1">
                <a:solidFill>
                  <a:srgbClr val="533649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533649"/>
                </a:solidFill>
                <a:latin typeface="Arial"/>
                <a:ea typeface="Arial"/>
                <a:cs typeface="Arial"/>
              </a:rPr>
              <a:t>Задача искусства: создавать приятное настроение, развлекать, делать жизнь красивой.</a:t>
            </a:r>
          </a:p>
        </p:txBody>
      </p:sp>
      <p:sp>
        <p:nvSpPr>
          <p:cNvPr id="11" name="signature">
            <a:extLst>
              <a:ext uri="{FF2B5EF4-FFF2-40B4-BE49-F238E27FC236}">
                <a16:creationId xmlns:a16="http://schemas.microsoft.com/office/drawing/2014/main" id="{CF372789-4D29-4D1D-A405-24A28868D7E6}"/>
              </a:ext>
            </a:extLst>
          </p:cNvPr>
          <p:cNvSpPr>
            <a:spLocks noGrp="1"/>
          </p:cNvSpPr>
          <p:nvPr/>
        </p:nvSpPr>
        <p:spPr>
          <a:xfrm>
            <a:off x="9858375" y="6534150"/>
            <a:ext cx="191452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1100" b="0">
                <a:solidFill>
                  <a:srgbClr val="746D60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46D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6912140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ource-5">
            <a:extLst>
              <a:ext uri="{FF2B5EF4-FFF2-40B4-BE49-F238E27FC236}">
                <a16:creationId xmlns:a16="http://schemas.microsoft.com/office/drawing/2014/main" id="{70275A63-4561-45D9-AC6C-E8618161A1A0}"/>
              </a:ext>
            </a:extLst>
          </p:cNvPr>
          <p:cNvSpPr>
            <a:spLocks noGrp="1"/>
          </p:cNvSpPr>
          <p:nvPr/>
        </p:nvSpPr>
        <p:spPr>
          <a:xfrm>
            <a:off x="419100" y="304800"/>
            <a:ext cx="11353800" cy="1019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3300" b="0">
                <a:solidFill>
                  <a:srgbClr val="1F5E59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1F5E59"/>
                </a:solidFill>
                <a:latin typeface="Georgia"/>
                <a:ea typeface="Georgia"/>
                <a:cs typeface="Georgia"/>
              </a:rPr>
              <a:t>Пример Рококо: Базилика Вирценхайлиген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F3C9F2D-E837-453F-93CF-EBD36A14F910}"/>
              </a:ext>
            </a:extLst>
          </p:cNvPr>
          <p:cNvSpPr>
            <a:spLocks noGrp="1"/>
          </p:cNvSpPr>
          <p:nvPr/>
        </p:nvSpPr>
        <p:spPr>
          <a:xfrm>
            <a:off x="419100" y="1381125"/>
            <a:ext cx="11353800" cy="14288"/>
          </a:xfrm>
          <a:prstGeom prst="rect">
            <a:avLst/>
          </a:prstGeom>
          <a:solidFill>
            <a:srgbClr val="B99558"/>
          </a:solidFill>
          <a:ln w="0">
            <a:noFill/>
          </a:ln>
        </p:spPr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120605" y="1543050"/>
            <a:ext cx="3313615" cy="4800600"/>
          </a:xfrm>
          <a:prstGeom prst="rect">
            <a:avLst/>
          </a:prstGeom>
        </p:spPr>
      </p:pic>
      <p:sp>
        <p:nvSpPr>
          <p:cNvPr id="4" name="source-3">
            <a:extLst>
              <a:ext uri="{FF2B5EF4-FFF2-40B4-BE49-F238E27FC236}">
                <a16:creationId xmlns:a16="http://schemas.microsoft.com/office/drawing/2014/main" id="{5FC56435-9DB2-472D-A8AC-C9A37AC1E465}"/>
              </a:ext>
            </a:extLst>
          </p:cNvPr>
          <p:cNvSpPr>
            <a:spLocks noGrp="1"/>
          </p:cNvSpPr>
          <p:nvPr/>
        </p:nvSpPr>
        <p:spPr>
          <a:xfrm>
            <a:off x="419100" y="1657350"/>
            <a:ext cx="6962775" cy="981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400" b="1">
                <a:solidFill>
                  <a:srgbClr val="1F5E59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F5E59"/>
                </a:solidFill>
                <a:latin typeface="Arial"/>
                <a:ea typeface="Arial"/>
                <a:cs typeface="Arial"/>
              </a:rPr>
              <a:t>Базилика Вирценхайлиген (XIV святых помощников) — шедевр немецкого рококо.</a:t>
            </a:r>
          </a:p>
        </p:txBody>
      </p:sp>
      <p:sp>
        <p:nvSpPr>
          <p:cNvPr id="5" name="source-4-p0">
            <a:extLst>
              <a:ext uri="{FF2B5EF4-FFF2-40B4-BE49-F238E27FC236}">
                <a16:creationId xmlns:a16="http://schemas.microsoft.com/office/drawing/2014/main" id="{D7E4524F-CE88-4D49-BB36-19475B5554C3}"/>
              </a:ext>
            </a:extLst>
          </p:cNvPr>
          <p:cNvSpPr>
            <a:spLocks noGrp="1"/>
          </p:cNvSpPr>
          <p:nvPr/>
        </p:nvSpPr>
        <p:spPr>
          <a:xfrm>
            <a:off x="419100" y="2886075"/>
            <a:ext cx="70104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325" b="1">
                <a:solidFill>
                  <a:srgbClr val="752D3D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52D3D"/>
                </a:solidFill>
                <a:latin typeface="Arial"/>
                <a:ea typeface="Arial"/>
                <a:cs typeface="Arial"/>
              </a:rPr>
              <a:t>Что делает ее особенной:</a:t>
            </a:r>
          </a:p>
        </p:txBody>
      </p:sp>
      <p:sp>
        <p:nvSpPr>
          <p:cNvPr id="6" name="source-4-p1">
            <a:extLst>
              <a:ext uri="{FF2B5EF4-FFF2-40B4-BE49-F238E27FC236}">
                <a16:creationId xmlns:a16="http://schemas.microsoft.com/office/drawing/2014/main" id="{9FD92A8D-8D4F-474A-9E50-C546760BDB05}"/>
              </a:ext>
            </a:extLst>
          </p:cNvPr>
          <p:cNvSpPr>
            <a:spLocks noGrp="1"/>
          </p:cNvSpPr>
          <p:nvPr/>
        </p:nvSpPr>
        <p:spPr>
          <a:xfrm>
            <a:off x="419100" y="3429000"/>
            <a:ext cx="701040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325" b="0">
                <a:solidFill>
                  <a:srgbClr val="252B30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52B30"/>
                </a:solidFill>
                <a:latin typeface="Arial"/>
                <a:ea typeface="Arial"/>
                <a:cs typeface="Arial"/>
              </a:rPr>
              <a:t>Ощущение легкости и света. Несмотря на обилие украшений, пространство кажется воздушным.</a:t>
            </a:r>
          </a:p>
        </p:txBody>
      </p:sp>
      <p:sp>
        <p:nvSpPr>
          <p:cNvPr id="7" name="source-4-p2">
            <a:extLst>
              <a:ext uri="{FF2B5EF4-FFF2-40B4-BE49-F238E27FC236}">
                <a16:creationId xmlns:a16="http://schemas.microsoft.com/office/drawing/2014/main" id="{1922B610-5163-4480-BDAE-C049F60F9B4E}"/>
              </a:ext>
            </a:extLst>
          </p:cNvPr>
          <p:cNvSpPr>
            <a:spLocks noGrp="1"/>
          </p:cNvSpPr>
          <p:nvPr/>
        </p:nvSpPr>
        <p:spPr>
          <a:xfrm>
            <a:off x="419100" y="4457700"/>
            <a:ext cx="70104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325" b="0">
                <a:solidFill>
                  <a:srgbClr val="252B30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52B30"/>
                </a:solidFill>
                <a:latin typeface="Arial"/>
                <a:ea typeface="Arial"/>
                <a:cs typeface="Arial"/>
              </a:rPr>
              <a:t>Овальные формы, асимметрия — это отличает рококо от более симметричного барокко.</a:t>
            </a:r>
          </a:p>
        </p:txBody>
      </p:sp>
      <p:sp>
        <p:nvSpPr>
          <p:cNvPr id="8" name="source-4-p3">
            <a:extLst>
              <a:ext uri="{FF2B5EF4-FFF2-40B4-BE49-F238E27FC236}">
                <a16:creationId xmlns:a16="http://schemas.microsoft.com/office/drawing/2014/main" id="{36C5BE52-9BB1-4FEA-AB38-8A9C9DD0CD8A}"/>
              </a:ext>
            </a:extLst>
          </p:cNvPr>
          <p:cNvSpPr>
            <a:spLocks noGrp="1"/>
          </p:cNvSpPr>
          <p:nvPr/>
        </p:nvSpPr>
        <p:spPr>
          <a:xfrm>
            <a:off x="419100" y="5362575"/>
            <a:ext cx="7010400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250" b="0">
                <a:solidFill>
                  <a:srgbClr val="252B3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52B30"/>
                </a:solidFill>
                <a:latin typeface="Arial"/>
                <a:ea typeface="Arial"/>
                <a:cs typeface="Arial"/>
              </a:rPr>
              <a:t>Показывает, что рококо использовался не только для дворцов, но и для церквей, придавая им более камерный, лиричный вид.</a:t>
            </a:r>
          </a:p>
        </p:txBody>
      </p:sp>
      <p:sp>
        <p:nvSpPr>
          <p:cNvPr id="9" name="signature">
            <a:extLst>
              <a:ext uri="{FF2B5EF4-FFF2-40B4-BE49-F238E27FC236}">
                <a16:creationId xmlns:a16="http://schemas.microsoft.com/office/drawing/2014/main" id="{1BC7B66F-973A-4F4E-A8BB-DF4CA62C1677}"/>
              </a:ext>
            </a:extLst>
          </p:cNvPr>
          <p:cNvSpPr>
            <a:spLocks noGrp="1"/>
          </p:cNvSpPr>
          <p:nvPr/>
        </p:nvSpPr>
        <p:spPr>
          <a:xfrm>
            <a:off x="9858375" y="6534150"/>
            <a:ext cx="191452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1100" b="0">
                <a:solidFill>
                  <a:srgbClr val="746D60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46D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75848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ource-5">
            <a:extLst>
              <a:ext uri="{FF2B5EF4-FFF2-40B4-BE49-F238E27FC236}">
                <a16:creationId xmlns:a16="http://schemas.microsoft.com/office/drawing/2014/main" id="{017E4AA1-4347-4055-8945-54F9D3C70CCD}"/>
              </a:ext>
            </a:extLst>
          </p:cNvPr>
          <p:cNvSpPr>
            <a:spLocks noGrp="1"/>
          </p:cNvSpPr>
          <p:nvPr/>
        </p:nvSpPr>
        <p:spPr>
          <a:xfrm>
            <a:off x="419100" y="304800"/>
            <a:ext cx="11353800" cy="638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3300" b="0">
                <a:solidFill>
                  <a:srgbClr val="533649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533649"/>
                </a:solidFill>
                <a:latin typeface="Georgia"/>
                <a:ea typeface="Georgia"/>
                <a:cs typeface="Georgia"/>
              </a:rPr>
              <a:t>Живопись Рококо: Антуан Ватто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07DB8E2-0022-4FB9-9221-4C9D1C435302}"/>
              </a:ext>
            </a:extLst>
          </p:cNvPr>
          <p:cNvSpPr>
            <a:spLocks noGrp="1"/>
          </p:cNvSpPr>
          <p:nvPr/>
        </p:nvSpPr>
        <p:spPr>
          <a:xfrm>
            <a:off x="419100" y="1133475"/>
            <a:ext cx="11353800" cy="14288"/>
          </a:xfrm>
          <a:prstGeom prst="rect">
            <a:avLst/>
          </a:prstGeom>
          <a:solidFill>
            <a:srgbClr val="B99558"/>
          </a:solidFill>
          <a:ln w="0">
            <a:noFill/>
          </a:ln>
        </p:spPr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19100" y="1435246"/>
            <a:ext cx="5772150" cy="3882733"/>
          </a:xfrm>
          <a:prstGeom prst="rect">
            <a:avLst/>
          </a:prstGeom>
        </p:spPr>
      </p:pic>
      <p:sp>
        <p:nvSpPr>
          <p:cNvPr id="4" name="source-3">
            <a:extLst>
              <a:ext uri="{FF2B5EF4-FFF2-40B4-BE49-F238E27FC236}">
                <a16:creationId xmlns:a16="http://schemas.microsoft.com/office/drawing/2014/main" id="{88B4EA6A-BE9A-4572-89F2-68FA614347FB}"/>
              </a:ext>
            </a:extLst>
          </p:cNvPr>
          <p:cNvSpPr>
            <a:spLocks noGrp="1"/>
          </p:cNvSpPr>
          <p:nvPr/>
        </p:nvSpPr>
        <p:spPr>
          <a:xfrm>
            <a:off x="419100" y="5391150"/>
            <a:ext cx="5772150" cy="1019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250" b="1">
                <a:solidFill>
                  <a:srgbClr val="533649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533649"/>
                </a:solidFill>
                <a:latin typeface="Arial"/>
                <a:ea typeface="Arial"/>
                <a:cs typeface="Arial"/>
              </a:rPr>
              <a:t>Антуан Ватто — ключевой художник, который фактически создал стиль рококо в живописи.</a:t>
            </a:r>
          </a:p>
        </p:txBody>
      </p:sp>
      <p:sp>
        <p:nvSpPr>
          <p:cNvPr id="5" name="source-6-p0">
            <a:extLst>
              <a:ext uri="{FF2B5EF4-FFF2-40B4-BE49-F238E27FC236}">
                <a16:creationId xmlns:a16="http://schemas.microsoft.com/office/drawing/2014/main" id="{37FBA3D9-90A4-44D6-8F1C-AE0D6292C74F}"/>
              </a:ext>
            </a:extLst>
          </p:cNvPr>
          <p:cNvSpPr>
            <a:spLocks noGrp="1"/>
          </p:cNvSpPr>
          <p:nvPr/>
        </p:nvSpPr>
        <p:spPr>
          <a:xfrm>
            <a:off x="6572250" y="1447800"/>
            <a:ext cx="5200650" cy="447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250" b="1">
                <a:solidFill>
                  <a:srgbClr val="533649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533649"/>
                </a:solidFill>
                <a:latin typeface="Arial"/>
                <a:ea typeface="Arial"/>
                <a:cs typeface="Arial"/>
              </a:rPr>
              <a:t>Особенности его творчества:</a:t>
            </a:r>
          </a:p>
        </p:txBody>
      </p:sp>
      <p:sp>
        <p:nvSpPr>
          <p:cNvPr id="6" name="source-6-p1">
            <a:extLst>
              <a:ext uri="{FF2B5EF4-FFF2-40B4-BE49-F238E27FC236}">
                <a16:creationId xmlns:a16="http://schemas.microsoft.com/office/drawing/2014/main" id="{4153A3F9-9572-432F-A36C-0E7B0227CFEB}"/>
              </a:ext>
            </a:extLst>
          </p:cNvPr>
          <p:cNvSpPr>
            <a:spLocks noGrp="1"/>
          </p:cNvSpPr>
          <p:nvPr/>
        </p:nvSpPr>
        <p:spPr>
          <a:xfrm>
            <a:off x="6572250" y="2019300"/>
            <a:ext cx="5200650" cy="1133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250" b="0">
                <a:solidFill>
                  <a:srgbClr val="252B30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52B30"/>
                </a:solidFill>
                <a:latin typeface="Arial"/>
                <a:ea typeface="Arial"/>
                <a:cs typeface="Arial"/>
              </a:rPr>
              <a:t>Тонкие чувства:</a:t>
            </a:r>
            <a:r>
              <a:rPr sz="2250" b="0">
                <a:solidFill>
                  <a:srgbClr val="252B30"/>
                </a:solidFill>
                <a:latin typeface="Arial"/>
                <a:ea typeface="Arial"/>
                <a:cs typeface="Arial"/>
              </a:rPr>
              <a:t> его герои часто погружены в легкую меланхолию, задумчивость.</a:t>
            </a:r>
          </a:p>
        </p:txBody>
      </p:sp>
      <p:sp>
        <p:nvSpPr>
          <p:cNvPr id="7" name="source-6-p2">
            <a:extLst>
              <a:ext uri="{FF2B5EF4-FFF2-40B4-BE49-F238E27FC236}">
                <a16:creationId xmlns:a16="http://schemas.microsoft.com/office/drawing/2014/main" id="{1A3C1211-E04B-47E9-AFC6-F50984FE21E8}"/>
              </a:ext>
            </a:extLst>
          </p:cNvPr>
          <p:cNvSpPr>
            <a:spLocks noGrp="1"/>
          </p:cNvSpPr>
          <p:nvPr/>
        </p:nvSpPr>
        <p:spPr>
          <a:xfrm>
            <a:off x="6572250" y="3314700"/>
            <a:ext cx="5200650" cy="1285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250" b="0">
                <a:solidFill>
                  <a:srgbClr val="252B30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52B30"/>
                </a:solidFill>
                <a:latin typeface="Arial"/>
                <a:ea typeface="Arial"/>
                <a:cs typeface="Arial"/>
              </a:rPr>
              <a:t>«Галантные празднества»:</a:t>
            </a:r>
            <a:r>
              <a:rPr sz="2250" b="0">
                <a:solidFill>
                  <a:srgbClr val="252B30"/>
                </a:solidFill>
                <a:latin typeface="Arial"/>
                <a:ea typeface="Arial"/>
                <a:cs typeface="Arial"/>
              </a:rPr>
              <a:t> он изображал аристократов на лоне природы, их прогулки, общение, флирт.</a:t>
            </a:r>
          </a:p>
        </p:txBody>
      </p:sp>
      <p:sp>
        <p:nvSpPr>
          <p:cNvPr id="8" name="source-6-p3">
            <a:extLst>
              <a:ext uri="{FF2B5EF4-FFF2-40B4-BE49-F238E27FC236}">
                <a16:creationId xmlns:a16="http://schemas.microsoft.com/office/drawing/2014/main" id="{A343B8ED-E2FB-4D3F-BA79-ADDB2F1CD402}"/>
              </a:ext>
            </a:extLst>
          </p:cNvPr>
          <p:cNvSpPr>
            <a:spLocks noGrp="1"/>
          </p:cNvSpPr>
          <p:nvPr/>
        </p:nvSpPr>
        <p:spPr>
          <a:xfrm>
            <a:off x="6572250" y="4781550"/>
            <a:ext cx="5200650" cy="1600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250" b="0">
                <a:solidFill>
                  <a:srgbClr val="252B30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52B30"/>
                </a:solidFill>
                <a:latin typeface="Arial"/>
                <a:ea typeface="Arial"/>
                <a:cs typeface="Arial"/>
              </a:rPr>
              <a:t>Поэтичность:</a:t>
            </a:r>
            <a:r>
              <a:rPr sz="2250" b="0">
                <a:solidFill>
                  <a:srgbClr val="252B30"/>
                </a:solidFill>
                <a:latin typeface="Arial"/>
                <a:ea typeface="Arial"/>
                <a:cs typeface="Arial"/>
              </a:rPr>
              <a:t> Ватто не просто рисует сцену, а создает настроение, словно мимолетный сон. Его мягкая манера письма повлияла на будущих импрессионистов.</a:t>
            </a:r>
          </a:p>
        </p:txBody>
      </p:sp>
      <p:sp>
        <p:nvSpPr>
          <p:cNvPr id="9" name="signature">
            <a:extLst>
              <a:ext uri="{FF2B5EF4-FFF2-40B4-BE49-F238E27FC236}">
                <a16:creationId xmlns:a16="http://schemas.microsoft.com/office/drawing/2014/main" id="{646E9652-A885-4FBA-8E65-4B31877D5BC9}"/>
              </a:ext>
            </a:extLst>
          </p:cNvPr>
          <p:cNvSpPr>
            <a:spLocks noGrp="1"/>
          </p:cNvSpPr>
          <p:nvPr/>
        </p:nvSpPr>
        <p:spPr>
          <a:xfrm>
            <a:off x="9858375" y="6534150"/>
            <a:ext cx="191452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1100" b="0">
                <a:solidFill>
                  <a:srgbClr val="746D60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46D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811407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ource-5">
            <a:extLst>
              <a:ext uri="{FF2B5EF4-FFF2-40B4-BE49-F238E27FC236}">
                <a16:creationId xmlns:a16="http://schemas.microsoft.com/office/drawing/2014/main" id="{AA30C98A-F5C2-47DD-BA38-3178969314F8}"/>
              </a:ext>
            </a:extLst>
          </p:cNvPr>
          <p:cNvSpPr>
            <a:spLocks noGrp="1"/>
          </p:cNvSpPr>
          <p:nvPr/>
        </p:nvSpPr>
        <p:spPr>
          <a:xfrm>
            <a:off x="419100" y="304800"/>
            <a:ext cx="1135380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3300" b="0">
                <a:solidFill>
                  <a:srgbClr val="193D63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193D63"/>
                </a:solidFill>
                <a:latin typeface="Georgia"/>
                <a:ea typeface="Georgia"/>
                <a:cs typeface="Georgia"/>
              </a:rPr>
              <a:t>Возрождение КЛАССИЦИЗМА: разум и порядок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10E7B34-9978-468C-BE23-91ACEE0DFA8D}"/>
              </a:ext>
            </a:extLst>
          </p:cNvPr>
          <p:cNvSpPr>
            <a:spLocks noGrp="1"/>
          </p:cNvSpPr>
          <p:nvPr/>
        </p:nvSpPr>
        <p:spPr>
          <a:xfrm>
            <a:off x="419100" y="1419225"/>
            <a:ext cx="11353800" cy="14288"/>
          </a:xfrm>
          <a:prstGeom prst="rect">
            <a:avLst/>
          </a:prstGeom>
          <a:solidFill>
            <a:srgbClr val="B99558"/>
          </a:solidFill>
          <a:ln w="0">
            <a:noFill/>
          </a:ln>
        </p:spPr>
      </p:sp>
      <p:sp>
        <p:nvSpPr>
          <p:cNvPr id="3" name="source-3">
            <a:extLst>
              <a:ext uri="{FF2B5EF4-FFF2-40B4-BE49-F238E27FC236}">
                <a16:creationId xmlns:a16="http://schemas.microsoft.com/office/drawing/2014/main" id="{E15203A0-04AE-4EE4-9A6D-DA7547E3DA0C}"/>
              </a:ext>
            </a:extLst>
          </p:cNvPr>
          <p:cNvSpPr>
            <a:spLocks noGrp="1"/>
          </p:cNvSpPr>
          <p:nvPr/>
        </p:nvSpPr>
        <p:spPr>
          <a:xfrm>
            <a:off x="419100" y="1685925"/>
            <a:ext cx="5324475" cy="14192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400" b="1">
                <a:solidFill>
                  <a:srgbClr val="193D6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93D63"/>
                </a:solidFill>
                <a:latin typeface="Arial"/>
                <a:ea typeface="Arial"/>
                <a:cs typeface="Arial"/>
              </a:rPr>
              <a:t>Во второй половине века под влиянием идей Просвещения Классицизм возвращается как главный стиль.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97404" y="3238500"/>
            <a:ext cx="4082143" cy="3048000"/>
          </a:xfrm>
          <a:prstGeom prst="rect">
            <a:avLst/>
          </a:prstGeom>
        </p:spPr>
      </p:pic>
      <p:sp>
        <p:nvSpPr>
          <p:cNvPr id="5" name="source-8">
            <a:extLst>
              <a:ext uri="{FF2B5EF4-FFF2-40B4-BE49-F238E27FC236}">
                <a16:creationId xmlns:a16="http://schemas.microsoft.com/office/drawing/2014/main" id="{7D78D91C-581D-4825-A20A-823F8E506668}"/>
              </a:ext>
            </a:extLst>
          </p:cNvPr>
          <p:cNvSpPr>
            <a:spLocks noGrp="1"/>
          </p:cNvSpPr>
          <p:nvPr/>
        </p:nvSpPr>
        <p:spPr>
          <a:xfrm>
            <a:off x="6191250" y="1676400"/>
            <a:ext cx="5581650" cy="447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325" b="1">
                <a:solidFill>
                  <a:srgbClr val="1F5E59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F5E59"/>
                </a:solidFill>
                <a:latin typeface="Arial"/>
                <a:ea typeface="Arial"/>
                <a:cs typeface="Arial"/>
              </a:rPr>
              <a:t>Его главные черты:</a:t>
            </a:r>
          </a:p>
        </p:txBody>
      </p:sp>
      <p:sp>
        <p:nvSpPr>
          <p:cNvPr id="6" name="source-4">
            <a:extLst>
              <a:ext uri="{FF2B5EF4-FFF2-40B4-BE49-F238E27FC236}">
                <a16:creationId xmlns:a16="http://schemas.microsoft.com/office/drawing/2014/main" id="{9A4FFC49-B7B8-4245-9AE6-391ECEC75FE3}"/>
              </a:ext>
            </a:extLst>
          </p:cNvPr>
          <p:cNvSpPr>
            <a:spLocks noGrp="1"/>
          </p:cNvSpPr>
          <p:nvPr/>
        </p:nvSpPr>
        <p:spPr>
          <a:xfrm>
            <a:off x="6191250" y="2266950"/>
            <a:ext cx="5581650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325" b="0">
                <a:solidFill>
                  <a:srgbClr val="252B30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52B30"/>
                </a:solidFill>
                <a:latin typeface="Arial"/>
                <a:ea typeface="Arial"/>
                <a:cs typeface="Arial"/>
              </a:rPr>
              <a:t>Строгость, симметрия, четкость линий. Все подчинено разуму и порядку.</a:t>
            </a:r>
          </a:p>
        </p:txBody>
      </p:sp>
      <p:sp>
        <p:nvSpPr>
          <p:cNvPr id="7" name="source-2">
            <a:extLst>
              <a:ext uri="{FF2B5EF4-FFF2-40B4-BE49-F238E27FC236}">
                <a16:creationId xmlns:a16="http://schemas.microsoft.com/office/drawing/2014/main" id="{1092F162-C0C8-4412-8E39-1D7F540253FC}"/>
              </a:ext>
            </a:extLst>
          </p:cNvPr>
          <p:cNvSpPr>
            <a:spLocks noGrp="1"/>
          </p:cNvSpPr>
          <p:nvPr/>
        </p:nvSpPr>
        <p:spPr>
          <a:xfrm>
            <a:off x="6191250" y="3314700"/>
            <a:ext cx="5581650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325" b="0">
                <a:solidFill>
                  <a:srgbClr val="252B30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52B30"/>
                </a:solidFill>
                <a:latin typeface="Arial"/>
                <a:ea typeface="Arial"/>
                <a:cs typeface="Arial"/>
              </a:rPr>
              <a:t>Обращение к античным образцам: колонны, треугольные фронтоны, портики.</a:t>
            </a:r>
          </a:p>
        </p:txBody>
      </p:sp>
      <p:sp>
        <p:nvSpPr>
          <p:cNvPr id="8" name="source-6">
            <a:extLst>
              <a:ext uri="{FF2B5EF4-FFF2-40B4-BE49-F238E27FC236}">
                <a16:creationId xmlns:a16="http://schemas.microsoft.com/office/drawing/2014/main" id="{E844DDD0-E6EF-4052-9438-2F9C8A3BA6E5}"/>
              </a:ext>
            </a:extLst>
          </p:cNvPr>
          <p:cNvSpPr>
            <a:spLocks noGrp="1"/>
          </p:cNvSpPr>
          <p:nvPr/>
        </p:nvSpPr>
        <p:spPr>
          <a:xfrm>
            <a:off x="6191250" y="4362450"/>
            <a:ext cx="5581650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325" b="0">
                <a:solidFill>
                  <a:srgbClr val="252B30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52B30"/>
                </a:solidFill>
                <a:latin typeface="Arial"/>
                <a:ea typeface="Arial"/>
                <a:cs typeface="Arial"/>
              </a:rPr>
              <a:t>Сдержанность в украшениях. Красота — в гармонии пропорций, а не в богатстве декора.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0101EBC-89DF-42F4-97C3-B9896D273136}"/>
              </a:ext>
            </a:extLst>
          </p:cNvPr>
          <p:cNvSpPr>
            <a:spLocks noGrp="1"/>
          </p:cNvSpPr>
          <p:nvPr/>
        </p:nvSpPr>
        <p:spPr>
          <a:xfrm>
            <a:off x="6191250" y="5438775"/>
            <a:ext cx="5581650" cy="19050"/>
          </a:xfrm>
          <a:prstGeom prst="rect">
            <a:avLst/>
          </a:prstGeom>
          <a:solidFill>
            <a:srgbClr val="B99558"/>
          </a:solidFill>
          <a:ln w="0">
            <a:noFill/>
          </a:ln>
        </p:spPr>
      </p:sp>
      <p:sp>
        <p:nvSpPr>
          <p:cNvPr id="10" name="source-9">
            <a:extLst>
              <a:ext uri="{FF2B5EF4-FFF2-40B4-BE49-F238E27FC236}">
                <a16:creationId xmlns:a16="http://schemas.microsoft.com/office/drawing/2014/main" id="{D137EC72-88D9-4249-ABE8-E41525386BA9}"/>
              </a:ext>
            </a:extLst>
          </p:cNvPr>
          <p:cNvSpPr>
            <a:spLocks noGrp="1"/>
          </p:cNvSpPr>
          <p:nvPr/>
        </p:nvSpPr>
        <p:spPr>
          <a:xfrm>
            <a:off x="6191250" y="5581650"/>
            <a:ext cx="5581650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200" b="1">
                <a:solidFill>
                  <a:srgbClr val="1F5E59"/>
                </a:solidFill>
                <a:latin typeface="Arial"/>
                <a:ea typeface="Arial"/>
                <a:cs typeface="Arial"/>
              </a:defRPr>
            </a:pPr>
            <a:r>
              <a:rPr sz="2200" b="1">
                <a:solidFill>
                  <a:srgbClr val="1F5E59"/>
                </a:solidFill>
                <a:latin typeface="Arial"/>
                <a:ea typeface="Arial"/>
                <a:cs typeface="Arial"/>
              </a:rPr>
              <a:t>Задача искусства: воспитывать гражданина, внушать высокие моральные идеалы.</a:t>
            </a:r>
          </a:p>
        </p:txBody>
      </p:sp>
      <p:sp>
        <p:nvSpPr>
          <p:cNvPr id="11" name="signature">
            <a:extLst>
              <a:ext uri="{FF2B5EF4-FFF2-40B4-BE49-F238E27FC236}">
                <a16:creationId xmlns:a16="http://schemas.microsoft.com/office/drawing/2014/main" id="{A8824BA7-B6E8-4468-8BD3-AACCBD3AC909}"/>
              </a:ext>
            </a:extLst>
          </p:cNvPr>
          <p:cNvSpPr>
            <a:spLocks noGrp="1"/>
          </p:cNvSpPr>
          <p:nvPr/>
        </p:nvSpPr>
        <p:spPr>
          <a:xfrm>
            <a:off x="9858375" y="6534150"/>
            <a:ext cx="191452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1100" b="0">
                <a:solidFill>
                  <a:srgbClr val="746D60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46D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07347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5E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ource-5">
            <a:extLst>
              <a:ext uri="{FF2B5EF4-FFF2-40B4-BE49-F238E27FC236}">
                <a16:creationId xmlns:a16="http://schemas.microsoft.com/office/drawing/2014/main" id="{7B432BF9-7D01-41BF-82E7-8E4C3D007D46}"/>
              </a:ext>
            </a:extLst>
          </p:cNvPr>
          <p:cNvSpPr>
            <a:spLocks noGrp="1"/>
          </p:cNvSpPr>
          <p:nvPr/>
        </p:nvSpPr>
        <p:spPr>
          <a:xfrm>
            <a:off x="419100" y="304800"/>
            <a:ext cx="11353800" cy="1019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3300" b="0">
                <a:solidFill>
                  <a:srgbClr val="FFF9EE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FFF9EE"/>
                </a:solidFill>
                <a:latin typeface="Georgia"/>
                <a:ea typeface="Georgia"/>
                <a:cs typeface="Georgia"/>
              </a:rPr>
              <a:t>Пример Классицизма: Площадь Согласия в Париже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45C2658-D264-464A-B334-956744683465}"/>
              </a:ext>
            </a:extLst>
          </p:cNvPr>
          <p:cNvSpPr>
            <a:spLocks noGrp="1"/>
          </p:cNvSpPr>
          <p:nvPr/>
        </p:nvSpPr>
        <p:spPr>
          <a:xfrm>
            <a:off x="419100" y="1381125"/>
            <a:ext cx="11353800" cy="14288"/>
          </a:xfrm>
          <a:prstGeom prst="rect">
            <a:avLst/>
          </a:prstGeom>
          <a:solidFill>
            <a:srgbClr val="B99558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B84CFA8-BF0B-49C9-8DF4-FCCC06496475}"/>
              </a:ext>
            </a:extLst>
          </p:cNvPr>
          <p:cNvSpPr>
            <a:spLocks noGrp="1"/>
          </p:cNvSpPr>
          <p:nvPr/>
        </p:nvSpPr>
        <p:spPr>
          <a:xfrm>
            <a:off x="419100" y="1628775"/>
            <a:ext cx="2828925" cy="4733925"/>
          </a:xfrm>
          <a:prstGeom prst="rect">
            <a:avLst/>
          </a:prstGeom>
          <a:solidFill>
            <a:srgbClr val="F6F0E4"/>
          </a:solidFill>
          <a:ln w="0">
            <a:noFill/>
          </a:ln>
        </p:spPr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12749" y="1724025"/>
            <a:ext cx="2041628" cy="4495800"/>
          </a:xfrm>
          <a:prstGeom prst="rect">
            <a:avLst/>
          </a:prstGeom>
        </p:spPr>
      </p:pic>
      <p:sp>
        <p:nvSpPr>
          <p:cNvPr id="5" name="source-4">
            <a:extLst>
              <a:ext uri="{FF2B5EF4-FFF2-40B4-BE49-F238E27FC236}">
                <a16:creationId xmlns:a16="http://schemas.microsoft.com/office/drawing/2014/main" id="{4FF3F6BF-0622-447E-A180-0742722EC6A7}"/>
              </a:ext>
            </a:extLst>
          </p:cNvPr>
          <p:cNvSpPr>
            <a:spLocks noGrp="1"/>
          </p:cNvSpPr>
          <p:nvPr/>
        </p:nvSpPr>
        <p:spPr>
          <a:xfrm>
            <a:off x="3714750" y="1657350"/>
            <a:ext cx="8020050" cy="1152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550" b="0">
                <a:solidFill>
                  <a:srgbClr val="FFF9EE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FFF9EE"/>
                </a:solidFill>
                <a:latin typeface="Georgia"/>
                <a:ea typeface="Georgia"/>
                <a:cs typeface="Georgia"/>
              </a:rPr>
              <a:t>Площадь Согласия в Париже — выдающийся пример градостроительства в стиле классицизма.</a:t>
            </a:r>
          </a:p>
        </p:txBody>
      </p:sp>
      <p:sp>
        <p:nvSpPr>
          <p:cNvPr id="6" name="source-3-p0">
            <a:extLst>
              <a:ext uri="{FF2B5EF4-FFF2-40B4-BE49-F238E27FC236}">
                <a16:creationId xmlns:a16="http://schemas.microsoft.com/office/drawing/2014/main" id="{192690CA-88C6-4B80-82C1-E6F89D5A31AC}"/>
              </a:ext>
            </a:extLst>
          </p:cNvPr>
          <p:cNvSpPr>
            <a:spLocks noGrp="1"/>
          </p:cNvSpPr>
          <p:nvPr/>
        </p:nvSpPr>
        <p:spPr>
          <a:xfrm>
            <a:off x="3714750" y="3048000"/>
            <a:ext cx="80200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400" b="1">
                <a:solidFill>
                  <a:srgbClr val="E7D8BB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E7D8BB"/>
                </a:solidFill>
                <a:latin typeface="Arial"/>
                <a:ea typeface="Arial"/>
                <a:cs typeface="Arial"/>
              </a:rPr>
              <a:t>В чем ее принципы:</a:t>
            </a:r>
          </a:p>
        </p:txBody>
      </p:sp>
      <p:sp>
        <p:nvSpPr>
          <p:cNvPr id="7" name="source-3-p1">
            <a:extLst>
              <a:ext uri="{FF2B5EF4-FFF2-40B4-BE49-F238E27FC236}">
                <a16:creationId xmlns:a16="http://schemas.microsoft.com/office/drawing/2014/main" id="{574C38A2-758A-4682-9789-C6553F337793}"/>
              </a:ext>
            </a:extLst>
          </p:cNvPr>
          <p:cNvSpPr>
            <a:spLocks noGrp="1"/>
          </p:cNvSpPr>
          <p:nvPr/>
        </p:nvSpPr>
        <p:spPr>
          <a:xfrm>
            <a:off x="3714750" y="3638550"/>
            <a:ext cx="80200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4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FF9EE"/>
                </a:solidFill>
                <a:latin typeface="Arial"/>
                <a:ea typeface="Arial"/>
                <a:cs typeface="Arial"/>
              </a:rPr>
              <a:t>Геометрически правильная форма (огромный восьмиугольник).</a:t>
            </a:r>
          </a:p>
        </p:txBody>
      </p:sp>
      <p:sp>
        <p:nvSpPr>
          <p:cNvPr id="8" name="source-3-p2">
            <a:extLst>
              <a:ext uri="{FF2B5EF4-FFF2-40B4-BE49-F238E27FC236}">
                <a16:creationId xmlns:a16="http://schemas.microsoft.com/office/drawing/2014/main" id="{433BBB1E-C155-4F6C-81A6-3F6D1CE6D22C}"/>
              </a:ext>
            </a:extLst>
          </p:cNvPr>
          <p:cNvSpPr>
            <a:spLocks noGrp="1"/>
          </p:cNvSpPr>
          <p:nvPr/>
        </p:nvSpPr>
        <p:spPr>
          <a:xfrm>
            <a:off x="3714750" y="4572000"/>
            <a:ext cx="80200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4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FF9EE"/>
                </a:solidFill>
                <a:latin typeface="Arial"/>
                <a:ea typeface="Arial"/>
                <a:cs typeface="Arial"/>
              </a:rPr>
              <a:t>Строгие фасады окружающих зданий, лишенные лишних украшений.</a:t>
            </a:r>
          </a:p>
        </p:txBody>
      </p:sp>
      <p:sp>
        <p:nvSpPr>
          <p:cNvPr id="9" name="source-3-p3">
            <a:extLst>
              <a:ext uri="{FF2B5EF4-FFF2-40B4-BE49-F238E27FC236}">
                <a16:creationId xmlns:a16="http://schemas.microsoft.com/office/drawing/2014/main" id="{7CDDBF31-E3AA-4B66-9F5C-46AE7C1116FB}"/>
              </a:ext>
            </a:extLst>
          </p:cNvPr>
          <p:cNvSpPr>
            <a:spLocks noGrp="1"/>
          </p:cNvSpPr>
          <p:nvPr/>
        </p:nvSpPr>
        <p:spPr>
          <a:xfrm>
            <a:off x="3714750" y="5410200"/>
            <a:ext cx="8020050" cy="1019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325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FFF9EE"/>
                </a:solidFill>
                <a:latin typeface="Arial"/>
                <a:ea typeface="Arial"/>
                <a:cs typeface="Arial"/>
              </a:rPr>
              <a:t>Открытое пространство, организованное по законам разума, а не хаотичная средневековая площадь. Это воплощение идеи порядка в большом городе.</a:t>
            </a:r>
          </a:p>
        </p:txBody>
      </p:sp>
      <p:sp>
        <p:nvSpPr>
          <p:cNvPr id="10" name="signature">
            <a:extLst>
              <a:ext uri="{FF2B5EF4-FFF2-40B4-BE49-F238E27FC236}">
                <a16:creationId xmlns:a16="http://schemas.microsoft.com/office/drawing/2014/main" id="{63688032-691E-41B8-BEBB-B8E4422CD371}"/>
              </a:ext>
            </a:extLst>
          </p:cNvPr>
          <p:cNvSpPr>
            <a:spLocks noGrp="1"/>
          </p:cNvSpPr>
          <p:nvPr/>
        </p:nvSpPr>
        <p:spPr>
          <a:xfrm>
            <a:off x="9858375" y="6534150"/>
            <a:ext cx="191452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1100" b="0">
                <a:solidFill>
                  <a:srgbClr val="DDD1BA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DDD1B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6848837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ource-5">
            <a:extLst>
              <a:ext uri="{FF2B5EF4-FFF2-40B4-BE49-F238E27FC236}">
                <a16:creationId xmlns:a16="http://schemas.microsoft.com/office/drawing/2014/main" id="{6CB60B21-C1E2-4098-80D2-595340D78856}"/>
              </a:ext>
            </a:extLst>
          </p:cNvPr>
          <p:cNvSpPr>
            <a:spLocks noGrp="1"/>
          </p:cNvSpPr>
          <p:nvPr/>
        </p:nvSpPr>
        <p:spPr>
          <a:xfrm>
            <a:off x="419100" y="304800"/>
            <a:ext cx="11353800" cy="1009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3300" b="0">
                <a:solidFill>
                  <a:srgbClr val="193D63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193D63"/>
                </a:solidFill>
                <a:latin typeface="Georgia"/>
                <a:ea typeface="Georgia"/>
                <a:cs typeface="Georgia"/>
              </a:rPr>
              <a:t>Живопись Классицизма: Жак-Луи Давид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E762D70-991C-4E8F-ACE2-955C6CA15CAE}"/>
              </a:ext>
            </a:extLst>
          </p:cNvPr>
          <p:cNvSpPr>
            <a:spLocks noGrp="1"/>
          </p:cNvSpPr>
          <p:nvPr/>
        </p:nvSpPr>
        <p:spPr>
          <a:xfrm>
            <a:off x="419100" y="1381125"/>
            <a:ext cx="11353800" cy="14288"/>
          </a:xfrm>
          <a:prstGeom prst="rect">
            <a:avLst/>
          </a:prstGeom>
          <a:solidFill>
            <a:srgbClr val="B99558"/>
          </a:solidFill>
          <a:ln w="0">
            <a:noFill/>
          </a:ln>
        </p:spPr>
      </p:sp>
      <p:sp>
        <p:nvSpPr>
          <p:cNvPr id="3" name="source-3">
            <a:extLst>
              <a:ext uri="{FF2B5EF4-FFF2-40B4-BE49-F238E27FC236}">
                <a16:creationId xmlns:a16="http://schemas.microsoft.com/office/drawing/2014/main" id="{03AE3721-6E82-4AA3-B673-84B3E7F27153}"/>
              </a:ext>
            </a:extLst>
          </p:cNvPr>
          <p:cNvSpPr>
            <a:spLocks noGrp="1"/>
          </p:cNvSpPr>
          <p:nvPr/>
        </p:nvSpPr>
        <p:spPr>
          <a:xfrm>
            <a:off x="419100" y="1657350"/>
            <a:ext cx="10953750" cy="790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475" b="0">
                <a:solidFill>
                  <a:srgbClr val="193D63"/>
                </a:solidFill>
                <a:latin typeface="Georgia"/>
                <a:ea typeface="Georgia"/>
                <a:cs typeface="Georgia"/>
              </a:defRPr>
            </a:pPr>
            <a:r>
              <a:rPr sz="2475" b="0">
                <a:solidFill>
                  <a:srgbClr val="193D63"/>
                </a:solidFill>
                <a:latin typeface="Georgia"/>
                <a:ea typeface="Georgia"/>
                <a:cs typeface="Georgia"/>
              </a:rPr>
              <a:t>Жак-Луи Давид — самый знаменитый художник революционного классицизма.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98116" y="2876550"/>
            <a:ext cx="5223644" cy="3476625"/>
          </a:xfrm>
          <a:prstGeom prst="rect">
            <a:avLst/>
          </a:prstGeom>
        </p:spPr>
      </p:pic>
      <p:sp>
        <p:nvSpPr>
          <p:cNvPr id="5" name="source-4-p0">
            <a:extLst>
              <a:ext uri="{FF2B5EF4-FFF2-40B4-BE49-F238E27FC236}">
                <a16:creationId xmlns:a16="http://schemas.microsoft.com/office/drawing/2014/main" id="{248F1F78-157B-415E-9581-EE7693016DCA}"/>
              </a:ext>
            </a:extLst>
          </p:cNvPr>
          <p:cNvSpPr>
            <a:spLocks noGrp="1"/>
          </p:cNvSpPr>
          <p:nvPr/>
        </p:nvSpPr>
        <p:spPr>
          <a:xfrm>
            <a:off x="6591300" y="2543175"/>
            <a:ext cx="51816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250" b="1">
                <a:solidFill>
                  <a:srgbClr val="752D3D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752D3D"/>
                </a:solidFill>
                <a:latin typeface="Arial"/>
                <a:ea typeface="Arial"/>
                <a:cs typeface="Arial"/>
              </a:rPr>
              <a:t>О чем его картины?</a:t>
            </a:r>
          </a:p>
        </p:txBody>
      </p:sp>
      <p:sp>
        <p:nvSpPr>
          <p:cNvPr id="6" name="source-4-p1">
            <a:extLst>
              <a:ext uri="{FF2B5EF4-FFF2-40B4-BE49-F238E27FC236}">
                <a16:creationId xmlns:a16="http://schemas.microsoft.com/office/drawing/2014/main" id="{7CA955D3-33C4-4928-93E3-EE52C7368C3D}"/>
              </a:ext>
            </a:extLst>
          </p:cNvPr>
          <p:cNvSpPr>
            <a:spLocks noGrp="1"/>
          </p:cNvSpPr>
          <p:nvPr/>
        </p:nvSpPr>
        <p:spPr>
          <a:xfrm>
            <a:off x="6591300" y="3000375"/>
            <a:ext cx="5181600" cy="2066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200" b="0">
                <a:solidFill>
                  <a:srgbClr val="252B30"/>
                </a:solidFill>
                <a:latin typeface="Arial"/>
                <a:ea typeface="Arial"/>
                <a:cs typeface="Arial"/>
              </a:defRPr>
            </a:pPr>
            <a:r>
              <a:rPr sz="2200" b="1">
                <a:solidFill>
                  <a:srgbClr val="252B30"/>
                </a:solidFill>
                <a:latin typeface="Arial"/>
                <a:ea typeface="Arial"/>
                <a:cs typeface="Arial"/>
              </a:rPr>
              <a:t>Гражданский подвиг:</a:t>
            </a:r>
            <a:r>
              <a:rPr sz="2200" b="0">
                <a:solidFill>
                  <a:srgbClr val="252B30"/>
                </a:solidFill>
                <a:latin typeface="Arial"/>
                <a:ea typeface="Arial"/>
                <a:cs typeface="Arial"/>
              </a:rPr>
              <a:t> он выбирает сюжеты из античной истории, где герои жертвуют собой ради идеи («Смерть Сократа»). Сократ изображен не как жертва, а как триумфатор разума, спокойно принимающий смерть.</a:t>
            </a:r>
          </a:p>
        </p:txBody>
      </p:sp>
      <p:sp>
        <p:nvSpPr>
          <p:cNvPr id="7" name="source-4-p2">
            <a:extLst>
              <a:ext uri="{FF2B5EF4-FFF2-40B4-BE49-F238E27FC236}">
                <a16:creationId xmlns:a16="http://schemas.microsoft.com/office/drawing/2014/main" id="{AE21BE03-6806-4511-B604-87B497F8961A}"/>
              </a:ext>
            </a:extLst>
          </p:cNvPr>
          <p:cNvSpPr>
            <a:spLocks noGrp="1"/>
          </p:cNvSpPr>
          <p:nvPr/>
        </p:nvSpPr>
        <p:spPr>
          <a:xfrm>
            <a:off x="6591300" y="5086350"/>
            <a:ext cx="5181600" cy="1333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200" b="0">
                <a:solidFill>
                  <a:srgbClr val="252B30"/>
                </a:solidFill>
                <a:latin typeface="Arial"/>
                <a:ea typeface="Arial"/>
                <a:cs typeface="Arial"/>
              </a:defRPr>
            </a:pPr>
            <a:r>
              <a:rPr sz="2200" b="1">
                <a:solidFill>
                  <a:srgbClr val="252B30"/>
                </a:solidFill>
                <a:latin typeface="Arial"/>
                <a:ea typeface="Arial"/>
                <a:cs typeface="Arial"/>
              </a:rPr>
              <a:t>Ясность и логика:</a:t>
            </a:r>
            <a:r>
              <a:rPr sz="2200" b="0">
                <a:solidFill>
                  <a:srgbClr val="252B30"/>
                </a:solidFill>
                <a:latin typeface="Arial"/>
                <a:ea typeface="Arial"/>
                <a:cs typeface="Arial"/>
              </a:rPr>
              <a:t> композиция картин строго выстроена, как театральная сцена. Каждый жест, каждый предмет имеет символическое значение.</a:t>
            </a:r>
          </a:p>
        </p:txBody>
      </p:sp>
      <p:sp>
        <p:nvSpPr>
          <p:cNvPr id="8" name="source-4-p3">
            <a:extLst>
              <a:ext uri="{FF2B5EF4-FFF2-40B4-BE49-F238E27FC236}">
                <a16:creationId xmlns:a16="http://schemas.microsoft.com/office/drawing/2014/main" id="{B7D3450D-9D93-4DDF-8A7E-A7147FCA1B02}"/>
              </a:ext>
            </a:extLst>
          </p:cNvPr>
          <p:cNvSpPr>
            <a:spLocks noGrp="1"/>
          </p:cNvSpPr>
          <p:nvPr/>
        </p:nvSpPr>
        <p:spPr>
          <a:xfrm>
            <a:off x="419100" y="2552700"/>
            <a:ext cx="5781675" cy="466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200" b="1">
                <a:solidFill>
                  <a:srgbClr val="752D3D"/>
                </a:solidFill>
                <a:latin typeface="Arial"/>
                <a:ea typeface="Arial"/>
                <a:cs typeface="Arial"/>
              </a:defRPr>
            </a:pPr>
            <a:r>
              <a:rPr sz="2200" b="1">
                <a:solidFill>
                  <a:srgbClr val="752D3D"/>
                </a:solidFill>
                <a:latin typeface="Arial"/>
                <a:ea typeface="Arial"/>
                <a:cs typeface="Arial"/>
              </a:rPr>
              <a:t>Искусство как призыв к действию.</a:t>
            </a:r>
          </a:p>
        </p:txBody>
      </p:sp>
      <p:sp>
        <p:nvSpPr>
          <p:cNvPr id="9" name="signature">
            <a:extLst>
              <a:ext uri="{FF2B5EF4-FFF2-40B4-BE49-F238E27FC236}">
                <a16:creationId xmlns:a16="http://schemas.microsoft.com/office/drawing/2014/main" id="{3ABD4F5A-344D-4ECD-8519-404CD6E20819}"/>
              </a:ext>
            </a:extLst>
          </p:cNvPr>
          <p:cNvSpPr>
            <a:spLocks noGrp="1"/>
          </p:cNvSpPr>
          <p:nvPr/>
        </p:nvSpPr>
        <p:spPr>
          <a:xfrm>
            <a:off x="9858375" y="6534150"/>
            <a:ext cx="191452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1100" b="0">
                <a:solidFill>
                  <a:srgbClr val="746D60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46D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2049234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336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ource-5">
            <a:extLst>
              <a:ext uri="{FF2B5EF4-FFF2-40B4-BE49-F238E27FC236}">
                <a16:creationId xmlns:a16="http://schemas.microsoft.com/office/drawing/2014/main" id="{F6584E43-FAF3-49DF-A5D5-1192AB0CAEC4}"/>
              </a:ext>
            </a:extLst>
          </p:cNvPr>
          <p:cNvSpPr>
            <a:spLocks noGrp="1"/>
          </p:cNvSpPr>
          <p:nvPr/>
        </p:nvSpPr>
        <p:spPr>
          <a:xfrm>
            <a:off x="419100" y="304800"/>
            <a:ext cx="113538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3300" b="0">
                <a:solidFill>
                  <a:srgbClr val="FFF9EE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FFF9EE"/>
                </a:solidFill>
                <a:latin typeface="Georgia"/>
                <a:ea typeface="Georgia"/>
                <a:cs typeface="Georgia"/>
              </a:rPr>
              <a:t>Давид — художник Революции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9DD217D-217B-434D-88F1-CD1F13A9341B}"/>
              </a:ext>
            </a:extLst>
          </p:cNvPr>
          <p:cNvSpPr>
            <a:spLocks noGrp="1"/>
          </p:cNvSpPr>
          <p:nvPr/>
        </p:nvSpPr>
        <p:spPr>
          <a:xfrm>
            <a:off x="419100" y="1152525"/>
            <a:ext cx="11353800" cy="14288"/>
          </a:xfrm>
          <a:prstGeom prst="rect">
            <a:avLst/>
          </a:prstGeom>
          <a:solidFill>
            <a:srgbClr val="B99558"/>
          </a:solidFill>
          <a:ln w="0">
            <a:noFill/>
          </a:ln>
        </p:spPr>
      </p:sp>
      <p:sp>
        <p:nvSpPr>
          <p:cNvPr id="3" name="source-3">
            <a:extLst>
              <a:ext uri="{FF2B5EF4-FFF2-40B4-BE49-F238E27FC236}">
                <a16:creationId xmlns:a16="http://schemas.microsoft.com/office/drawing/2014/main" id="{89281135-B807-434A-AE69-2C62CA26FB59}"/>
              </a:ext>
            </a:extLst>
          </p:cNvPr>
          <p:cNvSpPr>
            <a:spLocks noGrp="1"/>
          </p:cNvSpPr>
          <p:nvPr/>
        </p:nvSpPr>
        <p:spPr>
          <a:xfrm>
            <a:off x="419100" y="1438275"/>
            <a:ext cx="5410200" cy="1247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550" b="0">
                <a:solidFill>
                  <a:srgbClr val="FFF9EE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FFF9EE"/>
                </a:solidFill>
                <a:latin typeface="Georgia"/>
                <a:ea typeface="Georgia"/>
                <a:cs typeface="Georgia"/>
              </a:rPr>
              <a:t>Когда во Франции началась Революция, Давид стал ее главным летописцем.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4541" y="2714625"/>
            <a:ext cx="4139319" cy="2733675"/>
          </a:xfrm>
          <a:prstGeom prst="rect">
            <a:avLst/>
          </a:prstGeom>
        </p:spPr>
      </p:pic>
      <p:sp>
        <p:nvSpPr>
          <p:cNvPr id="5" name="source-4-p0">
            <a:extLst>
              <a:ext uri="{FF2B5EF4-FFF2-40B4-BE49-F238E27FC236}">
                <a16:creationId xmlns:a16="http://schemas.microsoft.com/office/drawing/2014/main" id="{5793BE68-5242-4597-9F78-A88B749A7B41}"/>
              </a:ext>
            </a:extLst>
          </p:cNvPr>
          <p:cNvSpPr>
            <a:spLocks noGrp="1"/>
          </p:cNvSpPr>
          <p:nvPr/>
        </p:nvSpPr>
        <p:spPr>
          <a:xfrm>
            <a:off x="6276975" y="1438275"/>
            <a:ext cx="550545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250" b="1">
                <a:solidFill>
                  <a:srgbClr val="E7D8B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E7D8BB"/>
                </a:solidFill>
                <a:latin typeface="Arial"/>
                <a:ea typeface="Arial"/>
                <a:cs typeface="Arial"/>
              </a:rPr>
              <a:t>Его роль:</a:t>
            </a:r>
          </a:p>
        </p:txBody>
      </p:sp>
      <p:sp>
        <p:nvSpPr>
          <p:cNvPr id="6" name="source-4-p1">
            <a:extLst>
              <a:ext uri="{FF2B5EF4-FFF2-40B4-BE49-F238E27FC236}">
                <a16:creationId xmlns:a16="http://schemas.microsoft.com/office/drawing/2014/main" id="{2AF8A249-7604-4CFC-B624-1B735C5FC972}"/>
              </a:ext>
            </a:extLst>
          </p:cNvPr>
          <p:cNvSpPr>
            <a:spLocks noGrp="1"/>
          </p:cNvSpPr>
          <p:nvPr/>
        </p:nvSpPr>
        <p:spPr>
          <a:xfrm>
            <a:off x="6276975" y="1952625"/>
            <a:ext cx="5505450" cy="2009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2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2200" b="1">
                <a:solidFill>
                  <a:srgbClr val="FFF9EE"/>
                </a:solidFill>
                <a:latin typeface="Arial"/>
                <a:ea typeface="Arial"/>
                <a:cs typeface="Arial"/>
              </a:rPr>
              <a:t>Создание революционных мифов:</a:t>
            </a:r>
            <a:r>
              <a:rPr sz="2200" b="0">
                <a:solidFill>
                  <a:srgbClr val="FFF9EE"/>
                </a:solidFill>
                <a:latin typeface="Arial"/>
                <a:ea typeface="Arial"/>
                <a:cs typeface="Arial"/>
              </a:rPr>
              <a:t> картина «Клятва в зале для игры в мяч» изображала депутатов, давших клятву бороться за конституцию. Это было не документальное фото, а героический образ единства.</a:t>
            </a:r>
          </a:p>
        </p:txBody>
      </p:sp>
      <p:sp>
        <p:nvSpPr>
          <p:cNvPr id="7" name="source-4-p2">
            <a:extLst>
              <a:ext uri="{FF2B5EF4-FFF2-40B4-BE49-F238E27FC236}">
                <a16:creationId xmlns:a16="http://schemas.microsoft.com/office/drawing/2014/main" id="{321926A5-5C9D-42A8-97CD-314C9DBF1CCC}"/>
              </a:ext>
            </a:extLst>
          </p:cNvPr>
          <p:cNvSpPr>
            <a:spLocks noGrp="1"/>
          </p:cNvSpPr>
          <p:nvPr/>
        </p:nvSpPr>
        <p:spPr>
          <a:xfrm>
            <a:off x="6276975" y="4143375"/>
            <a:ext cx="5505450" cy="1343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2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2200" b="1">
                <a:solidFill>
                  <a:srgbClr val="FFF9EE"/>
                </a:solidFill>
                <a:latin typeface="Arial"/>
                <a:ea typeface="Arial"/>
                <a:cs typeface="Arial"/>
              </a:rPr>
              <a:t>Портреты мучеников революции:</a:t>
            </a:r>
            <a:r>
              <a:rPr sz="2200" b="0">
                <a:solidFill>
                  <a:srgbClr val="FFF9EE"/>
                </a:solidFill>
                <a:latin typeface="Arial"/>
                <a:ea typeface="Arial"/>
                <a:cs typeface="Arial"/>
              </a:rPr>
              <a:t> «Смерть Марата» — картина, где убитый лидер революции представлен как светский святой.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C0A6604-299D-48BC-BB27-9D8C713A5032}"/>
              </a:ext>
            </a:extLst>
          </p:cNvPr>
          <p:cNvSpPr>
            <a:spLocks noGrp="1"/>
          </p:cNvSpPr>
          <p:nvPr/>
        </p:nvSpPr>
        <p:spPr>
          <a:xfrm>
            <a:off x="419100" y="5600700"/>
            <a:ext cx="11353800" cy="14288"/>
          </a:xfrm>
          <a:prstGeom prst="rect">
            <a:avLst/>
          </a:prstGeom>
          <a:solidFill>
            <a:srgbClr val="B99558"/>
          </a:solidFill>
          <a:ln w="0">
            <a:noFill/>
          </a:ln>
        </p:spPr>
      </p:sp>
      <p:sp>
        <p:nvSpPr>
          <p:cNvPr id="9" name="source-4-p3">
            <a:extLst>
              <a:ext uri="{FF2B5EF4-FFF2-40B4-BE49-F238E27FC236}">
                <a16:creationId xmlns:a16="http://schemas.microsoft.com/office/drawing/2014/main" id="{7311839D-1587-4D57-A3DA-A8B2036E0F66}"/>
              </a:ext>
            </a:extLst>
          </p:cNvPr>
          <p:cNvSpPr>
            <a:spLocks noGrp="1"/>
          </p:cNvSpPr>
          <p:nvPr/>
        </p:nvSpPr>
        <p:spPr>
          <a:xfrm>
            <a:off x="419100" y="5781675"/>
            <a:ext cx="1135380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200" b="1">
                <a:solidFill>
                  <a:srgbClr val="E7D8BB"/>
                </a:solidFill>
                <a:latin typeface="Arial"/>
                <a:ea typeface="Arial"/>
                <a:cs typeface="Arial"/>
              </a:defRPr>
            </a:pPr>
            <a:r>
              <a:rPr sz="2200" b="1">
                <a:solidFill>
                  <a:srgbClr val="E7D8BB"/>
                </a:solidFill>
                <a:latin typeface="Arial"/>
                <a:ea typeface="Arial"/>
                <a:cs typeface="Arial"/>
              </a:rPr>
              <a:t>Давид показал, что искусство классицизма может служить не только монархии, но и революционным идеалам.</a:t>
            </a:r>
          </a:p>
        </p:txBody>
      </p:sp>
      <p:sp>
        <p:nvSpPr>
          <p:cNvPr id="10" name="signature">
            <a:extLst>
              <a:ext uri="{FF2B5EF4-FFF2-40B4-BE49-F238E27FC236}">
                <a16:creationId xmlns:a16="http://schemas.microsoft.com/office/drawing/2014/main" id="{510C18F2-E665-4B84-B6F9-BB7EE00E0993}"/>
              </a:ext>
            </a:extLst>
          </p:cNvPr>
          <p:cNvSpPr>
            <a:spLocks noGrp="1"/>
          </p:cNvSpPr>
          <p:nvPr/>
        </p:nvSpPr>
        <p:spPr>
          <a:xfrm>
            <a:off x="9858375" y="6534150"/>
            <a:ext cx="191452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1100" b="0">
                <a:solidFill>
                  <a:srgbClr val="DDD1BA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DDD1B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5160907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ource-5">
            <a:extLst>
              <a:ext uri="{FF2B5EF4-FFF2-40B4-BE49-F238E27FC236}">
                <a16:creationId xmlns:a16="http://schemas.microsoft.com/office/drawing/2014/main" id="{14C26F2A-C0D2-4484-814E-4FD09B47770C}"/>
              </a:ext>
            </a:extLst>
          </p:cNvPr>
          <p:cNvSpPr>
            <a:spLocks noGrp="1"/>
          </p:cNvSpPr>
          <p:nvPr/>
        </p:nvSpPr>
        <p:spPr>
          <a:xfrm>
            <a:off x="419100" y="304800"/>
            <a:ext cx="11353800" cy="638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3300" b="0">
                <a:solidFill>
                  <a:srgbClr val="193D63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193D63"/>
                </a:solidFill>
                <a:latin typeface="Georgia"/>
                <a:ea typeface="Georgia"/>
                <a:cs typeface="Georgia"/>
              </a:rPr>
              <a:t>Итоги: три стиля одной эпохи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14985F3-7E01-4D70-B49A-964EAA0DEDE4}"/>
              </a:ext>
            </a:extLst>
          </p:cNvPr>
          <p:cNvSpPr>
            <a:spLocks noGrp="1"/>
          </p:cNvSpPr>
          <p:nvPr/>
        </p:nvSpPr>
        <p:spPr>
          <a:xfrm>
            <a:off x="419100" y="1114425"/>
            <a:ext cx="11353800" cy="14288"/>
          </a:xfrm>
          <a:prstGeom prst="rect">
            <a:avLst/>
          </a:prstGeom>
          <a:solidFill>
            <a:srgbClr val="B99558"/>
          </a:solidFill>
          <a:ln w="0">
            <a:noFill/>
          </a:ln>
        </p:spPr>
      </p:sp>
      <p:sp>
        <p:nvSpPr>
          <p:cNvPr id="3" name="source-3">
            <a:extLst>
              <a:ext uri="{FF2B5EF4-FFF2-40B4-BE49-F238E27FC236}">
                <a16:creationId xmlns:a16="http://schemas.microsoft.com/office/drawing/2014/main" id="{92E6D0A3-BAC0-482C-83F6-D59D82D201C3}"/>
              </a:ext>
            </a:extLst>
          </p:cNvPr>
          <p:cNvSpPr>
            <a:spLocks noGrp="1"/>
          </p:cNvSpPr>
          <p:nvPr/>
        </p:nvSpPr>
        <p:spPr>
          <a:xfrm>
            <a:off x="419100" y="1438275"/>
            <a:ext cx="11268075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700" b="0">
                <a:solidFill>
                  <a:srgbClr val="193D63"/>
                </a:solidFill>
                <a:latin typeface="Georgia"/>
                <a:ea typeface="Georgia"/>
                <a:cs typeface="Georgia"/>
              </a:defRPr>
            </a:pPr>
            <a:r>
              <a:rPr sz="2700" b="0">
                <a:solidFill>
                  <a:srgbClr val="193D63"/>
                </a:solidFill>
                <a:latin typeface="Georgia"/>
                <a:ea typeface="Georgia"/>
                <a:cs typeface="Georgia"/>
              </a:rPr>
              <a:t>XVIII век — это путь искусства от веры в Бога к вере в Человека и его Разум.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D45F219-58AA-4368-830F-06A083CBF331}"/>
              </a:ext>
            </a:extLst>
          </p:cNvPr>
          <p:cNvSpPr>
            <a:spLocks noGrp="1"/>
          </p:cNvSpPr>
          <p:nvPr/>
        </p:nvSpPr>
        <p:spPr>
          <a:xfrm>
            <a:off x="419100" y="2628900"/>
            <a:ext cx="3676650" cy="2733675"/>
          </a:xfrm>
          <a:prstGeom prst="rect">
            <a:avLst/>
          </a:prstGeom>
          <a:solidFill>
            <a:srgbClr val="193D63"/>
          </a:solidFill>
          <a:ln w="0">
            <a:noFill/>
          </a:ln>
        </p:spPr>
      </p:sp>
      <p:sp>
        <p:nvSpPr>
          <p:cNvPr id="5" name="source-4">
            <a:extLst>
              <a:ext uri="{FF2B5EF4-FFF2-40B4-BE49-F238E27FC236}">
                <a16:creationId xmlns:a16="http://schemas.microsoft.com/office/drawing/2014/main" id="{0B153303-12FC-46A5-87BD-FD9C78D5C97A}"/>
              </a:ext>
            </a:extLst>
          </p:cNvPr>
          <p:cNvSpPr>
            <a:spLocks noGrp="1"/>
          </p:cNvSpPr>
          <p:nvPr/>
        </p:nvSpPr>
        <p:spPr>
          <a:xfrm>
            <a:off x="619125" y="2876550"/>
            <a:ext cx="3276600" cy="2276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325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FFF9EE"/>
                </a:solidFill>
                <a:latin typeface="Arial"/>
                <a:ea typeface="Arial"/>
                <a:cs typeface="Arial"/>
              </a:rPr>
              <a:t>Барокко (начало века):</a:t>
            </a:r>
            <a:r>
              <a:rPr sz="2325" b="0">
                <a:solidFill>
                  <a:srgbClr val="FFF9EE"/>
                </a:solidFill>
                <a:latin typeface="Arial"/>
                <a:ea typeface="Arial"/>
                <a:cs typeface="Arial"/>
              </a:rPr>
              <a:t> Пышность, эмоции, мощь Церкви и монархии.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D229F2C-DCB1-4B8D-8C51-60BE8438F899}"/>
              </a:ext>
            </a:extLst>
          </p:cNvPr>
          <p:cNvSpPr>
            <a:spLocks noGrp="1"/>
          </p:cNvSpPr>
          <p:nvPr/>
        </p:nvSpPr>
        <p:spPr>
          <a:xfrm>
            <a:off x="4257675" y="2628900"/>
            <a:ext cx="3676650" cy="2733675"/>
          </a:xfrm>
          <a:prstGeom prst="rect">
            <a:avLst/>
          </a:prstGeom>
          <a:solidFill>
            <a:srgbClr val="533649"/>
          </a:solidFill>
          <a:ln w="0">
            <a:noFill/>
          </a:ln>
        </p:spPr>
      </p:sp>
      <p:sp>
        <p:nvSpPr>
          <p:cNvPr id="7" name="source-2">
            <a:extLst>
              <a:ext uri="{FF2B5EF4-FFF2-40B4-BE49-F238E27FC236}">
                <a16:creationId xmlns:a16="http://schemas.microsoft.com/office/drawing/2014/main" id="{65A01505-1BE6-4CD5-953D-1D6052621BF4}"/>
              </a:ext>
            </a:extLst>
          </p:cNvPr>
          <p:cNvSpPr>
            <a:spLocks noGrp="1"/>
          </p:cNvSpPr>
          <p:nvPr/>
        </p:nvSpPr>
        <p:spPr>
          <a:xfrm>
            <a:off x="4457700" y="2876550"/>
            <a:ext cx="3276600" cy="2276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325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FFF9EE"/>
                </a:solidFill>
                <a:latin typeface="Arial"/>
                <a:ea typeface="Arial"/>
                <a:cs typeface="Arial"/>
              </a:rPr>
              <a:t>Рококо (середина века):</a:t>
            </a:r>
            <a:r>
              <a:rPr sz="2325" b="0">
                <a:solidFill>
                  <a:srgbClr val="FFF9EE"/>
                </a:solidFill>
                <a:latin typeface="Arial"/>
                <a:ea typeface="Arial"/>
                <a:cs typeface="Arial"/>
              </a:rPr>
              <a:t> Изящество, легкость, уход в мир личных чувств и красоты.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7B9B39D-0E4E-43F2-8B4C-4ECC5357C739}"/>
              </a:ext>
            </a:extLst>
          </p:cNvPr>
          <p:cNvSpPr>
            <a:spLocks noGrp="1"/>
          </p:cNvSpPr>
          <p:nvPr/>
        </p:nvSpPr>
        <p:spPr>
          <a:xfrm>
            <a:off x="8096250" y="2628900"/>
            <a:ext cx="3676650" cy="2733675"/>
          </a:xfrm>
          <a:prstGeom prst="rect">
            <a:avLst/>
          </a:prstGeom>
          <a:solidFill>
            <a:srgbClr val="1F5E59"/>
          </a:solidFill>
          <a:ln w="0">
            <a:noFill/>
          </a:ln>
        </p:spPr>
      </p:sp>
      <p:sp>
        <p:nvSpPr>
          <p:cNvPr id="9" name="source-6">
            <a:extLst>
              <a:ext uri="{FF2B5EF4-FFF2-40B4-BE49-F238E27FC236}">
                <a16:creationId xmlns:a16="http://schemas.microsoft.com/office/drawing/2014/main" id="{A93DF1B5-39FB-495E-9FBC-D8C99E8E9EEE}"/>
              </a:ext>
            </a:extLst>
          </p:cNvPr>
          <p:cNvSpPr>
            <a:spLocks noGrp="1"/>
          </p:cNvSpPr>
          <p:nvPr/>
        </p:nvSpPr>
        <p:spPr>
          <a:xfrm>
            <a:off x="8296275" y="2876550"/>
            <a:ext cx="3276600" cy="2276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325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FFF9EE"/>
                </a:solidFill>
                <a:latin typeface="Arial"/>
                <a:ea typeface="Arial"/>
                <a:cs typeface="Arial"/>
              </a:rPr>
              <a:t>Классицизм (конец века):</a:t>
            </a:r>
            <a:r>
              <a:rPr sz="2325" b="0">
                <a:solidFill>
                  <a:srgbClr val="FFF9EE"/>
                </a:solidFill>
                <a:latin typeface="Arial"/>
                <a:ea typeface="Arial"/>
                <a:cs typeface="Arial"/>
              </a:rPr>
              <a:t> Строгость, разум, гражданственность, служение общественным идеалам.</a:t>
            </a:r>
          </a:p>
        </p:txBody>
      </p:sp>
      <p:sp>
        <p:nvSpPr>
          <p:cNvPr id="10" name="source-7">
            <a:extLst>
              <a:ext uri="{FF2B5EF4-FFF2-40B4-BE49-F238E27FC236}">
                <a16:creationId xmlns:a16="http://schemas.microsoft.com/office/drawing/2014/main" id="{02BF96B1-9364-4431-893D-94C898ED49B9}"/>
              </a:ext>
            </a:extLst>
          </p:cNvPr>
          <p:cNvSpPr>
            <a:spLocks noGrp="1"/>
          </p:cNvSpPr>
          <p:nvPr/>
        </p:nvSpPr>
        <p:spPr>
          <a:xfrm>
            <a:off x="419100" y="5686425"/>
            <a:ext cx="11325225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400" b="0">
                <a:solidFill>
                  <a:srgbClr val="252B30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52B30"/>
                </a:solidFill>
                <a:latin typeface="Arial"/>
                <a:ea typeface="Arial"/>
                <a:cs typeface="Arial"/>
              </a:rPr>
              <a:t>Смена стилей показывает, как искусство чутко реагировало на главные идеи своего времени — эпохи Просвещения.</a:t>
            </a:r>
          </a:p>
        </p:txBody>
      </p:sp>
      <p:sp>
        <p:nvSpPr>
          <p:cNvPr id="11" name="signature">
            <a:extLst>
              <a:ext uri="{FF2B5EF4-FFF2-40B4-BE49-F238E27FC236}">
                <a16:creationId xmlns:a16="http://schemas.microsoft.com/office/drawing/2014/main" id="{05FC96A6-3497-4094-A9F7-242987C42DFF}"/>
              </a:ext>
            </a:extLst>
          </p:cNvPr>
          <p:cNvSpPr>
            <a:spLocks noGrp="1"/>
          </p:cNvSpPr>
          <p:nvPr/>
        </p:nvSpPr>
        <p:spPr>
          <a:xfrm>
            <a:off x="9858375" y="6534150"/>
            <a:ext cx="191452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1100" b="0">
                <a:solidFill>
                  <a:srgbClr val="746D60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46D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803865188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1102</Words>
  <Application>Microsoft Office PowerPoint</Application>
  <DocSecurity>0</DocSecurity>
  <PresentationFormat>Широкоэкранный</PresentationFormat>
  <Paragraphs>89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Aptos</vt:lpstr>
      <vt:lpstr>Arial</vt:lpstr>
      <vt:lpstr>Georgia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1</cp:revision>
  <dcterms:created xsi:type="dcterms:W3CDTF">2026-09-28T12:36:44Z</dcterms:created>
  <dcterms:modified xsi:type="dcterms:W3CDTF">2026-09-29T10:23:36Z</dcterms:modified>
</cp:coreProperties>
</file>