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15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Жан Коломб, Урбан II на Клермонском соборе. Миниатюра из Les passages d’outremer, около 1474, BnF, Fr.5594, f.19r. Позднесредневековое изображение события 1095 года, не рисунок очевидца. Public domain. Источник: https://commons.wikimedia.org/wiki/File:CouncilofClermont.jpg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86E8FFD-1E3B-4C15-9B26-656EBB21A54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762125"/>
          </a:xfrm>
          <a:prstGeom prst="rect">
            <a:avLst/>
          </a:prstGeom>
          <a:solidFill>
            <a:srgbClr val="142D3D"/>
          </a:solidFill>
          <a:ln w="0">
            <a:noFill/>
          </a:ln>
        </p:spPr>
      </p:sp>
      <p:sp>
        <p:nvSpPr>
          <p:cNvPr id="2" name="source-4">
            <a:extLst>
              <a:ext uri="{FF2B5EF4-FFF2-40B4-BE49-F238E27FC236}">
                <a16:creationId xmlns:a16="http://schemas.microsoft.com/office/drawing/2014/main" id="{D7A2191D-741C-4A92-8A40-F0EFA7E4684C}"/>
              </a:ext>
            </a:extLst>
          </p:cNvPr>
          <p:cNvSpPr>
            <a:spLocks noGrp="1"/>
          </p:cNvSpPr>
          <p:nvPr/>
        </p:nvSpPr>
        <p:spPr>
          <a:xfrm>
            <a:off x="381000" y="333375"/>
            <a:ext cx="8191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0">
                <a:solidFill>
                  <a:srgbClr val="D7CDB9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D7CDB9"/>
                </a:solidFill>
                <a:latin typeface="Calibri"/>
                <a:ea typeface="Calibri"/>
                <a:cs typeface="Calibri"/>
              </a:rPr>
              <a:t>6 класс</a:t>
            </a:r>
          </a:p>
        </p:txBody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9DC554AF-E116-4F86-B891-1A36948F2CBA}"/>
              </a:ext>
            </a:extLst>
          </p:cNvPr>
          <p:cNvSpPr>
            <a:spLocks noGrp="1"/>
          </p:cNvSpPr>
          <p:nvPr/>
        </p:nvSpPr>
        <p:spPr>
          <a:xfrm>
            <a:off x="381000" y="904875"/>
            <a:ext cx="82867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125" b="0">
                <a:solidFill>
                  <a:srgbClr val="FFFCF5"/>
                </a:solidFill>
                <a:latin typeface="Georgia"/>
                <a:ea typeface="Georgia"/>
                <a:cs typeface="Georgia"/>
              </a:defRPr>
            </a:pPr>
            <a:r>
              <a:rPr sz="4125" b="0">
                <a:solidFill>
                  <a:srgbClr val="FFFCF5"/>
                </a:solidFill>
                <a:latin typeface="Georgia"/>
                <a:ea typeface="Georgia"/>
                <a:cs typeface="Georgia"/>
              </a:rPr>
              <a:t>Крестовые походы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441050" y="2019300"/>
            <a:ext cx="4261899" cy="4114800"/>
          </a:xfrm>
          <a:prstGeom prst="rect">
            <a:avLst/>
          </a:prstGeom>
        </p:spPr>
      </p:pic>
      <p:sp>
        <p:nvSpPr>
          <p:cNvPr id="5" name="signature">
            <a:extLst>
              <a:ext uri="{FF2B5EF4-FFF2-40B4-BE49-F238E27FC236}">
                <a16:creationId xmlns:a16="http://schemas.microsoft.com/office/drawing/2014/main" id="{2C267207-35C9-495E-94B9-3CEEDE3076A2}"/>
              </a:ext>
            </a:extLst>
          </p:cNvPr>
          <p:cNvSpPr>
            <a:spLocks noGrp="1"/>
          </p:cNvSpPr>
          <p:nvPr/>
        </p:nvSpPr>
        <p:spPr>
          <a:xfrm>
            <a:off x="7105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41767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3">
            <a:extLst>
              <a:ext uri="{FF2B5EF4-FFF2-40B4-BE49-F238E27FC236}">
                <a16:creationId xmlns:a16="http://schemas.microsoft.com/office/drawing/2014/main" id="{73599DB3-992D-4A0E-B0AF-C0C3DA9B3101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838200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Причины Крестовых походов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E0D4919-B436-4D68-B76B-D6F7CE7E822E}"/>
              </a:ext>
            </a:extLst>
          </p:cNvPr>
          <p:cNvSpPr>
            <a:spLocks noGrp="1"/>
          </p:cNvSpPr>
          <p:nvPr/>
        </p:nvSpPr>
        <p:spPr>
          <a:xfrm>
            <a:off x="381000" y="1181100"/>
            <a:ext cx="8382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14512B00-463E-4BF8-B157-51A756B086A2}"/>
              </a:ext>
            </a:extLst>
          </p:cNvPr>
          <p:cNvSpPr>
            <a:spLocks noGrp="1"/>
          </p:cNvSpPr>
          <p:nvPr/>
        </p:nvSpPr>
        <p:spPr>
          <a:xfrm>
            <a:off x="381000" y="1524000"/>
            <a:ext cx="385762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Рост населения Европы.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48C8A3AC-789D-49FE-AB6F-CC2BF4032BC9}"/>
              </a:ext>
            </a:extLst>
          </p:cNvPr>
          <p:cNvSpPr>
            <a:spLocks noGrp="1"/>
          </p:cNvSpPr>
          <p:nvPr/>
        </p:nvSpPr>
        <p:spPr>
          <a:xfrm>
            <a:off x="4838700" y="1524000"/>
            <a:ext cx="390525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Короли желали получить новые земли и новых подданных.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F3B3A85-7899-4FD5-B85B-91366507E673}"/>
              </a:ext>
            </a:extLst>
          </p:cNvPr>
          <p:cNvSpPr>
            <a:spLocks noGrp="1"/>
          </p:cNvSpPr>
          <p:nvPr/>
        </p:nvSpPr>
        <p:spPr>
          <a:xfrm>
            <a:off x="381000" y="2705100"/>
            <a:ext cx="8372475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6" name="text-3">
            <a:extLst>
              <a:ext uri="{FF2B5EF4-FFF2-40B4-BE49-F238E27FC236}">
                <a16:creationId xmlns:a16="http://schemas.microsoft.com/office/drawing/2014/main" id="{4C56BCEE-D9AC-4433-99E7-69C981B38AED}"/>
              </a:ext>
            </a:extLst>
          </p:cNvPr>
          <p:cNvSpPr>
            <a:spLocks noGrp="1"/>
          </p:cNvSpPr>
          <p:nvPr/>
        </p:nvSpPr>
        <p:spPr>
          <a:xfrm>
            <a:off x="381000" y="2924175"/>
            <a:ext cx="3857625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Желание католической Церкви распространить свое влияние на востоке и юго-востоке.</a:t>
            </a:r>
          </a:p>
        </p:txBody>
      </p:sp>
      <p:sp>
        <p:nvSpPr>
          <p:cNvPr id="7" name="text-4">
            <a:extLst>
              <a:ext uri="{FF2B5EF4-FFF2-40B4-BE49-F238E27FC236}">
                <a16:creationId xmlns:a16="http://schemas.microsoft.com/office/drawing/2014/main" id="{A1254CBF-40A3-4C9F-BE67-F07AD1F14793}"/>
              </a:ext>
            </a:extLst>
          </p:cNvPr>
          <p:cNvSpPr>
            <a:spLocks noGrp="1"/>
          </p:cNvSpPr>
          <p:nvPr/>
        </p:nvSpPr>
        <p:spPr>
          <a:xfrm>
            <a:off x="4838700" y="2924175"/>
            <a:ext cx="390525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Трудности наследования земель для младших сыновей феодалов.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99ED1CC-2DB2-46BA-86CC-D3EBB2211551}"/>
              </a:ext>
            </a:extLst>
          </p:cNvPr>
          <p:cNvSpPr>
            <a:spLocks noGrp="1"/>
          </p:cNvSpPr>
          <p:nvPr/>
        </p:nvSpPr>
        <p:spPr>
          <a:xfrm>
            <a:off x="381000" y="4714875"/>
            <a:ext cx="8382000" cy="1609725"/>
          </a:xfrm>
          <a:prstGeom prst="rect">
            <a:avLst/>
          </a:prstGeom>
          <a:solidFill>
            <a:srgbClr val="E8DFCD"/>
          </a:solidFill>
          <a:ln w="0">
            <a:noFill/>
          </a:ln>
        </p:spPr>
      </p:sp>
      <p:sp>
        <p:nvSpPr>
          <p:cNvPr id="9" name="source-5">
            <a:extLst>
              <a:ext uri="{FF2B5EF4-FFF2-40B4-BE49-F238E27FC236}">
                <a16:creationId xmlns:a16="http://schemas.microsoft.com/office/drawing/2014/main" id="{9B0F728C-1EB9-4F70-99CE-7178D3B2A569}"/>
              </a:ext>
            </a:extLst>
          </p:cNvPr>
          <p:cNvSpPr>
            <a:spLocks noGrp="1"/>
          </p:cNvSpPr>
          <p:nvPr/>
        </p:nvSpPr>
        <p:spPr>
          <a:xfrm>
            <a:off x="561975" y="4857750"/>
            <a:ext cx="8020050" cy="1323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В </a:t>
            </a:r>
            <a:r>
              <a:rPr sz="210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1095 г.</a:t>
            </a:r>
            <a:r>
              <a:rPr sz="21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в городе Клермоне перед толпой выступил папа римский </a:t>
            </a:r>
            <a:r>
              <a:rPr sz="210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Урбан II.</a:t>
            </a:r>
            <a:r>
              <a:rPr sz="21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Он говорил, что Святую землю захватили «неверные». Глава католической Церкви призвал «освободить» Святую землю, обещая за это отпущение всех грехов.</a:t>
            </a:r>
          </a:p>
        </p:txBody>
      </p:sp>
      <p:sp>
        <p:nvSpPr>
          <p:cNvPr id="10" name="signature">
            <a:extLst>
              <a:ext uri="{FF2B5EF4-FFF2-40B4-BE49-F238E27FC236}">
                <a16:creationId xmlns:a16="http://schemas.microsoft.com/office/drawing/2014/main" id="{33BF5A41-1522-4E74-9E21-018403343522}"/>
              </a:ext>
            </a:extLst>
          </p:cNvPr>
          <p:cNvSpPr>
            <a:spLocks noGrp="1"/>
          </p:cNvSpPr>
          <p:nvPr/>
        </p:nvSpPr>
        <p:spPr>
          <a:xfrm>
            <a:off x="7105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6916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rce-3">
            <a:extLst>
              <a:ext uri="{FF2B5EF4-FFF2-40B4-BE49-F238E27FC236}">
                <a16:creationId xmlns:a16="http://schemas.microsoft.com/office/drawing/2014/main" id="{5D488642-349F-424D-9433-94DBC62CFEE9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838200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Крестовые походы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6023B27-3A97-457C-ABEB-6938B579B080}"/>
              </a:ext>
            </a:extLst>
          </p:cNvPr>
          <p:cNvSpPr>
            <a:spLocks noGrp="1"/>
          </p:cNvSpPr>
          <p:nvPr/>
        </p:nvSpPr>
        <p:spPr>
          <a:xfrm>
            <a:off x="381000" y="1152525"/>
            <a:ext cx="8382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source-4">
            <a:extLst>
              <a:ext uri="{FF2B5EF4-FFF2-40B4-BE49-F238E27FC236}">
                <a16:creationId xmlns:a16="http://schemas.microsoft.com/office/drawing/2014/main" id="{B63AC1B6-9649-4398-87EB-546D301173EF}"/>
              </a:ext>
            </a:extLst>
          </p:cNvPr>
          <p:cNvSpPr>
            <a:spLocks noGrp="1"/>
          </p:cNvSpPr>
          <p:nvPr/>
        </p:nvSpPr>
        <p:spPr>
          <a:xfrm>
            <a:off x="381000" y="1714500"/>
            <a:ext cx="2286000" cy="3933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783F49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Задание 1. Заполни  таблицу ниже на основе материала учебника:</a:t>
            </a:r>
          </a:p>
        </p:txBody>
      </p:sp>
      <p:graphicFrame>
        <p:nvGraphicFramePr>
          <p:cNvPr id="9" name="Таблица 8"/>
          <p:cNvGraphicFramePr/>
          <p:nvPr/>
        </p:nvGraphicFramePr>
        <p:xfrm>
          <a:off x="2933700" y="1685925"/>
          <a:ext cx="5829300" cy="4543425"/>
        </p:xfrm>
        <a:graphic>
          <a:graphicData uri="http://schemas.openxmlformats.org/drawingml/2006/table">
            <a:tbl>
              <a:tblPr/>
              <a:tblGrid>
                <a:gridCol w="1661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5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2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525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CF5"/>
                          </a:solidFill>
                          <a:latin typeface="Calibri"/>
                          <a:ea typeface="Calibri"/>
                          <a:cs typeface="Calibri"/>
                        </a:rPr>
                        <a:t>Даты и название Крестового похода</a:t>
                      </a:r>
                    </a:p>
                  </a:txBody>
                  <a:tcPr anchor="ctr">
                    <a:solidFill>
                      <a:srgbClr val="142D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CF5"/>
                          </a:solidFill>
                          <a:latin typeface="Calibri"/>
                          <a:ea typeface="Calibri"/>
                          <a:cs typeface="Calibri"/>
                        </a:rPr>
                        <a:t>Участники и предводители похода</a:t>
                      </a:r>
                    </a:p>
                  </a:txBody>
                  <a:tcPr anchor="ctr">
                    <a:solidFill>
                      <a:srgbClr val="142D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CF5"/>
                          </a:solidFill>
                          <a:latin typeface="Calibri"/>
                          <a:ea typeface="Calibri"/>
                          <a:cs typeface="Calibri"/>
                        </a:rPr>
                        <a:t>Результат</a:t>
                      </a:r>
                    </a:p>
                  </a:txBody>
                  <a:tcPr anchor="ctr">
                    <a:solidFill>
                      <a:srgbClr val="142D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ignature">
            <a:extLst>
              <a:ext uri="{FF2B5EF4-FFF2-40B4-BE49-F238E27FC236}">
                <a16:creationId xmlns:a16="http://schemas.microsoft.com/office/drawing/2014/main" id="{F380683B-CA95-4C44-9719-B3EB479FBF4E}"/>
              </a:ext>
            </a:extLst>
          </p:cNvPr>
          <p:cNvSpPr>
            <a:spLocks noGrp="1"/>
          </p:cNvSpPr>
          <p:nvPr/>
        </p:nvSpPr>
        <p:spPr>
          <a:xfrm>
            <a:off x="7105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48336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rce-3">
            <a:extLst>
              <a:ext uri="{FF2B5EF4-FFF2-40B4-BE49-F238E27FC236}">
                <a16:creationId xmlns:a16="http://schemas.microsoft.com/office/drawing/2014/main" id="{6F692F64-E2E7-4AE7-9BB5-B2D23FB0EFBA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8382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Крестовые походы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9BB505-80FE-4E11-BC8E-0BEFECAA56BF}"/>
              </a:ext>
            </a:extLst>
          </p:cNvPr>
          <p:cNvSpPr>
            <a:spLocks noGrp="1"/>
          </p:cNvSpPr>
          <p:nvPr/>
        </p:nvSpPr>
        <p:spPr>
          <a:xfrm>
            <a:off x="381000" y="952500"/>
            <a:ext cx="8382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source-4">
            <a:extLst>
              <a:ext uri="{FF2B5EF4-FFF2-40B4-BE49-F238E27FC236}">
                <a16:creationId xmlns:a16="http://schemas.microsoft.com/office/drawing/2014/main" id="{CF3EA4A5-ACA1-42A4-A701-02D898949A16}"/>
              </a:ext>
            </a:extLst>
          </p:cNvPr>
          <p:cNvSpPr>
            <a:spLocks noGrp="1"/>
          </p:cNvSpPr>
          <p:nvPr/>
        </p:nvSpPr>
        <p:spPr>
          <a:xfrm>
            <a:off x="381000" y="1095375"/>
            <a:ext cx="834390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783F49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Задание 1. Проверь себя</a:t>
            </a:r>
          </a:p>
        </p:txBody>
      </p:sp>
      <p:graphicFrame>
        <p:nvGraphicFramePr>
          <p:cNvPr id="9" name="Таблица 8"/>
          <p:cNvGraphicFramePr/>
          <p:nvPr/>
        </p:nvGraphicFramePr>
        <p:xfrm>
          <a:off x="238125" y="1676400"/>
          <a:ext cx="8667750" cy="4805363"/>
        </p:xfrm>
        <a:graphic>
          <a:graphicData uri="http://schemas.openxmlformats.org/drawingml/2006/table">
            <a:tbl>
              <a:tblPr/>
              <a:tblGrid>
                <a:gridCol w="24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3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1748" b="1">
                          <a:solidFill>
                            <a:srgbClr val="FFFCF5"/>
                          </a:solidFill>
                          <a:latin typeface="Calibri"/>
                          <a:ea typeface="Calibri"/>
                          <a:cs typeface="Calibri"/>
                        </a:rPr>
                        <a:t>Даты и название Крестового похода</a:t>
                      </a:r>
                    </a:p>
                  </a:txBody>
                  <a:tcPr anchor="ctr">
                    <a:solidFill>
                      <a:srgbClr val="142D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48" b="1">
                          <a:solidFill>
                            <a:srgbClr val="FFFCF5"/>
                          </a:solidFill>
                          <a:latin typeface="Calibri"/>
                          <a:ea typeface="Calibri"/>
                          <a:cs typeface="Calibri"/>
                        </a:rPr>
                        <a:t>Участники и предводители похода</a:t>
                      </a:r>
                    </a:p>
                  </a:txBody>
                  <a:tcPr anchor="ctr">
                    <a:solidFill>
                      <a:srgbClr val="142D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48" b="1">
                          <a:solidFill>
                            <a:srgbClr val="FFFCF5"/>
                          </a:solidFill>
                          <a:latin typeface="Calibri"/>
                          <a:ea typeface="Calibri"/>
                          <a:cs typeface="Calibri"/>
                        </a:rPr>
                        <a:t>Результат</a:t>
                      </a:r>
                    </a:p>
                  </a:txBody>
                  <a:tcPr anchor="ctr">
                    <a:solidFill>
                      <a:srgbClr val="142D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1096-1099 гг.</a:t>
                      </a:r>
                    </a:p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Первый крестовый поход</a:t>
                      </a:r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Рыцари Франции, Германии, Италии, крестьяне</a:t>
                      </a:r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Захват Никеи, Эдессы, Антиохии и Иерусалима. Образование Иерусалимского государства</a:t>
                      </a:r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Второй крестовый поход</a:t>
                      </a:r>
                    </a:p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1147-1149 гг.</a:t>
                      </a:r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Феодалы во главе с королями Франции и Германии</a:t>
                      </a:r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Потеря Эдессы</a:t>
                      </a:r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3475">
                <a:tc>
                  <a:txBody>
                    <a:bodyPr/>
                    <a:lstStyle/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Третий крестовый поход</a:t>
                      </a:r>
                    </a:p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1189-1192 гг.</a:t>
                      </a:r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Ричард I Львиное Сердце, Филипп II Август, Фридрих I Барбаросса</a:t>
                      </a:r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Не смогли вернуть Иерусалим под власть христиан. Захватили крепость Акру и о. Кипр</a:t>
                      </a:r>
                    </a:p>
                  </a:txBody>
                  <a:tcPr anchor="ctr">
                    <a:solidFill>
                      <a:srgbClr val="E8D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Четвертый крестовый поход 1202-1204 гг.</a:t>
                      </a:r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Феодалы Франции, Италии и Германии</a:t>
                      </a:r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48" b="0">
                          <a:solidFill>
                            <a:srgbClr val="142D3D"/>
                          </a:solidFill>
                          <a:latin typeface="Calibri"/>
                          <a:ea typeface="Calibri"/>
                          <a:cs typeface="Calibri"/>
                        </a:rPr>
                        <a:t>Разорение Византии. Создание Латинской империи</a:t>
                      </a:r>
                    </a:p>
                  </a:txBody>
                  <a:tcPr anchor="ctr">
                    <a:solidFill>
                      <a:srgbClr val="FFF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ignature">
            <a:extLst>
              <a:ext uri="{FF2B5EF4-FFF2-40B4-BE49-F238E27FC236}">
                <a16:creationId xmlns:a16="http://schemas.microsoft.com/office/drawing/2014/main" id="{B504ACC6-BAE6-482F-841A-E38A47D81FFD}"/>
              </a:ext>
            </a:extLst>
          </p:cNvPr>
          <p:cNvSpPr>
            <a:spLocks noGrp="1"/>
          </p:cNvSpPr>
          <p:nvPr/>
        </p:nvSpPr>
        <p:spPr>
          <a:xfrm>
            <a:off x="7105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25826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rce-3">
            <a:extLst>
              <a:ext uri="{FF2B5EF4-FFF2-40B4-BE49-F238E27FC236}">
                <a16:creationId xmlns:a16="http://schemas.microsoft.com/office/drawing/2014/main" id="{5AB22E31-A716-4FAA-8AC1-80D09CEA96FF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8382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7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Крестоносцы на Востоке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8953ED8-C245-4E9A-B98B-C6647F63D38A}"/>
              </a:ext>
            </a:extLst>
          </p:cNvPr>
          <p:cNvSpPr>
            <a:spLocks noGrp="1"/>
          </p:cNvSpPr>
          <p:nvPr/>
        </p:nvSpPr>
        <p:spPr>
          <a:xfrm>
            <a:off x="381000" y="1181100"/>
            <a:ext cx="8382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64D7688B-6242-4CD1-BF83-5AA072EFBE94}"/>
              </a:ext>
            </a:extLst>
          </p:cNvPr>
          <p:cNvSpPr>
            <a:spLocks noGrp="1"/>
          </p:cNvSpPr>
          <p:nvPr/>
        </p:nvSpPr>
        <p:spPr>
          <a:xfrm>
            <a:off x="381000" y="1704975"/>
            <a:ext cx="836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925" b="0">
                <a:solidFill>
                  <a:srgbClr val="783F49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783F49"/>
                </a:solidFill>
                <a:latin typeface="Georgia"/>
                <a:ea typeface="Georgia"/>
                <a:cs typeface="Georgia"/>
              </a:rPr>
              <a:t>Задание 2.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AF2F3B09-6A5A-4A0F-813C-4526EEEED7DA}"/>
              </a:ext>
            </a:extLst>
          </p:cNvPr>
          <p:cNvSpPr>
            <a:spLocks noGrp="1"/>
          </p:cNvSpPr>
          <p:nvPr/>
        </p:nvSpPr>
        <p:spPr>
          <a:xfrm>
            <a:off x="381000" y="2581275"/>
            <a:ext cx="8362950" cy="1609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9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9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Выпиши значения следующих определений: </a:t>
            </a:r>
            <a:r>
              <a:rPr sz="292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тамплиеры, госпитальеры, духовно-рыцарский орден, тевтонцы.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A94D18E-4CE1-40DC-95A6-8A8CB95597A7}"/>
              </a:ext>
            </a:extLst>
          </p:cNvPr>
          <p:cNvSpPr>
            <a:spLocks noGrp="1"/>
          </p:cNvSpPr>
          <p:nvPr/>
        </p:nvSpPr>
        <p:spPr>
          <a:xfrm>
            <a:off x="381000" y="4610100"/>
            <a:ext cx="8372475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6" name="text-3">
            <a:extLst>
              <a:ext uri="{FF2B5EF4-FFF2-40B4-BE49-F238E27FC236}">
                <a16:creationId xmlns:a16="http://schemas.microsoft.com/office/drawing/2014/main" id="{6642E61D-D7C0-43F6-8555-6A3781784E8D}"/>
              </a:ext>
            </a:extLst>
          </p:cNvPr>
          <p:cNvSpPr>
            <a:spLocks noGrp="1"/>
          </p:cNvSpPr>
          <p:nvPr/>
        </p:nvSpPr>
        <p:spPr>
          <a:xfrm>
            <a:off x="381000" y="5000625"/>
            <a:ext cx="8324850" cy="1133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7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Вопросы: Какие порядки установили крестоносцы в Святой земле?</a:t>
            </a:r>
          </a:p>
        </p:txBody>
      </p:sp>
      <p:sp>
        <p:nvSpPr>
          <p:cNvPr id="7" name="signature">
            <a:extLst>
              <a:ext uri="{FF2B5EF4-FFF2-40B4-BE49-F238E27FC236}">
                <a16:creationId xmlns:a16="http://schemas.microsoft.com/office/drawing/2014/main" id="{C19196FA-DABC-44E3-BD60-00FD29AB9993}"/>
              </a:ext>
            </a:extLst>
          </p:cNvPr>
          <p:cNvSpPr>
            <a:spLocks noGrp="1"/>
          </p:cNvSpPr>
          <p:nvPr/>
        </p:nvSpPr>
        <p:spPr>
          <a:xfrm>
            <a:off x="7105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9645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3">
            <a:extLst>
              <a:ext uri="{FF2B5EF4-FFF2-40B4-BE49-F238E27FC236}">
                <a16:creationId xmlns:a16="http://schemas.microsoft.com/office/drawing/2014/main" id="{FD456C74-4650-45F1-BC29-ED114726173B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8382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Крестоносцы на Востоке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BF12B4-781E-405D-96E3-DC414482B83D}"/>
              </a:ext>
            </a:extLst>
          </p:cNvPr>
          <p:cNvSpPr>
            <a:spLocks noGrp="1"/>
          </p:cNvSpPr>
          <p:nvPr/>
        </p:nvSpPr>
        <p:spPr>
          <a:xfrm>
            <a:off x="381000" y="1000125"/>
            <a:ext cx="8382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C11301D8-DAEA-4D3B-A940-206F1EB36410}"/>
              </a:ext>
            </a:extLst>
          </p:cNvPr>
          <p:cNvSpPr>
            <a:spLocks noGrp="1"/>
          </p:cNvSpPr>
          <p:nvPr/>
        </p:nvSpPr>
        <p:spPr>
          <a:xfrm>
            <a:off x="381000" y="1200150"/>
            <a:ext cx="83820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>
                <a:solidFill>
                  <a:srgbClr val="783F49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Задание 2. Проверь себя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513C4BFB-959C-4040-9274-EC8FBE38689B}"/>
              </a:ext>
            </a:extLst>
          </p:cNvPr>
          <p:cNvSpPr>
            <a:spLocks noGrp="1"/>
          </p:cNvSpPr>
          <p:nvPr/>
        </p:nvSpPr>
        <p:spPr>
          <a:xfrm>
            <a:off x="381000" y="1724025"/>
            <a:ext cx="83820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63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063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Выпиши значения следующих определений: тамплиеры, госпитальеры, духовно-рыцарский орден, тевтонцы.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4EB803-093D-4D8B-889C-BF0C985538C7}"/>
              </a:ext>
            </a:extLst>
          </p:cNvPr>
          <p:cNvSpPr>
            <a:spLocks noGrp="1"/>
          </p:cNvSpPr>
          <p:nvPr/>
        </p:nvSpPr>
        <p:spPr>
          <a:xfrm>
            <a:off x="381000" y="2667000"/>
            <a:ext cx="8382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6" name="text-3">
            <a:extLst>
              <a:ext uri="{FF2B5EF4-FFF2-40B4-BE49-F238E27FC236}">
                <a16:creationId xmlns:a16="http://schemas.microsoft.com/office/drawing/2014/main" id="{6D8C62F0-5C0E-432D-BC50-328B0E85E46D}"/>
              </a:ext>
            </a:extLst>
          </p:cNvPr>
          <p:cNvSpPr>
            <a:spLocks noGrp="1"/>
          </p:cNvSpPr>
          <p:nvPr/>
        </p:nvSpPr>
        <p:spPr>
          <a:xfrm>
            <a:off x="381000" y="2847975"/>
            <a:ext cx="8372475" cy="971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138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Тамплиеры</a:t>
            </a:r>
            <a:r>
              <a:rPr sz="2138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– это духовно-рыцарский орден, основанный французскими рыцарями после Первого крестового похода в Палестине, на месте, где, согласно легенде, стоял храм Соломона.</a:t>
            </a:r>
          </a:p>
        </p:txBody>
      </p:sp>
      <p:sp>
        <p:nvSpPr>
          <p:cNvPr id="7" name="text-4">
            <a:extLst>
              <a:ext uri="{FF2B5EF4-FFF2-40B4-BE49-F238E27FC236}">
                <a16:creationId xmlns:a16="http://schemas.microsoft.com/office/drawing/2014/main" id="{A83231A7-DD52-4124-AB2F-59643CCA0AFC}"/>
              </a:ext>
            </a:extLst>
          </p:cNvPr>
          <p:cNvSpPr>
            <a:spLocks noGrp="1"/>
          </p:cNvSpPr>
          <p:nvPr/>
        </p:nvSpPr>
        <p:spPr>
          <a:xfrm>
            <a:off x="381000" y="3857625"/>
            <a:ext cx="83724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138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Госпитальеры</a:t>
            </a:r>
            <a:r>
              <a:rPr sz="2138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– это духовно-рыцарский орден, основанный в Палестине в начале XII в.</a:t>
            </a:r>
          </a:p>
        </p:txBody>
      </p:sp>
      <p:sp>
        <p:nvSpPr>
          <p:cNvPr id="8" name="text-5">
            <a:extLst>
              <a:ext uri="{FF2B5EF4-FFF2-40B4-BE49-F238E27FC236}">
                <a16:creationId xmlns:a16="http://schemas.microsoft.com/office/drawing/2014/main" id="{F20E1D90-7E06-4647-B643-44DA6D68E39C}"/>
              </a:ext>
            </a:extLst>
          </p:cNvPr>
          <p:cNvSpPr>
            <a:spLocks noGrp="1"/>
          </p:cNvSpPr>
          <p:nvPr/>
        </p:nvSpPr>
        <p:spPr>
          <a:xfrm>
            <a:off x="381000" y="4562475"/>
            <a:ext cx="8372475" cy="971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138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Духовно-рыцарский орден</a:t>
            </a:r>
            <a:r>
              <a:rPr sz="2138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– это военно-монашеская организация западноевропейских рыцарей, созданная католической Церковью в период Крестовых походов для защиты и расширения владений.</a:t>
            </a:r>
          </a:p>
        </p:txBody>
      </p:sp>
      <p:sp>
        <p:nvSpPr>
          <p:cNvPr id="9" name="text-6">
            <a:extLst>
              <a:ext uri="{FF2B5EF4-FFF2-40B4-BE49-F238E27FC236}">
                <a16:creationId xmlns:a16="http://schemas.microsoft.com/office/drawing/2014/main" id="{BFCFC9DB-6813-4F12-9120-2F8F4C6C28AD}"/>
              </a:ext>
            </a:extLst>
          </p:cNvPr>
          <p:cNvSpPr>
            <a:spLocks noGrp="1"/>
          </p:cNvSpPr>
          <p:nvPr/>
        </p:nvSpPr>
        <p:spPr>
          <a:xfrm>
            <a:off x="381000" y="5572125"/>
            <a:ext cx="837247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138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Тевтонцы</a:t>
            </a:r>
            <a:r>
              <a:rPr sz="2138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– это духовно-рыцарский орден, основанный в Палестине во время Третьего крестового похода немецкими рыцарями.</a:t>
            </a:r>
          </a:p>
        </p:txBody>
      </p:sp>
      <p:sp>
        <p:nvSpPr>
          <p:cNvPr id="10" name="signature">
            <a:extLst>
              <a:ext uri="{FF2B5EF4-FFF2-40B4-BE49-F238E27FC236}">
                <a16:creationId xmlns:a16="http://schemas.microsoft.com/office/drawing/2014/main" id="{18AFBB51-9B06-40E9-B82A-8D3991D0E512}"/>
              </a:ext>
            </a:extLst>
          </p:cNvPr>
          <p:cNvSpPr>
            <a:spLocks noGrp="1"/>
          </p:cNvSpPr>
          <p:nvPr/>
        </p:nvSpPr>
        <p:spPr>
          <a:xfrm>
            <a:off x="7105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41469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ource-3">
            <a:extLst>
              <a:ext uri="{FF2B5EF4-FFF2-40B4-BE49-F238E27FC236}">
                <a16:creationId xmlns:a16="http://schemas.microsoft.com/office/drawing/2014/main" id="{B65410F5-DA4C-4A00-BC05-CC94E1889D17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8382000" cy="971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7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Завершение эпохи Крестовых походов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60E6CA5-6638-4F9B-9605-FDD5D33A5EE6}"/>
              </a:ext>
            </a:extLst>
          </p:cNvPr>
          <p:cNvSpPr>
            <a:spLocks noGrp="1"/>
          </p:cNvSpPr>
          <p:nvPr/>
        </p:nvSpPr>
        <p:spPr>
          <a:xfrm>
            <a:off x="381000" y="1247775"/>
            <a:ext cx="8382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E0092B46-6599-45AE-A9D2-ACA783B9CCAC}"/>
              </a:ext>
            </a:extLst>
          </p:cNvPr>
          <p:cNvSpPr>
            <a:spLocks noGrp="1"/>
          </p:cNvSpPr>
          <p:nvPr/>
        </p:nvSpPr>
        <p:spPr>
          <a:xfrm>
            <a:off x="381000" y="1514475"/>
            <a:ext cx="504825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925" b="0">
                <a:solidFill>
                  <a:srgbClr val="783F49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783F49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4" name="source-d6">
            <a:extLst>
              <a:ext uri="{FF2B5EF4-FFF2-40B4-BE49-F238E27FC236}">
                <a16:creationId xmlns:a16="http://schemas.microsoft.com/office/drawing/2014/main" id="{808F2671-1056-4597-9064-2798C3CCFC3D}"/>
              </a:ext>
            </a:extLst>
          </p:cNvPr>
          <p:cNvSpPr>
            <a:spLocks noGrp="1"/>
          </p:cNvSpPr>
          <p:nvPr/>
        </p:nvSpPr>
        <p:spPr>
          <a:xfrm>
            <a:off x="1047750" y="1514475"/>
            <a:ext cx="76962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Пятый крестовый поход (1217-1221 гг.) против Египта закончился неудачей.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76C446-85F0-466A-840B-6519B23E1AC5}"/>
              </a:ext>
            </a:extLst>
          </p:cNvPr>
          <p:cNvSpPr>
            <a:spLocks noGrp="1"/>
          </p:cNvSpPr>
          <p:nvPr/>
        </p:nvSpPr>
        <p:spPr>
          <a:xfrm>
            <a:off x="1047750" y="2200275"/>
            <a:ext cx="76962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6" name="text-2">
            <a:extLst>
              <a:ext uri="{FF2B5EF4-FFF2-40B4-BE49-F238E27FC236}">
                <a16:creationId xmlns:a16="http://schemas.microsoft.com/office/drawing/2014/main" id="{BAAE440B-D3BA-4299-94F4-978DCE2CCC82}"/>
              </a:ext>
            </a:extLst>
          </p:cNvPr>
          <p:cNvSpPr>
            <a:spLocks noGrp="1"/>
          </p:cNvSpPr>
          <p:nvPr/>
        </p:nvSpPr>
        <p:spPr>
          <a:xfrm>
            <a:off x="381000" y="2314575"/>
            <a:ext cx="504825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925" b="0">
                <a:solidFill>
                  <a:srgbClr val="783F49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783F49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7" name="source-d8">
            <a:extLst>
              <a:ext uri="{FF2B5EF4-FFF2-40B4-BE49-F238E27FC236}">
                <a16:creationId xmlns:a16="http://schemas.microsoft.com/office/drawing/2014/main" id="{9A8ACABC-C140-43FE-8C0A-079567F065C4}"/>
              </a:ext>
            </a:extLst>
          </p:cNvPr>
          <p:cNvSpPr>
            <a:spLocks noGrp="1"/>
          </p:cNvSpPr>
          <p:nvPr/>
        </p:nvSpPr>
        <p:spPr>
          <a:xfrm>
            <a:off x="1047750" y="2314575"/>
            <a:ext cx="7696200" cy="1228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В шестом крестовом походе (1228-1229 гг.) Фридрих II смог договориться с мусульманскими правителями уступить христианам Иерусалим, Назарет и Вифлеем, а также полоску земли, связывающую Иерусалим с морем.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BD3A84E-3121-44FE-BABA-502E21E76FA8}"/>
              </a:ext>
            </a:extLst>
          </p:cNvPr>
          <p:cNvSpPr>
            <a:spLocks noGrp="1"/>
          </p:cNvSpPr>
          <p:nvPr/>
        </p:nvSpPr>
        <p:spPr>
          <a:xfrm>
            <a:off x="1047750" y="3600450"/>
            <a:ext cx="76962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9" name="text-3">
            <a:extLst>
              <a:ext uri="{FF2B5EF4-FFF2-40B4-BE49-F238E27FC236}">
                <a16:creationId xmlns:a16="http://schemas.microsoft.com/office/drawing/2014/main" id="{1072112F-78F4-415C-8CC1-36D577AE3E3E}"/>
              </a:ext>
            </a:extLst>
          </p:cNvPr>
          <p:cNvSpPr>
            <a:spLocks noGrp="1"/>
          </p:cNvSpPr>
          <p:nvPr/>
        </p:nvSpPr>
        <p:spPr>
          <a:xfrm>
            <a:off x="381000" y="3676650"/>
            <a:ext cx="504825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925" b="0">
                <a:solidFill>
                  <a:srgbClr val="783F49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783F49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0" name="source-d10">
            <a:extLst>
              <a:ext uri="{FF2B5EF4-FFF2-40B4-BE49-F238E27FC236}">
                <a16:creationId xmlns:a16="http://schemas.microsoft.com/office/drawing/2014/main" id="{23944A65-5B08-4537-8A58-4F96E9D3344D}"/>
              </a:ext>
            </a:extLst>
          </p:cNvPr>
          <p:cNvSpPr>
            <a:spLocks noGrp="1"/>
          </p:cNvSpPr>
          <p:nvPr/>
        </p:nvSpPr>
        <p:spPr>
          <a:xfrm>
            <a:off x="1047750" y="3676650"/>
            <a:ext cx="76962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После Седьмого крестового похода (1248-1254 гг.) европейцы к 1291 г. потеряли все восточные владения, кроме о. Кипр.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592C7A6-1DA1-4A39-8D02-D3B8AD417BC8}"/>
              </a:ext>
            </a:extLst>
          </p:cNvPr>
          <p:cNvSpPr>
            <a:spLocks noGrp="1"/>
          </p:cNvSpPr>
          <p:nvPr/>
        </p:nvSpPr>
        <p:spPr>
          <a:xfrm>
            <a:off x="1047750" y="4543425"/>
            <a:ext cx="76962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12" name="text-4">
            <a:extLst>
              <a:ext uri="{FF2B5EF4-FFF2-40B4-BE49-F238E27FC236}">
                <a16:creationId xmlns:a16="http://schemas.microsoft.com/office/drawing/2014/main" id="{D077EE24-8FDF-4A6D-8FA3-CE4F1D76FAD6}"/>
              </a:ext>
            </a:extLst>
          </p:cNvPr>
          <p:cNvSpPr>
            <a:spLocks noGrp="1"/>
          </p:cNvSpPr>
          <p:nvPr/>
        </p:nvSpPr>
        <p:spPr>
          <a:xfrm>
            <a:off x="381000" y="4600575"/>
            <a:ext cx="504825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925" b="0">
                <a:solidFill>
                  <a:srgbClr val="304F45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304F45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3" name="source-d12">
            <a:extLst>
              <a:ext uri="{FF2B5EF4-FFF2-40B4-BE49-F238E27FC236}">
                <a16:creationId xmlns:a16="http://schemas.microsoft.com/office/drawing/2014/main" id="{69F80CF7-CC9C-4D32-BE7E-0F41A7213F67}"/>
              </a:ext>
            </a:extLst>
          </p:cNvPr>
          <p:cNvSpPr>
            <a:spLocks noGrp="1"/>
          </p:cNvSpPr>
          <p:nvPr/>
        </p:nvSpPr>
        <p:spPr>
          <a:xfrm>
            <a:off x="1047750" y="4600575"/>
            <a:ext cx="76962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Крестовые походы стоили тысячи жертв народам стран Востока и самим европейцам, разрушены города и торговые пути.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CB221D7-1C41-427A-BC7C-E4F6A86FD551}"/>
              </a:ext>
            </a:extLst>
          </p:cNvPr>
          <p:cNvSpPr>
            <a:spLocks noGrp="1"/>
          </p:cNvSpPr>
          <p:nvPr/>
        </p:nvSpPr>
        <p:spPr>
          <a:xfrm>
            <a:off x="1047750" y="5362575"/>
            <a:ext cx="76962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15" name="text-5">
            <a:extLst>
              <a:ext uri="{FF2B5EF4-FFF2-40B4-BE49-F238E27FC236}">
                <a16:creationId xmlns:a16="http://schemas.microsoft.com/office/drawing/2014/main" id="{36933EA3-0977-4554-8349-344F8D64F5DB}"/>
              </a:ext>
            </a:extLst>
          </p:cNvPr>
          <p:cNvSpPr>
            <a:spLocks noGrp="1"/>
          </p:cNvSpPr>
          <p:nvPr/>
        </p:nvSpPr>
        <p:spPr>
          <a:xfrm>
            <a:off x="381000" y="5429250"/>
            <a:ext cx="504825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925" b="0">
                <a:solidFill>
                  <a:srgbClr val="304F45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304F45"/>
                </a:solidFill>
                <a:latin typeface="Georgia"/>
                <a:ea typeface="Georgia"/>
                <a:cs typeface="Georgia"/>
              </a:rPr>
              <a:t>5</a:t>
            </a:r>
          </a:p>
        </p:txBody>
      </p:sp>
      <p:sp>
        <p:nvSpPr>
          <p:cNvPr id="16" name="source-d14">
            <a:extLst>
              <a:ext uri="{FF2B5EF4-FFF2-40B4-BE49-F238E27FC236}">
                <a16:creationId xmlns:a16="http://schemas.microsoft.com/office/drawing/2014/main" id="{537842F0-F5FE-499F-9990-18A91DA584D1}"/>
              </a:ext>
            </a:extLst>
          </p:cNvPr>
          <p:cNvSpPr>
            <a:spLocks noGrp="1"/>
          </p:cNvSpPr>
          <p:nvPr/>
        </p:nvSpPr>
        <p:spPr>
          <a:xfrm>
            <a:off x="1047750" y="5429250"/>
            <a:ext cx="769620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Оживилась торговля на Средиземном море, взаимное проникновение европейской и восточной культур. С Востока в Европу пришли достижения науки, медицины и гигиены.</a:t>
            </a:r>
          </a:p>
        </p:txBody>
      </p:sp>
      <p:sp>
        <p:nvSpPr>
          <p:cNvPr id="17" name="signature">
            <a:extLst>
              <a:ext uri="{FF2B5EF4-FFF2-40B4-BE49-F238E27FC236}">
                <a16:creationId xmlns:a16="http://schemas.microsoft.com/office/drawing/2014/main" id="{83413208-6E29-42F9-87A0-F4159F2C3C77}"/>
              </a:ext>
            </a:extLst>
          </p:cNvPr>
          <p:cNvSpPr>
            <a:spLocks noGrp="1"/>
          </p:cNvSpPr>
          <p:nvPr/>
        </p:nvSpPr>
        <p:spPr>
          <a:xfrm>
            <a:off x="7105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17916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ource-3">
            <a:extLst>
              <a:ext uri="{FF2B5EF4-FFF2-40B4-BE49-F238E27FC236}">
                <a16:creationId xmlns:a16="http://schemas.microsoft.com/office/drawing/2014/main" id="{F0467AF5-B75D-46C2-A0B4-1BFC3A7837A4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8382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Рефлексия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AF5D47-6C4F-4C39-91C0-721ABBB15C2C}"/>
              </a:ext>
            </a:extLst>
          </p:cNvPr>
          <p:cNvSpPr>
            <a:spLocks noGrp="1"/>
          </p:cNvSpPr>
          <p:nvPr/>
        </p:nvSpPr>
        <p:spPr>
          <a:xfrm>
            <a:off x="381000" y="1162050"/>
            <a:ext cx="8382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B3A5AB6-C096-46A6-9B5C-0FF95BB136E7}"/>
              </a:ext>
            </a:extLst>
          </p:cNvPr>
          <p:cNvSpPr>
            <a:spLocks noGrp="1"/>
          </p:cNvSpPr>
          <p:nvPr/>
        </p:nvSpPr>
        <p:spPr>
          <a:xfrm>
            <a:off x="381000" y="1638300"/>
            <a:ext cx="3905250" cy="19050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4" name="source-5">
            <a:extLst>
              <a:ext uri="{FF2B5EF4-FFF2-40B4-BE49-F238E27FC236}">
                <a16:creationId xmlns:a16="http://schemas.microsoft.com/office/drawing/2014/main" id="{B7A65429-AD23-4DC6-9B22-C1423A55C2E5}"/>
              </a:ext>
            </a:extLst>
          </p:cNvPr>
          <p:cNvSpPr>
            <a:spLocks noGrp="1"/>
          </p:cNvSpPr>
          <p:nvPr/>
        </p:nvSpPr>
        <p:spPr>
          <a:xfrm>
            <a:off x="381000" y="1819275"/>
            <a:ext cx="3914775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Что тебе понравилось на уроке больше всего?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9FB87F7-0CF3-42EB-91BB-DF1CEA652748}"/>
              </a:ext>
            </a:extLst>
          </p:cNvPr>
          <p:cNvSpPr>
            <a:spLocks noGrp="1"/>
          </p:cNvSpPr>
          <p:nvPr/>
        </p:nvSpPr>
        <p:spPr>
          <a:xfrm>
            <a:off x="381000" y="3209925"/>
            <a:ext cx="3905250" cy="19050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6" name="source-6">
            <a:extLst>
              <a:ext uri="{FF2B5EF4-FFF2-40B4-BE49-F238E27FC236}">
                <a16:creationId xmlns:a16="http://schemas.microsoft.com/office/drawing/2014/main" id="{10D1B9F3-702B-4631-85AA-0449FF421DDD}"/>
              </a:ext>
            </a:extLst>
          </p:cNvPr>
          <p:cNvSpPr>
            <a:spLocks noGrp="1"/>
          </p:cNvSpPr>
          <p:nvPr/>
        </p:nvSpPr>
        <p:spPr>
          <a:xfrm>
            <a:off x="381000" y="3390900"/>
            <a:ext cx="3914775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За что бы ты себя похвалил на уроке?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4B386D2-DD38-43B7-B730-712D2E7C71E9}"/>
              </a:ext>
            </a:extLst>
          </p:cNvPr>
          <p:cNvSpPr>
            <a:spLocks noGrp="1"/>
          </p:cNvSpPr>
          <p:nvPr/>
        </p:nvSpPr>
        <p:spPr>
          <a:xfrm>
            <a:off x="381000" y="4781550"/>
            <a:ext cx="3905250" cy="19050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8" name="source-7">
            <a:extLst>
              <a:ext uri="{FF2B5EF4-FFF2-40B4-BE49-F238E27FC236}">
                <a16:creationId xmlns:a16="http://schemas.microsoft.com/office/drawing/2014/main" id="{92BDC782-F7E0-497F-83B0-59686E3A6F4D}"/>
              </a:ext>
            </a:extLst>
          </p:cNvPr>
          <p:cNvSpPr>
            <a:spLocks noGrp="1"/>
          </p:cNvSpPr>
          <p:nvPr/>
        </p:nvSpPr>
        <p:spPr>
          <a:xfrm>
            <a:off x="381000" y="4962525"/>
            <a:ext cx="3914775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Где ты применишь полученные знания?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B4FFFFF-374D-49F4-905C-FE9A68EE6619}"/>
              </a:ext>
            </a:extLst>
          </p:cNvPr>
          <p:cNvSpPr>
            <a:spLocks noGrp="1"/>
          </p:cNvSpPr>
          <p:nvPr/>
        </p:nvSpPr>
        <p:spPr>
          <a:xfrm>
            <a:off x="4819650" y="1638300"/>
            <a:ext cx="3905250" cy="19050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10" name="source-8">
            <a:extLst>
              <a:ext uri="{FF2B5EF4-FFF2-40B4-BE49-F238E27FC236}">
                <a16:creationId xmlns:a16="http://schemas.microsoft.com/office/drawing/2014/main" id="{49D4B65E-1935-4A68-938E-87DFD4825D74}"/>
              </a:ext>
            </a:extLst>
          </p:cNvPr>
          <p:cNvSpPr>
            <a:spLocks noGrp="1"/>
          </p:cNvSpPr>
          <p:nvPr/>
        </p:nvSpPr>
        <p:spPr>
          <a:xfrm>
            <a:off x="4819650" y="1819275"/>
            <a:ext cx="3914775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Какие уже из имеющихся у тебя знаний понадобились на уроке?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5C24FBC-8FBC-4545-83C4-8BE11FB38B9A}"/>
              </a:ext>
            </a:extLst>
          </p:cNvPr>
          <p:cNvSpPr>
            <a:spLocks noGrp="1"/>
          </p:cNvSpPr>
          <p:nvPr/>
        </p:nvSpPr>
        <p:spPr>
          <a:xfrm>
            <a:off x="4819650" y="3209925"/>
            <a:ext cx="3905250" cy="19050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12" name="source-9">
            <a:extLst>
              <a:ext uri="{FF2B5EF4-FFF2-40B4-BE49-F238E27FC236}">
                <a16:creationId xmlns:a16="http://schemas.microsoft.com/office/drawing/2014/main" id="{59428384-428E-46F4-AD5B-D9D1E8661861}"/>
              </a:ext>
            </a:extLst>
          </p:cNvPr>
          <p:cNvSpPr>
            <a:spLocks noGrp="1"/>
          </p:cNvSpPr>
          <p:nvPr/>
        </p:nvSpPr>
        <p:spPr>
          <a:xfrm>
            <a:off x="4819650" y="3390900"/>
            <a:ext cx="3914775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Кто и как помогал тебе выполнять задания на уроке?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CA1A786-2EAD-420F-A86A-FD4F15E672E1}"/>
              </a:ext>
            </a:extLst>
          </p:cNvPr>
          <p:cNvSpPr>
            <a:spLocks noGrp="1"/>
          </p:cNvSpPr>
          <p:nvPr/>
        </p:nvSpPr>
        <p:spPr>
          <a:xfrm>
            <a:off x="4819650" y="4781550"/>
            <a:ext cx="3905250" cy="19050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14" name="source-10">
            <a:extLst>
              <a:ext uri="{FF2B5EF4-FFF2-40B4-BE49-F238E27FC236}">
                <a16:creationId xmlns:a16="http://schemas.microsoft.com/office/drawing/2014/main" id="{7D40EC3C-9EAE-4567-A2A8-2BB4D5DDA9F3}"/>
              </a:ext>
            </a:extLst>
          </p:cNvPr>
          <p:cNvSpPr>
            <a:spLocks noGrp="1"/>
          </p:cNvSpPr>
          <p:nvPr/>
        </p:nvSpPr>
        <p:spPr>
          <a:xfrm>
            <a:off x="4819650" y="4962525"/>
            <a:ext cx="3914775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Что бы ты себе пожелал для следующего урока?</a:t>
            </a:r>
          </a:p>
        </p:txBody>
      </p:sp>
      <p:sp>
        <p:nvSpPr>
          <p:cNvPr id="15" name="signature">
            <a:extLst>
              <a:ext uri="{FF2B5EF4-FFF2-40B4-BE49-F238E27FC236}">
                <a16:creationId xmlns:a16="http://schemas.microsoft.com/office/drawing/2014/main" id="{80A13177-24F4-4283-9F70-253B393B7715}"/>
              </a:ext>
            </a:extLst>
          </p:cNvPr>
          <p:cNvSpPr>
            <a:spLocks noGrp="1"/>
          </p:cNvSpPr>
          <p:nvPr/>
        </p:nvSpPr>
        <p:spPr>
          <a:xfrm>
            <a:off x="7105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81323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3">
            <a:extLst>
              <a:ext uri="{FF2B5EF4-FFF2-40B4-BE49-F238E27FC236}">
                <a16:creationId xmlns:a16="http://schemas.microsoft.com/office/drawing/2014/main" id="{82085560-2727-4AB8-B256-3157611389E6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8382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0">
                <a:solidFill>
                  <a:srgbClr val="FFFCF5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FFFCF5"/>
                </a:solidFill>
                <a:latin typeface="Georgia"/>
                <a:ea typeface="Georgia"/>
                <a:cs typeface="Georgia"/>
              </a:rPr>
              <a:t>Домашнее задание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FDE90A7-43F7-4B68-A7AF-1A38A7207504}"/>
              </a:ext>
            </a:extLst>
          </p:cNvPr>
          <p:cNvSpPr>
            <a:spLocks noGrp="1"/>
          </p:cNvSpPr>
          <p:nvPr/>
        </p:nvSpPr>
        <p:spPr>
          <a:xfrm>
            <a:off x="381000" y="1181100"/>
            <a:ext cx="8382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original-list-number-1">
            <a:extLst>
              <a:ext uri="{FF2B5EF4-FFF2-40B4-BE49-F238E27FC236}">
                <a16:creationId xmlns:a16="http://schemas.microsoft.com/office/drawing/2014/main" id="{A263FCAC-E14A-4F48-B4F6-C248F6A141F8}"/>
              </a:ext>
            </a:extLst>
          </p:cNvPr>
          <p:cNvSpPr>
            <a:spLocks noGrp="1"/>
          </p:cNvSpPr>
          <p:nvPr/>
        </p:nvSpPr>
        <p:spPr>
          <a:xfrm>
            <a:off x="381000" y="1762125"/>
            <a:ext cx="4762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C9B685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C9B685"/>
                </a:solidFill>
                <a:latin typeface="Georgia"/>
                <a:ea typeface="Georgia"/>
                <a:cs typeface="Georgia"/>
              </a:rPr>
              <a:t>1.</a:t>
            </a:r>
          </a:p>
        </p:txBody>
      </p:sp>
      <p:sp>
        <p:nvSpPr>
          <p:cNvPr id="4" name="text-1">
            <a:extLst>
              <a:ext uri="{FF2B5EF4-FFF2-40B4-BE49-F238E27FC236}">
                <a16:creationId xmlns:a16="http://schemas.microsoft.com/office/drawing/2014/main" id="{AEE723D5-CA54-4ADA-93A6-129F807015F0}"/>
              </a:ext>
            </a:extLst>
          </p:cNvPr>
          <p:cNvSpPr>
            <a:spLocks noGrp="1"/>
          </p:cNvSpPr>
          <p:nvPr/>
        </p:nvSpPr>
        <p:spPr>
          <a:xfrm>
            <a:off x="1066800" y="1762125"/>
            <a:ext cx="7629525" cy="2514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75" b="0">
                <a:solidFill>
                  <a:srgbClr val="FFFCF5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FFCF5"/>
                </a:solidFill>
                <a:latin typeface="Calibri"/>
                <a:ea typeface="Calibri"/>
                <a:cs typeface="Calibri"/>
              </a:rPr>
              <a:t>С помощью дополнительных источников узнайте, почему крестоносцы потеряли свои владения в Святой земле? Связано ли это только с военным превосходством мусульман?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6EA859-C082-4E2C-AADA-40BEE7DD1181}"/>
              </a:ext>
            </a:extLst>
          </p:cNvPr>
          <p:cNvSpPr>
            <a:spLocks noGrp="1"/>
          </p:cNvSpPr>
          <p:nvPr/>
        </p:nvSpPr>
        <p:spPr>
          <a:xfrm>
            <a:off x="381000" y="4638675"/>
            <a:ext cx="8372475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6" name="original-list-number-2">
            <a:extLst>
              <a:ext uri="{FF2B5EF4-FFF2-40B4-BE49-F238E27FC236}">
                <a16:creationId xmlns:a16="http://schemas.microsoft.com/office/drawing/2014/main" id="{A684BC7A-4176-4358-A8AA-BB93C48564AA}"/>
              </a:ext>
            </a:extLst>
          </p:cNvPr>
          <p:cNvSpPr>
            <a:spLocks noGrp="1"/>
          </p:cNvSpPr>
          <p:nvPr/>
        </p:nvSpPr>
        <p:spPr>
          <a:xfrm>
            <a:off x="381000" y="5057775"/>
            <a:ext cx="4762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C9B685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C9B685"/>
                </a:solidFill>
                <a:latin typeface="Georgia"/>
                <a:ea typeface="Georgia"/>
                <a:cs typeface="Georgia"/>
              </a:rPr>
              <a:t>2.</a:t>
            </a:r>
          </a:p>
        </p:txBody>
      </p:sp>
      <p:sp>
        <p:nvSpPr>
          <p:cNvPr id="7" name="text-2">
            <a:extLst>
              <a:ext uri="{FF2B5EF4-FFF2-40B4-BE49-F238E27FC236}">
                <a16:creationId xmlns:a16="http://schemas.microsoft.com/office/drawing/2014/main" id="{5B044EB6-4696-41A9-9501-08074127C128}"/>
              </a:ext>
            </a:extLst>
          </p:cNvPr>
          <p:cNvSpPr>
            <a:spLocks noGrp="1"/>
          </p:cNvSpPr>
          <p:nvPr/>
        </p:nvSpPr>
        <p:spPr>
          <a:xfrm>
            <a:off x="1066800" y="5057775"/>
            <a:ext cx="762952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75" b="0">
                <a:solidFill>
                  <a:srgbClr val="FFFCF5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FFCF5"/>
                </a:solidFill>
                <a:latin typeface="Calibri"/>
                <a:ea typeface="Calibri"/>
                <a:cs typeface="Calibri"/>
              </a:rPr>
              <a:t>Подготовьте сообщение о любом предводителе Крестовых походов.</a:t>
            </a:r>
          </a:p>
        </p:txBody>
      </p:sp>
      <p:sp>
        <p:nvSpPr>
          <p:cNvPr id="8" name="signature">
            <a:extLst>
              <a:ext uri="{FF2B5EF4-FFF2-40B4-BE49-F238E27FC236}">
                <a16:creationId xmlns:a16="http://schemas.microsoft.com/office/drawing/2014/main" id="{77C4BCF5-A92C-4BFA-8605-01166AE189BD}"/>
              </a:ext>
            </a:extLst>
          </p:cNvPr>
          <p:cNvSpPr>
            <a:spLocks noGrp="1"/>
          </p:cNvSpPr>
          <p:nvPr/>
        </p:nvSpPr>
        <p:spPr>
          <a:xfrm>
            <a:off x="7105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D7CDB9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D7CDB9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2562605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644</Words>
  <Application>Microsoft Office PowerPoint</Application>
  <DocSecurity>0</DocSecurity>
  <PresentationFormat>Экран (4:3)</PresentationFormat>
  <Paragraphs>77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2026-09-27T08:29:15Z</dcterms:created>
  <dcterms:modified xsi:type="dcterms:W3CDTF">2026-09-27T16:45:31Z</dcterms:modified>
</cp:coreProperties>
</file>