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9144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58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CDBB091-8B76-4C9D-B7AD-BBA11E41A9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476875" cy="9144000"/>
          </a:xfrm>
          <a:prstGeom prst="rect">
            <a:avLst/>
          </a:prstGeom>
          <a:solidFill>
            <a:srgbClr val="182F42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EB1C28-728F-48AE-B343-32AFE1885032}"/>
              </a:ext>
            </a:extLst>
          </p:cNvPr>
          <p:cNvSpPr>
            <a:spLocks noGrp="1"/>
          </p:cNvSpPr>
          <p:nvPr/>
        </p:nvSpPr>
        <p:spPr>
          <a:xfrm>
            <a:off x="5476875" y="0"/>
            <a:ext cx="6715125" cy="9144000"/>
          </a:xfrm>
          <a:prstGeom prst="rect">
            <a:avLst/>
          </a:prstGeom>
          <a:solidFill>
            <a:srgbClr val="F5F0E5"/>
          </a:solidFill>
          <a:ln w="0">
            <a:noFill/>
          </a:ln>
        </p:spPr>
      </p:sp>
      <p:sp>
        <p:nvSpPr>
          <p:cNvPr id="3" name="Исходный текст">
            <a:extLst>
              <a:ext uri="{FF2B5EF4-FFF2-40B4-BE49-F238E27FC236}">
                <a16:creationId xmlns:a16="http://schemas.microsoft.com/office/drawing/2014/main" id="{B00CFBB6-5639-4E9E-B73A-7E77B191ED53}"/>
              </a:ext>
            </a:extLst>
          </p:cNvPr>
          <p:cNvSpPr>
            <a:spLocks noGrp="1"/>
          </p:cNvSpPr>
          <p:nvPr/>
        </p:nvSpPr>
        <p:spPr>
          <a:xfrm>
            <a:off x="647700" y="1066800"/>
            <a:ext cx="4191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D9CBAE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D9CBAE"/>
                </a:solidFill>
                <a:latin typeface="Calibri"/>
                <a:ea typeface="Calibri"/>
                <a:cs typeface="Calibri"/>
              </a:rPr>
              <a:t>6 класс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B610EE-9226-480E-9EB3-0C3A28C3B3A0}"/>
              </a:ext>
            </a:extLst>
          </p:cNvPr>
          <p:cNvSpPr>
            <a:spLocks noGrp="1"/>
          </p:cNvSpPr>
          <p:nvPr/>
        </p:nvSpPr>
        <p:spPr>
          <a:xfrm>
            <a:off x="647700" y="1876425"/>
            <a:ext cx="87630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C9632424-646B-426C-9D1F-9F184DCFF6A6}"/>
              </a:ext>
            </a:extLst>
          </p:cNvPr>
          <p:cNvSpPr>
            <a:spLocks noGrp="1"/>
          </p:cNvSpPr>
          <p:nvPr/>
        </p:nvSpPr>
        <p:spPr>
          <a:xfrm>
            <a:off x="647700" y="2990850"/>
            <a:ext cx="44767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48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Крестьяне и горожане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118FC9-B78F-44D8-9D30-B5395DB04728}"/>
              </a:ext>
            </a:extLst>
          </p:cNvPr>
          <p:cNvSpPr>
            <a:spLocks noGrp="1"/>
          </p:cNvSpPr>
          <p:nvPr/>
        </p:nvSpPr>
        <p:spPr>
          <a:xfrm>
            <a:off x="5886450" y="1394944"/>
            <a:ext cx="5772150" cy="6306487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962650" y="1471144"/>
            <a:ext cx="5619750" cy="6154087"/>
          </a:xfrm>
          <a:prstGeom prst="rect">
            <a:avLst/>
          </a:prstGeom>
        </p:spPr>
      </p:pic>
      <p:sp>
        <p:nvSpPr>
          <p:cNvPr id="8" name="100ballnik.com">
            <a:extLst>
              <a:ext uri="{FF2B5EF4-FFF2-40B4-BE49-F238E27FC236}">
                <a16:creationId xmlns:a16="http://schemas.microsoft.com/office/drawing/2014/main" id="{4115724F-3409-48FE-8F5D-F37C1050C0EB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474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Исходный текст">
            <a:extLst>
              <a:ext uri="{FF2B5EF4-FFF2-40B4-BE49-F238E27FC236}">
                <a16:creationId xmlns:a16="http://schemas.microsoft.com/office/drawing/2014/main" id="{ED01EEC3-DA63-4098-B479-E584E6EDAAE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Средневековая деревня и ее жители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756911-2DE8-42F8-89D0-6B807DD7E7A5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D62ED948-EC4E-4740-8B3E-AFCC294EC556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E5BE3018-C980-4FED-8E0D-5E1C208CFBA0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Крестьянская деревня была обнесена </a:t>
            </a:r>
            <a:r>
              <a:rPr sz="255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изгородью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иногда даже </a:t>
            </a:r>
            <a:r>
              <a:rPr sz="255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валом и рвом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чтобы защитить ее жителей от опасности.</a:t>
            </a:r>
          </a:p>
        </p:txBody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31E5437F-70C7-4E4A-9A10-56D50EB2D026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109728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Крестьяне одной деревни составляли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общину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и избирали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старосту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5EBF74-46C2-4D47-A679-1831C2314417}"/>
              </a:ext>
            </a:extLst>
          </p:cNvPr>
          <p:cNvSpPr>
            <a:spLocks noGrp="1"/>
          </p:cNvSpPr>
          <p:nvPr/>
        </p:nvSpPr>
        <p:spPr>
          <a:xfrm>
            <a:off x="1172732" y="3924300"/>
            <a:ext cx="5236436" cy="4648200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48932" y="4000500"/>
            <a:ext cx="5084036" cy="44958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7BEBC7D-43A5-4F57-B4A4-BF164F7ABF79}"/>
              </a:ext>
            </a:extLst>
          </p:cNvPr>
          <p:cNvSpPr>
            <a:spLocks noGrp="1"/>
          </p:cNvSpPr>
          <p:nvPr/>
        </p:nvSpPr>
        <p:spPr>
          <a:xfrm>
            <a:off x="7562850" y="4152900"/>
            <a:ext cx="666750" cy="19050"/>
          </a:xfrm>
          <a:prstGeom prst="rect">
            <a:avLst/>
          </a:prstGeom>
          <a:solidFill>
            <a:srgbClr val="65705A"/>
          </a:solidFill>
          <a:ln w="0">
            <a:noFill/>
          </a:ln>
        </p:spPr>
      </p:sp>
      <p:sp>
        <p:nvSpPr>
          <p:cNvPr id="9" name="Исходный текст">
            <a:extLst>
              <a:ext uri="{FF2B5EF4-FFF2-40B4-BE49-F238E27FC236}">
                <a16:creationId xmlns:a16="http://schemas.microsoft.com/office/drawing/2014/main" id="{EEED18D4-B4C6-4CD5-AB82-2414588BD87F}"/>
              </a:ext>
            </a:extLst>
          </p:cNvPr>
          <p:cNvSpPr>
            <a:spLocks noGrp="1"/>
          </p:cNvSpPr>
          <p:nvPr/>
        </p:nvSpPr>
        <p:spPr>
          <a:xfrm>
            <a:off x="7562850" y="4572000"/>
            <a:ext cx="4019550" cy="3581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1 – река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2 – замок феодала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3,6,7 – пахотные земли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4 – пастбище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5,8 – лесные угодья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9 – деревня</a:t>
            </a:r>
          </a:p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10 - огороды</a:t>
            </a:r>
          </a:p>
        </p:txBody>
      </p:sp>
    </p:spTree>
    <p:extLst>
      <p:ext uri="{BB962C8B-B14F-4D97-AF65-F5344CB8AC3E}">
        <p14:creationId xmlns:p14="http://schemas.microsoft.com/office/powerpoint/2010/main" val="137849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2EC33F31-653B-4F74-9048-AF3948BEFE4F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Средневековая деревня и ее жители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730F52-162A-4587-BE51-E4B3E25CAA06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D5C67702-59C0-4C3A-B75B-C7BEDC541341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C70889-6879-4F7C-9BB8-E85AE0E0B01A}"/>
              </a:ext>
            </a:extLst>
          </p:cNvPr>
          <p:cNvSpPr>
            <a:spLocks noGrp="1"/>
          </p:cNvSpPr>
          <p:nvPr/>
        </p:nvSpPr>
        <p:spPr>
          <a:xfrm>
            <a:off x="0" y="1514475"/>
            <a:ext cx="3971925" cy="7058025"/>
          </a:xfrm>
          <a:prstGeom prst="rect">
            <a:avLst/>
          </a:prstGeom>
          <a:solidFill>
            <a:srgbClr val="182F42"/>
          </a:solidFill>
          <a:ln w="0">
            <a:noFill/>
          </a:ln>
        </p:spPr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77171813-A15D-4CEE-9B83-DEDCB1E8B968}"/>
              </a:ext>
            </a:extLst>
          </p:cNvPr>
          <p:cNvSpPr>
            <a:spLocks noGrp="1"/>
          </p:cNvSpPr>
          <p:nvPr/>
        </p:nvSpPr>
        <p:spPr>
          <a:xfrm>
            <a:off x="609600" y="2019300"/>
            <a:ext cx="2800350" cy="533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D9CBAE"/>
                </a:solidFill>
                <a:latin typeface="Calibri"/>
                <a:ea typeface="Calibri"/>
                <a:cs typeface="Calibri"/>
              </a:rPr>
              <a:t>Задание 1.</a:t>
            </a:r>
            <a:r>
              <a:rPr sz="255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 Заполни  таблицу ниже на основе материала учебника о вопросах, которые решались в деревне сообща и общинниками:</a:t>
            </a:r>
          </a:p>
        </p:txBody>
      </p:sp>
      <p:graphicFrame>
        <p:nvGraphicFramePr>
          <p:cNvPr id="12" name="Таблица 11"/>
          <p:cNvGraphicFramePr/>
          <p:nvPr/>
        </p:nvGraphicFramePr>
        <p:xfrm>
          <a:off x="4371975" y="1743075"/>
          <a:ext cx="7210425" cy="6381750"/>
        </p:xfrm>
        <a:graphic>
          <a:graphicData uri="http://schemas.openxmlformats.org/drawingml/2006/table">
            <a:tbl>
              <a:tblPr/>
              <a:tblGrid>
                <a:gridCol w="3605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5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Вопросы, которые решались сообща</a:t>
                      </a:r>
                    </a:p>
                  </a:txBody>
                  <a:tcPr marL="209550" marR="209550" marT="133350" marB="114300" anchor="ctr">
                    <a:solidFill>
                      <a:srgbClr val="657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Вопросы, которые решали общинники</a:t>
                      </a:r>
                    </a:p>
                  </a:txBody>
                  <a:tcPr marL="209550" marR="209550" marT="133350" marB="114300" anchor="ctr">
                    <a:solidFill>
                      <a:srgbClr val="182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F0F0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F7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F0F0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F7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013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Исходный текст">
            <a:extLst>
              <a:ext uri="{FF2B5EF4-FFF2-40B4-BE49-F238E27FC236}">
                <a16:creationId xmlns:a16="http://schemas.microsoft.com/office/drawing/2014/main" id="{35A4E031-DECA-47FE-A5E5-5DE542FBAC2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Средневековая деревня и ее жители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F5DC16-C927-4C6F-8864-684F57514BDC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303E1436-D6E5-45E2-BD42-1F4FFA96291E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88ABC6FF-9F9F-4F03-B518-6CD69ADA2C44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10477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873F35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Задание 1. Проверь себя</a:t>
            </a:r>
          </a:p>
        </p:txBody>
      </p:sp>
      <p:graphicFrame>
        <p:nvGraphicFramePr>
          <p:cNvPr id="10" name="Таблица 9"/>
          <p:cNvGraphicFramePr/>
          <p:nvPr/>
        </p:nvGraphicFramePr>
        <p:xfrm>
          <a:off x="609600" y="2362200"/>
          <a:ext cx="10972800" cy="5981700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l"/>
                      <a:r>
                        <a:rPr sz="2550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Вопросы, которые решались сообща</a:t>
                      </a:r>
                    </a:p>
                  </a:txBody>
                  <a:tcPr marL="209550" marR="209550" marT="133350" marB="114300" anchor="ctr">
                    <a:solidFill>
                      <a:srgbClr val="6570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550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Вопросы, которые решали общинники</a:t>
                      </a:r>
                    </a:p>
                  </a:txBody>
                  <a:tcPr marL="209550" marR="209550" marT="133350" marB="114300" anchor="ctr">
                    <a:solidFill>
                      <a:srgbClr val="182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Когда начинать сев</a:t>
                      </a:r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Решали земельные споры</a:t>
                      </a:r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Когда обрабатывать поле и собирать урожай</a:t>
                      </a:r>
                    </a:p>
                  </a:txBody>
                  <a:tcPr marL="209550" marR="209550" marT="133350" marB="114300" anchor="ctr">
                    <a:solidFill>
                      <a:srgbClr val="F0F0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Оказывали помощь бедным, вдовам и сиротам</a:t>
                      </a:r>
                    </a:p>
                  </a:txBody>
                  <a:tcPr marL="209550" marR="209550" marT="133350" marB="114300" anchor="ctr">
                    <a:solidFill>
                      <a:srgbClr val="F7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Как распределить повинности в пользу феодала</a:t>
                      </a:r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Следили за порядком в деревне</a:t>
                      </a:r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55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F0F0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Поддерживали в хорошем состоянии дороги, церковь или часовню</a:t>
                      </a:r>
                    </a:p>
                  </a:txBody>
                  <a:tcPr marL="209550" marR="209550" marT="133350" marB="114300" anchor="ctr">
                    <a:solidFill>
                      <a:srgbClr val="F7F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209550" marR="209550" marT="133350" marB="114300" anchor="ctr">
                    <a:solidFill>
                      <a:srgbClr val="E6E8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>
                          <a:solidFill>
                            <a:srgbClr val="263640"/>
                          </a:solidFill>
                          <a:latin typeface="Calibri"/>
                          <a:ea typeface="Calibri"/>
                          <a:cs typeface="Calibri"/>
                        </a:rPr>
                        <a:t>Содержали священника</a:t>
                      </a:r>
                    </a:p>
                  </a:txBody>
                  <a:tcPr marL="209550" marR="209550" marT="133350" marB="114300" anchor="ctr">
                    <a:solidFill>
                      <a:srgbClr val="E8E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787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сходный текст">
            <a:extLst>
              <a:ext uri="{FF2B5EF4-FFF2-40B4-BE49-F238E27FC236}">
                <a16:creationId xmlns:a16="http://schemas.microsoft.com/office/drawing/2014/main" id="{B83C7B83-0782-4545-A237-75A2E5C43C38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Средневековая деревня и ее жители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0EEE2C-91BA-4977-915B-68AEEE84BA34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70C1A622-B650-4F2A-8F82-94705C90A17A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1EFDC40C-FE0E-4172-8DB0-C23B0D641E30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1097280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С XI по XIII в.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крестьяне, обладая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определенной свободой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были заинтересованы в повышении эффективности своего хозяйства.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4337AD-68CE-41ED-B3E0-6528ED3EE80B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10972800" cy="800100"/>
          </a:xfrm>
          <a:prstGeom prst="rect">
            <a:avLst/>
          </a:prstGeom>
          <a:solidFill>
            <a:srgbClr val="65705A"/>
          </a:solidFill>
          <a:ln w="0">
            <a:noFill/>
          </a:ln>
        </p:spPr>
      </p:sp>
      <p:sp>
        <p:nvSpPr>
          <p:cNvPr id="6" name="Исходный текст">
            <a:extLst>
              <a:ext uri="{FF2B5EF4-FFF2-40B4-BE49-F238E27FC236}">
                <a16:creationId xmlns:a16="http://schemas.microsoft.com/office/drawing/2014/main" id="{EBEAF1C7-74E4-42D3-B6E1-E38C5C28CDCF}"/>
              </a:ext>
            </a:extLst>
          </p:cNvPr>
          <p:cNvSpPr>
            <a:spLocks noGrp="1"/>
          </p:cNvSpPr>
          <p:nvPr/>
        </p:nvSpPr>
        <p:spPr>
          <a:xfrm>
            <a:off x="847725" y="3267075"/>
            <a:ext cx="104965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1">
                <a:solidFill>
                  <a:srgbClr val="FFFCF5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FFFCF5"/>
                </a:solidFill>
                <a:latin typeface="Calibri"/>
                <a:ea typeface="Calibri"/>
                <a:cs typeface="Calibri"/>
              </a:rPr>
              <a:t>Применение новшеств в сельском хозяйстве</a:t>
            </a:r>
          </a:p>
        </p:txBody>
      </p:sp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25A25D82-3F6B-4F97-89D2-2C91F8F2A6C0}"/>
              </a:ext>
            </a:extLst>
          </p:cNvPr>
          <p:cNvSpPr>
            <a:spLocks noGrp="1"/>
          </p:cNvSpPr>
          <p:nvPr/>
        </p:nvSpPr>
        <p:spPr>
          <a:xfrm>
            <a:off x="609600" y="4162425"/>
            <a:ext cx="109728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Использование системы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трехполья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A5097D-0479-463F-8BBE-9D7977F58A0A}"/>
              </a:ext>
            </a:extLst>
          </p:cNvPr>
          <p:cNvSpPr>
            <a:spLocks noGrp="1"/>
          </p:cNvSpPr>
          <p:nvPr/>
        </p:nvSpPr>
        <p:spPr>
          <a:xfrm>
            <a:off x="533400" y="4939063"/>
            <a:ext cx="4743450" cy="1799524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9600" y="5015263"/>
            <a:ext cx="4591050" cy="1647124"/>
          </a:xfrm>
          <a:prstGeom prst="rect">
            <a:avLst/>
          </a:prstGeom>
        </p:spPr>
      </p:pic>
      <p:sp>
        <p:nvSpPr>
          <p:cNvPr id="10" name="Исходный текст">
            <a:extLst>
              <a:ext uri="{FF2B5EF4-FFF2-40B4-BE49-F238E27FC236}">
                <a16:creationId xmlns:a16="http://schemas.microsoft.com/office/drawing/2014/main" id="{F159DDE0-92BF-45E6-8FDD-3835664DC473}"/>
              </a:ext>
            </a:extLst>
          </p:cNvPr>
          <p:cNvSpPr>
            <a:spLocks noGrp="1"/>
          </p:cNvSpPr>
          <p:nvPr/>
        </p:nvSpPr>
        <p:spPr>
          <a:xfrm>
            <a:off x="5715000" y="4981575"/>
            <a:ext cx="5867400" cy="1685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Использование новых орудий труда – легкого или тяжелого колесного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плуга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бороны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хомута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для лошадей.</a:t>
            </a:r>
          </a:p>
        </p:txBody>
      </p:sp>
      <p:sp>
        <p:nvSpPr>
          <p:cNvPr id="11" name="Исходный текст">
            <a:extLst>
              <a:ext uri="{FF2B5EF4-FFF2-40B4-BE49-F238E27FC236}">
                <a16:creationId xmlns:a16="http://schemas.microsoft.com/office/drawing/2014/main" id="{B648B4A5-29F6-459F-8E7C-A121DBE82DCC}"/>
              </a:ext>
            </a:extLst>
          </p:cNvPr>
          <p:cNvSpPr>
            <a:spLocks noGrp="1"/>
          </p:cNvSpPr>
          <p:nvPr/>
        </p:nvSpPr>
        <p:spPr>
          <a:xfrm>
            <a:off x="609600" y="6972300"/>
            <a:ext cx="109728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Появление </a:t>
            </a:r>
            <a:r>
              <a:rPr sz="255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ветряных и водных мельниц</a:t>
            </a:r>
            <a:r>
              <a:rPr sz="25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AD19BA8F-F0AF-433F-A1D6-26AC5BFE3ACD}"/>
              </a:ext>
            </a:extLst>
          </p:cNvPr>
          <p:cNvSpPr>
            <a:spLocks noGrp="1"/>
          </p:cNvSpPr>
          <p:nvPr/>
        </p:nvSpPr>
        <p:spPr>
          <a:xfrm>
            <a:off x="5772150" y="7381875"/>
            <a:ext cx="304800" cy="333375"/>
          </a:xfrm>
          <a:prstGeom prst="downArrow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A60B4B-E053-4BA9-B22A-B5E2C3EDC2D9}"/>
              </a:ext>
            </a:extLst>
          </p:cNvPr>
          <p:cNvSpPr>
            <a:spLocks noGrp="1"/>
          </p:cNvSpPr>
          <p:nvPr/>
        </p:nvSpPr>
        <p:spPr>
          <a:xfrm>
            <a:off x="609600" y="7800975"/>
            <a:ext cx="10972800" cy="685800"/>
          </a:xfrm>
          <a:prstGeom prst="rect">
            <a:avLst/>
          </a:prstGeom>
          <a:solidFill>
            <a:srgbClr val="182F42"/>
          </a:solidFill>
          <a:ln w="0">
            <a:noFill/>
          </a:ln>
        </p:spPr>
      </p:sp>
      <p:sp>
        <p:nvSpPr>
          <p:cNvPr id="14" name="Исходный текст">
            <a:extLst>
              <a:ext uri="{FF2B5EF4-FFF2-40B4-BE49-F238E27FC236}">
                <a16:creationId xmlns:a16="http://schemas.microsoft.com/office/drawing/2014/main" id="{E4988693-EAD5-4CC1-8315-815408E1CC9C}"/>
              </a:ext>
            </a:extLst>
          </p:cNvPr>
          <p:cNvSpPr>
            <a:spLocks noGrp="1"/>
          </p:cNvSpPr>
          <p:nvPr/>
        </p:nvSpPr>
        <p:spPr>
          <a:xfrm>
            <a:off x="828675" y="7924800"/>
            <a:ext cx="105346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Рост урожаев, улучшение жизни крестьян, освоение новых земель</a:t>
            </a:r>
          </a:p>
        </p:txBody>
      </p:sp>
    </p:spTree>
    <p:extLst>
      <p:ext uri="{BB962C8B-B14F-4D97-AF65-F5344CB8AC3E}">
        <p14:creationId xmlns:p14="http://schemas.microsoft.com/office/powerpoint/2010/main" val="104492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сходный текст">
            <a:extLst>
              <a:ext uri="{FF2B5EF4-FFF2-40B4-BE49-F238E27FC236}">
                <a16:creationId xmlns:a16="http://schemas.microsoft.com/office/drawing/2014/main" id="{F2D54655-EA47-468E-8247-6FC3DE58B5D8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Городские ремесленники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682610-C1B6-4AA3-8FFA-383AC39BEEA5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DB602F4C-C74F-4599-9CA5-FCEDE7990677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4DEA9C-4D29-41E9-9B24-D4F36A019834}"/>
              </a:ext>
            </a:extLst>
          </p:cNvPr>
          <p:cNvSpPr>
            <a:spLocks noGrp="1"/>
          </p:cNvSpPr>
          <p:nvPr/>
        </p:nvSpPr>
        <p:spPr>
          <a:xfrm>
            <a:off x="533400" y="3086271"/>
            <a:ext cx="2552700" cy="3485809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09600" y="3162471"/>
            <a:ext cx="2400300" cy="3333409"/>
          </a:xfrm>
          <a:prstGeom prst="rect">
            <a:avLst/>
          </a:prstGeom>
        </p:spPr>
      </p:pic>
      <p:sp>
        <p:nvSpPr>
          <p:cNvPr id="6" name="Исходный текст">
            <a:extLst>
              <a:ext uri="{FF2B5EF4-FFF2-40B4-BE49-F238E27FC236}">
                <a16:creationId xmlns:a16="http://schemas.microsoft.com/office/drawing/2014/main" id="{CDDB96B9-9BD8-44F7-8F3B-716906AB1C38}"/>
              </a:ext>
            </a:extLst>
          </p:cNvPr>
          <p:cNvSpPr>
            <a:spLocks noGrp="1"/>
          </p:cNvSpPr>
          <p:nvPr/>
        </p:nvSpPr>
        <p:spPr>
          <a:xfrm>
            <a:off x="3333750" y="1590675"/>
            <a:ext cx="4572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0">
                <a:solidFill>
                  <a:srgbClr val="65705A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65705A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E5243B80-6B67-48F7-869A-C50F449AB49A}"/>
              </a:ext>
            </a:extLst>
          </p:cNvPr>
          <p:cNvSpPr>
            <a:spLocks noGrp="1"/>
          </p:cNvSpPr>
          <p:nvPr/>
        </p:nvSpPr>
        <p:spPr>
          <a:xfrm>
            <a:off x="3905250" y="1571625"/>
            <a:ext cx="76771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Заниматься ремеслом, живя в поместье феодала было невыгодно. Поэтому, ремесленники часто селились в местах стихийной торговли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B876F7-2263-4BFC-A17C-A925EABE8D88}"/>
              </a:ext>
            </a:extLst>
          </p:cNvPr>
          <p:cNvSpPr>
            <a:spLocks noGrp="1"/>
          </p:cNvSpPr>
          <p:nvPr/>
        </p:nvSpPr>
        <p:spPr>
          <a:xfrm>
            <a:off x="3905250" y="2990850"/>
            <a:ext cx="767715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9" name="Исходный текст">
            <a:extLst>
              <a:ext uri="{FF2B5EF4-FFF2-40B4-BE49-F238E27FC236}">
                <a16:creationId xmlns:a16="http://schemas.microsoft.com/office/drawing/2014/main" id="{4B479790-7DE6-4239-A1E0-B3E30354F127}"/>
              </a:ext>
            </a:extLst>
          </p:cNvPr>
          <p:cNvSpPr>
            <a:spLocks noGrp="1"/>
          </p:cNvSpPr>
          <p:nvPr/>
        </p:nvSpPr>
        <p:spPr>
          <a:xfrm>
            <a:off x="3333750" y="3124200"/>
            <a:ext cx="4572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0">
                <a:solidFill>
                  <a:srgbClr val="65705A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65705A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0" name="Исходный текст">
            <a:extLst>
              <a:ext uri="{FF2B5EF4-FFF2-40B4-BE49-F238E27FC236}">
                <a16:creationId xmlns:a16="http://schemas.microsoft.com/office/drawing/2014/main" id="{F8856C0C-341E-44DB-A53B-644D6CA7B677}"/>
              </a:ext>
            </a:extLst>
          </p:cNvPr>
          <p:cNvSpPr>
            <a:spLocks noGrp="1"/>
          </p:cNvSpPr>
          <p:nvPr/>
        </p:nvSpPr>
        <p:spPr>
          <a:xfrm>
            <a:off x="3905250" y="3105150"/>
            <a:ext cx="767715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Новые населенные пункты огораживали крепостной стеной, начинался рост новых городов.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F9E175-2E88-403C-87D5-6D1086DD3774}"/>
              </a:ext>
            </a:extLst>
          </p:cNvPr>
          <p:cNvSpPr>
            <a:spLocks noGrp="1"/>
          </p:cNvSpPr>
          <p:nvPr/>
        </p:nvSpPr>
        <p:spPr>
          <a:xfrm>
            <a:off x="3905250" y="4152900"/>
            <a:ext cx="767715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12" name="Исходный текст">
            <a:extLst>
              <a:ext uri="{FF2B5EF4-FFF2-40B4-BE49-F238E27FC236}">
                <a16:creationId xmlns:a16="http://schemas.microsoft.com/office/drawing/2014/main" id="{0B244D12-5564-4FCF-BEAC-CB1180C4401F}"/>
              </a:ext>
            </a:extLst>
          </p:cNvPr>
          <p:cNvSpPr>
            <a:spLocks noGrp="1"/>
          </p:cNvSpPr>
          <p:nvPr/>
        </p:nvSpPr>
        <p:spPr>
          <a:xfrm>
            <a:off x="3333750" y="4286250"/>
            <a:ext cx="4572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0">
                <a:solidFill>
                  <a:srgbClr val="65705A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65705A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3" name="Исходный текст">
            <a:extLst>
              <a:ext uri="{FF2B5EF4-FFF2-40B4-BE49-F238E27FC236}">
                <a16:creationId xmlns:a16="http://schemas.microsoft.com/office/drawing/2014/main" id="{5EFAC7FF-6AD2-4C12-B4C0-92042DEB3DE7}"/>
              </a:ext>
            </a:extLst>
          </p:cNvPr>
          <p:cNvSpPr>
            <a:spLocks noGrp="1"/>
          </p:cNvSpPr>
          <p:nvPr/>
        </p:nvSpPr>
        <p:spPr>
          <a:xfrm>
            <a:off x="3905250" y="4267200"/>
            <a:ext cx="76771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Беглецы-ремесленники, прожившие в городе </a:t>
            </a:r>
            <a:r>
              <a:rPr sz="240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год и один день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считались </a:t>
            </a:r>
            <a:r>
              <a:rPr sz="2400" b="1">
                <a:solidFill>
                  <a:srgbClr val="65705A"/>
                </a:solidFill>
                <a:latin typeface="Calibri"/>
                <a:ea typeface="Calibri"/>
                <a:cs typeface="Calibri"/>
              </a:rPr>
              <a:t>свободными людьми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феодал больше не мог требовать их возврата  в свое поместье.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EF1ADC-F899-4E53-BCEA-2F01F524D3AA}"/>
              </a:ext>
            </a:extLst>
          </p:cNvPr>
          <p:cNvSpPr>
            <a:spLocks noGrp="1"/>
          </p:cNvSpPr>
          <p:nvPr/>
        </p:nvSpPr>
        <p:spPr>
          <a:xfrm>
            <a:off x="3905250" y="5686425"/>
            <a:ext cx="767715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15" name="Исходный текст">
            <a:extLst>
              <a:ext uri="{FF2B5EF4-FFF2-40B4-BE49-F238E27FC236}">
                <a16:creationId xmlns:a16="http://schemas.microsoft.com/office/drawing/2014/main" id="{9371A30A-F75A-43DA-93C7-18375AC4849F}"/>
              </a:ext>
            </a:extLst>
          </p:cNvPr>
          <p:cNvSpPr>
            <a:spLocks noGrp="1"/>
          </p:cNvSpPr>
          <p:nvPr/>
        </p:nvSpPr>
        <p:spPr>
          <a:xfrm>
            <a:off x="3333750" y="5838825"/>
            <a:ext cx="4572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0">
                <a:solidFill>
                  <a:srgbClr val="873F3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873F35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6" name="Исходный текст">
            <a:extLst>
              <a:ext uri="{FF2B5EF4-FFF2-40B4-BE49-F238E27FC236}">
                <a16:creationId xmlns:a16="http://schemas.microsoft.com/office/drawing/2014/main" id="{B6CB05FA-A346-4A19-850C-1ED7130F6009}"/>
              </a:ext>
            </a:extLst>
          </p:cNvPr>
          <p:cNvSpPr>
            <a:spLocks noGrp="1"/>
          </p:cNvSpPr>
          <p:nvPr/>
        </p:nvSpPr>
        <p:spPr>
          <a:xfrm>
            <a:off x="3905250" y="5819775"/>
            <a:ext cx="76771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Ремесленники одной профессии объединялись </a:t>
            </a:r>
            <a:r>
              <a:rPr sz="24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в цехи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 Человеку, </a:t>
            </a:r>
            <a:r>
              <a:rPr sz="24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не входившему в цех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не разрешалось заниматься ремеслом в городе.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76121FC-3743-4808-A4CD-CA3D33B75CB4}"/>
              </a:ext>
            </a:extLst>
          </p:cNvPr>
          <p:cNvSpPr>
            <a:spLocks noGrp="1"/>
          </p:cNvSpPr>
          <p:nvPr/>
        </p:nvSpPr>
        <p:spPr>
          <a:xfrm>
            <a:off x="3905250" y="7239000"/>
            <a:ext cx="767715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18" name="Исходный текст">
            <a:extLst>
              <a:ext uri="{FF2B5EF4-FFF2-40B4-BE49-F238E27FC236}">
                <a16:creationId xmlns:a16="http://schemas.microsoft.com/office/drawing/2014/main" id="{EBB5A429-2028-4C68-8D5E-B3B9EEAAAA02}"/>
              </a:ext>
            </a:extLst>
          </p:cNvPr>
          <p:cNvSpPr>
            <a:spLocks noGrp="1"/>
          </p:cNvSpPr>
          <p:nvPr/>
        </p:nvSpPr>
        <p:spPr>
          <a:xfrm>
            <a:off x="3333750" y="7372350"/>
            <a:ext cx="4572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150" b="0">
                <a:solidFill>
                  <a:srgbClr val="873F3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873F35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19" name="Исходный текст">
            <a:extLst>
              <a:ext uri="{FF2B5EF4-FFF2-40B4-BE49-F238E27FC236}">
                <a16:creationId xmlns:a16="http://schemas.microsoft.com/office/drawing/2014/main" id="{6D2A2F7F-9320-4C87-81AF-05F1A51BBF88}"/>
              </a:ext>
            </a:extLst>
          </p:cNvPr>
          <p:cNvSpPr>
            <a:spLocks noGrp="1"/>
          </p:cNvSpPr>
          <p:nvPr/>
        </p:nvSpPr>
        <p:spPr>
          <a:xfrm>
            <a:off x="3905250" y="7353300"/>
            <a:ext cx="767715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4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На общем собрании цеха мастера выбирали руководителя – </a:t>
            </a:r>
            <a:r>
              <a:rPr sz="24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старшину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и принимали обязательные для всех правила трудовой деятельности – </a:t>
            </a:r>
            <a:r>
              <a:rPr sz="24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устав</a:t>
            </a:r>
            <a:r>
              <a:rPr sz="24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380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Исходный текст">
            <a:extLst>
              <a:ext uri="{FF2B5EF4-FFF2-40B4-BE49-F238E27FC236}">
                <a16:creationId xmlns:a16="http://schemas.microsoft.com/office/drawing/2014/main" id="{1EF6328F-84F4-4AB6-833A-46883EEA4DF1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Купцы, ростовщики, банкиры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B1AA63-A9D9-4F09-AE99-0C27868F7350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21086B68-A261-4768-8E68-79733D663E77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73AC9720-1AE3-430D-98F5-553A0D4EEDDA}"/>
              </a:ext>
            </a:extLst>
          </p:cNvPr>
          <p:cNvSpPr>
            <a:spLocks noGrp="1"/>
          </p:cNvSpPr>
          <p:nvPr/>
        </p:nvSpPr>
        <p:spPr>
          <a:xfrm>
            <a:off x="609600" y="1724025"/>
            <a:ext cx="4191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873F3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Задание 2.</a:t>
            </a:r>
          </a:p>
        </p:txBody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11C7BF8F-6499-4FC7-BABE-9CA7D6048E4D}"/>
              </a:ext>
            </a:extLst>
          </p:cNvPr>
          <p:cNvSpPr>
            <a:spLocks noGrp="1"/>
          </p:cNvSpPr>
          <p:nvPr/>
        </p:nvSpPr>
        <p:spPr>
          <a:xfrm>
            <a:off x="609600" y="2457450"/>
            <a:ext cx="4257675" cy="2343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Выпиши значения следующих определений: </a:t>
            </a:r>
            <a:r>
              <a:rPr sz="2700" b="1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гильдия, ярмарка, ростовщик</a:t>
            </a:r>
            <a:r>
              <a:rPr sz="27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C99D79-183E-41D6-A001-665D18C805A9}"/>
              </a:ext>
            </a:extLst>
          </p:cNvPr>
          <p:cNvSpPr>
            <a:spLocks noGrp="1"/>
          </p:cNvSpPr>
          <p:nvPr/>
        </p:nvSpPr>
        <p:spPr>
          <a:xfrm>
            <a:off x="609600" y="5267325"/>
            <a:ext cx="4257675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B9EF35C9-ED39-45B7-B361-9C4EEF8D9BC8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4257675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Вопросы:</a:t>
            </a:r>
            <a:r>
              <a:rPr sz="27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Как появились средневековые ростовщики и банкиры?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8EC3A81-217A-4E93-9C62-CBE63297024E}"/>
              </a:ext>
            </a:extLst>
          </p:cNvPr>
          <p:cNvSpPr>
            <a:spLocks noGrp="1"/>
          </p:cNvSpPr>
          <p:nvPr/>
        </p:nvSpPr>
        <p:spPr>
          <a:xfrm>
            <a:off x="5353050" y="2313804"/>
            <a:ext cx="6305550" cy="5297442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429250" y="2390004"/>
            <a:ext cx="6153150" cy="514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4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Исходный текст">
            <a:extLst>
              <a:ext uri="{FF2B5EF4-FFF2-40B4-BE49-F238E27FC236}">
                <a16:creationId xmlns:a16="http://schemas.microsoft.com/office/drawing/2014/main" id="{EB2C09F2-5E68-48C7-9F39-080ADCBA0E29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Купцы, ростовщики, банкиры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5934B2-4EE1-476C-8546-25AAB56DE1E9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5EB083AC-7549-4DDC-B823-E55095C5C9C7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ED4BD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ED4BD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01F926FD-8EEB-47ED-8FD1-E59E042C9D60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109728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DDC79C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DDC79C"/>
                </a:solidFill>
                <a:latin typeface="Calibri"/>
                <a:ea typeface="Calibri"/>
                <a:cs typeface="Calibri"/>
              </a:rPr>
              <a:t>Задание 2. Проверь себя.</a:t>
            </a:r>
          </a:p>
        </p:txBody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BDEE851F-CA0C-4AC1-83C0-BC7F63357C37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55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Выпиши значения следующих определений: гильдия, ярмарка, ростовщик.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1D4A02C-C794-4598-822F-ED0C27B602CE}"/>
              </a:ext>
            </a:extLst>
          </p:cNvPr>
          <p:cNvSpPr>
            <a:spLocks noGrp="1"/>
          </p:cNvSpPr>
          <p:nvPr/>
        </p:nvSpPr>
        <p:spPr>
          <a:xfrm>
            <a:off x="609600" y="3762375"/>
            <a:ext cx="47625" cy="1047750"/>
          </a:xfrm>
          <a:prstGeom prst="rect">
            <a:avLst/>
          </a:prstGeom>
          <a:solidFill>
            <a:srgbClr val="ADB69A"/>
          </a:solidFill>
          <a:ln w="0">
            <a:noFill/>
          </a:ln>
        </p:spPr>
      </p:sp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10872840-B065-43A0-BA0D-1A08513307BC}"/>
              </a:ext>
            </a:extLst>
          </p:cNvPr>
          <p:cNvSpPr>
            <a:spLocks noGrp="1"/>
          </p:cNvSpPr>
          <p:nvPr/>
        </p:nvSpPr>
        <p:spPr>
          <a:xfrm>
            <a:off x="942975" y="3695700"/>
            <a:ext cx="106394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C9D4BA"/>
                </a:solidFill>
                <a:latin typeface="Calibri"/>
                <a:ea typeface="Calibri"/>
                <a:cs typeface="Calibri"/>
              </a:rPr>
              <a:t>Гильдия</a:t>
            </a:r>
            <a:r>
              <a:rPr sz="285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 – объединение купцов, защищавшее их интересы.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171EC2E-B780-4AD2-85A3-92DC22FE6ED7}"/>
              </a:ext>
            </a:extLst>
          </p:cNvPr>
          <p:cNvSpPr>
            <a:spLocks noGrp="1"/>
          </p:cNvSpPr>
          <p:nvPr/>
        </p:nvSpPr>
        <p:spPr>
          <a:xfrm>
            <a:off x="609600" y="5286375"/>
            <a:ext cx="47625" cy="1133475"/>
          </a:xfrm>
          <a:prstGeom prst="rect">
            <a:avLst/>
          </a:prstGeom>
          <a:solidFill>
            <a:srgbClr val="DDC79C"/>
          </a:solidFill>
          <a:ln w="0">
            <a:noFill/>
          </a:ln>
        </p:spPr>
      </p:sp>
      <p:sp>
        <p:nvSpPr>
          <p:cNvPr id="9" name="Исходный текст">
            <a:extLst>
              <a:ext uri="{FF2B5EF4-FFF2-40B4-BE49-F238E27FC236}">
                <a16:creationId xmlns:a16="http://schemas.microsoft.com/office/drawing/2014/main" id="{05F04608-E63E-411B-BFE3-3148B95D95B5}"/>
              </a:ext>
            </a:extLst>
          </p:cNvPr>
          <p:cNvSpPr>
            <a:spLocks noGrp="1"/>
          </p:cNvSpPr>
          <p:nvPr/>
        </p:nvSpPr>
        <p:spPr>
          <a:xfrm>
            <a:off x="942975" y="5219700"/>
            <a:ext cx="10639425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E3CFAB"/>
                </a:solidFill>
                <a:latin typeface="Calibri"/>
                <a:ea typeface="Calibri"/>
                <a:cs typeface="Calibri"/>
              </a:rPr>
              <a:t>Ярмарка</a:t>
            </a:r>
            <a:r>
              <a:rPr sz="285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 – торг, устраиваемый в определенное время на определенном месте.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086D34-2551-4BCE-BF97-B583CD2988A4}"/>
              </a:ext>
            </a:extLst>
          </p:cNvPr>
          <p:cNvSpPr>
            <a:spLocks noGrp="1"/>
          </p:cNvSpPr>
          <p:nvPr/>
        </p:nvSpPr>
        <p:spPr>
          <a:xfrm>
            <a:off x="609600" y="6972300"/>
            <a:ext cx="47625" cy="1409700"/>
          </a:xfrm>
          <a:prstGeom prst="rect">
            <a:avLst/>
          </a:prstGeom>
          <a:solidFill>
            <a:srgbClr val="C9957C"/>
          </a:solidFill>
          <a:ln w="0">
            <a:noFill/>
          </a:ln>
        </p:spPr>
      </p:sp>
      <p:sp>
        <p:nvSpPr>
          <p:cNvPr id="11" name="Исходный текст">
            <a:extLst>
              <a:ext uri="{FF2B5EF4-FFF2-40B4-BE49-F238E27FC236}">
                <a16:creationId xmlns:a16="http://schemas.microsoft.com/office/drawing/2014/main" id="{0D4215DC-0D83-413A-AECA-8EBB3923CF04}"/>
              </a:ext>
            </a:extLst>
          </p:cNvPr>
          <p:cNvSpPr>
            <a:spLocks noGrp="1"/>
          </p:cNvSpPr>
          <p:nvPr/>
        </p:nvSpPr>
        <p:spPr>
          <a:xfrm>
            <a:off x="942975" y="6905625"/>
            <a:ext cx="10639425" cy="1552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E5B59D"/>
                </a:solidFill>
                <a:latin typeface="Calibri"/>
                <a:ea typeface="Calibri"/>
                <a:cs typeface="Calibri"/>
              </a:rPr>
              <a:t>Ростовщик</a:t>
            </a:r>
            <a:r>
              <a:rPr sz="2850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 – люди, дававшие деньги в долг, требуя вернуть сумму большую, чем была дана изначально.</a:t>
            </a:r>
          </a:p>
        </p:txBody>
      </p:sp>
    </p:spTree>
    <p:extLst>
      <p:ext uri="{BB962C8B-B14F-4D97-AF65-F5344CB8AC3E}">
        <p14:creationId xmlns:p14="http://schemas.microsoft.com/office/powerpoint/2010/main" val="61883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74992A74-FC08-4090-B860-E0778633CF7B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Городское управление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E2A678-B808-4D12-8ECC-A702075055BA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512A63CF-CD92-497F-A1F0-7E9CE082A771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B215DB43-7F19-4E0E-9E63-07D9F8F5F6B4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109728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Задание 3.</a:t>
            </a:r>
            <a:r>
              <a:rPr sz="27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Составь схему городского управления. Укажите, что такое ратуша.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C2B02C-0744-4D6D-8179-8FE42DC7D4D6}"/>
              </a:ext>
            </a:extLst>
          </p:cNvPr>
          <p:cNvSpPr>
            <a:spLocks noGrp="1"/>
          </p:cNvSpPr>
          <p:nvPr/>
        </p:nvSpPr>
        <p:spPr>
          <a:xfrm>
            <a:off x="1073046" y="3219450"/>
            <a:ext cx="10045908" cy="5181600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49246" y="3295650"/>
            <a:ext cx="989350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0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Исходный текст">
            <a:extLst>
              <a:ext uri="{FF2B5EF4-FFF2-40B4-BE49-F238E27FC236}">
                <a16:creationId xmlns:a16="http://schemas.microsoft.com/office/drawing/2014/main" id="{B9C7551C-E141-484D-9FFC-B8C0D54ADFD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Городское управление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346A74-E2C8-47EF-AAA9-DCD787003C41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48C18813-FDDA-4454-B2A8-C0908DF7AEEC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284FFF67-1F9F-41B5-9AB0-25A4DD09B6C6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109728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873F35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Задание 3. Проверь себя.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F2B042-2BCF-420C-AA19-83075A196D7B}"/>
              </a:ext>
            </a:extLst>
          </p:cNvPr>
          <p:cNvSpPr>
            <a:spLocks noGrp="1"/>
          </p:cNvSpPr>
          <p:nvPr/>
        </p:nvSpPr>
        <p:spPr>
          <a:xfrm>
            <a:off x="895350" y="2514600"/>
            <a:ext cx="4267200" cy="904875"/>
          </a:xfrm>
          <a:prstGeom prst="rect">
            <a:avLst/>
          </a:prstGeom>
          <a:solidFill>
            <a:srgbClr val="182F42"/>
          </a:solidFill>
          <a:ln w="0">
            <a:noFill/>
          </a:ln>
        </p:spPr>
      </p:sp>
      <p:sp>
        <p:nvSpPr>
          <p:cNvPr id="6" name="Исходный текст">
            <a:extLst>
              <a:ext uri="{FF2B5EF4-FFF2-40B4-BE49-F238E27FC236}">
                <a16:creationId xmlns:a16="http://schemas.microsoft.com/office/drawing/2014/main" id="{861D201E-89B2-4372-AF67-3F9689FC2C8A}"/>
              </a:ext>
            </a:extLst>
          </p:cNvPr>
          <p:cNvSpPr>
            <a:spLocks noGrp="1"/>
          </p:cNvSpPr>
          <p:nvPr/>
        </p:nvSpPr>
        <p:spPr>
          <a:xfrm>
            <a:off x="1133475" y="2695575"/>
            <a:ext cx="37909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7000"/>
              </a:lnSpc>
              <a:buNone/>
              <a:defRPr sz="31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Магистрат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B9C54F-F482-4063-8882-979380C29EC5}"/>
              </a:ext>
            </a:extLst>
          </p:cNvPr>
          <p:cNvSpPr>
            <a:spLocks noGrp="1"/>
          </p:cNvSpPr>
          <p:nvPr/>
        </p:nvSpPr>
        <p:spPr>
          <a:xfrm>
            <a:off x="895350" y="4191000"/>
            <a:ext cx="4267200" cy="904875"/>
          </a:xfrm>
          <a:prstGeom prst="rect">
            <a:avLst/>
          </a:prstGeom>
          <a:solidFill>
            <a:srgbClr val="E6E8DB"/>
          </a:solidFill>
          <a:ln w="13335">
            <a:solidFill>
              <a:srgbClr val="65705A"/>
            </a:solidFill>
          </a:ln>
        </p:spPr>
      </p:sp>
      <p:sp>
        <p:nvSpPr>
          <p:cNvPr id="8" name="Исходный текст">
            <a:extLst>
              <a:ext uri="{FF2B5EF4-FFF2-40B4-BE49-F238E27FC236}">
                <a16:creationId xmlns:a16="http://schemas.microsoft.com/office/drawing/2014/main" id="{4AB9FE3B-9C45-46F7-85BE-A5526391166D}"/>
              </a:ext>
            </a:extLst>
          </p:cNvPr>
          <p:cNvSpPr>
            <a:spLocks noGrp="1"/>
          </p:cNvSpPr>
          <p:nvPr/>
        </p:nvSpPr>
        <p:spPr>
          <a:xfrm>
            <a:off x="1133475" y="4391025"/>
            <a:ext cx="37909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Городской совет</a:t>
            </a:r>
          </a:p>
        </p:txBody>
      </p:sp>
      <p:cxnSp>
        <p:nvCxnSpPr>
          <p:cNvPr id="25" name="Прямая со стрелкой 24"/>
          <p:cNvCxnSpPr>
            <a:stCxn id="5" idx="2"/>
            <a:endCxn id="7" idx="0"/>
          </p:cNvCxnSpPr>
          <p:nvPr/>
        </p:nvCxnSpPr>
        <p:spPr>
          <a:xfrm>
            <a:off x="3028950" y="3419475"/>
            <a:ext cx="0" cy="771525"/>
          </a:xfrm>
          <a:prstGeom prst="straightConnector1">
            <a:avLst/>
          </a:prstGeom>
          <a:ln w="28575">
            <a:solidFill>
              <a:srgbClr val="B69B68"/>
            </a:solidFill>
          </a:ln>
        </p:spPr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AE774C-A5C9-4C2A-98F1-6853338D5A0C}"/>
              </a:ext>
            </a:extLst>
          </p:cNvPr>
          <p:cNvSpPr>
            <a:spLocks noGrp="1"/>
          </p:cNvSpPr>
          <p:nvPr/>
        </p:nvSpPr>
        <p:spPr>
          <a:xfrm>
            <a:off x="6448425" y="2514600"/>
            <a:ext cx="5133975" cy="904875"/>
          </a:xfrm>
          <a:prstGeom prst="rect">
            <a:avLst/>
          </a:prstGeom>
          <a:solidFill>
            <a:srgbClr val="EEE0D4"/>
          </a:solidFill>
          <a:ln w="0">
            <a:noFill/>
          </a:ln>
        </p:spPr>
      </p:sp>
      <p:sp>
        <p:nvSpPr>
          <p:cNvPr id="11" name="Исходный текст">
            <a:extLst>
              <a:ext uri="{FF2B5EF4-FFF2-40B4-BE49-F238E27FC236}">
                <a16:creationId xmlns:a16="http://schemas.microsoft.com/office/drawing/2014/main" id="{FE087F89-95A6-4C7A-BFE9-18A4DC8269FB}"/>
              </a:ext>
            </a:extLst>
          </p:cNvPr>
          <p:cNvSpPr>
            <a:spLocks noGrp="1"/>
          </p:cNvSpPr>
          <p:nvPr/>
        </p:nvSpPr>
        <p:spPr>
          <a:xfrm>
            <a:off x="6657975" y="2724150"/>
            <a:ext cx="4714875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7000"/>
              </a:lnSpc>
              <a:buNone/>
              <a:defRPr sz="2850" b="0">
                <a:solidFill>
                  <a:srgbClr val="873F35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Мэр или бургомистр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42F1E50-1D67-42BE-9919-98DCBBE46DC4}"/>
              </a:ext>
            </a:extLst>
          </p:cNvPr>
          <p:cNvSpPr>
            <a:spLocks noGrp="1"/>
          </p:cNvSpPr>
          <p:nvPr/>
        </p:nvSpPr>
        <p:spPr>
          <a:xfrm>
            <a:off x="8963025" y="3429000"/>
            <a:ext cx="1905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2B58F3-DD40-4A7B-8D85-E8CFB3C8A3B2}"/>
              </a:ext>
            </a:extLst>
          </p:cNvPr>
          <p:cNvSpPr>
            <a:spLocks noGrp="1"/>
          </p:cNvSpPr>
          <p:nvPr/>
        </p:nvSpPr>
        <p:spPr>
          <a:xfrm>
            <a:off x="8963025" y="3419475"/>
            <a:ext cx="19050" cy="466725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14" name="Исходный текст">
            <a:extLst>
              <a:ext uri="{FF2B5EF4-FFF2-40B4-BE49-F238E27FC236}">
                <a16:creationId xmlns:a16="http://schemas.microsoft.com/office/drawing/2014/main" id="{E7B39F1C-D81F-4BC1-8DB3-F6DB663DAD1E}"/>
              </a:ext>
            </a:extLst>
          </p:cNvPr>
          <p:cNvSpPr>
            <a:spLocks noGrp="1"/>
          </p:cNvSpPr>
          <p:nvPr/>
        </p:nvSpPr>
        <p:spPr>
          <a:xfrm>
            <a:off x="6667500" y="4124325"/>
            <a:ext cx="4695825" cy="159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0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Возглавлял городской совет</a:t>
            </a:r>
            <a:r>
              <a:rPr sz="270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, подписывал все законы и распоряжения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8BDBA0-EF3A-4B61-964D-994DAF4E8987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097280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16" name="Исходный текст">
            <a:extLst>
              <a:ext uri="{FF2B5EF4-FFF2-40B4-BE49-F238E27FC236}">
                <a16:creationId xmlns:a16="http://schemas.microsoft.com/office/drawing/2014/main" id="{9322C4A7-1E76-40D3-B143-32B1B5432904}"/>
              </a:ext>
            </a:extLst>
          </p:cNvPr>
          <p:cNvSpPr>
            <a:spLocks noGrp="1"/>
          </p:cNvSpPr>
          <p:nvPr/>
        </p:nvSpPr>
        <p:spPr>
          <a:xfrm>
            <a:off x="609600" y="6877050"/>
            <a:ext cx="10972800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263640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873F35"/>
                </a:solidFill>
                <a:latin typeface="Calibri"/>
                <a:ea typeface="Calibri"/>
                <a:cs typeface="Calibri"/>
              </a:rPr>
              <a:t>Ратуша</a:t>
            </a:r>
            <a:r>
              <a:rPr sz="2850" b="0">
                <a:solidFill>
                  <a:srgbClr val="263640"/>
                </a:solidFill>
                <a:latin typeface="Calibri"/>
                <a:ea typeface="Calibri"/>
                <a:cs typeface="Calibri"/>
              </a:rPr>
              <a:t> – здание, расположенное на рыночной площади. Здесь проходили заседания, хранился городской архив и казна.</a:t>
            </a:r>
          </a:p>
        </p:txBody>
      </p:sp>
    </p:spTree>
    <p:extLst>
      <p:ext uri="{BB962C8B-B14F-4D97-AF65-F5344CB8AC3E}">
        <p14:creationId xmlns:p14="http://schemas.microsoft.com/office/powerpoint/2010/main" val="119814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Исходный текст">
            <a:extLst>
              <a:ext uri="{FF2B5EF4-FFF2-40B4-BE49-F238E27FC236}">
                <a16:creationId xmlns:a16="http://schemas.microsoft.com/office/drawing/2014/main" id="{3B6F53FF-936C-43B8-8476-E0802CD5C3A0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182F42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182F42"/>
                </a:solidFill>
                <a:latin typeface="Georgia"/>
                <a:ea typeface="Georgia"/>
                <a:cs typeface="Georgia"/>
              </a:rPr>
              <a:t>Рефлексия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A62A3A-DD25-4F4A-82AB-BCED4CC9E430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ACF03E0F-95A7-4ABB-8F18-7CE67B3C9774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756F63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56F63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4E8BDC-BFE6-42C5-907B-E5AA18445D5F}"/>
              </a:ext>
            </a:extLst>
          </p:cNvPr>
          <p:cNvSpPr>
            <a:spLocks noGrp="1"/>
          </p:cNvSpPr>
          <p:nvPr/>
        </p:nvSpPr>
        <p:spPr>
          <a:xfrm>
            <a:off x="6115050" y="1790700"/>
            <a:ext cx="19050" cy="6486525"/>
          </a:xfrm>
          <a:prstGeom prst="rect">
            <a:avLst/>
          </a:prstGeom>
          <a:solidFill>
            <a:srgbClr val="C8BCA7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B4CA03-6505-4DC6-B5C9-A5F1D5459F18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619125" cy="19050"/>
          </a:xfrm>
          <a:prstGeom prst="rect">
            <a:avLst/>
          </a:prstGeom>
          <a:solidFill>
            <a:srgbClr val="65705A"/>
          </a:solidFill>
          <a:ln w="0">
            <a:noFill/>
          </a:ln>
        </p:spPr>
      </p:sp>
      <p:sp>
        <p:nvSpPr>
          <p:cNvPr id="6" name="Исходный текст">
            <a:extLst>
              <a:ext uri="{FF2B5EF4-FFF2-40B4-BE49-F238E27FC236}">
                <a16:creationId xmlns:a16="http://schemas.microsoft.com/office/drawing/2014/main" id="{3CE526DB-FAC3-4FC3-8D51-B0047B12AE30}"/>
              </a:ext>
            </a:extLst>
          </p:cNvPr>
          <p:cNvSpPr>
            <a:spLocks noGrp="1"/>
          </p:cNvSpPr>
          <p:nvPr/>
        </p:nvSpPr>
        <p:spPr>
          <a:xfrm>
            <a:off x="609600" y="1857375"/>
            <a:ext cx="51054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Что тебе понравилось на уроке больше всего?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F7ACD8-59CA-4926-BC66-31D1D45EF2D7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619125" cy="19050"/>
          </a:xfrm>
          <a:prstGeom prst="rect">
            <a:avLst/>
          </a:prstGeom>
          <a:solidFill>
            <a:srgbClr val="65705A"/>
          </a:solidFill>
          <a:ln w="0">
            <a:noFill/>
          </a:ln>
        </p:spPr>
      </p:sp>
      <p:sp>
        <p:nvSpPr>
          <p:cNvPr id="8" name="Исходный текст">
            <a:extLst>
              <a:ext uri="{FF2B5EF4-FFF2-40B4-BE49-F238E27FC236}">
                <a16:creationId xmlns:a16="http://schemas.microsoft.com/office/drawing/2014/main" id="{A235E52C-B880-4D35-B09D-525BDD60DC54}"/>
              </a:ext>
            </a:extLst>
          </p:cNvPr>
          <p:cNvSpPr>
            <a:spLocks noGrp="1"/>
          </p:cNvSpPr>
          <p:nvPr/>
        </p:nvSpPr>
        <p:spPr>
          <a:xfrm>
            <a:off x="609600" y="4048125"/>
            <a:ext cx="51054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За что бы ты себя похвалил на уроке?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A1698F-0192-4A8E-95C0-A7EF21C99541}"/>
              </a:ext>
            </a:extLst>
          </p:cNvPr>
          <p:cNvSpPr>
            <a:spLocks noGrp="1"/>
          </p:cNvSpPr>
          <p:nvPr/>
        </p:nvSpPr>
        <p:spPr>
          <a:xfrm>
            <a:off x="609600" y="6029325"/>
            <a:ext cx="619125" cy="19050"/>
          </a:xfrm>
          <a:prstGeom prst="rect">
            <a:avLst/>
          </a:prstGeom>
          <a:solidFill>
            <a:srgbClr val="65705A"/>
          </a:solidFill>
          <a:ln w="0">
            <a:noFill/>
          </a:ln>
        </p:spPr>
      </p:sp>
      <p:sp>
        <p:nvSpPr>
          <p:cNvPr id="10" name="Исходный текст">
            <a:extLst>
              <a:ext uri="{FF2B5EF4-FFF2-40B4-BE49-F238E27FC236}">
                <a16:creationId xmlns:a16="http://schemas.microsoft.com/office/drawing/2014/main" id="{973EB62D-23B8-4010-8656-CDB61ED2F000}"/>
              </a:ext>
            </a:extLst>
          </p:cNvPr>
          <p:cNvSpPr>
            <a:spLocks noGrp="1"/>
          </p:cNvSpPr>
          <p:nvPr/>
        </p:nvSpPr>
        <p:spPr>
          <a:xfrm>
            <a:off x="609600" y="6238875"/>
            <a:ext cx="510540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Где ты применишь полученные знания?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6618E5-CEE6-4FF2-A61C-903DF54E434E}"/>
              </a:ext>
            </a:extLst>
          </p:cNvPr>
          <p:cNvSpPr>
            <a:spLocks noGrp="1"/>
          </p:cNvSpPr>
          <p:nvPr/>
        </p:nvSpPr>
        <p:spPr>
          <a:xfrm>
            <a:off x="6762750" y="1647825"/>
            <a:ext cx="619125" cy="19050"/>
          </a:xfrm>
          <a:prstGeom prst="rect">
            <a:avLst/>
          </a:prstGeom>
          <a:solidFill>
            <a:srgbClr val="873F35"/>
          </a:solidFill>
          <a:ln w="0">
            <a:noFill/>
          </a:ln>
        </p:spPr>
      </p:sp>
      <p:sp>
        <p:nvSpPr>
          <p:cNvPr id="12" name="Исходный текст">
            <a:extLst>
              <a:ext uri="{FF2B5EF4-FFF2-40B4-BE49-F238E27FC236}">
                <a16:creationId xmlns:a16="http://schemas.microsoft.com/office/drawing/2014/main" id="{6A2EC13F-276E-4793-9132-71C77C26FF04}"/>
              </a:ext>
            </a:extLst>
          </p:cNvPr>
          <p:cNvSpPr>
            <a:spLocks noGrp="1"/>
          </p:cNvSpPr>
          <p:nvPr/>
        </p:nvSpPr>
        <p:spPr>
          <a:xfrm>
            <a:off x="6762750" y="1857375"/>
            <a:ext cx="4819650" cy="1685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Какие уже из имеющихся у тебя знаний понадобились на уроке?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3BD59DD-D341-4473-808D-54696E869C0E}"/>
              </a:ext>
            </a:extLst>
          </p:cNvPr>
          <p:cNvSpPr>
            <a:spLocks noGrp="1"/>
          </p:cNvSpPr>
          <p:nvPr/>
        </p:nvSpPr>
        <p:spPr>
          <a:xfrm>
            <a:off x="6762750" y="3838575"/>
            <a:ext cx="619125" cy="19050"/>
          </a:xfrm>
          <a:prstGeom prst="rect">
            <a:avLst/>
          </a:prstGeom>
          <a:solidFill>
            <a:srgbClr val="873F35"/>
          </a:solidFill>
          <a:ln w="0">
            <a:noFill/>
          </a:ln>
        </p:spPr>
      </p:sp>
      <p:sp>
        <p:nvSpPr>
          <p:cNvPr id="14" name="Исходный текст">
            <a:extLst>
              <a:ext uri="{FF2B5EF4-FFF2-40B4-BE49-F238E27FC236}">
                <a16:creationId xmlns:a16="http://schemas.microsoft.com/office/drawing/2014/main" id="{4F9B1CEB-FC1D-4492-8297-8A2F3AE860A6}"/>
              </a:ext>
            </a:extLst>
          </p:cNvPr>
          <p:cNvSpPr>
            <a:spLocks noGrp="1"/>
          </p:cNvSpPr>
          <p:nvPr/>
        </p:nvSpPr>
        <p:spPr>
          <a:xfrm>
            <a:off x="6762750" y="4048125"/>
            <a:ext cx="4819650" cy="1647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Кто и как помогал тебе выполнять задания на уроке?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D81A53-810E-45AA-A4EC-1C0A4B000F3F}"/>
              </a:ext>
            </a:extLst>
          </p:cNvPr>
          <p:cNvSpPr>
            <a:spLocks noGrp="1"/>
          </p:cNvSpPr>
          <p:nvPr/>
        </p:nvSpPr>
        <p:spPr>
          <a:xfrm>
            <a:off x="6762750" y="6029325"/>
            <a:ext cx="619125" cy="19050"/>
          </a:xfrm>
          <a:prstGeom prst="rect">
            <a:avLst/>
          </a:prstGeom>
          <a:solidFill>
            <a:srgbClr val="873F35"/>
          </a:solidFill>
          <a:ln w="0">
            <a:noFill/>
          </a:ln>
        </p:spPr>
      </p:sp>
      <p:sp>
        <p:nvSpPr>
          <p:cNvPr id="16" name="Исходный текст">
            <a:extLst>
              <a:ext uri="{FF2B5EF4-FFF2-40B4-BE49-F238E27FC236}">
                <a16:creationId xmlns:a16="http://schemas.microsoft.com/office/drawing/2014/main" id="{31CFFE8A-1524-4EA9-AA37-4885D6D46674}"/>
              </a:ext>
            </a:extLst>
          </p:cNvPr>
          <p:cNvSpPr>
            <a:spLocks noGrp="1"/>
          </p:cNvSpPr>
          <p:nvPr/>
        </p:nvSpPr>
        <p:spPr>
          <a:xfrm>
            <a:off x="6762750" y="6238875"/>
            <a:ext cx="481965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850" b="0">
                <a:solidFill>
                  <a:srgbClr val="182F42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82F42"/>
                </a:solidFill>
                <a:latin typeface="Calibri"/>
                <a:ea typeface="Calibri"/>
                <a:cs typeface="Calibri"/>
              </a:rPr>
              <a:t>Что бы ты себе пожелал для следующего урока?</a:t>
            </a:r>
          </a:p>
        </p:txBody>
      </p:sp>
    </p:spTree>
    <p:extLst>
      <p:ext uri="{BB962C8B-B14F-4D97-AF65-F5344CB8AC3E}">
        <p14:creationId xmlns:p14="http://schemas.microsoft.com/office/powerpoint/2010/main" val="200690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Исходный текст">
            <a:extLst>
              <a:ext uri="{FF2B5EF4-FFF2-40B4-BE49-F238E27FC236}">
                <a16:creationId xmlns:a16="http://schemas.microsoft.com/office/drawing/2014/main" id="{583FA46E-CE8E-48A5-92DC-0B637FBC94E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37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86A132-DBCA-4E3B-B93F-04FBA3519EAE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3" name="100ballnik.com">
            <a:extLst>
              <a:ext uri="{FF2B5EF4-FFF2-40B4-BE49-F238E27FC236}">
                <a16:creationId xmlns:a16="http://schemas.microsoft.com/office/drawing/2014/main" id="{1B3C43B6-4A7B-4C18-AE92-CD83D2B7A1A7}"/>
              </a:ext>
            </a:extLst>
          </p:cNvPr>
          <p:cNvSpPr>
            <a:spLocks noGrp="1"/>
          </p:cNvSpPr>
          <p:nvPr/>
        </p:nvSpPr>
        <p:spPr>
          <a:xfrm>
            <a:off x="9620250" y="8763000"/>
            <a:ext cx="19621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7000"/>
              </a:lnSpc>
              <a:buNone/>
              <a:defRPr sz="1100" b="0">
                <a:solidFill>
                  <a:srgbClr val="DED4BD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ED4BD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Исходный текст">
            <a:extLst>
              <a:ext uri="{FF2B5EF4-FFF2-40B4-BE49-F238E27FC236}">
                <a16:creationId xmlns:a16="http://schemas.microsoft.com/office/drawing/2014/main" id="{6361FCBA-377D-4E59-97B6-8DBA3973DDB9}"/>
              </a:ext>
            </a:extLst>
          </p:cNvPr>
          <p:cNvSpPr>
            <a:spLocks noGrp="1"/>
          </p:cNvSpPr>
          <p:nvPr/>
        </p:nvSpPr>
        <p:spPr>
          <a:xfrm>
            <a:off x="609600" y="1609725"/>
            <a:ext cx="47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DDC79C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DDC79C"/>
                </a:solidFill>
                <a:latin typeface="Calibri"/>
                <a:ea typeface="Calibri"/>
                <a:cs typeface="Calibri"/>
              </a:rPr>
              <a:t>1.</a:t>
            </a:r>
          </a:p>
        </p:txBody>
      </p:sp>
      <p:sp>
        <p:nvSpPr>
          <p:cNvPr id="5" name="Исходный текст">
            <a:extLst>
              <a:ext uri="{FF2B5EF4-FFF2-40B4-BE49-F238E27FC236}">
                <a16:creationId xmlns:a16="http://schemas.microsoft.com/office/drawing/2014/main" id="{7C6B2395-0E5C-41D1-B509-507BFC37439B}"/>
              </a:ext>
            </a:extLst>
          </p:cNvPr>
          <p:cNvSpPr>
            <a:spLocks noGrp="1"/>
          </p:cNvSpPr>
          <p:nvPr/>
        </p:nvSpPr>
        <p:spPr>
          <a:xfrm>
            <a:off x="1190625" y="1609725"/>
            <a:ext cx="10391775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С помощью дополнительных источников узнайте, что такое </a:t>
            </a:r>
            <a:r>
              <a:rPr sz="2775" b="1">
                <a:solidFill>
                  <a:srgbClr val="DDC79C"/>
                </a:solidFill>
                <a:latin typeface="Calibri"/>
                <a:ea typeface="Calibri"/>
                <a:cs typeface="Calibri"/>
              </a:rPr>
              <a:t>Ганза</a:t>
            </a:r>
            <a:r>
              <a:rPr sz="2775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F366EF-8FA3-4216-BCAA-452A25187008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10972800" cy="19050"/>
          </a:xfrm>
          <a:prstGeom prst="rect">
            <a:avLst/>
          </a:prstGeom>
          <a:solidFill>
            <a:srgbClr val="B69B68"/>
          </a:solidFill>
          <a:ln w="0">
            <a:noFill/>
          </a:ln>
        </p:spPr>
      </p:sp>
      <p:sp>
        <p:nvSpPr>
          <p:cNvPr id="7" name="Исходный текст">
            <a:extLst>
              <a:ext uri="{FF2B5EF4-FFF2-40B4-BE49-F238E27FC236}">
                <a16:creationId xmlns:a16="http://schemas.microsoft.com/office/drawing/2014/main" id="{B6641D02-4903-450A-A602-CE30C2405481}"/>
              </a:ext>
            </a:extLst>
          </p:cNvPr>
          <p:cNvSpPr>
            <a:spLocks noGrp="1"/>
          </p:cNvSpPr>
          <p:nvPr/>
        </p:nvSpPr>
        <p:spPr>
          <a:xfrm>
            <a:off x="609600" y="2971800"/>
            <a:ext cx="47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DDC79C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DDC79C"/>
                </a:solidFill>
                <a:latin typeface="Calibri"/>
                <a:ea typeface="Calibri"/>
                <a:cs typeface="Calibri"/>
              </a:rPr>
              <a:t>2.</a:t>
            </a:r>
          </a:p>
        </p:txBody>
      </p:sp>
      <p:sp>
        <p:nvSpPr>
          <p:cNvPr id="8" name="Исходный текст">
            <a:extLst>
              <a:ext uri="{FF2B5EF4-FFF2-40B4-BE49-F238E27FC236}">
                <a16:creationId xmlns:a16="http://schemas.microsoft.com/office/drawing/2014/main" id="{8F33BE40-E5EA-4493-A15D-EF00C2D190B3}"/>
              </a:ext>
            </a:extLst>
          </p:cNvPr>
          <p:cNvSpPr>
            <a:spLocks noGrp="1"/>
          </p:cNvSpPr>
          <p:nvPr/>
        </p:nvSpPr>
        <p:spPr>
          <a:xfrm>
            <a:off x="1190625" y="2971800"/>
            <a:ext cx="10391775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7000"/>
              </a:lnSpc>
              <a:buNone/>
              <a:defRPr sz="2775" b="0">
                <a:solidFill>
                  <a:srgbClr val="F5F0E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Подготовьте творческий проект на тему </a:t>
            </a:r>
            <a:r>
              <a:rPr sz="2775" b="1">
                <a:solidFill>
                  <a:srgbClr val="DDC79C"/>
                </a:solidFill>
                <a:latin typeface="Calibri"/>
                <a:ea typeface="Calibri"/>
                <a:cs typeface="Calibri"/>
              </a:rPr>
              <a:t>«Средневековый город и его отличия от современного»</a:t>
            </a:r>
            <a:r>
              <a:rPr sz="2775" b="0">
                <a:solidFill>
                  <a:srgbClr val="F5F0E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CB62E37-C3DC-4CE9-826F-626D1F2006F6}"/>
              </a:ext>
            </a:extLst>
          </p:cNvPr>
          <p:cNvSpPr>
            <a:spLocks noGrp="1"/>
          </p:cNvSpPr>
          <p:nvPr/>
        </p:nvSpPr>
        <p:spPr>
          <a:xfrm>
            <a:off x="2940312" y="4333875"/>
            <a:ext cx="6311376" cy="4248150"/>
          </a:xfrm>
          <a:prstGeom prst="rect">
            <a:avLst/>
          </a:prstGeom>
          <a:solidFill>
            <a:srgbClr val="FFFCF5"/>
          </a:solidFill>
          <a:ln w="12383">
            <a:solidFill>
              <a:srgbClr val="B69B68"/>
            </a:solidFill>
          </a:ln>
        </p:spPr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016512" y="4410075"/>
            <a:ext cx="6158976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304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598</Words>
  <Application>Microsoft Office PowerPoint</Application>
  <DocSecurity>0</DocSecurity>
  <PresentationFormat>Произвольный</PresentationFormat>
  <Paragraphs>89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2026-09-22T17:43:58Z</dcterms:created>
  <dcterms:modified xsi:type="dcterms:W3CDTF">2026-09-22T17:49:52Z</dcterms:modified>
</cp:coreProperties>
</file>