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BB97019-8C5D-4684-B26E-3B1FE97C50DF}"/>
              </a:ext>
            </a:extLst>
          </p:cNvPr>
          <p:cNvSpPr>
            <a:spLocks noGrp="1"/>
          </p:cNvSpPr>
          <p:nvPr/>
        </p:nvSpPr>
        <p:spPr>
          <a:xfrm>
            <a:off x="9477375" y="0"/>
            <a:ext cx="8810625" cy="10287000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t="12034" b="12034"/>
          <a:stretch>
            <a:fillRect/>
          </a:stretch>
        </p:blipFill>
        <p:spPr>
          <a:xfrm>
            <a:off x="9858375" y="0"/>
            <a:ext cx="8429625" cy="9601200"/>
          </a:xfrm>
          <a:prstGeom prst="rect">
            <a:avLst/>
          </a:prstGeom>
        </p:spPr>
      </p:pic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7D8A149-92DF-4670-93F1-3176288E8898}"/>
              </a:ext>
            </a:extLst>
          </p:cNvPr>
          <p:cNvSpPr>
            <a:spLocks noGrp="1"/>
          </p:cNvSpPr>
          <p:nvPr/>
        </p:nvSpPr>
        <p:spPr>
          <a:xfrm>
            <a:off x="857250" y="2190750"/>
            <a:ext cx="1333500" cy="0"/>
          </a:xfrm>
          <a:prstGeom prst="line">
            <a:avLst/>
          </a:prstGeom>
          <a:noFill/>
          <a:ln w="38100">
            <a:solidFill>
              <a:srgbClr val="A88950"/>
            </a:solidFill>
          </a:ln>
        </p:spPr>
      </p:sp>
      <p:sp>
        <p:nvSpPr>
          <p:cNvPr id="4" name="text-0">
            <a:extLst>
              <a:ext uri="{FF2B5EF4-FFF2-40B4-BE49-F238E27FC236}">
                <a16:creationId xmlns:a16="http://schemas.microsoft.com/office/drawing/2014/main" id="{ECFEAAA7-965D-4090-84BD-76ACEB153134}"/>
              </a:ext>
            </a:extLst>
          </p:cNvPr>
          <p:cNvSpPr>
            <a:spLocks noGrp="1"/>
          </p:cNvSpPr>
          <p:nvPr/>
        </p:nvSpPr>
        <p:spPr>
          <a:xfrm>
            <a:off x="857250" y="3286125"/>
            <a:ext cx="8096250" cy="3714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3000"/>
              </a:lnSpc>
              <a:buNone/>
              <a:defRPr sz="68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Католическая Церковь </a:t>
            </a:r>
          </a:p>
          <a:p>
            <a:pPr algn="l">
              <a:lnSpc>
                <a:spcPct val="113000"/>
              </a:lnSpc>
              <a:buNone/>
              <a:defRPr sz="68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68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и духовенство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5CB3817-C89A-4814-9D8F-1C5CFBC4C987}"/>
              </a:ext>
            </a:extLst>
          </p:cNvPr>
          <p:cNvSpPr>
            <a:spLocks noGrp="1"/>
          </p:cNvSpPr>
          <p:nvPr/>
        </p:nvSpPr>
        <p:spPr>
          <a:xfrm>
            <a:off x="857250" y="7953375"/>
            <a:ext cx="657225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39FF59AE-053B-477A-9B0D-D9B5FA46C410}"/>
              </a:ext>
            </a:extLst>
          </p:cNvPr>
          <p:cNvSpPr>
            <a:spLocks noGrp="1"/>
          </p:cNvSpPr>
          <p:nvPr/>
        </p:nvSpPr>
        <p:spPr>
          <a:xfrm>
            <a:off x="10172700" y="685800"/>
            <a:ext cx="7353300" cy="8610600"/>
          </a:xfrm>
          <a:custGeom>
            <a:avLst/>
            <a:gdLst/>
            <a:ahLst/>
            <a:cxnLst/>
            <a:rect l="0" t="0" r="0" b="0"/>
            <a:pathLst>
              <a:path w="7353300" h="8610600">
                <a:moveTo>
                  <a:pt x="0" y="8610600"/>
                </a:moveTo>
                <a:lnTo>
                  <a:pt x="0" y="3676650"/>
                </a:lnTo>
                <a:lnTo>
                  <a:pt x="0" y="3676650"/>
                </a:lnTo>
                <a:lnTo>
                  <a:pt x="7872" y="3436186"/>
                </a:lnTo>
                <a:lnTo>
                  <a:pt x="31454" y="3196751"/>
                </a:lnTo>
                <a:lnTo>
                  <a:pt x="70646" y="2959371"/>
                </a:lnTo>
                <a:lnTo>
                  <a:pt x="125279" y="2725063"/>
                </a:lnTo>
                <a:lnTo>
                  <a:pt x="195119" y="2494830"/>
                </a:lnTo>
                <a:lnTo>
                  <a:pt x="279868" y="2269657"/>
                </a:lnTo>
                <a:lnTo>
                  <a:pt x="379163" y="2050509"/>
                </a:lnTo>
                <a:lnTo>
                  <a:pt x="492578" y="1838325"/>
                </a:lnTo>
                <a:lnTo>
                  <a:pt x="619627" y="1634013"/>
                </a:lnTo>
                <a:lnTo>
                  <a:pt x="759767" y="1438447"/>
                </a:lnTo>
                <a:lnTo>
                  <a:pt x="912398" y="1252466"/>
                </a:lnTo>
                <a:lnTo>
                  <a:pt x="1076866" y="1076866"/>
                </a:lnTo>
                <a:lnTo>
                  <a:pt x="1252466" y="912398"/>
                </a:lnTo>
                <a:lnTo>
                  <a:pt x="1438447" y="759767"/>
                </a:lnTo>
                <a:lnTo>
                  <a:pt x="1634013" y="619627"/>
                </a:lnTo>
                <a:lnTo>
                  <a:pt x="1838325" y="492578"/>
                </a:lnTo>
                <a:lnTo>
                  <a:pt x="2050509" y="379163"/>
                </a:lnTo>
                <a:lnTo>
                  <a:pt x="2269657" y="279868"/>
                </a:lnTo>
                <a:lnTo>
                  <a:pt x="2494830" y="195119"/>
                </a:lnTo>
                <a:lnTo>
                  <a:pt x="2725063" y="125279"/>
                </a:lnTo>
                <a:lnTo>
                  <a:pt x="2959371" y="70646"/>
                </a:lnTo>
                <a:lnTo>
                  <a:pt x="3196751" y="31454"/>
                </a:lnTo>
                <a:lnTo>
                  <a:pt x="3436186" y="7872"/>
                </a:lnTo>
                <a:lnTo>
                  <a:pt x="3676650" y="0"/>
                </a:lnTo>
                <a:lnTo>
                  <a:pt x="3917114" y="7872"/>
                </a:lnTo>
                <a:lnTo>
                  <a:pt x="4156549" y="31454"/>
                </a:lnTo>
                <a:lnTo>
                  <a:pt x="4393929" y="70646"/>
                </a:lnTo>
                <a:lnTo>
                  <a:pt x="4628237" y="125279"/>
                </a:lnTo>
                <a:lnTo>
                  <a:pt x="4858470" y="195119"/>
                </a:lnTo>
                <a:lnTo>
                  <a:pt x="5083643" y="279868"/>
                </a:lnTo>
                <a:lnTo>
                  <a:pt x="5302791" y="379163"/>
                </a:lnTo>
                <a:lnTo>
                  <a:pt x="5514975" y="492578"/>
                </a:lnTo>
                <a:lnTo>
                  <a:pt x="5719287" y="619627"/>
                </a:lnTo>
                <a:lnTo>
                  <a:pt x="5914853" y="759767"/>
                </a:lnTo>
                <a:lnTo>
                  <a:pt x="6100834" y="912398"/>
                </a:lnTo>
                <a:lnTo>
                  <a:pt x="6276434" y="1076866"/>
                </a:lnTo>
                <a:lnTo>
                  <a:pt x="6440902" y="1252466"/>
                </a:lnTo>
                <a:lnTo>
                  <a:pt x="6593533" y="1438447"/>
                </a:lnTo>
                <a:lnTo>
                  <a:pt x="6733673" y="1634013"/>
                </a:lnTo>
                <a:lnTo>
                  <a:pt x="6860722" y="1838325"/>
                </a:lnTo>
                <a:lnTo>
                  <a:pt x="6974137" y="2050509"/>
                </a:lnTo>
                <a:lnTo>
                  <a:pt x="7073432" y="2269657"/>
                </a:lnTo>
                <a:lnTo>
                  <a:pt x="7158181" y="2494830"/>
                </a:lnTo>
                <a:lnTo>
                  <a:pt x="7228021" y="2725063"/>
                </a:lnTo>
                <a:lnTo>
                  <a:pt x="7282654" y="2959371"/>
                </a:lnTo>
                <a:lnTo>
                  <a:pt x="7321846" y="3196751"/>
                </a:lnTo>
                <a:lnTo>
                  <a:pt x="7345428" y="3436186"/>
                </a:lnTo>
                <a:lnTo>
                  <a:pt x="7353300" y="3676650"/>
                </a:lnTo>
                <a:lnTo>
                  <a:pt x="7353300" y="8610600"/>
                </a:lnTo>
              </a:path>
            </a:pathLst>
          </a:custGeom>
          <a:noFill/>
          <a:ln w="14288">
            <a:solidFill>
              <a:srgbClr val="D3C29F"/>
            </a:solidFill>
          </a:ln>
        </p:spPr>
      </p:sp>
      <p:sp>
        <p:nvSpPr>
          <p:cNvPr id="7" name="required-footer">
            <a:extLst>
              <a:ext uri="{FF2B5EF4-FFF2-40B4-BE49-F238E27FC236}">
                <a16:creationId xmlns:a16="http://schemas.microsoft.com/office/drawing/2014/main" id="{D864510E-2919-4F71-860C-9A7BB139A834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D8CDB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8CD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2374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-2">
            <a:extLst>
              <a:ext uri="{FF2B5EF4-FFF2-40B4-BE49-F238E27FC236}">
                <a16:creationId xmlns:a16="http://schemas.microsoft.com/office/drawing/2014/main" id="{75EAF2AE-62CA-4860-87D5-0B232E3AC09E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57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3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Раскол христианской Церкви. 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579D25FE-FF3F-4DCB-B3EA-69F636455834}"/>
              </a:ext>
            </a:extLst>
          </p:cNvPr>
          <p:cNvSpPr>
            <a:spLocks noGrp="1"/>
          </p:cNvSpPr>
          <p:nvPr/>
        </p:nvSpPr>
        <p:spPr>
          <a:xfrm>
            <a:off x="857250" y="1685925"/>
            <a:ext cx="1657350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sp>
        <p:nvSpPr>
          <p:cNvPr id="3" name="text-3">
            <a:extLst>
              <a:ext uri="{FF2B5EF4-FFF2-40B4-BE49-F238E27FC236}">
                <a16:creationId xmlns:a16="http://schemas.microsoft.com/office/drawing/2014/main" id="{840900C3-D71B-4AD5-A128-0D99F45D02EE}"/>
              </a:ext>
            </a:extLst>
          </p:cNvPr>
          <p:cNvSpPr>
            <a:spLocks noGrp="1"/>
          </p:cNvSpPr>
          <p:nvPr/>
        </p:nvSpPr>
        <p:spPr>
          <a:xfrm>
            <a:off x="857250" y="2114550"/>
            <a:ext cx="4905375" cy="3095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Возникшая в поздней Римской империи община христиан, или Церковь, со временем превратилась во </a:t>
            </a:r>
            <a:r>
              <a:rPr sz="28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влиятельную организацию</a:t>
            </a: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960817" y="5543550"/>
            <a:ext cx="2669667" cy="3771900"/>
          </a:xfrm>
          <a:prstGeom prst="rect">
            <a:avLst/>
          </a:prstGeom>
        </p:spPr>
      </p:pic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687D12D-5C90-4AAE-917A-002CC0FD160E}"/>
              </a:ext>
            </a:extLst>
          </p:cNvPr>
          <p:cNvSpPr>
            <a:spLocks noGrp="1"/>
          </p:cNvSpPr>
          <p:nvPr/>
        </p:nvSpPr>
        <p:spPr>
          <a:xfrm>
            <a:off x="6105525" y="2114550"/>
            <a:ext cx="0" cy="7010400"/>
          </a:xfrm>
          <a:prstGeom prst="line">
            <a:avLst/>
          </a:prstGeom>
          <a:noFill/>
          <a:ln w="13335">
            <a:solidFill>
              <a:srgbClr val="A88950"/>
            </a:solidFill>
          </a:ln>
        </p:spPr>
      </p:sp>
      <p:sp>
        <p:nvSpPr>
          <p:cNvPr id="6" name="text-4">
            <a:extLst>
              <a:ext uri="{FF2B5EF4-FFF2-40B4-BE49-F238E27FC236}">
                <a16:creationId xmlns:a16="http://schemas.microsoft.com/office/drawing/2014/main" id="{17248649-6B71-4221-B8BC-273ECC89AF83}"/>
              </a:ext>
            </a:extLst>
          </p:cNvPr>
          <p:cNvSpPr>
            <a:spLocks noGrp="1"/>
          </p:cNvSpPr>
          <p:nvPr/>
        </p:nvSpPr>
        <p:spPr>
          <a:xfrm>
            <a:off x="6705600" y="2133600"/>
            <a:ext cx="1038225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60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60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Функции церкви: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E458AB-AACD-4010-9252-E602089B90E8}"/>
              </a:ext>
            </a:extLst>
          </p:cNvPr>
          <p:cNvSpPr>
            <a:spLocks noGrp="1"/>
          </p:cNvSpPr>
          <p:nvPr/>
        </p:nvSpPr>
        <p:spPr>
          <a:xfrm>
            <a:off x="6705600" y="3200400"/>
            <a:ext cx="47625" cy="457200"/>
          </a:xfrm>
          <a:prstGeom prst="rect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8" name="text-5">
            <a:extLst>
              <a:ext uri="{FF2B5EF4-FFF2-40B4-BE49-F238E27FC236}">
                <a16:creationId xmlns:a16="http://schemas.microsoft.com/office/drawing/2014/main" id="{0A786B43-86F5-4950-ABCD-6DAE07675D89}"/>
              </a:ext>
            </a:extLst>
          </p:cNvPr>
          <p:cNvSpPr>
            <a:spLocks noGrp="1"/>
          </p:cNvSpPr>
          <p:nvPr/>
        </p:nvSpPr>
        <p:spPr>
          <a:xfrm>
            <a:off x="7077075" y="3133725"/>
            <a:ext cx="10239375" cy="1200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Священники крестили детей, венчали молодожёнов, отпевали умерших. 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A41A9BE-BEDC-428B-A459-7404BE0F7089}"/>
              </a:ext>
            </a:extLst>
          </p:cNvPr>
          <p:cNvSpPr>
            <a:spLocks noGrp="1"/>
          </p:cNvSpPr>
          <p:nvPr/>
        </p:nvSpPr>
        <p:spPr>
          <a:xfrm>
            <a:off x="7077075" y="4467225"/>
            <a:ext cx="10229850" cy="0"/>
          </a:xfrm>
          <a:prstGeom prst="line">
            <a:avLst/>
          </a:prstGeom>
          <a:noFill/>
          <a:ln w="11430">
            <a:solidFill>
              <a:srgbClr val="E4DDD0"/>
            </a:solidFill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3119CEE-E038-41BF-ADEE-9E33A4218F37}"/>
              </a:ext>
            </a:extLst>
          </p:cNvPr>
          <p:cNvSpPr>
            <a:spLocks noGrp="1"/>
          </p:cNvSpPr>
          <p:nvPr/>
        </p:nvSpPr>
        <p:spPr>
          <a:xfrm>
            <a:off x="6705600" y="4772025"/>
            <a:ext cx="47625" cy="457200"/>
          </a:xfrm>
          <a:prstGeom prst="rect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11" name="text-6">
            <a:extLst>
              <a:ext uri="{FF2B5EF4-FFF2-40B4-BE49-F238E27FC236}">
                <a16:creationId xmlns:a16="http://schemas.microsoft.com/office/drawing/2014/main" id="{FE1F37A6-EC20-4561-9CCA-38DC10E8FF29}"/>
              </a:ext>
            </a:extLst>
          </p:cNvPr>
          <p:cNvSpPr>
            <a:spLocks noGrp="1"/>
          </p:cNvSpPr>
          <p:nvPr/>
        </p:nvSpPr>
        <p:spPr>
          <a:xfrm>
            <a:off x="7077075" y="4705350"/>
            <a:ext cx="1023937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Церковь заботилась о больных, стариках и сиротах; </a:t>
            </a:r>
          </a:p>
        </p:txBody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FF6070F-6C6B-4D8A-952F-72972D9A70BE}"/>
              </a:ext>
            </a:extLst>
          </p:cNvPr>
          <p:cNvSpPr>
            <a:spLocks noGrp="1"/>
          </p:cNvSpPr>
          <p:nvPr/>
        </p:nvSpPr>
        <p:spPr>
          <a:xfrm>
            <a:off x="7077075" y="5734050"/>
            <a:ext cx="10229850" cy="0"/>
          </a:xfrm>
          <a:prstGeom prst="line">
            <a:avLst/>
          </a:prstGeom>
          <a:noFill/>
          <a:ln w="11430">
            <a:solidFill>
              <a:srgbClr val="E4DDD0"/>
            </a:solidFill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C4806F9-94DD-418B-AB29-C124F08DE284}"/>
              </a:ext>
            </a:extLst>
          </p:cNvPr>
          <p:cNvSpPr>
            <a:spLocks noGrp="1"/>
          </p:cNvSpPr>
          <p:nvPr/>
        </p:nvSpPr>
        <p:spPr>
          <a:xfrm>
            <a:off x="6705600" y="6029325"/>
            <a:ext cx="47625" cy="457200"/>
          </a:xfrm>
          <a:prstGeom prst="rect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14" name="text-7">
            <a:extLst>
              <a:ext uri="{FF2B5EF4-FFF2-40B4-BE49-F238E27FC236}">
                <a16:creationId xmlns:a16="http://schemas.microsoft.com/office/drawing/2014/main" id="{667B1DCD-6018-4A6F-B61A-2850C8FAFBCD}"/>
              </a:ext>
            </a:extLst>
          </p:cNvPr>
          <p:cNvSpPr>
            <a:spLocks noGrp="1"/>
          </p:cNvSpPr>
          <p:nvPr/>
        </p:nvSpPr>
        <p:spPr>
          <a:xfrm>
            <a:off x="7077075" y="5962650"/>
            <a:ext cx="10239375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Открывала школы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4854601-2DDB-4E9E-BE1F-E91392F615DF}"/>
              </a:ext>
            </a:extLst>
          </p:cNvPr>
          <p:cNvSpPr>
            <a:spLocks noGrp="1"/>
          </p:cNvSpPr>
          <p:nvPr/>
        </p:nvSpPr>
        <p:spPr>
          <a:xfrm>
            <a:off x="7077075" y="6591300"/>
            <a:ext cx="10229850" cy="0"/>
          </a:xfrm>
          <a:prstGeom prst="line">
            <a:avLst/>
          </a:prstGeom>
          <a:noFill/>
          <a:ln w="11430">
            <a:solidFill>
              <a:srgbClr val="E4DDD0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8CF1AF-A104-41E1-80A3-1859D5A00861}"/>
              </a:ext>
            </a:extLst>
          </p:cNvPr>
          <p:cNvSpPr>
            <a:spLocks noGrp="1"/>
          </p:cNvSpPr>
          <p:nvPr/>
        </p:nvSpPr>
        <p:spPr>
          <a:xfrm>
            <a:off x="6705600" y="7010400"/>
            <a:ext cx="47625" cy="457200"/>
          </a:xfrm>
          <a:prstGeom prst="rect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17" name="text-8">
            <a:extLst>
              <a:ext uri="{FF2B5EF4-FFF2-40B4-BE49-F238E27FC236}">
                <a16:creationId xmlns:a16="http://schemas.microsoft.com/office/drawing/2014/main" id="{5EA414CE-761A-45D5-9751-F002301AF363}"/>
              </a:ext>
            </a:extLst>
          </p:cNvPr>
          <p:cNvSpPr>
            <a:spLocks noGrp="1"/>
          </p:cNvSpPr>
          <p:nvPr/>
        </p:nvSpPr>
        <p:spPr>
          <a:xfrm>
            <a:off x="7077075" y="6943725"/>
            <a:ext cx="10239375" cy="2200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Церковь являлась главным </a:t>
            </a:r>
            <a:r>
              <a:rPr sz="28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«хранителем времени»</a:t>
            </a: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. Она призывала верующих на церковную службу колокольным звоном, отмеряя время суток, а также объявляла о наступлении церковных праздников и постов.</a:t>
            </a:r>
          </a:p>
        </p:txBody>
      </p:sp>
      <p:sp>
        <p:nvSpPr>
          <p:cNvPr id="18" name="required-footer">
            <a:extLst>
              <a:ext uri="{FF2B5EF4-FFF2-40B4-BE49-F238E27FC236}">
                <a16:creationId xmlns:a16="http://schemas.microsoft.com/office/drawing/2014/main" id="{B2236CEF-5EB9-429D-A98E-1E146E291E1F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90131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-10">
            <a:extLst>
              <a:ext uri="{FF2B5EF4-FFF2-40B4-BE49-F238E27FC236}">
                <a16:creationId xmlns:a16="http://schemas.microsoft.com/office/drawing/2014/main" id="{1BAE8C5B-D2B9-441F-B3E6-DE7E552F231C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28775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420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20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В христианском мире сложились два влиятельных центра.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184A54-8E2F-4DB2-AE57-CFDB9D55FEA7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prstGeom prst="rect">
            <a:avLst/>
          </a:prstGeom>
          <a:solidFill>
            <a:srgbClr val="DCE5E8"/>
          </a:solidFill>
          <a:ln w="0">
            <a:noFill/>
          </a:ln>
        </p:spPr>
      </p:sp>
      <p:sp>
        <p:nvSpPr>
          <p:cNvPr id="3" name="Полилиния: фигура 2">
            <a:extLst>
              <a:ext uri="{FF2B5EF4-FFF2-40B4-BE49-F238E27FC236}">
                <a16:creationId xmlns:a16="http://schemas.microsoft.com/office/drawing/2014/main" id="{23EA9DDB-7D6B-48EF-A71A-6FB46C3CA284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11044880" y="4539885"/>
                </a:moveTo>
                <a:lnTo>
                  <a:pt x="10891252" y="4660489"/>
                </a:lnTo>
                <a:lnTo>
                  <a:pt x="10907808" y="4713321"/>
                </a:lnTo>
                <a:lnTo>
                  <a:pt x="10914916" y="4735970"/>
                </a:lnTo>
                <a:lnTo>
                  <a:pt x="10681849" y="4850059"/>
                </a:lnTo>
                <a:lnTo>
                  <a:pt x="10570544" y="4813670"/>
                </a:lnTo>
                <a:lnTo>
                  <a:pt x="10517423" y="4700713"/>
                </a:lnTo>
                <a:lnTo>
                  <a:pt x="10625450" y="4690335"/>
                </a:lnTo>
                <a:lnTo>
                  <a:pt x="10641524" y="4688790"/>
                </a:lnTo>
                <a:lnTo>
                  <a:pt x="10674376" y="4620642"/>
                </a:lnTo>
                <a:lnTo>
                  <a:pt x="10838144" y="4624458"/>
                </a:lnTo>
                <a:lnTo>
                  <a:pt x="11044880" y="4539885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4" name="Полилиния: фигура 3">
            <a:extLst>
              <a:ext uri="{FF2B5EF4-FFF2-40B4-BE49-F238E27FC236}">
                <a16:creationId xmlns:a16="http://schemas.microsoft.com/office/drawing/2014/main" id="{B61A288C-532E-4B51-BAB3-9542DDFBC6BD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8571881" y="4530396"/>
                </a:moveTo>
                <a:lnTo>
                  <a:pt x="8696181" y="4625927"/>
                </a:lnTo>
                <a:lnTo>
                  <a:pt x="8873155" y="4609804"/>
                </a:lnTo>
                <a:lnTo>
                  <a:pt x="9042363" y="4629888"/>
                </a:lnTo>
                <a:lnTo>
                  <a:pt x="9036864" y="4679057"/>
                </a:lnTo>
                <a:lnTo>
                  <a:pt x="9160777" y="4645165"/>
                </a:lnTo>
                <a:lnTo>
                  <a:pt x="9132354" y="4728396"/>
                </a:lnTo>
                <a:lnTo>
                  <a:pt x="8804937" y="4752325"/>
                </a:lnTo>
                <a:lnTo>
                  <a:pt x="8807216" y="4705856"/>
                </a:lnTo>
                <a:lnTo>
                  <a:pt x="8529817" y="4650817"/>
                </a:lnTo>
                <a:lnTo>
                  <a:pt x="8571881" y="4530396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78091F81-CECE-4C5E-B30F-CA255A23AE59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6712076" y="3800894"/>
                </a:moveTo>
                <a:lnTo>
                  <a:pt x="6630193" y="4030813"/>
                </a:lnTo>
                <a:lnTo>
                  <a:pt x="6664220" y="4120650"/>
                </a:lnTo>
                <a:lnTo>
                  <a:pt x="6616492" y="4268948"/>
                </a:lnTo>
                <a:lnTo>
                  <a:pt x="6442608" y="4160426"/>
                </a:lnTo>
                <a:lnTo>
                  <a:pt x="6326991" y="4129239"/>
                </a:lnTo>
                <a:lnTo>
                  <a:pt x="6009643" y="3981681"/>
                </a:lnTo>
                <a:lnTo>
                  <a:pt x="6041461" y="3831641"/>
                </a:lnTo>
                <a:lnTo>
                  <a:pt x="6307533" y="3858432"/>
                </a:lnTo>
                <a:lnTo>
                  <a:pt x="6539473" y="3826510"/>
                </a:lnTo>
                <a:lnTo>
                  <a:pt x="6712076" y="3800894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582B866E-7B98-42EB-8329-8767FCDD1305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5277283" y="2907250"/>
                </a:moveTo>
                <a:lnTo>
                  <a:pt x="5413697" y="3123794"/>
                </a:lnTo>
                <a:lnTo>
                  <a:pt x="5381761" y="3521176"/>
                </a:lnTo>
                <a:lnTo>
                  <a:pt x="5278376" y="3502391"/>
                </a:lnTo>
                <a:lnTo>
                  <a:pt x="5185635" y="3601596"/>
                </a:lnTo>
                <a:lnTo>
                  <a:pt x="5099545" y="3522822"/>
                </a:lnTo>
                <a:lnTo>
                  <a:pt x="5090439" y="3160680"/>
                </a:lnTo>
                <a:lnTo>
                  <a:pt x="5038540" y="2986815"/>
                </a:lnTo>
                <a:lnTo>
                  <a:pt x="5163593" y="3002088"/>
                </a:lnTo>
                <a:lnTo>
                  <a:pt x="5277283" y="2907250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F5620B88-C947-455B-91E2-A78F7503FD22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5356864" y="2616124"/>
                </a:moveTo>
                <a:lnTo>
                  <a:pt x="5281771" y="2855048"/>
                </a:lnTo>
                <a:lnTo>
                  <a:pt x="5178538" y="2792353"/>
                </a:lnTo>
                <a:lnTo>
                  <a:pt x="5125900" y="2583728"/>
                </a:lnTo>
                <a:lnTo>
                  <a:pt x="5171782" y="2467563"/>
                </a:lnTo>
                <a:lnTo>
                  <a:pt x="5318207" y="2347467"/>
                </a:lnTo>
                <a:lnTo>
                  <a:pt x="5356864" y="2616124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A162A1BF-5B59-485D-B0ED-60D2201DB1C6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2007361" y="0"/>
                </a:moveTo>
                <a:lnTo>
                  <a:pt x="1990628" y="14349"/>
                </a:lnTo>
                <a:lnTo>
                  <a:pt x="1966417" y="0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9" name="Полилиния: фигура 8">
            <a:extLst>
              <a:ext uri="{FF2B5EF4-FFF2-40B4-BE49-F238E27FC236}">
                <a16:creationId xmlns:a16="http://schemas.microsoft.com/office/drawing/2014/main" id="{BCAFF593-E5BE-44F7-A54F-0B8177149C09}"/>
              </a:ext>
            </a:extLst>
          </p:cNvPr>
          <p:cNvSpPr>
            <a:spLocks noGrp="1"/>
          </p:cNvSpPr>
          <p:nvPr/>
        </p:nvSpPr>
        <p:spPr>
          <a:xfrm>
            <a:off x="2095500" y="2409825"/>
            <a:ext cx="14097000" cy="5286375"/>
          </a:xfrm>
          <a:custGeom>
            <a:avLst/>
            <a:gdLst/>
            <a:ahLst/>
            <a:cxnLst/>
            <a:rect l="0" t="0" r="0" b="0"/>
            <a:pathLst>
              <a:path w="14097000" h="5286375">
                <a:moveTo>
                  <a:pt x="1162725" y="5286375"/>
                </a:moveTo>
                <a:lnTo>
                  <a:pt x="1214750" y="5220188"/>
                </a:lnTo>
                <a:lnTo>
                  <a:pt x="1442856" y="5093867"/>
                </a:lnTo>
                <a:lnTo>
                  <a:pt x="1611497" y="4978967"/>
                </a:lnTo>
                <a:lnTo>
                  <a:pt x="1763416" y="4688686"/>
                </a:lnTo>
                <a:lnTo>
                  <a:pt x="1834885" y="4514747"/>
                </a:lnTo>
                <a:lnTo>
                  <a:pt x="2002277" y="4516101"/>
                </a:lnTo>
                <a:lnTo>
                  <a:pt x="2139333" y="4636486"/>
                </a:lnTo>
                <a:lnTo>
                  <a:pt x="2355546" y="4616907"/>
                </a:lnTo>
                <a:lnTo>
                  <a:pt x="2591049" y="4679316"/>
                </a:lnTo>
                <a:lnTo>
                  <a:pt x="2689816" y="4682296"/>
                </a:lnTo>
                <a:lnTo>
                  <a:pt x="2908389" y="4527584"/>
                </a:lnTo>
                <a:lnTo>
                  <a:pt x="3154231" y="4478159"/>
                </a:lnTo>
                <a:lnTo>
                  <a:pt x="3297767" y="4360348"/>
                </a:lnTo>
                <a:lnTo>
                  <a:pt x="3516728" y="4273050"/>
                </a:lnTo>
                <a:lnTo>
                  <a:pt x="3902068" y="4221793"/>
                </a:lnTo>
                <a:lnTo>
                  <a:pt x="4278138" y="4198381"/>
                </a:lnTo>
                <a:lnTo>
                  <a:pt x="4392836" y="4241193"/>
                </a:lnTo>
                <a:lnTo>
                  <a:pt x="4606968" y="4127449"/>
                </a:lnTo>
                <a:lnTo>
                  <a:pt x="4849938" y="4125189"/>
                </a:lnTo>
                <a:lnTo>
                  <a:pt x="4942390" y="4192450"/>
                </a:lnTo>
                <a:lnTo>
                  <a:pt x="5097903" y="4174909"/>
                </a:lnTo>
                <a:lnTo>
                  <a:pt x="5345508" y="4058093"/>
                </a:lnTo>
                <a:lnTo>
                  <a:pt x="5504670" y="4092887"/>
                </a:lnTo>
                <a:lnTo>
                  <a:pt x="5497995" y="4238997"/>
                </a:lnTo>
                <a:lnTo>
                  <a:pt x="5690852" y="4132833"/>
                </a:lnTo>
                <a:lnTo>
                  <a:pt x="5707034" y="4188295"/>
                </a:lnTo>
                <a:lnTo>
                  <a:pt x="5593348" y="4329194"/>
                </a:lnTo>
                <a:lnTo>
                  <a:pt x="5591808" y="4461399"/>
                </a:lnTo>
                <a:lnTo>
                  <a:pt x="5670521" y="4532074"/>
                </a:lnTo>
                <a:lnTo>
                  <a:pt x="5640601" y="4776646"/>
                </a:lnTo>
                <a:lnTo>
                  <a:pt x="5490945" y="4917530"/>
                </a:lnTo>
                <a:lnTo>
                  <a:pt x="5534146" y="5069231"/>
                </a:lnTo>
                <a:lnTo>
                  <a:pt x="5651731" y="5074008"/>
                </a:lnTo>
                <a:lnTo>
                  <a:pt x="5708949" y="5205571"/>
                </a:lnTo>
                <a:lnTo>
                  <a:pt x="5795434" y="5248639"/>
                </a:lnTo>
                <a:lnTo>
                  <a:pt x="5901793" y="5286375"/>
                </a:lnTo>
                <a:lnTo>
                  <a:pt x="11153213" y="5286375"/>
                </a:lnTo>
                <a:lnTo>
                  <a:pt x="11163576" y="5264171"/>
                </a:lnTo>
                <a:lnTo>
                  <a:pt x="11169849" y="5261364"/>
                </a:lnTo>
                <a:lnTo>
                  <a:pt x="11250838" y="5036003"/>
                </a:lnTo>
                <a:lnTo>
                  <a:pt x="11363927" y="4839344"/>
                </a:lnTo>
                <a:lnTo>
                  <a:pt x="11368201" y="4829590"/>
                </a:lnTo>
                <a:lnTo>
                  <a:pt x="11346969" y="4614022"/>
                </a:lnTo>
                <a:lnTo>
                  <a:pt x="11402632" y="4497285"/>
                </a:lnTo>
                <a:lnTo>
                  <a:pt x="11319005" y="4367860"/>
                </a:lnTo>
                <a:lnTo>
                  <a:pt x="11405130" y="4260120"/>
                </a:lnTo>
                <a:lnTo>
                  <a:pt x="11266478" y="4284606"/>
                </a:lnTo>
                <a:lnTo>
                  <a:pt x="11076258" y="4218453"/>
                </a:lnTo>
                <a:lnTo>
                  <a:pt x="10919927" y="4383590"/>
                </a:lnTo>
                <a:lnTo>
                  <a:pt x="10574859" y="4415767"/>
                </a:lnTo>
                <a:lnTo>
                  <a:pt x="10390787" y="4261963"/>
                </a:lnTo>
                <a:lnTo>
                  <a:pt x="10145680" y="4252291"/>
                </a:lnTo>
                <a:lnTo>
                  <a:pt x="10093250" y="4371282"/>
                </a:lnTo>
                <a:lnTo>
                  <a:pt x="9936128" y="4405256"/>
                </a:lnTo>
                <a:lnTo>
                  <a:pt x="9716223" y="4252590"/>
                </a:lnTo>
                <a:lnTo>
                  <a:pt x="9468022" y="4257768"/>
                </a:lnTo>
                <a:lnTo>
                  <a:pt x="9333326" y="3969868"/>
                </a:lnTo>
                <a:lnTo>
                  <a:pt x="9167210" y="3807654"/>
                </a:lnTo>
                <a:lnTo>
                  <a:pt x="9277801" y="3578079"/>
                </a:lnTo>
                <a:lnTo>
                  <a:pt x="9133696" y="3435801"/>
                </a:lnTo>
                <a:lnTo>
                  <a:pt x="9385894" y="3148020"/>
                </a:lnTo>
                <a:lnTo>
                  <a:pt x="9736054" y="3135903"/>
                </a:lnTo>
                <a:lnTo>
                  <a:pt x="9831546" y="2904152"/>
                </a:lnTo>
                <a:lnTo>
                  <a:pt x="10264861" y="2944713"/>
                </a:lnTo>
                <a:lnTo>
                  <a:pt x="10538208" y="2745198"/>
                </a:lnTo>
                <a:lnTo>
                  <a:pt x="10803146" y="2657587"/>
                </a:lnTo>
                <a:lnTo>
                  <a:pt x="11179313" y="2651009"/>
                </a:lnTo>
                <a:lnTo>
                  <a:pt x="11576158" y="2868724"/>
                </a:lnTo>
                <a:lnTo>
                  <a:pt x="11902351" y="2987205"/>
                </a:lnTo>
                <a:lnTo>
                  <a:pt x="12167233" y="2940061"/>
                </a:lnTo>
                <a:lnTo>
                  <a:pt x="12362949" y="2967360"/>
                </a:lnTo>
                <a:lnTo>
                  <a:pt x="12631384" y="2807122"/>
                </a:lnTo>
                <a:lnTo>
                  <a:pt x="12665315" y="2674977"/>
                </a:lnTo>
                <a:lnTo>
                  <a:pt x="12608514" y="2462245"/>
                </a:lnTo>
                <a:lnTo>
                  <a:pt x="12477093" y="2346303"/>
                </a:lnTo>
                <a:lnTo>
                  <a:pt x="12351126" y="2309971"/>
                </a:lnTo>
                <a:lnTo>
                  <a:pt x="12267818" y="2212879"/>
                </a:lnTo>
                <a:lnTo>
                  <a:pt x="11977929" y="1942544"/>
                </a:lnTo>
                <a:lnTo>
                  <a:pt x="11718501" y="1820611"/>
                </a:lnTo>
                <a:lnTo>
                  <a:pt x="11522132" y="1629138"/>
                </a:lnTo>
                <a:lnTo>
                  <a:pt x="11687623" y="1576710"/>
                </a:lnTo>
                <a:lnTo>
                  <a:pt x="11876289" y="1299822"/>
                </a:lnTo>
                <a:lnTo>
                  <a:pt x="11749101" y="1167322"/>
                </a:lnTo>
                <a:lnTo>
                  <a:pt x="12084245" y="1029738"/>
                </a:lnTo>
                <a:lnTo>
                  <a:pt x="12078236" y="955510"/>
                </a:lnTo>
                <a:lnTo>
                  <a:pt x="11874152" y="1010222"/>
                </a:lnTo>
                <a:lnTo>
                  <a:pt x="11692577" y="1037319"/>
                </a:lnTo>
                <a:lnTo>
                  <a:pt x="11541325" y="1146476"/>
                </a:lnTo>
                <a:lnTo>
                  <a:pt x="11328470" y="1164246"/>
                </a:lnTo>
                <a:lnTo>
                  <a:pt x="11132601" y="1289009"/>
                </a:lnTo>
                <a:lnTo>
                  <a:pt x="11145924" y="1495433"/>
                </a:lnTo>
                <a:lnTo>
                  <a:pt x="11257153" y="1574865"/>
                </a:lnTo>
                <a:lnTo>
                  <a:pt x="11489075" y="1555139"/>
                </a:lnTo>
                <a:lnTo>
                  <a:pt x="11444653" y="1672144"/>
                </a:lnTo>
                <a:lnTo>
                  <a:pt x="11195772" y="1728661"/>
                </a:lnTo>
                <a:lnTo>
                  <a:pt x="10887092" y="1916291"/>
                </a:lnTo>
                <a:lnTo>
                  <a:pt x="10760667" y="1850556"/>
                </a:lnTo>
                <a:lnTo>
                  <a:pt x="10810779" y="1697744"/>
                </a:lnTo>
                <a:lnTo>
                  <a:pt x="10562356" y="1601981"/>
                </a:lnTo>
                <a:lnTo>
                  <a:pt x="10602517" y="1538950"/>
                </a:lnTo>
                <a:lnTo>
                  <a:pt x="10820146" y="1429186"/>
                </a:lnTo>
                <a:lnTo>
                  <a:pt x="10754353" y="1353184"/>
                </a:lnTo>
                <a:lnTo>
                  <a:pt x="10400876" y="1268913"/>
                </a:lnTo>
                <a:lnTo>
                  <a:pt x="10385236" y="1143930"/>
                </a:lnTo>
                <a:lnTo>
                  <a:pt x="10174601" y="1185318"/>
                </a:lnTo>
                <a:lnTo>
                  <a:pt x="10090197" y="1369212"/>
                </a:lnTo>
                <a:lnTo>
                  <a:pt x="9914118" y="1613213"/>
                </a:lnTo>
                <a:lnTo>
                  <a:pt x="9919405" y="1697545"/>
                </a:lnTo>
                <a:lnTo>
                  <a:pt x="9809176" y="1767667"/>
                </a:lnTo>
                <a:lnTo>
                  <a:pt x="9740093" y="1737212"/>
                </a:lnTo>
                <a:lnTo>
                  <a:pt x="9676478" y="2126146"/>
                </a:lnTo>
                <a:lnTo>
                  <a:pt x="9558476" y="2257889"/>
                </a:lnTo>
                <a:lnTo>
                  <a:pt x="9475432" y="2483309"/>
                </a:lnTo>
                <a:lnTo>
                  <a:pt x="9548831" y="2661187"/>
                </a:lnTo>
                <a:lnTo>
                  <a:pt x="9575837" y="2780225"/>
                </a:lnTo>
                <a:lnTo>
                  <a:pt x="9774343" y="2879653"/>
                </a:lnTo>
                <a:lnTo>
                  <a:pt x="9732960" y="2954760"/>
                </a:lnTo>
                <a:lnTo>
                  <a:pt x="9462970" y="2971577"/>
                </a:lnTo>
                <a:lnTo>
                  <a:pt x="9365980" y="3065869"/>
                </a:lnTo>
                <a:lnTo>
                  <a:pt x="9176259" y="3229068"/>
                </a:lnTo>
                <a:lnTo>
                  <a:pt x="9104678" y="3088065"/>
                </a:lnTo>
                <a:lnTo>
                  <a:pt x="9107773" y="3025235"/>
                </a:lnTo>
                <a:lnTo>
                  <a:pt x="8969260" y="3016581"/>
                </a:lnTo>
                <a:lnTo>
                  <a:pt x="8850620" y="2987708"/>
                </a:lnTo>
                <a:lnTo>
                  <a:pt x="8575274" y="3066964"/>
                </a:lnTo>
                <a:lnTo>
                  <a:pt x="8732883" y="3237209"/>
                </a:lnTo>
                <a:lnTo>
                  <a:pt x="8617379" y="3286334"/>
                </a:lnTo>
                <a:lnTo>
                  <a:pt x="8490732" y="3286627"/>
                </a:lnTo>
                <a:lnTo>
                  <a:pt x="8370455" y="3131054"/>
                </a:lnTo>
                <a:lnTo>
                  <a:pt x="8327753" y="3197525"/>
                </a:lnTo>
                <a:lnTo>
                  <a:pt x="8378545" y="3377266"/>
                </a:lnTo>
                <a:lnTo>
                  <a:pt x="8492328" y="3517382"/>
                </a:lnTo>
                <a:lnTo>
                  <a:pt x="8406606" y="3582535"/>
                </a:lnTo>
                <a:lnTo>
                  <a:pt x="8533253" y="3718825"/>
                </a:lnTo>
                <a:lnTo>
                  <a:pt x="8645800" y="3804142"/>
                </a:lnTo>
                <a:lnTo>
                  <a:pt x="8649214" y="3969405"/>
                </a:lnTo>
                <a:lnTo>
                  <a:pt x="8438899" y="3892047"/>
                </a:lnTo>
                <a:lnTo>
                  <a:pt x="8505970" y="4040675"/>
                </a:lnTo>
                <a:lnTo>
                  <a:pt x="8361587" y="4071143"/>
                </a:lnTo>
                <a:lnTo>
                  <a:pt x="8447808" y="4325642"/>
                </a:lnTo>
                <a:lnTo>
                  <a:pt x="8296792" y="4329194"/>
                </a:lnTo>
                <a:lnTo>
                  <a:pt x="8110346" y="4204153"/>
                </a:lnTo>
                <a:lnTo>
                  <a:pt x="8025082" y="3972322"/>
                </a:lnTo>
                <a:lnTo>
                  <a:pt x="7985295" y="3777637"/>
                </a:lnTo>
                <a:lnTo>
                  <a:pt x="7896617" y="3642033"/>
                </a:lnTo>
                <a:lnTo>
                  <a:pt x="7780114" y="3472645"/>
                </a:lnTo>
                <a:lnTo>
                  <a:pt x="7764738" y="3387506"/>
                </a:lnTo>
                <a:lnTo>
                  <a:pt x="7726089" y="3366528"/>
                </a:lnTo>
                <a:lnTo>
                  <a:pt x="7721537" y="3300474"/>
                </a:lnTo>
                <a:lnTo>
                  <a:pt x="7595584" y="3199222"/>
                </a:lnTo>
                <a:lnTo>
                  <a:pt x="7575794" y="3054724"/>
                </a:lnTo>
                <a:lnTo>
                  <a:pt x="7595029" y="2845983"/>
                </a:lnTo>
                <a:lnTo>
                  <a:pt x="7626045" y="2750216"/>
                </a:lnTo>
                <a:lnTo>
                  <a:pt x="7587798" y="2701450"/>
                </a:lnTo>
                <a:lnTo>
                  <a:pt x="7540184" y="2677457"/>
                </a:lnTo>
                <a:lnTo>
                  <a:pt x="7476430" y="2575942"/>
                </a:lnTo>
                <a:lnTo>
                  <a:pt x="7378205" y="2513917"/>
                </a:lnTo>
                <a:lnTo>
                  <a:pt x="7164434" y="2397842"/>
                </a:lnTo>
                <a:lnTo>
                  <a:pt x="7032610" y="2284237"/>
                </a:lnTo>
                <a:lnTo>
                  <a:pt x="6824654" y="2189927"/>
                </a:lnTo>
                <a:lnTo>
                  <a:pt x="6633434" y="1954399"/>
                </a:lnTo>
                <a:lnTo>
                  <a:pt x="6679314" y="1930366"/>
                </a:lnTo>
                <a:lnTo>
                  <a:pt x="6575634" y="1794247"/>
                </a:lnTo>
                <a:lnTo>
                  <a:pt x="6571401" y="1684290"/>
                </a:lnTo>
                <a:lnTo>
                  <a:pt x="6425214" y="1632677"/>
                </a:lnTo>
                <a:lnTo>
                  <a:pt x="6355535" y="1773581"/>
                </a:lnTo>
                <a:lnTo>
                  <a:pt x="6288423" y="1664361"/>
                </a:lnTo>
                <a:lnTo>
                  <a:pt x="6293516" y="1550521"/>
                </a:lnTo>
                <a:lnTo>
                  <a:pt x="6301606" y="1545198"/>
                </a:lnTo>
                <a:lnTo>
                  <a:pt x="6352218" y="1515283"/>
                </a:lnTo>
                <a:lnTo>
                  <a:pt x="6171240" y="1467232"/>
                </a:lnTo>
                <a:lnTo>
                  <a:pt x="5986376" y="1584129"/>
                </a:lnTo>
                <a:lnTo>
                  <a:pt x="5998935" y="1746455"/>
                </a:lnTo>
                <a:lnTo>
                  <a:pt x="5971097" y="1839011"/>
                </a:lnTo>
                <a:lnTo>
                  <a:pt x="6045634" y="2003217"/>
                </a:lnTo>
                <a:lnTo>
                  <a:pt x="6258822" y="2164343"/>
                </a:lnTo>
                <a:lnTo>
                  <a:pt x="6373187" y="2425823"/>
                </a:lnTo>
                <a:lnTo>
                  <a:pt x="6626204" y="2677457"/>
                </a:lnTo>
                <a:lnTo>
                  <a:pt x="6804379" y="2675526"/>
                </a:lnTo>
                <a:lnTo>
                  <a:pt x="6859764" y="2743972"/>
                </a:lnTo>
                <a:lnTo>
                  <a:pt x="6795955" y="2805467"/>
                </a:lnTo>
                <a:lnTo>
                  <a:pt x="6999637" y="2916540"/>
                </a:lnTo>
                <a:lnTo>
                  <a:pt x="7166571" y="3009078"/>
                </a:lnTo>
                <a:lnTo>
                  <a:pt x="7361524" y="3167522"/>
                </a:lnTo>
                <a:lnTo>
                  <a:pt x="7385074" y="3224002"/>
                </a:lnTo>
                <a:lnTo>
                  <a:pt x="7342608" y="3331786"/>
                </a:lnTo>
                <a:lnTo>
                  <a:pt x="7216419" y="3191122"/>
                </a:lnTo>
                <a:lnTo>
                  <a:pt x="7018871" y="3141287"/>
                </a:lnTo>
                <a:lnTo>
                  <a:pt x="6923157" y="3336423"/>
                </a:lnTo>
                <a:lnTo>
                  <a:pt x="7087496" y="3447451"/>
                </a:lnTo>
                <a:lnTo>
                  <a:pt x="7060532" y="3602700"/>
                </a:lnTo>
                <a:lnTo>
                  <a:pt x="6965526" y="3620243"/>
                </a:lnTo>
                <a:lnTo>
                  <a:pt x="6844110" y="3872797"/>
                </a:lnTo>
                <a:lnTo>
                  <a:pt x="6749298" y="3895330"/>
                </a:lnTo>
                <a:lnTo>
                  <a:pt x="6750214" y="3805719"/>
                </a:lnTo>
                <a:lnTo>
                  <a:pt x="6796593" y="3647703"/>
                </a:lnTo>
                <a:lnTo>
                  <a:pt x="6845984" y="3584436"/>
                </a:lnTo>
                <a:lnTo>
                  <a:pt x="6757209" y="3411750"/>
                </a:lnTo>
                <a:lnTo>
                  <a:pt x="6687821" y="3260379"/>
                </a:lnTo>
                <a:lnTo>
                  <a:pt x="6593411" y="3222730"/>
                </a:lnTo>
                <a:lnTo>
                  <a:pt x="6526299" y="3092016"/>
                </a:lnTo>
                <a:lnTo>
                  <a:pt x="6380195" y="3036694"/>
                </a:lnTo>
                <a:lnTo>
                  <a:pt x="6281831" y="2913903"/>
                </a:lnTo>
                <a:lnTo>
                  <a:pt x="6113579" y="2894023"/>
                </a:lnTo>
                <a:lnTo>
                  <a:pt x="5935903" y="2755026"/>
                </a:lnTo>
                <a:lnTo>
                  <a:pt x="5727906" y="2552844"/>
                </a:lnTo>
                <a:lnTo>
                  <a:pt x="5573336" y="2372205"/>
                </a:lnTo>
                <a:lnTo>
                  <a:pt x="5502394" y="2058185"/>
                </a:lnTo>
                <a:lnTo>
                  <a:pt x="5389264" y="2020930"/>
                </a:lnTo>
                <a:lnTo>
                  <a:pt x="5204275" y="1914754"/>
                </a:lnTo>
                <a:lnTo>
                  <a:pt x="5099638" y="1958251"/>
                </a:lnTo>
                <a:lnTo>
                  <a:pt x="4968258" y="2107068"/>
                </a:lnTo>
                <a:lnTo>
                  <a:pt x="4873766" y="2130489"/>
                </a:lnTo>
                <a:lnTo>
                  <a:pt x="4667766" y="2309913"/>
                </a:lnTo>
                <a:lnTo>
                  <a:pt x="4219297" y="2224122"/>
                </a:lnTo>
                <a:lnTo>
                  <a:pt x="3888163" y="2326845"/>
                </a:lnTo>
                <a:lnTo>
                  <a:pt x="3862142" y="2516113"/>
                </a:lnTo>
                <a:lnTo>
                  <a:pt x="3874285" y="2696987"/>
                </a:lnTo>
                <a:lnTo>
                  <a:pt x="3658835" y="2902318"/>
                </a:lnTo>
                <a:lnTo>
                  <a:pt x="3367475" y="2967043"/>
                </a:lnTo>
                <a:lnTo>
                  <a:pt x="3347199" y="3069638"/>
                </a:lnTo>
                <a:lnTo>
                  <a:pt x="3207452" y="3237522"/>
                </a:lnTo>
                <a:lnTo>
                  <a:pt x="3119828" y="3481636"/>
                </a:lnTo>
                <a:lnTo>
                  <a:pt x="3208506" y="3651368"/>
                </a:lnTo>
                <a:lnTo>
                  <a:pt x="3076988" y="3782876"/>
                </a:lnTo>
                <a:lnTo>
                  <a:pt x="3027806" y="3973140"/>
                </a:lnTo>
                <a:lnTo>
                  <a:pt x="2856167" y="4031083"/>
                </a:lnTo>
                <a:lnTo>
                  <a:pt x="2695159" y="4253397"/>
                </a:lnTo>
                <a:lnTo>
                  <a:pt x="2406560" y="4257768"/>
                </a:lnTo>
                <a:lnTo>
                  <a:pt x="2189833" y="4252291"/>
                </a:lnTo>
                <a:lnTo>
                  <a:pt x="2047435" y="4353656"/>
                </a:lnTo>
                <a:lnTo>
                  <a:pt x="1960603" y="4461573"/>
                </a:lnTo>
                <a:lnTo>
                  <a:pt x="1849346" y="4437907"/>
                </a:lnTo>
                <a:lnTo>
                  <a:pt x="1765150" y="4341349"/>
                </a:lnTo>
                <a:lnTo>
                  <a:pt x="1700689" y="4175949"/>
                </a:lnTo>
                <a:lnTo>
                  <a:pt x="1488444" y="4131156"/>
                </a:lnTo>
                <a:lnTo>
                  <a:pt x="1397060" y="4206106"/>
                </a:lnTo>
                <a:lnTo>
                  <a:pt x="1277185" y="4165552"/>
                </a:lnTo>
                <a:lnTo>
                  <a:pt x="1159864" y="4197290"/>
                </a:lnTo>
                <a:lnTo>
                  <a:pt x="1194586" y="3970455"/>
                </a:lnTo>
                <a:lnTo>
                  <a:pt x="1173228" y="3790571"/>
                </a:lnTo>
                <a:lnTo>
                  <a:pt x="1071491" y="3763457"/>
                </a:lnTo>
                <a:lnTo>
                  <a:pt x="1017147" y="3651675"/>
                </a:lnTo>
                <a:lnTo>
                  <a:pt x="1035243" y="3457183"/>
                </a:lnTo>
                <a:lnTo>
                  <a:pt x="1125878" y="3348532"/>
                </a:lnTo>
                <a:lnTo>
                  <a:pt x="1142017" y="3226894"/>
                </a:lnTo>
                <a:lnTo>
                  <a:pt x="1189451" y="3044558"/>
                </a:lnTo>
                <a:lnTo>
                  <a:pt x="1184427" y="2915119"/>
                </a:lnTo>
                <a:lnTo>
                  <a:pt x="1138950" y="2804715"/>
                </a:lnTo>
                <a:lnTo>
                  <a:pt x="1128945" y="2700524"/>
                </a:lnTo>
                <a:lnTo>
                  <a:pt x="1140408" y="2478605"/>
                </a:lnTo>
                <a:lnTo>
                  <a:pt x="1047525" y="2342202"/>
                </a:lnTo>
                <a:lnTo>
                  <a:pt x="1369180" y="2113072"/>
                </a:lnTo>
                <a:lnTo>
                  <a:pt x="1647412" y="2170660"/>
                </a:lnTo>
                <a:lnTo>
                  <a:pt x="1952706" y="2168619"/>
                </a:lnTo>
                <a:lnTo>
                  <a:pt x="2194635" y="2222921"/>
                </a:lnTo>
                <a:lnTo>
                  <a:pt x="2383412" y="2206285"/>
                </a:lnTo>
                <a:lnTo>
                  <a:pt x="2750892" y="2216757"/>
                </a:lnTo>
                <a:lnTo>
                  <a:pt x="2868463" y="2025297"/>
                </a:lnTo>
                <a:lnTo>
                  <a:pt x="2911761" y="1375052"/>
                </a:lnTo>
                <a:lnTo>
                  <a:pt x="2677132" y="1023021"/>
                </a:lnTo>
                <a:lnTo>
                  <a:pt x="2509449" y="850907"/>
                </a:lnTo>
                <a:lnTo>
                  <a:pt x="2161939" y="718862"/>
                </a:lnTo>
                <a:lnTo>
                  <a:pt x="2139041" y="465957"/>
                </a:lnTo>
                <a:lnTo>
                  <a:pt x="2433830" y="389762"/>
                </a:lnTo>
                <a:lnTo>
                  <a:pt x="2815645" y="479792"/>
                </a:lnTo>
                <a:lnTo>
                  <a:pt x="2743592" y="80029"/>
                </a:lnTo>
                <a:lnTo>
                  <a:pt x="2958237" y="232613"/>
                </a:lnTo>
                <a:lnTo>
                  <a:pt x="3401151" y="0"/>
                </a:lnTo>
                <a:lnTo>
                  <a:pt x="14097000" y="0"/>
                </a:lnTo>
                <a:lnTo>
                  <a:pt x="14097000" y="5286375"/>
                </a:lnTo>
                <a:close/>
              </a:path>
            </a:pathLst>
          </a:custGeom>
          <a:solidFill>
            <a:srgbClr val="E4DDD0"/>
          </a:solidFill>
          <a:ln w="9525">
            <a:solidFill>
              <a:srgbClr val="C5BBAB"/>
            </a:solidFill>
          </a:ln>
        </p:spPr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CF77DD3-CD26-4873-9044-2A515136EF95}"/>
              </a:ext>
            </a:extLst>
          </p:cNvPr>
          <p:cNvSpPr>
            <a:spLocks noGrp="1"/>
          </p:cNvSpPr>
          <p:nvPr/>
        </p:nvSpPr>
        <p:spPr>
          <a:xfrm>
            <a:off x="7996187" y="4979668"/>
            <a:ext cx="247650" cy="247650"/>
          </a:xfrm>
          <a:prstGeom prst="ellipse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DD6D5ED1-BEA8-4794-9A64-BE821A9E0380}"/>
              </a:ext>
            </a:extLst>
          </p:cNvPr>
          <p:cNvSpPr>
            <a:spLocks noGrp="1"/>
          </p:cNvSpPr>
          <p:nvPr/>
        </p:nvSpPr>
        <p:spPr>
          <a:xfrm>
            <a:off x="11743715" y="5255033"/>
            <a:ext cx="247650" cy="247650"/>
          </a:xfrm>
          <a:prstGeom prst="ellipse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744D8DB-3654-4DE8-89CB-F34518DEE85F}"/>
              </a:ext>
            </a:extLst>
          </p:cNvPr>
          <p:cNvSpPr>
            <a:spLocks noGrp="1"/>
          </p:cNvSpPr>
          <p:nvPr/>
        </p:nvSpPr>
        <p:spPr>
          <a:xfrm>
            <a:off x="2524125" y="6000750"/>
            <a:ext cx="6134100" cy="1352550"/>
          </a:xfrm>
          <a:prstGeom prst="rect">
            <a:avLst/>
          </a:prstGeom>
          <a:solidFill>
            <a:srgbClr val="FFFDF7"/>
          </a:solidFill>
          <a:ln w="0">
            <a:noFill/>
          </a:ln>
        </p:spPr>
      </p:sp>
      <p:sp>
        <p:nvSpPr>
          <p:cNvPr id="13" name="text-11">
            <a:extLst>
              <a:ext uri="{FF2B5EF4-FFF2-40B4-BE49-F238E27FC236}">
                <a16:creationId xmlns:a16="http://schemas.microsoft.com/office/drawing/2014/main" id="{D4FF3CF8-8C9D-4C88-B6D0-1535708D18B3}"/>
              </a:ext>
            </a:extLst>
          </p:cNvPr>
          <p:cNvSpPr>
            <a:spLocks noGrp="1"/>
          </p:cNvSpPr>
          <p:nvPr/>
        </p:nvSpPr>
        <p:spPr>
          <a:xfrm>
            <a:off x="2809875" y="6191250"/>
            <a:ext cx="5619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27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Рим</a:t>
            </a:r>
          </a:p>
          <a:p>
            <a:pPr algn="l">
              <a:lnSpc>
                <a:spcPct val="110000"/>
              </a:lnSpc>
              <a:buNone/>
              <a:defRPr sz="27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Папа римский.</a:t>
            </a:r>
          </a:p>
        </p:txBody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C07F8EF-5FDE-4D87-A41C-6B0D6309CF3D}"/>
              </a:ext>
            </a:extLst>
          </p:cNvPr>
          <p:cNvSpPr>
            <a:spLocks noGrp="1"/>
          </p:cNvSpPr>
          <p:nvPr/>
        </p:nvSpPr>
        <p:spPr>
          <a:xfrm>
            <a:off x="8120012" y="5274943"/>
            <a:ext cx="0" cy="666750"/>
          </a:xfrm>
          <a:prstGeom prst="line">
            <a:avLst/>
          </a:prstGeom>
          <a:noFill/>
          <a:ln w="19050">
            <a:solidFill>
              <a:srgbClr val="702D3C"/>
            </a:solidFill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FF185B3-71DA-4C1A-9CF5-D6712716920D}"/>
              </a:ext>
            </a:extLst>
          </p:cNvPr>
          <p:cNvSpPr>
            <a:spLocks noGrp="1"/>
          </p:cNvSpPr>
          <p:nvPr/>
        </p:nvSpPr>
        <p:spPr>
          <a:xfrm>
            <a:off x="9544050" y="5915025"/>
            <a:ext cx="6134100" cy="1438275"/>
          </a:xfrm>
          <a:prstGeom prst="rect">
            <a:avLst/>
          </a:prstGeom>
          <a:solidFill>
            <a:srgbClr val="FFFDF7"/>
          </a:solidFill>
          <a:ln w="0">
            <a:noFill/>
          </a:ln>
        </p:spPr>
      </p:sp>
      <p:sp>
        <p:nvSpPr>
          <p:cNvPr id="16" name="text-12">
            <a:extLst>
              <a:ext uri="{FF2B5EF4-FFF2-40B4-BE49-F238E27FC236}">
                <a16:creationId xmlns:a16="http://schemas.microsoft.com/office/drawing/2014/main" id="{4547F0FD-067B-41C8-BAE9-87139A9398FE}"/>
              </a:ext>
            </a:extLst>
          </p:cNvPr>
          <p:cNvSpPr>
            <a:spLocks noGrp="1"/>
          </p:cNvSpPr>
          <p:nvPr/>
        </p:nvSpPr>
        <p:spPr>
          <a:xfrm>
            <a:off x="9810750" y="6115050"/>
            <a:ext cx="561975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27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Константинополь</a:t>
            </a:r>
          </a:p>
          <a:p>
            <a:pPr algn="l">
              <a:lnSpc>
                <a:spcPct val="110000"/>
              </a:lnSpc>
              <a:buNone/>
              <a:defRPr sz="27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Константинопольский патриарх. </a:t>
            </a:r>
          </a:p>
        </p:txBody>
      </p:sp>
      <p:sp>
        <p:nv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3825B459-C64E-4782-B671-E0EDAA767836}"/>
              </a:ext>
            </a:extLst>
          </p:cNvPr>
          <p:cNvSpPr>
            <a:spLocks noGrp="1"/>
          </p:cNvSpPr>
          <p:nvPr/>
        </p:nvSpPr>
        <p:spPr>
          <a:xfrm>
            <a:off x="11867540" y="5550308"/>
            <a:ext cx="0" cy="457200"/>
          </a:xfrm>
          <a:prstGeom prst="line">
            <a:avLst/>
          </a:prstGeom>
          <a:noFill/>
          <a:ln w="19050">
            <a:solidFill>
              <a:srgbClr val="702D3C"/>
            </a:solidFill>
          </a:ln>
        </p:spPr>
      </p:sp>
      <p:sp>
        <p:nvSpPr>
          <p:cNvPr id="18" name="text-13">
            <a:extLst>
              <a:ext uri="{FF2B5EF4-FFF2-40B4-BE49-F238E27FC236}">
                <a16:creationId xmlns:a16="http://schemas.microsoft.com/office/drawing/2014/main" id="{4418FA74-3023-405B-BBA7-B2D0DB787465}"/>
              </a:ext>
            </a:extLst>
          </p:cNvPr>
          <p:cNvSpPr>
            <a:spLocks noGrp="1"/>
          </p:cNvSpPr>
          <p:nvPr/>
        </p:nvSpPr>
        <p:spPr>
          <a:xfrm>
            <a:off x="1476375" y="8353425"/>
            <a:ext cx="1514475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6000"/>
              </a:lnSpc>
              <a:buNone/>
              <a:defRPr sz="31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Противоречия усиливались </a:t>
            </a:r>
            <a:r>
              <a:rPr sz="31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различиями в обрядах</a:t>
            </a:r>
            <a:r>
              <a:rPr sz="31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и в </a:t>
            </a:r>
            <a:r>
              <a:rPr sz="31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толковании христианского учения</a:t>
            </a:r>
            <a:r>
              <a:rPr sz="31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9" name="required-footer">
            <a:extLst>
              <a:ext uri="{FF2B5EF4-FFF2-40B4-BE49-F238E27FC236}">
                <a16:creationId xmlns:a16="http://schemas.microsoft.com/office/drawing/2014/main" id="{2650ED9D-6CCB-423E-9A92-C1188B1561D7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198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-15">
            <a:extLst>
              <a:ext uri="{FF2B5EF4-FFF2-40B4-BE49-F238E27FC236}">
                <a16:creationId xmlns:a16="http://schemas.microsoft.com/office/drawing/2014/main" id="{77A4712C-E6DF-45C5-A4F3-AA28ADC316D4}"/>
              </a:ext>
            </a:extLst>
          </p:cNvPr>
          <p:cNvSpPr>
            <a:spLocks noGrp="1"/>
          </p:cNvSpPr>
          <p:nvPr/>
        </p:nvSpPr>
        <p:spPr>
          <a:xfrm>
            <a:off x="857250" y="2524125"/>
            <a:ext cx="6905625" cy="2428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3125" b="0">
                <a:solidFill>
                  <a:srgbClr val="D6BA7F"/>
                </a:solidFill>
                <a:latin typeface="Georgia"/>
                <a:ea typeface="Georgia"/>
                <a:cs typeface="Georgia"/>
              </a:defRPr>
            </a:pPr>
            <a:r>
              <a:rPr sz="13125" b="0">
                <a:solidFill>
                  <a:srgbClr val="D6BA7F"/>
                </a:solidFill>
                <a:latin typeface="Georgia"/>
                <a:ea typeface="Georgia"/>
                <a:cs typeface="Georgia"/>
              </a:rPr>
              <a:t>1054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0783884D-0E33-4A46-BD45-27101963AB12}"/>
              </a:ext>
            </a:extLst>
          </p:cNvPr>
          <p:cNvSpPr>
            <a:spLocks noGrp="1"/>
          </p:cNvSpPr>
          <p:nvPr/>
        </p:nvSpPr>
        <p:spPr>
          <a:xfrm>
            <a:off x="8305800" y="1885950"/>
            <a:ext cx="0" cy="5772150"/>
          </a:xfrm>
          <a:prstGeom prst="line">
            <a:avLst/>
          </a:prstGeom>
          <a:noFill/>
          <a:ln w="19050">
            <a:solidFill>
              <a:srgbClr val="796F5A"/>
            </a:solidFill>
          </a:ln>
        </p:spPr>
      </p:sp>
      <p:sp>
        <p:nvSpPr>
          <p:cNvPr id="3" name="text-16">
            <a:extLst>
              <a:ext uri="{FF2B5EF4-FFF2-40B4-BE49-F238E27FC236}">
                <a16:creationId xmlns:a16="http://schemas.microsoft.com/office/drawing/2014/main" id="{C4324570-BFC0-47FD-9EDC-75656A9F46DC}"/>
              </a:ext>
            </a:extLst>
          </p:cNvPr>
          <p:cNvSpPr>
            <a:spLocks noGrp="1"/>
          </p:cNvSpPr>
          <p:nvPr/>
        </p:nvSpPr>
        <p:spPr>
          <a:xfrm>
            <a:off x="9248775" y="2152650"/>
            <a:ext cx="7905750" cy="3686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endParaRPr/>
          </a:p>
          <a:p>
            <a:pPr algn="l">
              <a:lnSpc>
                <a:spcPct val="122000"/>
              </a:lnSpc>
              <a:buNone/>
              <a:defRPr sz="3675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Разногласия настолько обострились, что папа римский и константинопольский патриарх предали друг друга церковному проклятию.</a:t>
            </a:r>
          </a:p>
        </p:txBody>
      </p:sp>
      <p:sp>
        <p:nvSpPr>
          <p:cNvPr id="4" name="text-17">
            <a:extLst>
              <a:ext uri="{FF2B5EF4-FFF2-40B4-BE49-F238E27FC236}">
                <a16:creationId xmlns:a16="http://schemas.microsoft.com/office/drawing/2014/main" id="{7F88F107-6113-4F2A-9293-3CECD4C56252}"/>
              </a:ext>
            </a:extLst>
          </p:cNvPr>
          <p:cNvSpPr>
            <a:spLocks noGrp="1"/>
          </p:cNvSpPr>
          <p:nvPr/>
        </p:nvSpPr>
        <p:spPr>
          <a:xfrm>
            <a:off x="9267825" y="6572250"/>
            <a:ext cx="7915275" cy="2114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3675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Произошёл раскол христианской Церкви на </a:t>
            </a:r>
            <a:r>
              <a:rPr sz="3675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православную</a:t>
            </a:r>
            <a:r>
              <a:rPr sz="367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 и </a:t>
            </a:r>
            <a:r>
              <a:rPr sz="3675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католическую</a:t>
            </a:r>
            <a:r>
              <a:rPr sz="367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182ECB38-6433-4A96-8D37-E0A47642668E}"/>
              </a:ext>
            </a:extLst>
          </p:cNvPr>
          <p:cNvSpPr>
            <a:spLocks noGrp="1"/>
          </p:cNvSpPr>
          <p:nvPr/>
        </p:nvSpPr>
        <p:spPr>
          <a:xfrm>
            <a:off x="857250" y="8677275"/>
            <a:ext cx="6219825" cy="0"/>
          </a:xfrm>
          <a:prstGeom prst="line">
            <a:avLst/>
          </a:prstGeom>
          <a:noFill/>
          <a:ln w="14288">
            <a:solidFill>
              <a:srgbClr val="A88950"/>
            </a:solidFill>
          </a:ln>
        </p:spPr>
      </p:sp>
      <p:sp>
        <p:nvSpPr>
          <p:cNvPr id="6" name="required-footer">
            <a:extLst>
              <a:ext uri="{FF2B5EF4-FFF2-40B4-BE49-F238E27FC236}">
                <a16:creationId xmlns:a16="http://schemas.microsoft.com/office/drawing/2014/main" id="{040418AC-97A7-4FBD-A6D8-22AD902CE5F6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D8CDB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8CD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97215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-19">
            <a:extLst>
              <a:ext uri="{FF2B5EF4-FFF2-40B4-BE49-F238E27FC236}">
                <a16:creationId xmlns:a16="http://schemas.microsoft.com/office/drawing/2014/main" id="{2129D25A-2BC7-405B-9956-03496B0001BB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57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3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Католическое духовенство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84FE1CFC-F998-4BFD-8B5B-4CC973F9DC70}"/>
              </a:ext>
            </a:extLst>
          </p:cNvPr>
          <p:cNvSpPr>
            <a:spLocks noGrp="1"/>
          </p:cNvSpPr>
          <p:nvPr/>
        </p:nvSpPr>
        <p:spPr>
          <a:xfrm>
            <a:off x="857250" y="1685925"/>
            <a:ext cx="1657350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sp>
        <p:nvSpPr>
          <p:cNvPr id="3" name="text-20">
            <a:extLst>
              <a:ext uri="{FF2B5EF4-FFF2-40B4-BE49-F238E27FC236}">
                <a16:creationId xmlns:a16="http://schemas.microsoft.com/office/drawing/2014/main" id="{E9329AF6-5B9A-4CE3-B206-C93839116F6A}"/>
              </a:ext>
            </a:extLst>
          </p:cNvPr>
          <p:cNvSpPr>
            <a:spLocks noGrp="1"/>
          </p:cNvSpPr>
          <p:nvPr/>
        </p:nvSpPr>
        <p:spPr>
          <a:xfrm>
            <a:off x="857250" y="2028825"/>
            <a:ext cx="162877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Служители западной католической Церкви — </a:t>
            </a:r>
            <a:r>
              <a:rPr sz="28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духовенство, или клир.</a:t>
            </a:r>
          </a:p>
        </p:txBody>
      </p:sp>
      <p:sp>
        <p:nvSpPr>
          <p:cNvPr id="4" name="text-21">
            <a:extLst>
              <a:ext uri="{FF2B5EF4-FFF2-40B4-BE49-F238E27FC236}">
                <a16:creationId xmlns:a16="http://schemas.microsoft.com/office/drawing/2014/main" id="{8DC49ACB-1606-4907-8BF0-D58FEED423F4}"/>
              </a:ext>
            </a:extLst>
          </p:cNvPr>
          <p:cNvSpPr>
            <a:spLocks noGrp="1"/>
          </p:cNvSpPr>
          <p:nvPr/>
        </p:nvSpPr>
        <p:spPr>
          <a:xfrm>
            <a:off x="857250" y="3076575"/>
            <a:ext cx="4229100" cy="1647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6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Клирики давали торжественное обещание — </a:t>
            </a:r>
            <a:r>
              <a:rPr sz="262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обет:</a:t>
            </a: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отказывались от создания семьи.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rcRect l="558" r="558"/>
          <a:stretch>
            <a:fillRect/>
          </a:stretch>
        </p:blipFill>
        <p:spPr>
          <a:xfrm>
            <a:off x="857250" y="5257800"/>
            <a:ext cx="4210050" cy="2828925"/>
          </a:xfrm>
          <a:prstGeom prst="rect">
            <a:avLst/>
          </a:prstGeom>
        </p:spPr>
      </p:pic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2BEB6F5-2C74-49CF-A359-71EEAC462B0B}"/>
              </a:ext>
            </a:extLst>
          </p:cNvPr>
          <p:cNvSpPr>
            <a:spLocks noGrp="1"/>
          </p:cNvSpPr>
          <p:nvPr/>
        </p:nvSpPr>
        <p:spPr>
          <a:xfrm>
            <a:off x="5553075" y="3171825"/>
            <a:ext cx="0" cy="4724400"/>
          </a:xfrm>
          <a:prstGeom prst="line">
            <a:avLst/>
          </a:prstGeom>
          <a:noFill/>
          <a:ln w="11430">
            <a:solidFill>
              <a:srgbClr val="A88950"/>
            </a:solidFill>
          </a:ln>
        </p:spPr>
      </p:sp>
      <p:sp>
        <p:nvSpPr>
          <p:cNvPr id="7" name="text-22">
            <a:extLst>
              <a:ext uri="{FF2B5EF4-FFF2-40B4-BE49-F238E27FC236}">
                <a16:creationId xmlns:a16="http://schemas.microsoft.com/office/drawing/2014/main" id="{39C550A4-0E4C-4A49-B452-1C2EBCD909B9}"/>
              </a:ext>
            </a:extLst>
          </p:cNvPr>
          <p:cNvSpPr>
            <a:spLocks noGrp="1"/>
          </p:cNvSpPr>
          <p:nvPr/>
        </p:nvSpPr>
        <p:spPr>
          <a:xfrm>
            <a:off x="6134100" y="3143250"/>
            <a:ext cx="512445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2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Белое духовенство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594209E-6817-456E-9673-6248CFCBD437}"/>
              </a:ext>
            </a:extLst>
          </p:cNvPr>
          <p:cNvSpPr>
            <a:spLocks noGrp="1"/>
          </p:cNvSpPr>
          <p:nvPr/>
        </p:nvSpPr>
        <p:spPr>
          <a:xfrm>
            <a:off x="6134100" y="3962400"/>
            <a:ext cx="4962525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9" name="text-23">
            <a:extLst>
              <a:ext uri="{FF2B5EF4-FFF2-40B4-BE49-F238E27FC236}">
                <a16:creationId xmlns:a16="http://schemas.microsoft.com/office/drawing/2014/main" id="{30B6D49B-D234-453A-8CB3-2432A2E7F716}"/>
              </a:ext>
            </a:extLst>
          </p:cNvPr>
          <p:cNvSpPr>
            <a:spLocks noGrp="1"/>
          </p:cNvSpPr>
          <p:nvPr/>
        </p:nvSpPr>
        <p:spPr>
          <a:xfrm>
            <a:off x="6134100" y="4362450"/>
            <a:ext cx="4800600" cy="2219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9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Священники, жившие в миру, т. е. среди простых людей</a:t>
            </a:r>
          </a:p>
        </p:txBody>
      </p:sp>
      <p:sp>
        <p:nvSpPr>
          <p:cNvPr id="10" name="text-24">
            <a:extLst>
              <a:ext uri="{FF2B5EF4-FFF2-40B4-BE49-F238E27FC236}">
                <a16:creationId xmlns:a16="http://schemas.microsoft.com/office/drawing/2014/main" id="{0838E477-83B7-4560-B5D7-803DCE36BC1F}"/>
              </a:ext>
            </a:extLst>
          </p:cNvPr>
          <p:cNvSpPr>
            <a:spLocks noGrp="1"/>
          </p:cNvSpPr>
          <p:nvPr/>
        </p:nvSpPr>
        <p:spPr>
          <a:xfrm>
            <a:off x="11744325" y="3143250"/>
            <a:ext cx="55626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2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2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Черное духовенство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1C6D877-6149-4EE3-BD6D-EC37D32AA4CC}"/>
              </a:ext>
            </a:extLst>
          </p:cNvPr>
          <p:cNvSpPr>
            <a:spLocks noGrp="1"/>
          </p:cNvSpPr>
          <p:nvPr/>
        </p:nvSpPr>
        <p:spPr>
          <a:xfrm>
            <a:off x="11744325" y="3962400"/>
            <a:ext cx="5562600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2" name="text-25">
            <a:extLst>
              <a:ext uri="{FF2B5EF4-FFF2-40B4-BE49-F238E27FC236}">
                <a16:creationId xmlns:a16="http://schemas.microsoft.com/office/drawing/2014/main" id="{F186C2FA-7DD0-427C-912A-633148CCF1FB}"/>
              </a:ext>
            </a:extLst>
          </p:cNvPr>
          <p:cNvSpPr>
            <a:spLocks noGrp="1"/>
          </p:cNvSpPr>
          <p:nvPr/>
        </p:nvSpPr>
        <p:spPr>
          <a:xfrm>
            <a:off x="11744325" y="4371975"/>
            <a:ext cx="523875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925" b="1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252C32"/>
                </a:solidFill>
                <a:latin typeface="Arial"/>
                <a:ea typeface="Arial"/>
                <a:cs typeface="Arial"/>
              </a:rPr>
              <a:t>Монахи</a:t>
            </a:r>
          </a:p>
        </p:txBody>
      </p:sp>
      <p:sp>
        <p:nvSpPr>
          <p:cNvPr id="13" name="text-26">
            <a:extLst>
              <a:ext uri="{FF2B5EF4-FFF2-40B4-BE49-F238E27FC236}">
                <a16:creationId xmlns:a16="http://schemas.microsoft.com/office/drawing/2014/main" id="{FA37788A-409C-4B1B-9D55-B7E3091CEE47}"/>
              </a:ext>
            </a:extLst>
          </p:cNvPr>
          <p:cNvSpPr>
            <a:spLocks noGrp="1"/>
          </p:cNvSpPr>
          <p:nvPr/>
        </p:nvSpPr>
        <p:spPr>
          <a:xfrm>
            <a:off x="11744325" y="5219700"/>
            <a:ext cx="5562600" cy="2838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7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Общины монахов создавали монастыри и избирали руководителя — </a:t>
            </a:r>
            <a:r>
              <a:rPr sz="27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аббата.</a:t>
            </a: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algn="l">
              <a:lnSpc>
                <a:spcPct val="116000"/>
              </a:lnSpc>
              <a:buNone/>
              <a:defRPr sz="27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Часто монастыри объединялись в </a:t>
            </a:r>
            <a:r>
              <a:rPr sz="27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мона́шеские ордена́</a:t>
            </a: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A317A17-787C-4E9B-8D35-3C865F06C25B}"/>
              </a:ext>
            </a:extLst>
          </p:cNvPr>
          <p:cNvSpPr>
            <a:spLocks noGrp="1"/>
          </p:cNvSpPr>
          <p:nvPr/>
        </p:nvSpPr>
        <p:spPr>
          <a:xfrm>
            <a:off x="5848350" y="8239125"/>
            <a:ext cx="11553825" cy="1190625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sp>
        <p:nvSpPr>
          <p:cNvPr id="15" name="text-27">
            <a:extLst>
              <a:ext uri="{FF2B5EF4-FFF2-40B4-BE49-F238E27FC236}">
                <a16:creationId xmlns:a16="http://schemas.microsoft.com/office/drawing/2014/main" id="{27AE1BC8-9115-41BC-97FE-27AA158C1E86}"/>
              </a:ext>
            </a:extLst>
          </p:cNvPr>
          <p:cNvSpPr>
            <a:spLocks noGrp="1"/>
          </p:cNvSpPr>
          <p:nvPr/>
        </p:nvSpPr>
        <p:spPr>
          <a:xfrm>
            <a:off x="6153150" y="8420100"/>
            <a:ext cx="1090612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550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Мона́шеский о́рден</a:t>
            </a:r>
            <a:r>
              <a:rPr sz="255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— объединение монастырей, правила поведения и образ жизни монахов в которых определяет одинаковый устав.</a:t>
            </a:r>
          </a:p>
        </p:txBody>
      </p:sp>
      <p:sp>
        <p:nvSpPr>
          <p:cNvPr id="16" name="required-footer">
            <a:extLst>
              <a:ext uri="{FF2B5EF4-FFF2-40B4-BE49-F238E27FC236}">
                <a16:creationId xmlns:a16="http://schemas.microsoft.com/office/drawing/2014/main" id="{CC86B29B-1EF7-4E28-9C50-0270D95E8028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43631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-29">
            <a:extLst>
              <a:ext uri="{FF2B5EF4-FFF2-40B4-BE49-F238E27FC236}">
                <a16:creationId xmlns:a16="http://schemas.microsoft.com/office/drawing/2014/main" id="{6E9F775A-7452-471E-88DF-86773C9EA055}"/>
              </a:ext>
            </a:extLst>
          </p:cNvPr>
          <p:cNvSpPr>
            <a:spLocks noGrp="1"/>
          </p:cNvSpPr>
          <p:nvPr/>
        </p:nvSpPr>
        <p:spPr>
          <a:xfrm>
            <a:off x="857250" y="866775"/>
            <a:ext cx="93345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50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50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Духовенство 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C26514E-6F28-4F6E-A20B-3A2FB2D93156}"/>
              </a:ext>
            </a:extLst>
          </p:cNvPr>
          <p:cNvSpPr>
            <a:spLocks noGrp="1"/>
          </p:cNvSpPr>
          <p:nvPr/>
        </p:nvSpPr>
        <p:spPr>
          <a:xfrm>
            <a:off x="857250" y="2409825"/>
            <a:ext cx="819150" cy="0"/>
          </a:xfrm>
          <a:prstGeom prst="line">
            <a:avLst/>
          </a:prstGeom>
          <a:noFill/>
          <a:ln w="38100">
            <a:solidFill>
              <a:srgbClr val="A88950"/>
            </a:solidFill>
          </a:ln>
        </p:spPr>
      </p:sp>
      <p:sp>
        <p:nvSpPr>
          <p:cNvPr id="3" name="text-30">
            <a:extLst>
              <a:ext uri="{FF2B5EF4-FFF2-40B4-BE49-F238E27FC236}">
                <a16:creationId xmlns:a16="http://schemas.microsoft.com/office/drawing/2014/main" id="{18F06545-C427-4762-B28F-D6BA25C4C43B}"/>
              </a:ext>
            </a:extLst>
          </p:cNvPr>
          <p:cNvSpPr>
            <a:spLocks noGrp="1"/>
          </p:cNvSpPr>
          <p:nvPr/>
        </p:nvSpPr>
        <p:spPr>
          <a:xfrm>
            <a:off x="857250" y="2686050"/>
            <a:ext cx="7762875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36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Освобождалось от </a:t>
            </a:r>
          </a:p>
          <a:p>
            <a:pPr algn="l">
              <a:lnSpc>
                <a:spcPct val="115000"/>
              </a:lnSpc>
              <a:buNone/>
              <a:defRPr sz="36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уплаты налогов 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1CF03D5-E24D-4F50-AFF0-611D59A04039}"/>
              </a:ext>
            </a:extLst>
          </p:cNvPr>
          <p:cNvSpPr>
            <a:spLocks noGrp="1"/>
          </p:cNvSpPr>
          <p:nvPr/>
        </p:nvSpPr>
        <p:spPr>
          <a:xfrm>
            <a:off x="857250" y="4533900"/>
            <a:ext cx="819150" cy="0"/>
          </a:xfrm>
          <a:prstGeom prst="line">
            <a:avLst/>
          </a:prstGeom>
          <a:noFill/>
          <a:ln w="38100">
            <a:solidFill>
              <a:srgbClr val="A88950"/>
            </a:solidFill>
          </a:ln>
        </p:spPr>
      </p:sp>
      <p:sp>
        <p:nvSpPr>
          <p:cNvPr id="5" name="text-31">
            <a:extLst>
              <a:ext uri="{FF2B5EF4-FFF2-40B4-BE49-F238E27FC236}">
                <a16:creationId xmlns:a16="http://schemas.microsoft.com/office/drawing/2014/main" id="{E11598B3-223E-4872-9083-49A013B003D8}"/>
              </a:ext>
            </a:extLst>
          </p:cNvPr>
          <p:cNvSpPr>
            <a:spLocks noGrp="1"/>
          </p:cNvSpPr>
          <p:nvPr/>
        </p:nvSpPr>
        <p:spPr>
          <a:xfrm>
            <a:off x="857250" y="4810125"/>
            <a:ext cx="7762875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36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Освобождалось от </a:t>
            </a:r>
          </a:p>
          <a:p>
            <a:pPr algn="l">
              <a:lnSpc>
                <a:spcPct val="115000"/>
              </a:lnSpc>
              <a:buNone/>
              <a:defRPr sz="36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воинской службы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9442EBC-5167-4C7D-9E89-9B7634F46103}"/>
              </a:ext>
            </a:extLst>
          </p:cNvPr>
          <p:cNvSpPr>
            <a:spLocks noGrp="1"/>
          </p:cNvSpPr>
          <p:nvPr/>
        </p:nvSpPr>
        <p:spPr>
          <a:xfrm>
            <a:off x="857250" y="6657975"/>
            <a:ext cx="819150" cy="0"/>
          </a:xfrm>
          <a:prstGeom prst="line">
            <a:avLst/>
          </a:prstGeom>
          <a:noFill/>
          <a:ln w="38100">
            <a:solidFill>
              <a:srgbClr val="A88950"/>
            </a:solidFill>
          </a:ln>
        </p:spPr>
      </p:sp>
      <p:sp>
        <p:nvSpPr>
          <p:cNvPr id="7" name="text-32">
            <a:extLst>
              <a:ext uri="{FF2B5EF4-FFF2-40B4-BE49-F238E27FC236}">
                <a16:creationId xmlns:a16="http://schemas.microsoft.com/office/drawing/2014/main" id="{285C1528-854F-4113-A8FF-F41DB4BE7920}"/>
              </a:ext>
            </a:extLst>
          </p:cNvPr>
          <p:cNvSpPr>
            <a:spLocks noGrp="1"/>
          </p:cNvSpPr>
          <p:nvPr/>
        </p:nvSpPr>
        <p:spPr>
          <a:xfrm>
            <a:off x="857250" y="6934200"/>
            <a:ext cx="7762875" cy="1562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36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Подчинялось только церковному суду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EA808E7-316B-469F-A8FE-E4B949E56869}"/>
              </a:ext>
            </a:extLst>
          </p:cNvPr>
          <p:cNvSpPr>
            <a:spLocks noGrp="1"/>
          </p:cNvSpPr>
          <p:nvPr/>
        </p:nvSpPr>
        <p:spPr>
          <a:xfrm>
            <a:off x="9620250" y="0"/>
            <a:ext cx="8667750" cy="9572625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sp>
        <p:nvSpPr>
          <p:cNvPr id="9" name="text-33">
            <a:extLst>
              <a:ext uri="{FF2B5EF4-FFF2-40B4-BE49-F238E27FC236}">
                <a16:creationId xmlns:a16="http://schemas.microsoft.com/office/drawing/2014/main" id="{261484E3-A6F6-4889-AB1E-232DA04D8AF4}"/>
              </a:ext>
            </a:extLst>
          </p:cNvPr>
          <p:cNvSpPr>
            <a:spLocks noGrp="1"/>
          </p:cNvSpPr>
          <p:nvPr/>
        </p:nvSpPr>
        <p:spPr>
          <a:xfrm>
            <a:off x="10401300" y="819150"/>
            <a:ext cx="68580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5025" b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5025" b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Десятина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1DA8560-4FE4-4A20-AC05-90B3020761B1}"/>
              </a:ext>
            </a:extLst>
          </p:cNvPr>
          <p:cNvSpPr>
            <a:spLocks noGrp="1"/>
          </p:cNvSpPr>
          <p:nvPr/>
        </p:nvSpPr>
        <p:spPr>
          <a:xfrm>
            <a:off x="10401300" y="2057400"/>
            <a:ext cx="6838950" cy="0"/>
          </a:xfrm>
          <a:prstGeom prst="line">
            <a:avLst/>
          </a:prstGeom>
          <a:noFill/>
          <a:ln w="13335">
            <a:solidFill>
              <a:srgbClr val="A88950"/>
            </a:solidFill>
          </a:ln>
        </p:spPr>
      </p:sp>
      <p:sp>
        <p:nvSpPr>
          <p:cNvPr id="11" name="text-34">
            <a:extLst>
              <a:ext uri="{FF2B5EF4-FFF2-40B4-BE49-F238E27FC236}">
                <a16:creationId xmlns:a16="http://schemas.microsoft.com/office/drawing/2014/main" id="{11716124-B936-4F2C-8D4A-22B178D83749}"/>
              </a:ext>
            </a:extLst>
          </p:cNvPr>
          <p:cNvSpPr>
            <a:spLocks noGrp="1"/>
          </p:cNvSpPr>
          <p:nvPr/>
        </p:nvSpPr>
        <p:spPr>
          <a:xfrm>
            <a:off x="10401300" y="2476500"/>
            <a:ext cx="661035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300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налог на </a:t>
            </a:r>
          </a:p>
          <a:p>
            <a:pPr algn="l">
              <a:lnSpc>
                <a:spcPct val="116000"/>
              </a:lnSpc>
              <a:buNone/>
              <a:defRPr sz="3300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содержание священников и монахов.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1871695" y="4819650"/>
            <a:ext cx="3850534" cy="4029075"/>
          </a:xfrm>
          <a:prstGeom prst="rect">
            <a:avLst/>
          </a:prstGeom>
        </p:spPr>
      </p:pic>
      <p:sp>
        <p:nvSpPr>
          <p:cNvPr id="13" name="required-footer">
            <a:extLst>
              <a:ext uri="{FF2B5EF4-FFF2-40B4-BE49-F238E27FC236}">
                <a16:creationId xmlns:a16="http://schemas.microsoft.com/office/drawing/2014/main" id="{7B7CB348-AC9C-4487-A9AB-D37F4D0E88AA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66599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E74C42-15C3-4042-A719-7AD22282131D}"/>
              </a:ext>
            </a:extLst>
          </p:cNvPr>
          <p:cNvSpPr>
            <a:spLocks noGrp="1"/>
          </p:cNvSpPr>
          <p:nvPr/>
        </p:nvSpPr>
        <p:spPr>
          <a:xfrm>
            <a:off x="857250" y="723900"/>
            <a:ext cx="5857875" cy="1152525"/>
          </a:xfrm>
          <a:prstGeom prst="rect">
            <a:avLst/>
          </a:prstGeom>
          <a:solidFill>
            <a:srgbClr val="702D3C"/>
          </a:solidFill>
          <a:ln w="10478">
            <a:noFill/>
          </a:ln>
        </p:spPr>
      </p:sp>
      <p:sp>
        <p:nvSpPr>
          <p:cNvPr id="2" name="text-36">
            <a:extLst>
              <a:ext uri="{FF2B5EF4-FFF2-40B4-BE49-F238E27FC236}">
                <a16:creationId xmlns:a16="http://schemas.microsoft.com/office/drawing/2014/main" id="{FC418333-5E9E-478E-A9FD-BBD23AE05327}"/>
              </a:ext>
            </a:extLst>
          </p:cNvPr>
          <p:cNvSpPr>
            <a:spLocks noGrp="1"/>
          </p:cNvSpPr>
          <p:nvPr/>
        </p:nvSpPr>
        <p:spPr>
          <a:xfrm>
            <a:off x="1095375" y="1009650"/>
            <a:ext cx="5381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3375" b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Папа римский 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AF8A28E-BB6F-4911-9CB0-99523F024EED}"/>
              </a:ext>
            </a:extLst>
          </p:cNvPr>
          <p:cNvSpPr>
            <a:spLocks noGrp="1"/>
          </p:cNvSpPr>
          <p:nvPr/>
        </p:nvSpPr>
        <p:spPr>
          <a:xfrm>
            <a:off x="3781425" y="1876425"/>
            <a:ext cx="0" cy="28575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0775484-2E67-4517-85B6-278739D3EEBC}"/>
              </a:ext>
            </a:extLst>
          </p:cNvPr>
          <p:cNvSpPr>
            <a:spLocks noGrp="1"/>
          </p:cNvSpPr>
          <p:nvPr/>
        </p:nvSpPr>
        <p:spPr>
          <a:xfrm>
            <a:off x="3781425" y="2162175"/>
            <a:ext cx="428625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8660EA7-E56C-4BC6-AB51-EDEF4BAC24D7}"/>
              </a:ext>
            </a:extLst>
          </p:cNvPr>
          <p:cNvSpPr>
            <a:spLocks noGrp="1"/>
          </p:cNvSpPr>
          <p:nvPr/>
        </p:nvSpPr>
        <p:spPr>
          <a:xfrm>
            <a:off x="4210050" y="2162175"/>
            <a:ext cx="0" cy="30480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6BF3ABB-DDDE-422F-AE4C-6F8CB65424D5}"/>
              </a:ext>
            </a:extLst>
          </p:cNvPr>
          <p:cNvSpPr>
            <a:spLocks noGrp="1"/>
          </p:cNvSpPr>
          <p:nvPr/>
        </p:nvSpPr>
        <p:spPr>
          <a:xfrm>
            <a:off x="1285875" y="2466975"/>
            <a:ext cx="5857875" cy="1152525"/>
          </a:xfrm>
          <a:prstGeom prst="rect">
            <a:avLst/>
          </a:prstGeom>
          <a:solidFill>
            <a:srgbClr val="EDE6DA"/>
          </a:solidFill>
          <a:ln w="10478">
            <a:solidFill>
              <a:srgbClr val="A88950"/>
            </a:solidFill>
          </a:ln>
        </p:spPr>
      </p:sp>
      <p:sp>
        <p:nvSpPr>
          <p:cNvPr id="7" name="text-37">
            <a:extLst>
              <a:ext uri="{FF2B5EF4-FFF2-40B4-BE49-F238E27FC236}">
                <a16:creationId xmlns:a16="http://schemas.microsoft.com/office/drawing/2014/main" id="{72D5E458-4E76-406E-B1E7-A2C814E86A4D}"/>
              </a:ext>
            </a:extLst>
          </p:cNvPr>
          <p:cNvSpPr>
            <a:spLocks noGrp="1"/>
          </p:cNvSpPr>
          <p:nvPr/>
        </p:nvSpPr>
        <p:spPr>
          <a:xfrm>
            <a:off x="1524000" y="2752725"/>
            <a:ext cx="5381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3375" b="0">
                <a:solidFill>
                  <a:srgbClr val="1B3046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B3046"/>
                </a:solidFill>
                <a:latin typeface="Georgia"/>
                <a:ea typeface="Georgia"/>
                <a:cs typeface="Georgia"/>
              </a:rPr>
              <a:t>Кардиналы 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51BB72EA-1FCB-4431-B988-17989FB384B4}"/>
              </a:ext>
            </a:extLst>
          </p:cNvPr>
          <p:cNvSpPr>
            <a:spLocks noGrp="1"/>
          </p:cNvSpPr>
          <p:nvPr/>
        </p:nvSpPr>
        <p:spPr>
          <a:xfrm>
            <a:off x="4210050" y="3619500"/>
            <a:ext cx="0" cy="28575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665EC9B-1A34-4882-A7C4-7148A5E1F6EB}"/>
              </a:ext>
            </a:extLst>
          </p:cNvPr>
          <p:cNvSpPr>
            <a:spLocks noGrp="1"/>
          </p:cNvSpPr>
          <p:nvPr/>
        </p:nvSpPr>
        <p:spPr>
          <a:xfrm>
            <a:off x="4210050" y="3905250"/>
            <a:ext cx="428625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3637BD3-BFE7-4F6D-9257-F15B9F543B9C}"/>
              </a:ext>
            </a:extLst>
          </p:cNvPr>
          <p:cNvSpPr>
            <a:spLocks noGrp="1"/>
          </p:cNvSpPr>
          <p:nvPr/>
        </p:nvSpPr>
        <p:spPr>
          <a:xfrm>
            <a:off x="4638675" y="3905250"/>
            <a:ext cx="0" cy="30480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AD42FBE-BA87-45C9-8C79-D9F7C650AC3A}"/>
              </a:ext>
            </a:extLst>
          </p:cNvPr>
          <p:cNvSpPr>
            <a:spLocks noGrp="1"/>
          </p:cNvSpPr>
          <p:nvPr/>
        </p:nvSpPr>
        <p:spPr>
          <a:xfrm>
            <a:off x="1714500" y="4210050"/>
            <a:ext cx="5857875" cy="1152525"/>
          </a:xfrm>
          <a:prstGeom prst="rect">
            <a:avLst/>
          </a:prstGeom>
          <a:solidFill>
            <a:srgbClr val="EDE6DA"/>
          </a:solidFill>
          <a:ln w="10478">
            <a:solidFill>
              <a:srgbClr val="A88950"/>
            </a:solidFill>
          </a:ln>
        </p:spPr>
      </p:sp>
      <p:sp>
        <p:nvSpPr>
          <p:cNvPr id="12" name="text-38">
            <a:extLst>
              <a:ext uri="{FF2B5EF4-FFF2-40B4-BE49-F238E27FC236}">
                <a16:creationId xmlns:a16="http://schemas.microsoft.com/office/drawing/2014/main" id="{08893285-2FA2-4451-BEBB-570D84FD03C5}"/>
              </a:ext>
            </a:extLst>
          </p:cNvPr>
          <p:cNvSpPr>
            <a:spLocks noGrp="1"/>
          </p:cNvSpPr>
          <p:nvPr/>
        </p:nvSpPr>
        <p:spPr>
          <a:xfrm>
            <a:off x="1952625" y="4495800"/>
            <a:ext cx="5381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2700" b="0">
                <a:solidFill>
                  <a:srgbClr val="1B3046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1B3046"/>
                </a:solidFill>
                <a:latin typeface="Georgia"/>
                <a:ea typeface="Georgia"/>
                <a:cs typeface="Georgia"/>
              </a:rPr>
              <a:t>Архиепископы и епископы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38E7F43-7A07-4097-953D-993EE88FB9C3}"/>
              </a:ext>
            </a:extLst>
          </p:cNvPr>
          <p:cNvSpPr>
            <a:spLocks noGrp="1"/>
          </p:cNvSpPr>
          <p:nvPr/>
        </p:nvSpPr>
        <p:spPr>
          <a:xfrm>
            <a:off x="4638675" y="5362575"/>
            <a:ext cx="0" cy="28575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105C563-785D-40C6-9F4B-65384F766BDB}"/>
              </a:ext>
            </a:extLst>
          </p:cNvPr>
          <p:cNvSpPr>
            <a:spLocks noGrp="1"/>
          </p:cNvSpPr>
          <p:nvPr/>
        </p:nvSpPr>
        <p:spPr>
          <a:xfrm>
            <a:off x="4638675" y="5648325"/>
            <a:ext cx="428625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C0B9276-217B-4601-A880-5DCAA262B646}"/>
              </a:ext>
            </a:extLst>
          </p:cNvPr>
          <p:cNvSpPr>
            <a:spLocks noGrp="1"/>
          </p:cNvSpPr>
          <p:nvPr/>
        </p:nvSpPr>
        <p:spPr>
          <a:xfrm>
            <a:off x="5067300" y="5648325"/>
            <a:ext cx="0" cy="30480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AEFE9B-4730-42A1-B004-B7113E97F683}"/>
              </a:ext>
            </a:extLst>
          </p:cNvPr>
          <p:cNvSpPr>
            <a:spLocks noGrp="1"/>
          </p:cNvSpPr>
          <p:nvPr/>
        </p:nvSpPr>
        <p:spPr>
          <a:xfrm>
            <a:off x="2143125" y="5953125"/>
            <a:ext cx="5857875" cy="1152525"/>
          </a:xfrm>
          <a:prstGeom prst="rect">
            <a:avLst/>
          </a:prstGeom>
          <a:solidFill>
            <a:srgbClr val="1B3046"/>
          </a:solidFill>
          <a:ln w="10478">
            <a:noFill/>
          </a:ln>
        </p:spPr>
      </p:sp>
      <p:sp>
        <p:nvSpPr>
          <p:cNvPr id="17" name="text-39">
            <a:extLst>
              <a:ext uri="{FF2B5EF4-FFF2-40B4-BE49-F238E27FC236}">
                <a16:creationId xmlns:a16="http://schemas.microsoft.com/office/drawing/2014/main" id="{7604C6DC-635E-4BAA-B946-43F798EAF13E}"/>
              </a:ext>
            </a:extLst>
          </p:cNvPr>
          <p:cNvSpPr>
            <a:spLocks noGrp="1"/>
          </p:cNvSpPr>
          <p:nvPr/>
        </p:nvSpPr>
        <p:spPr>
          <a:xfrm>
            <a:off x="2381250" y="6238875"/>
            <a:ext cx="5381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3375" b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Священники</a:t>
            </a:r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55463585-4B5C-46D2-8360-13EB62AC1D71}"/>
              </a:ext>
            </a:extLst>
          </p:cNvPr>
          <p:cNvSpPr>
            <a:spLocks noGrp="1"/>
          </p:cNvSpPr>
          <p:nvPr/>
        </p:nvSpPr>
        <p:spPr>
          <a:xfrm>
            <a:off x="5067300" y="7105650"/>
            <a:ext cx="0" cy="28575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7102F6B8-B109-4EF9-B54A-7353B00E9EC7}"/>
              </a:ext>
            </a:extLst>
          </p:cNvPr>
          <p:cNvSpPr>
            <a:spLocks noGrp="1"/>
          </p:cNvSpPr>
          <p:nvPr/>
        </p:nvSpPr>
        <p:spPr>
          <a:xfrm>
            <a:off x="5067300" y="7391400"/>
            <a:ext cx="428625" cy="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CCC61EE0-25C2-4561-AC3A-DD004943AA79}"/>
              </a:ext>
            </a:extLst>
          </p:cNvPr>
          <p:cNvSpPr>
            <a:spLocks noGrp="1"/>
          </p:cNvSpPr>
          <p:nvPr/>
        </p:nvSpPr>
        <p:spPr>
          <a:xfrm>
            <a:off x="5495925" y="7391400"/>
            <a:ext cx="0" cy="304800"/>
          </a:xfrm>
          <a:prstGeom prst="line">
            <a:avLst/>
          </a:prstGeom>
          <a:noFill/>
          <a:ln w="19050">
            <a:solidFill>
              <a:srgbClr val="A88950"/>
            </a:solidFill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345466F-BD31-41A2-887D-B3A1CFA26B7C}"/>
              </a:ext>
            </a:extLst>
          </p:cNvPr>
          <p:cNvSpPr>
            <a:spLocks noGrp="1"/>
          </p:cNvSpPr>
          <p:nvPr/>
        </p:nvSpPr>
        <p:spPr>
          <a:xfrm>
            <a:off x="2571750" y="7696200"/>
            <a:ext cx="5857875" cy="1152525"/>
          </a:xfrm>
          <a:prstGeom prst="rect">
            <a:avLst/>
          </a:prstGeom>
          <a:solidFill>
            <a:srgbClr val="EDE6DA"/>
          </a:solidFill>
          <a:ln w="10478">
            <a:solidFill>
              <a:srgbClr val="A88950"/>
            </a:solidFill>
          </a:ln>
        </p:spPr>
      </p:sp>
      <p:sp>
        <p:nvSpPr>
          <p:cNvPr id="22" name="text-40">
            <a:extLst>
              <a:ext uri="{FF2B5EF4-FFF2-40B4-BE49-F238E27FC236}">
                <a16:creationId xmlns:a16="http://schemas.microsoft.com/office/drawing/2014/main" id="{3930A026-5672-49AA-9CBA-91B8EA1A020A}"/>
              </a:ext>
            </a:extLst>
          </p:cNvPr>
          <p:cNvSpPr>
            <a:spLocks noGrp="1"/>
          </p:cNvSpPr>
          <p:nvPr/>
        </p:nvSpPr>
        <p:spPr>
          <a:xfrm>
            <a:off x="2809875" y="7981950"/>
            <a:ext cx="5381625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buNone/>
              <a:defRPr sz="3375" b="0">
                <a:solidFill>
                  <a:srgbClr val="1B3046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1B3046"/>
                </a:solidFill>
                <a:latin typeface="Georgia"/>
                <a:ea typeface="Georgia"/>
                <a:cs typeface="Georgia"/>
              </a:rPr>
              <a:t>Дьяконы</a:t>
            </a:r>
          </a:p>
        </p:txBody>
      </p:sp>
      <p:sp>
        <p:nv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5D8E0140-037E-4C31-A344-5C102CD45D17}"/>
              </a:ext>
            </a:extLst>
          </p:cNvPr>
          <p:cNvSpPr>
            <a:spLocks noGrp="1"/>
          </p:cNvSpPr>
          <p:nvPr/>
        </p:nvSpPr>
        <p:spPr>
          <a:xfrm>
            <a:off x="6715125" y="1295400"/>
            <a:ext cx="1714500" cy="0"/>
          </a:xfrm>
          <a:prstGeom prst="line">
            <a:avLst/>
          </a:prstGeom>
          <a:noFill/>
          <a:ln w="19050">
            <a:solidFill>
              <a:srgbClr val="702D3C"/>
            </a:solidFill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1B415E8-8584-4347-8BAB-7DF0A77114B0}"/>
              </a:ext>
            </a:extLst>
          </p:cNvPr>
          <p:cNvSpPr>
            <a:spLocks noGrp="1"/>
          </p:cNvSpPr>
          <p:nvPr/>
        </p:nvSpPr>
        <p:spPr>
          <a:xfrm>
            <a:off x="8686800" y="638175"/>
            <a:ext cx="8582025" cy="4419600"/>
          </a:xfrm>
          <a:prstGeom prst="rect">
            <a:avLst/>
          </a:prstGeom>
          <a:solidFill>
            <a:srgbClr val="FFFDF7"/>
          </a:solidFill>
          <a:ln w="12383">
            <a:solidFill>
              <a:srgbClr val="A88950"/>
            </a:solidFill>
          </a:ln>
        </p:spPr>
      </p:sp>
      <p:sp>
        <p:nvSpPr>
          <p:cNvPr id="25" name="text-41">
            <a:extLst>
              <a:ext uri="{FF2B5EF4-FFF2-40B4-BE49-F238E27FC236}">
                <a16:creationId xmlns:a16="http://schemas.microsoft.com/office/drawing/2014/main" id="{00C5A668-55BE-4747-9FA5-E3F00663521B}"/>
              </a:ext>
            </a:extLst>
          </p:cNvPr>
          <p:cNvSpPr>
            <a:spLocks noGrp="1"/>
          </p:cNvSpPr>
          <p:nvPr/>
        </p:nvSpPr>
        <p:spPr>
          <a:xfrm>
            <a:off x="9029700" y="933450"/>
            <a:ext cx="7877175" cy="3819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30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Избирался пожизненно.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Распоряжался церковным имуществом. Издавал распоряжения (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бу́ллы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), обязательные для всех католиков, назначал руководителей церковных областей — 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епископов</a:t>
            </a:r>
          </a:p>
          <a:p>
            <a:pPr algn="l">
              <a:lnSpc>
                <a:spcPct val="120000"/>
              </a:lnSpc>
              <a:buNone/>
              <a:defRPr sz="30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и 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архиепископов.</a:t>
            </a:r>
          </a:p>
        </p:txBody>
      </p:sp>
      <p:sp>
        <p:nv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84E705D-A2DD-485B-A967-2C9E2A8166B5}"/>
              </a:ext>
            </a:extLst>
          </p:cNvPr>
          <p:cNvSpPr>
            <a:spLocks noGrp="1"/>
          </p:cNvSpPr>
          <p:nvPr/>
        </p:nvSpPr>
        <p:spPr>
          <a:xfrm>
            <a:off x="7991475" y="6534150"/>
            <a:ext cx="447675" cy="0"/>
          </a:xfrm>
          <a:prstGeom prst="line">
            <a:avLst/>
          </a:prstGeom>
          <a:noFill/>
          <a:ln w="19050">
            <a:solidFill>
              <a:srgbClr val="1B3046"/>
            </a:solidFill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CCC2E46-6578-42A9-ABE6-E032B658A966}"/>
              </a:ext>
            </a:extLst>
          </p:cNvPr>
          <p:cNvSpPr>
            <a:spLocks noGrp="1"/>
          </p:cNvSpPr>
          <p:nvPr/>
        </p:nvSpPr>
        <p:spPr>
          <a:xfrm>
            <a:off x="8686800" y="5943600"/>
            <a:ext cx="8582025" cy="2657475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sp>
        <p:nvSpPr>
          <p:cNvPr id="28" name="text-42">
            <a:extLst>
              <a:ext uri="{FF2B5EF4-FFF2-40B4-BE49-F238E27FC236}">
                <a16:creationId xmlns:a16="http://schemas.microsoft.com/office/drawing/2014/main" id="{D835EAF9-7F40-4881-B88D-F28AA768A049}"/>
              </a:ext>
            </a:extLst>
          </p:cNvPr>
          <p:cNvSpPr>
            <a:spLocks noGrp="1"/>
          </p:cNvSpPr>
          <p:nvPr/>
        </p:nvSpPr>
        <p:spPr>
          <a:xfrm>
            <a:off x="9048750" y="6362700"/>
            <a:ext cx="7800975" cy="1847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3225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Проводили богослужения, отпевали умерших,  совершали церковные таинства.</a:t>
            </a:r>
          </a:p>
        </p:txBody>
      </p:sp>
      <p:sp>
        <p:nvSpPr>
          <p:cNvPr id="29" name="required-footer">
            <a:extLst>
              <a:ext uri="{FF2B5EF4-FFF2-40B4-BE49-F238E27FC236}">
                <a16:creationId xmlns:a16="http://schemas.microsoft.com/office/drawing/2014/main" id="{9286C329-457B-42BE-A9FA-894F4544627C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13167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44">
            <a:extLst>
              <a:ext uri="{FF2B5EF4-FFF2-40B4-BE49-F238E27FC236}">
                <a16:creationId xmlns:a16="http://schemas.microsoft.com/office/drawing/2014/main" id="{3E716119-8439-4516-9D47-04C4E6F50682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57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3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Власть папы римского. 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16F46049-BB83-4523-A859-124547938B23}"/>
              </a:ext>
            </a:extLst>
          </p:cNvPr>
          <p:cNvSpPr>
            <a:spLocks noGrp="1"/>
          </p:cNvSpPr>
          <p:nvPr/>
        </p:nvSpPr>
        <p:spPr>
          <a:xfrm>
            <a:off x="857250" y="1685925"/>
            <a:ext cx="1657350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77443" y="2124075"/>
            <a:ext cx="6112764" cy="5457825"/>
          </a:xfrm>
          <a:prstGeom prst="rect">
            <a:avLst/>
          </a:prstGeom>
        </p:spPr>
      </p:pic>
      <p:sp>
        <p:nvSpPr>
          <p:cNvPr id="4" name="text-45">
            <a:extLst>
              <a:ext uri="{FF2B5EF4-FFF2-40B4-BE49-F238E27FC236}">
                <a16:creationId xmlns:a16="http://schemas.microsoft.com/office/drawing/2014/main" id="{42D44ADF-D05E-4F85-9DBE-461D5F6F2DCB}"/>
              </a:ext>
            </a:extLst>
          </p:cNvPr>
          <p:cNvSpPr>
            <a:spLocks noGrp="1"/>
          </p:cNvSpPr>
          <p:nvPr/>
        </p:nvSpPr>
        <p:spPr>
          <a:xfrm>
            <a:off x="847725" y="8010525"/>
            <a:ext cx="3286125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5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Феодальная раздробленность </a:t>
            </a:r>
          </a:p>
        </p:txBody>
      </p:sp>
      <p:sp>
        <p:nvSpPr>
          <p:cNvPr id="5" name="text-46">
            <a:extLst>
              <a:ext uri="{FF2B5EF4-FFF2-40B4-BE49-F238E27FC236}">
                <a16:creationId xmlns:a16="http://schemas.microsoft.com/office/drawing/2014/main" id="{28A6F8AD-DEA7-4360-8C47-BC69321BA0FF}"/>
              </a:ext>
            </a:extLst>
          </p:cNvPr>
          <p:cNvSpPr>
            <a:spLocks noGrp="1"/>
          </p:cNvSpPr>
          <p:nvPr/>
        </p:nvSpPr>
        <p:spPr>
          <a:xfrm>
            <a:off x="4533900" y="8010525"/>
            <a:ext cx="3257550" cy="1266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25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Усиление власти папы римского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48F0958-EDDE-48AE-89DE-E32340D66F46}"/>
              </a:ext>
            </a:extLst>
          </p:cNvPr>
          <p:cNvSpPr>
            <a:spLocks noGrp="1"/>
          </p:cNvSpPr>
          <p:nvPr/>
        </p:nvSpPr>
        <p:spPr>
          <a:xfrm>
            <a:off x="4057650" y="8439150"/>
            <a:ext cx="295275" cy="0"/>
          </a:xfrm>
          <a:prstGeom prst="line">
            <a:avLst/>
          </a:prstGeom>
          <a:noFill/>
          <a:ln w="28575">
            <a:solidFill>
              <a:srgbClr val="A88950"/>
            </a:solidFill>
          </a:ln>
        </p:spPr>
      </p:sp>
      <p:sp>
        <p:nvSpPr>
          <p:cNvPr id="7" name="text-47">
            <a:extLst>
              <a:ext uri="{FF2B5EF4-FFF2-40B4-BE49-F238E27FC236}">
                <a16:creationId xmlns:a16="http://schemas.microsoft.com/office/drawing/2014/main" id="{6D3759F2-B395-4E56-A437-5D421C11CCC5}"/>
              </a:ext>
            </a:extLst>
          </p:cNvPr>
          <p:cNvSpPr>
            <a:spLocks noGrp="1"/>
          </p:cNvSpPr>
          <p:nvPr/>
        </p:nvSpPr>
        <p:spPr>
          <a:xfrm>
            <a:off x="8210550" y="2143125"/>
            <a:ext cx="8829675" cy="2219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07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Папы римские не скрывали своих притязаний на главенство во всём западном мире, считая </a:t>
            </a:r>
            <a:r>
              <a:rPr sz="307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церковную власть выше светской.</a:t>
            </a:r>
            <a:r>
              <a:rPr sz="307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4576E5C8-6011-4EB3-A440-65106461A462}"/>
              </a:ext>
            </a:extLst>
          </p:cNvPr>
          <p:cNvSpPr>
            <a:spLocks noGrp="1"/>
          </p:cNvSpPr>
          <p:nvPr/>
        </p:nvSpPr>
        <p:spPr>
          <a:xfrm>
            <a:off x="8229600" y="4733925"/>
            <a:ext cx="8810625" cy="0"/>
          </a:xfrm>
          <a:prstGeom prst="line">
            <a:avLst/>
          </a:prstGeom>
          <a:noFill/>
          <a:ln w="14288">
            <a:solidFill>
              <a:srgbClr val="A88950"/>
            </a:solidFill>
          </a:ln>
        </p:spPr>
      </p:sp>
      <p:sp>
        <p:nvSpPr>
          <p:cNvPr id="9" name="text-48">
            <a:extLst>
              <a:ext uri="{FF2B5EF4-FFF2-40B4-BE49-F238E27FC236}">
                <a16:creationId xmlns:a16="http://schemas.microsoft.com/office/drawing/2014/main" id="{41CD61E2-FF2F-4D6E-9121-E124DD5E831A}"/>
              </a:ext>
            </a:extLst>
          </p:cNvPr>
          <p:cNvSpPr>
            <a:spLocks noGrp="1"/>
          </p:cNvSpPr>
          <p:nvPr/>
        </p:nvSpPr>
        <p:spPr>
          <a:xfrm>
            <a:off x="8229600" y="5143500"/>
            <a:ext cx="8791575" cy="403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29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Папа римский запретил враждовавшим феодалам нападать на безоружных, сражаться в определённые дни недели и во время церковных праздников. В случае, если феодал нарушал эти условия, папа римский мог </a:t>
            </a:r>
            <a:r>
              <a:rPr sz="292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отлучить его от Церкви</a:t>
            </a:r>
          </a:p>
        </p:txBody>
      </p:sp>
      <p:sp>
        <p:nvSpPr>
          <p:cNvPr id="10" name="required-footer">
            <a:extLst>
              <a:ext uri="{FF2B5EF4-FFF2-40B4-BE49-F238E27FC236}">
                <a16:creationId xmlns:a16="http://schemas.microsoft.com/office/drawing/2014/main" id="{790DE9A2-044F-4A87-B966-ADF787C1B74F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4346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-50">
            <a:extLst>
              <a:ext uri="{FF2B5EF4-FFF2-40B4-BE49-F238E27FC236}">
                <a16:creationId xmlns:a16="http://schemas.microsoft.com/office/drawing/2014/main" id="{21A18BDF-9E7A-4664-B55C-A991C4174243}"/>
              </a:ext>
            </a:extLst>
          </p:cNvPr>
          <p:cNvSpPr>
            <a:spLocks noGrp="1"/>
          </p:cNvSpPr>
          <p:nvPr/>
        </p:nvSpPr>
        <p:spPr>
          <a:xfrm>
            <a:off x="857250" y="885825"/>
            <a:ext cx="8991600" cy="3219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34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В Средние века Церковь стала самой влиятельной и самой богатой организацией. Ей принадлежало </a:t>
            </a:r>
            <a:r>
              <a:rPr sz="3450" b="1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около трети</a:t>
            </a:r>
            <a:r>
              <a:rPr sz="34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 всех земельных владений Европы.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477500" y="858837"/>
            <a:ext cx="6953250" cy="4635500"/>
          </a:xfrm>
          <a:prstGeom prst="rect">
            <a:avLst/>
          </a:prstGeom>
        </p:spPr>
      </p:pic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68DEB8D-DE30-4EBE-96E4-A386BF460238}"/>
              </a:ext>
            </a:extLst>
          </p:cNvPr>
          <p:cNvSpPr>
            <a:spLocks noGrp="1"/>
          </p:cNvSpPr>
          <p:nvPr/>
        </p:nvSpPr>
        <p:spPr>
          <a:xfrm>
            <a:off x="857250" y="4610100"/>
            <a:ext cx="8972550" cy="0"/>
          </a:xfrm>
          <a:prstGeom prst="line">
            <a:avLst/>
          </a:prstGeom>
          <a:noFill/>
          <a:ln w="14288">
            <a:solidFill>
              <a:srgbClr val="A88950"/>
            </a:solidFill>
          </a:ln>
        </p:spPr>
      </p:sp>
      <p:sp>
        <p:nvSpPr>
          <p:cNvPr id="4" name="text-51">
            <a:extLst>
              <a:ext uri="{FF2B5EF4-FFF2-40B4-BE49-F238E27FC236}">
                <a16:creationId xmlns:a16="http://schemas.microsoft.com/office/drawing/2014/main" id="{5606BD40-4EEC-4AA4-A5AB-417AFA55C1B2}"/>
              </a:ext>
            </a:extLst>
          </p:cNvPr>
          <p:cNvSpPr>
            <a:spLocks noGrp="1"/>
          </p:cNvSpPr>
          <p:nvPr/>
        </p:nvSpPr>
        <p:spPr>
          <a:xfrm>
            <a:off x="857250" y="5143500"/>
            <a:ext cx="8972550" cy="2971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32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В казну Церкви поступали </a:t>
            </a:r>
            <a:r>
              <a:rPr sz="322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денежные пожертвования</a:t>
            </a:r>
            <a:r>
              <a:rPr sz="32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от королей, феодалов и простых людей, желавших спасти свою душу.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2FA8BFE-12A0-48E3-856A-FCABB9C8E359}"/>
              </a:ext>
            </a:extLst>
          </p:cNvPr>
          <p:cNvSpPr>
            <a:spLocks noGrp="1"/>
          </p:cNvSpPr>
          <p:nvPr/>
        </p:nvSpPr>
        <p:spPr>
          <a:xfrm>
            <a:off x="10477500" y="6200775"/>
            <a:ext cx="6953250" cy="2981325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sp>
        <p:nvSpPr>
          <p:cNvPr id="6" name="text-52">
            <a:extLst>
              <a:ext uri="{FF2B5EF4-FFF2-40B4-BE49-F238E27FC236}">
                <a16:creationId xmlns:a16="http://schemas.microsoft.com/office/drawing/2014/main" id="{16F74301-C6BB-4A86-BE02-308D7565FDE5}"/>
              </a:ext>
            </a:extLst>
          </p:cNvPr>
          <p:cNvSpPr>
            <a:spLocks noGrp="1"/>
          </p:cNvSpPr>
          <p:nvPr/>
        </p:nvSpPr>
        <p:spPr>
          <a:xfrm>
            <a:off x="10810875" y="6496050"/>
            <a:ext cx="6286500" cy="2409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3000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В </a:t>
            </a:r>
            <a:r>
              <a:rPr sz="3000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XIV в.</a:t>
            </a:r>
            <a:r>
              <a:rPr sz="30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 папа разрешил продажу </a:t>
            </a:r>
            <a:r>
              <a:rPr sz="3000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индульгенций</a:t>
            </a:r>
            <a:r>
              <a:rPr sz="30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— грамот о прощении некоторых грехов.</a:t>
            </a:r>
          </a:p>
        </p:txBody>
      </p:sp>
      <p:sp>
        <p:nvSpPr>
          <p:cNvPr id="7" name="required-footer">
            <a:extLst>
              <a:ext uri="{FF2B5EF4-FFF2-40B4-BE49-F238E27FC236}">
                <a16:creationId xmlns:a16="http://schemas.microsoft.com/office/drawing/2014/main" id="{8430359B-988C-4E13-BBA1-B7AF7FFA7333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99339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54">
            <a:extLst>
              <a:ext uri="{FF2B5EF4-FFF2-40B4-BE49-F238E27FC236}">
                <a16:creationId xmlns:a16="http://schemas.microsoft.com/office/drawing/2014/main" id="{1F0546CE-5928-4E65-87F8-7F8FF6F2284A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57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3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Борьба католической Церкви с еретиками. 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07A8827-DCAF-483C-8550-7830891D230D}"/>
              </a:ext>
            </a:extLst>
          </p:cNvPr>
          <p:cNvSpPr>
            <a:spLocks noGrp="1"/>
          </p:cNvSpPr>
          <p:nvPr/>
        </p:nvSpPr>
        <p:spPr>
          <a:xfrm>
            <a:off x="857250" y="1685925"/>
            <a:ext cx="1657350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sp>
        <p:nvSpPr>
          <p:cNvPr id="3" name="text-55">
            <a:extLst>
              <a:ext uri="{FF2B5EF4-FFF2-40B4-BE49-F238E27FC236}">
                <a16:creationId xmlns:a16="http://schemas.microsoft.com/office/drawing/2014/main" id="{E0E0FDF5-6A66-463C-A4A4-18BADFE4BB88}"/>
              </a:ext>
            </a:extLst>
          </p:cNvPr>
          <p:cNvSpPr>
            <a:spLocks noGrp="1"/>
          </p:cNvSpPr>
          <p:nvPr/>
        </p:nvSpPr>
        <p:spPr>
          <a:xfrm>
            <a:off x="857250" y="2428875"/>
            <a:ext cx="750570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62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62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Еретики</a:t>
            </a:r>
          </a:p>
        </p:txBody>
      </p:sp>
      <p:sp>
        <p:nvSpPr>
          <p:cNvPr id="4" name="text-56">
            <a:extLst>
              <a:ext uri="{FF2B5EF4-FFF2-40B4-BE49-F238E27FC236}">
                <a16:creationId xmlns:a16="http://schemas.microsoft.com/office/drawing/2014/main" id="{A16F0753-9225-4DA9-9AF8-ADA1F1D1D012}"/>
              </a:ext>
            </a:extLst>
          </p:cNvPr>
          <p:cNvSpPr>
            <a:spLocks noGrp="1"/>
          </p:cNvSpPr>
          <p:nvPr/>
        </p:nvSpPr>
        <p:spPr>
          <a:xfrm>
            <a:off x="876300" y="3857625"/>
            <a:ext cx="6810375" cy="1695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37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люди, выступавшие против Церкви 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C901A81-E455-458B-BF79-3931E738E1B7}"/>
              </a:ext>
            </a:extLst>
          </p:cNvPr>
          <p:cNvSpPr>
            <a:spLocks noGrp="1"/>
          </p:cNvSpPr>
          <p:nvPr/>
        </p:nvSpPr>
        <p:spPr>
          <a:xfrm>
            <a:off x="8772525" y="2533650"/>
            <a:ext cx="0" cy="3314700"/>
          </a:xfrm>
          <a:prstGeom prst="line">
            <a:avLst/>
          </a:prstGeom>
          <a:noFill/>
          <a:ln w="15240">
            <a:solidFill>
              <a:srgbClr val="A88950"/>
            </a:solidFill>
          </a:ln>
        </p:spPr>
      </p:sp>
      <p:sp>
        <p:nvSpPr>
          <p:cNvPr id="6" name="text-57">
            <a:extLst>
              <a:ext uri="{FF2B5EF4-FFF2-40B4-BE49-F238E27FC236}">
                <a16:creationId xmlns:a16="http://schemas.microsoft.com/office/drawing/2014/main" id="{61A0F889-59DE-43E0-A24B-4488822B4156}"/>
              </a:ext>
            </a:extLst>
          </p:cNvPr>
          <p:cNvSpPr>
            <a:spLocks noGrp="1"/>
          </p:cNvSpPr>
          <p:nvPr/>
        </p:nvSpPr>
        <p:spPr>
          <a:xfrm>
            <a:off x="9629775" y="2428875"/>
            <a:ext cx="7143750" cy="1171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622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622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Ересь</a:t>
            </a:r>
          </a:p>
        </p:txBody>
      </p:sp>
      <p:sp>
        <p:nvSpPr>
          <p:cNvPr id="7" name="text-58">
            <a:extLst>
              <a:ext uri="{FF2B5EF4-FFF2-40B4-BE49-F238E27FC236}">
                <a16:creationId xmlns:a16="http://schemas.microsoft.com/office/drawing/2014/main" id="{A9546C6C-49B5-4E50-A6D9-3D8D3F8E9A47}"/>
              </a:ext>
            </a:extLst>
          </p:cNvPr>
          <p:cNvSpPr>
            <a:spLocks noGrp="1"/>
          </p:cNvSpPr>
          <p:nvPr/>
        </p:nvSpPr>
        <p:spPr>
          <a:xfrm>
            <a:off x="9648825" y="3857625"/>
            <a:ext cx="7410450" cy="1847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37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37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учение, противоречащее тому, что проповедует Церковь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0E785E6-949A-4392-BB6D-95535164ABD2}"/>
              </a:ext>
            </a:extLst>
          </p:cNvPr>
          <p:cNvSpPr>
            <a:spLocks noGrp="1"/>
          </p:cNvSpPr>
          <p:nvPr/>
        </p:nvSpPr>
        <p:spPr>
          <a:xfrm>
            <a:off x="857250" y="6877050"/>
            <a:ext cx="16554450" cy="2333625"/>
          </a:xfrm>
          <a:prstGeom prst="rect">
            <a:avLst/>
          </a:prstGeom>
          <a:solidFill>
            <a:srgbClr val="1B3046"/>
          </a:solidFill>
          <a:ln w="0">
            <a:noFill/>
          </a:ln>
        </p:spPr>
      </p:sp>
      <p:sp>
        <p:nvSpPr>
          <p:cNvPr id="9" name="text-59">
            <a:extLst>
              <a:ext uri="{FF2B5EF4-FFF2-40B4-BE49-F238E27FC236}">
                <a16:creationId xmlns:a16="http://schemas.microsoft.com/office/drawing/2014/main" id="{11693D71-7B9D-4474-A8EB-F28CE5A2628E}"/>
              </a:ext>
            </a:extLst>
          </p:cNvPr>
          <p:cNvSpPr>
            <a:spLocks noGrp="1"/>
          </p:cNvSpPr>
          <p:nvPr/>
        </p:nvSpPr>
        <p:spPr>
          <a:xfrm>
            <a:off x="1238250" y="7219950"/>
            <a:ext cx="15763875" cy="1695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2000"/>
              </a:lnSpc>
              <a:buNone/>
              <a:defRPr sz="3300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Еретики осуждали Церковь за </a:t>
            </a:r>
            <a:r>
              <a:rPr sz="3300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богатства</a:t>
            </a:r>
            <a:r>
              <a:rPr sz="33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, призывали отказаться от всякой собственности и </a:t>
            </a:r>
            <a:r>
              <a:rPr sz="3300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жить в бедности</a:t>
            </a:r>
            <a:r>
              <a:rPr sz="3300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, толковали на свой лад догматы.</a:t>
            </a:r>
          </a:p>
        </p:txBody>
      </p:sp>
      <p:sp>
        <p:nvSpPr>
          <p:cNvPr id="10" name="required-footer">
            <a:extLst>
              <a:ext uri="{FF2B5EF4-FFF2-40B4-BE49-F238E27FC236}">
                <a16:creationId xmlns:a16="http://schemas.microsoft.com/office/drawing/2014/main" id="{4480B1E6-56AC-4DDE-8E6C-C16C9DE62EB6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6503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-61">
            <a:extLst>
              <a:ext uri="{FF2B5EF4-FFF2-40B4-BE49-F238E27FC236}">
                <a16:creationId xmlns:a16="http://schemas.microsoft.com/office/drawing/2014/main" id="{CB15C8FA-E5CA-4CEA-9010-51E856E27ED8}"/>
              </a:ext>
            </a:extLst>
          </p:cNvPr>
          <p:cNvSpPr>
            <a:spLocks noGrp="1"/>
          </p:cNvSpPr>
          <p:nvPr/>
        </p:nvSpPr>
        <p:spPr>
          <a:xfrm>
            <a:off x="857250" y="590550"/>
            <a:ext cx="165735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350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Альбигойцы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C5E6D24-6DCB-4ADF-877C-387AD0611DCD}"/>
              </a:ext>
            </a:extLst>
          </p:cNvPr>
          <p:cNvSpPr>
            <a:spLocks noGrp="1"/>
          </p:cNvSpPr>
          <p:nvPr/>
        </p:nvSpPr>
        <p:spPr>
          <a:xfrm>
            <a:off x="857250" y="1685925"/>
            <a:ext cx="16573500" cy="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sp>
        <p:nvSpPr>
          <p:cNvPr id="3" name="text-62">
            <a:extLst>
              <a:ext uri="{FF2B5EF4-FFF2-40B4-BE49-F238E27FC236}">
                <a16:creationId xmlns:a16="http://schemas.microsoft.com/office/drawing/2014/main" id="{5C004E97-AFFE-4B41-BEFE-4D02C9651882}"/>
              </a:ext>
            </a:extLst>
          </p:cNvPr>
          <p:cNvSpPr>
            <a:spLocks noGrp="1"/>
          </p:cNvSpPr>
          <p:nvPr/>
        </p:nvSpPr>
        <p:spPr>
          <a:xfrm>
            <a:off x="857250" y="2095500"/>
            <a:ext cx="16478250" cy="1685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30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Самыми опасными еретиками в 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XII—XIII вв.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стали альбигойцы. Это еретическое движение возникло в среде горожан и крестьян в городе 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Альби́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, расположенном в 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Южной Франции.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517AA87C-6306-4BB8-9F19-0D409D0FE849}"/>
              </a:ext>
            </a:extLst>
          </p:cNvPr>
          <p:cNvSpPr>
            <a:spLocks noGrp="1"/>
          </p:cNvSpPr>
          <p:nvPr/>
        </p:nvSpPr>
        <p:spPr>
          <a:xfrm>
            <a:off x="857250" y="4067175"/>
            <a:ext cx="16573500" cy="0"/>
          </a:xfrm>
          <a:prstGeom prst="line">
            <a:avLst/>
          </a:prstGeom>
          <a:noFill/>
          <a:ln w="13335">
            <a:solidFill>
              <a:srgbClr val="A88950"/>
            </a:solidFill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F07689B-51FF-4686-9EA3-58BDC2E1B4D9}"/>
              </a:ext>
            </a:extLst>
          </p:cNvPr>
          <p:cNvSpPr>
            <a:spLocks noGrp="1"/>
          </p:cNvSpPr>
          <p:nvPr/>
        </p:nvSpPr>
        <p:spPr>
          <a:xfrm>
            <a:off x="857250" y="4610100"/>
            <a:ext cx="6334125" cy="4648200"/>
          </a:xfrm>
          <a:prstGeom prst="rect">
            <a:avLst/>
          </a:prstGeom>
          <a:solidFill>
            <a:srgbClr val="702D3C"/>
          </a:solidFill>
          <a:ln w="0">
            <a:noFill/>
          </a:ln>
        </p:spPr>
      </p:sp>
      <p:sp>
        <p:nvSpPr>
          <p:cNvPr id="6" name="text-63">
            <a:extLst>
              <a:ext uri="{FF2B5EF4-FFF2-40B4-BE49-F238E27FC236}">
                <a16:creationId xmlns:a16="http://schemas.microsoft.com/office/drawing/2014/main" id="{EEDD342C-9884-4DBC-A049-DBCE37B0C36E}"/>
              </a:ext>
            </a:extLst>
          </p:cNvPr>
          <p:cNvSpPr>
            <a:spLocks noGrp="1"/>
          </p:cNvSpPr>
          <p:nvPr/>
        </p:nvSpPr>
        <p:spPr>
          <a:xfrm>
            <a:off x="1219200" y="5010150"/>
            <a:ext cx="5610225" cy="1676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4875" b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В 1209 г. – 1229 гг.</a:t>
            </a:r>
          </a:p>
        </p:txBody>
      </p:sp>
      <p:sp>
        <p:nvSpPr>
          <p:cNvPr id="7" name="text-64">
            <a:extLst>
              <a:ext uri="{FF2B5EF4-FFF2-40B4-BE49-F238E27FC236}">
                <a16:creationId xmlns:a16="http://schemas.microsoft.com/office/drawing/2014/main" id="{C1DC85A5-C3D5-41E5-905C-E05272901DE9}"/>
              </a:ext>
            </a:extLst>
          </p:cNvPr>
          <p:cNvSpPr>
            <a:spLocks noGrp="1"/>
          </p:cNvSpPr>
          <p:nvPr/>
        </p:nvSpPr>
        <p:spPr>
          <a:xfrm>
            <a:off x="1219200" y="7153275"/>
            <a:ext cx="5610225" cy="1628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2925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- Альбигойские войны против еретиков-альбигойцев.</a:t>
            </a:r>
          </a:p>
        </p:txBody>
      </p:sp>
      <p:sp>
        <p:nvSpPr>
          <p:cNvPr id="8" name="text-65">
            <a:extLst>
              <a:ext uri="{FF2B5EF4-FFF2-40B4-BE49-F238E27FC236}">
                <a16:creationId xmlns:a16="http://schemas.microsoft.com/office/drawing/2014/main" id="{43611758-F82E-49C4-8786-C65551369013}"/>
              </a:ext>
            </a:extLst>
          </p:cNvPr>
          <p:cNvSpPr>
            <a:spLocks noGrp="1"/>
          </p:cNvSpPr>
          <p:nvPr/>
        </p:nvSpPr>
        <p:spPr>
          <a:xfrm>
            <a:off x="8096250" y="4638675"/>
            <a:ext cx="9191625" cy="1666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0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Выступали против догматов католической Церкви, 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церковного землевладения</a:t>
            </a:r>
            <a:r>
              <a:rPr sz="30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и </a:t>
            </a:r>
            <a:r>
              <a:rPr sz="30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церковной десятины.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7DF9629-67DF-4CA1-BDBA-E38A5F4D57AB}"/>
              </a:ext>
            </a:extLst>
          </p:cNvPr>
          <p:cNvSpPr>
            <a:spLocks noGrp="1"/>
          </p:cNvSpPr>
          <p:nvPr/>
        </p:nvSpPr>
        <p:spPr>
          <a:xfrm>
            <a:off x="8096250" y="6553200"/>
            <a:ext cx="9191625" cy="0"/>
          </a:xfrm>
          <a:prstGeom prst="line">
            <a:avLst/>
          </a:prstGeom>
          <a:noFill/>
          <a:ln w="12383">
            <a:solidFill>
              <a:srgbClr val="E4DDD0"/>
            </a:solidFill>
          </a:ln>
        </p:spPr>
      </p:sp>
      <p:sp>
        <p:nvSpPr>
          <p:cNvPr id="10" name="text-66">
            <a:extLst>
              <a:ext uri="{FF2B5EF4-FFF2-40B4-BE49-F238E27FC236}">
                <a16:creationId xmlns:a16="http://schemas.microsoft.com/office/drawing/2014/main" id="{59300A77-9EF5-40FA-AEAF-A0D048574347}"/>
              </a:ext>
            </a:extLst>
          </p:cNvPr>
          <p:cNvSpPr>
            <a:spLocks noGrp="1"/>
          </p:cNvSpPr>
          <p:nvPr/>
        </p:nvSpPr>
        <p:spPr>
          <a:xfrm>
            <a:off x="8096250" y="6915150"/>
            <a:ext cx="9191625" cy="2400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285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Сторонниками альбигойцев выступили </a:t>
            </a:r>
            <a:r>
              <a:rPr sz="285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крупные феодалы юга Франции.</a:t>
            </a:r>
            <a:r>
              <a:rPr sz="285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Они присоединяли к своим владениям земли, принадлежавшие ранее Церкви, и переставали платить церковную десятину. </a:t>
            </a:r>
          </a:p>
        </p:txBody>
      </p:sp>
      <p:sp>
        <p:nvSpPr>
          <p:cNvPr id="11" name="required-footer">
            <a:extLst>
              <a:ext uri="{FF2B5EF4-FFF2-40B4-BE49-F238E27FC236}">
                <a16:creationId xmlns:a16="http://schemas.microsoft.com/office/drawing/2014/main" id="{B22B2B67-307F-4AEC-BBD9-D9FE22F0CC47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4987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890DE3-8524-4F3A-A73F-DD0D00C36D2F}"/>
              </a:ext>
            </a:extLst>
          </p:cNvPr>
          <p:cNvSpPr>
            <a:spLocks noGrp="1"/>
          </p:cNvSpPr>
          <p:nvPr/>
        </p:nvSpPr>
        <p:spPr>
          <a:xfrm>
            <a:off x="742950" y="781050"/>
            <a:ext cx="10077450" cy="8743950"/>
          </a:xfrm>
          <a:prstGeom prst="rect">
            <a:avLst/>
          </a:prstGeom>
          <a:solidFill>
            <a:srgbClr val="FFFDF7"/>
          </a:solidFill>
          <a:ln w="0">
            <a:noFill/>
          </a:ln>
        </p:spPr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09650" y="1201404"/>
            <a:ext cx="9534525" cy="7931817"/>
          </a:xfrm>
          <a:prstGeom prst="rect">
            <a:avLst/>
          </a:prstGeom>
        </p:spPr>
      </p:pic>
      <p:sp>
        <p:nvSpPr>
          <p:cNvPr id="3" name="text-68">
            <a:extLst>
              <a:ext uri="{FF2B5EF4-FFF2-40B4-BE49-F238E27FC236}">
                <a16:creationId xmlns:a16="http://schemas.microsoft.com/office/drawing/2014/main" id="{024DB792-B0A8-400D-A92E-7C7344510927}"/>
              </a:ext>
            </a:extLst>
          </p:cNvPr>
          <p:cNvSpPr>
            <a:spLocks noGrp="1"/>
          </p:cNvSpPr>
          <p:nvPr/>
        </p:nvSpPr>
        <p:spPr>
          <a:xfrm>
            <a:off x="11572875" y="1323975"/>
            <a:ext cx="590550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4950" b="0">
                <a:solidFill>
                  <a:srgbClr val="F5F0E6"/>
                </a:solidFill>
                <a:latin typeface="Georgia"/>
                <a:ea typeface="Georgia"/>
                <a:cs typeface="Georgia"/>
              </a:defRPr>
            </a:pPr>
            <a:r>
              <a:rPr sz="4950" b="0">
                <a:solidFill>
                  <a:srgbClr val="F5F0E6"/>
                </a:solidFill>
                <a:latin typeface="Georgia"/>
                <a:ea typeface="Georgia"/>
                <a:cs typeface="Georgia"/>
              </a:rPr>
              <a:t>Инквизиция</a:t>
            </a:r>
          </a:p>
        </p:txBody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DFB1D555-CC74-4069-A2CE-54FB33C237A9}"/>
              </a:ext>
            </a:extLst>
          </p:cNvPr>
          <p:cNvSpPr>
            <a:spLocks noGrp="1"/>
          </p:cNvSpPr>
          <p:nvPr/>
        </p:nvSpPr>
        <p:spPr>
          <a:xfrm>
            <a:off x="11572875" y="2686050"/>
            <a:ext cx="5819775" cy="0"/>
          </a:xfrm>
          <a:prstGeom prst="line">
            <a:avLst/>
          </a:prstGeom>
          <a:noFill/>
          <a:ln w="14288">
            <a:solidFill>
              <a:srgbClr val="A88950"/>
            </a:solidFill>
          </a:ln>
        </p:spPr>
      </p:sp>
      <p:sp>
        <p:nvSpPr>
          <p:cNvPr id="5" name="text-69">
            <a:extLst>
              <a:ext uri="{FF2B5EF4-FFF2-40B4-BE49-F238E27FC236}">
                <a16:creationId xmlns:a16="http://schemas.microsoft.com/office/drawing/2014/main" id="{10272CC8-D992-4F09-8D8F-FF37D3C100C1}"/>
              </a:ext>
            </a:extLst>
          </p:cNvPr>
          <p:cNvSpPr>
            <a:spLocks noGrp="1"/>
          </p:cNvSpPr>
          <p:nvPr/>
        </p:nvSpPr>
        <p:spPr>
          <a:xfrm>
            <a:off x="11572875" y="3295650"/>
            <a:ext cx="5838825" cy="5295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3000"/>
              </a:lnSpc>
              <a:buNone/>
              <a:defRPr sz="3525" b="0">
                <a:solidFill>
                  <a:srgbClr val="F5F0E6"/>
                </a:solidFill>
                <a:latin typeface="Arial"/>
                <a:ea typeface="Arial"/>
                <a:cs typeface="Arial"/>
              </a:defRPr>
            </a:pPr>
            <a:r>
              <a:rPr sz="352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Папа римский учредил для поиска и наказания еретиков </a:t>
            </a:r>
            <a:r>
              <a:rPr sz="3525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специальное следствие и суд</a:t>
            </a:r>
            <a:r>
              <a:rPr sz="352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 — </a:t>
            </a:r>
            <a:r>
              <a:rPr sz="3525" b="1">
                <a:solidFill>
                  <a:srgbClr val="D6BA7F"/>
                </a:solidFill>
                <a:latin typeface="Arial"/>
                <a:ea typeface="Arial"/>
                <a:cs typeface="Arial"/>
              </a:rPr>
              <a:t>святую инквизи́цию.</a:t>
            </a:r>
            <a:r>
              <a:rPr sz="3525" b="0">
                <a:solidFill>
                  <a:srgbClr val="F5F0E6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6" name="required-footer">
            <a:extLst>
              <a:ext uri="{FF2B5EF4-FFF2-40B4-BE49-F238E27FC236}">
                <a16:creationId xmlns:a16="http://schemas.microsoft.com/office/drawing/2014/main" id="{F76EB11C-CF29-4414-AD29-D70275482898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D8CDB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8CD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2123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-71">
            <a:extLst>
              <a:ext uri="{FF2B5EF4-FFF2-40B4-BE49-F238E27FC236}">
                <a16:creationId xmlns:a16="http://schemas.microsoft.com/office/drawing/2014/main" id="{2041A8DF-587A-478C-B555-0A8195CB9E6B}"/>
              </a:ext>
            </a:extLst>
          </p:cNvPr>
          <p:cNvSpPr>
            <a:spLocks noGrp="1"/>
          </p:cNvSpPr>
          <p:nvPr/>
        </p:nvSpPr>
        <p:spPr>
          <a:xfrm>
            <a:off x="857250" y="619125"/>
            <a:ext cx="16544925" cy="2038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26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Ослабить влияние еретиков должны были новые </a:t>
            </a:r>
            <a:r>
              <a:rPr sz="262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нищенствующие монашеские ордена</a:t>
            </a: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, возникшие в </a:t>
            </a:r>
            <a:r>
              <a:rPr sz="2625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начале XIII в.</a:t>
            </a: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  <a:p>
            <a:pPr algn="l">
              <a:lnSpc>
                <a:spcPct val="120000"/>
              </a:lnSpc>
              <a:buNone/>
              <a:defRPr sz="2625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Они жили на подаяния, не имели какой-либо собственности, посвящали свою жизнь проповеди, заботе о больных и немощных, о вдовах и сиротах и защите христианской веры. 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7775DAC-3045-4F0B-989B-16BE2E8C39DA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16563975" cy="0"/>
          </a:xfrm>
          <a:prstGeom prst="line">
            <a:avLst/>
          </a:prstGeom>
          <a:noFill/>
          <a:ln w="14288">
            <a:solidFill>
              <a:srgbClr val="A88950"/>
            </a:solidFill>
          </a:ln>
        </p:spPr>
      </p:sp>
      <p:sp>
        <p:nvSpPr>
          <p:cNvPr id="3" name="text-72">
            <a:extLst>
              <a:ext uri="{FF2B5EF4-FFF2-40B4-BE49-F238E27FC236}">
                <a16:creationId xmlns:a16="http://schemas.microsoft.com/office/drawing/2014/main" id="{98DEE4B4-8AFC-4BA2-BC06-2D8174E69E40}"/>
              </a:ext>
            </a:extLst>
          </p:cNvPr>
          <p:cNvSpPr>
            <a:spLocks noGrp="1"/>
          </p:cNvSpPr>
          <p:nvPr/>
        </p:nvSpPr>
        <p:spPr>
          <a:xfrm>
            <a:off x="857250" y="3400425"/>
            <a:ext cx="77057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3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Орден францисканцев</a:t>
            </a:r>
          </a:p>
        </p:txBody>
      </p:sp>
      <p:sp>
        <p:nvSpPr>
          <p:cNvPr id="4" name="text-73">
            <a:extLst>
              <a:ext uri="{FF2B5EF4-FFF2-40B4-BE49-F238E27FC236}">
                <a16:creationId xmlns:a16="http://schemas.microsoft.com/office/drawing/2014/main" id="{C3955ECE-C4E0-41A3-9718-52B8AE80FADE}"/>
              </a:ext>
            </a:extLst>
          </p:cNvPr>
          <p:cNvSpPr>
            <a:spLocks noGrp="1"/>
          </p:cNvSpPr>
          <p:nvPr/>
        </p:nvSpPr>
        <p:spPr>
          <a:xfrm>
            <a:off x="9620250" y="3400425"/>
            <a:ext cx="782002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3375" b="0">
                <a:solidFill>
                  <a:srgbClr val="702D3C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702D3C"/>
                </a:solidFill>
                <a:latin typeface="Georgia"/>
                <a:ea typeface="Georgia"/>
                <a:cs typeface="Georgia"/>
              </a:rPr>
              <a:t>Орден доминиканцев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F57E97A-2DAD-4D08-AEEF-F924AE25CA87}"/>
              </a:ext>
            </a:extLst>
          </p:cNvPr>
          <p:cNvSpPr>
            <a:spLocks noGrp="1"/>
          </p:cNvSpPr>
          <p:nvPr/>
        </p:nvSpPr>
        <p:spPr>
          <a:xfrm>
            <a:off x="9010650" y="3409950"/>
            <a:ext cx="0" cy="5810250"/>
          </a:xfrm>
          <a:prstGeom prst="line">
            <a:avLst/>
          </a:prstGeom>
          <a:noFill/>
          <a:ln w="12383">
            <a:solidFill>
              <a:srgbClr val="A88950"/>
            </a:solidFill>
          </a:ln>
        </p:spPr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rcRect l="18000" r="18000"/>
          <a:stretch>
            <a:fillRect/>
          </a:stretch>
        </p:blipFill>
        <p:spPr>
          <a:xfrm>
            <a:off x="1219200" y="4514850"/>
            <a:ext cx="2068068" cy="4752975"/>
          </a:xfrm>
          <a:prstGeom prst="rect">
            <a:avLst/>
          </a:prstGeom>
        </p:spPr>
      </p:pic>
      <p:sp>
        <p:nvSpPr>
          <p:cNvPr id="7" name="text-74">
            <a:extLst>
              <a:ext uri="{FF2B5EF4-FFF2-40B4-BE49-F238E27FC236}">
                <a16:creationId xmlns:a16="http://schemas.microsoft.com/office/drawing/2014/main" id="{64D252F8-2F58-4B6C-9D66-B6EAF60F4EC4}"/>
              </a:ext>
            </a:extLst>
          </p:cNvPr>
          <p:cNvSpPr>
            <a:spLocks noGrp="1"/>
          </p:cNvSpPr>
          <p:nvPr/>
        </p:nvSpPr>
        <p:spPr>
          <a:xfrm>
            <a:off x="3962400" y="4591050"/>
            <a:ext cx="4448175" cy="463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27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Основателем - итальянец </a:t>
            </a:r>
            <a:r>
              <a:rPr sz="27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Франциск Ассизский</a:t>
            </a: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, который раздал своё имущество бедным и посвятил себя служению Богу. Францисканцы вели скромный образ жизни.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rcRect l="9200" t="700" r="54400" b="1900"/>
          <a:stretch>
            <a:fillRect/>
          </a:stretch>
        </p:blipFill>
        <p:spPr>
          <a:xfrm>
            <a:off x="9734550" y="4514850"/>
            <a:ext cx="1894675" cy="4752975"/>
          </a:xfrm>
          <a:prstGeom prst="rect">
            <a:avLst/>
          </a:prstGeom>
        </p:spPr>
      </p:pic>
      <p:sp>
        <p:nvSpPr>
          <p:cNvPr id="9" name="text-75">
            <a:extLst>
              <a:ext uri="{FF2B5EF4-FFF2-40B4-BE49-F238E27FC236}">
                <a16:creationId xmlns:a16="http://schemas.microsoft.com/office/drawing/2014/main" id="{B2471D43-3359-44E1-B5C1-17AC6581D029}"/>
              </a:ext>
            </a:extLst>
          </p:cNvPr>
          <p:cNvSpPr>
            <a:spLocks noGrp="1"/>
          </p:cNvSpPr>
          <p:nvPr/>
        </p:nvSpPr>
        <p:spPr>
          <a:xfrm>
            <a:off x="12201525" y="4591050"/>
            <a:ext cx="5248275" cy="4638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buNone/>
              <a:defRPr sz="2700" b="0">
                <a:solidFill>
                  <a:srgbClr val="252C32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Основатель – </a:t>
            </a:r>
            <a:r>
              <a:rPr sz="27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Доминик Гусман.</a:t>
            </a: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Главными занятиями доминиканцев стали проповедь и богословие, а также борьба с противниками Церкви. Церковь передала в ведение доминиканцев </a:t>
            </a:r>
            <a:r>
              <a:rPr sz="2700" b="1">
                <a:solidFill>
                  <a:srgbClr val="702D3C"/>
                </a:solidFill>
                <a:latin typeface="Arial"/>
                <a:ea typeface="Arial"/>
                <a:cs typeface="Arial"/>
              </a:rPr>
              <a:t>инквизицию.</a:t>
            </a:r>
            <a:r>
              <a:rPr sz="2700" b="0">
                <a:solidFill>
                  <a:srgbClr val="252C32"/>
                </a:solidFill>
                <a:latin typeface="Arial"/>
                <a:ea typeface="Arial"/>
                <a:cs typeface="Arial"/>
              </a:rPr>
              <a:t> </a:t>
            </a:r>
          </a:p>
        </p:txBody>
      </p:sp>
      <p:sp>
        <p:nvSpPr>
          <p:cNvPr id="10" name="required-footer">
            <a:extLst>
              <a:ext uri="{FF2B5EF4-FFF2-40B4-BE49-F238E27FC236}">
                <a16:creationId xmlns:a16="http://schemas.microsoft.com/office/drawing/2014/main" id="{420470EF-D14D-4F5C-B03F-73BA6D90DF4F}"/>
              </a:ext>
            </a:extLst>
          </p:cNvPr>
          <p:cNvSpPr>
            <a:spLocks noGrp="1"/>
          </p:cNvSpPr>
          <p:nvPr/>
        </p:nvSpPr>
        <p:spPr>
          <a:xfrm>
            <a:off x="15525750" y="9848850"/>
            <a:ext cx="2000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6000"/>
              </a:lnSpc>
              <a:buNone/>
              <a:defRPr sz="1200" b="0">
                <a:solidFill>
                  <a:srgbClr val="716B6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16B61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62651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678</Words>
  <Application>Microsoft Office PowerPoint</Application>
  <DocSecurity>0</DocSecurity>
  <PresentationFormat>Произвольный</PresentationFormat>
  <Paragraphs>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2026-09-17T05:34:44Z</dcterms:created>
  <dcterms:modified xsi:type="dcterms:W3CDTF">2026-09-18T13:03:05Z</dcterms:modified>
</cp:coreProperties>
</file>