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https://commons.wikimedia.org/wiki/File:Zeitgen%C3%B6ssige_Lithografie_der_Nationalversammlung_in_der_Paulskirche.jpg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https://commons.wikimedia.org/wiki/File:New_York_Metropolitan_Police_Uniforms_1871.jpg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https://commons.wikimedia.org/wiki/File:LenbachBismarck1880.jpg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https://commons.wikimedia.org/wiki/File:NastRepublicanElephant.jpg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Source image, caption,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https://commons.wikimedia.org/wiki/File:Photograph_of_David_Lloyd_George.jpg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https://commons.wikimedia.org/wiki/File:Benjamin_Disraeli,_Earl_of_Beaconsfield_(cropped).jpg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https://commons.wikimedia.org/wiki/File:Chartist_meeting_on_Kennington_Common_by_William_Edward_Kilburn_1848_-_restoration1.jpg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https://commons.wikimedia.org/wiki/File:Georges_Sorel.jpg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https://commons.wikimedia.org/wiki/File:Apr%C3%A8s_l%27incendie_-_Vue_du_l%27usine_Baudoux_gard%C3%A9e_par_la_troupe_-_mars_1886_-_A._Deloge_Bruxelles.jpg</a:t>
            </a:r>
          </a:p>
          <a:p>
            <a:r>
              <a:t>- https://commons.wikimedia.org/wiki/File:Karl_Marx.jpg</a:t>
            </a:r>
          </a:p>
          <a:p>
            <a:r>
              <a:t>- https://commons.wikimedia.org/wiki/File:Bernstein_Eduard_1895.jpg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Source image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https://commons.wikimedia.org/wiki/File:Constitution_de_la_R%C3%A9publique_fran%C3%A7aise,_1848.png</a:t>
            </a:r>
          </a:p>
          <a:p>
            <a:r>
              <a:t>- Source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Source image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https://commons.wikimedia.org/wiki/File:The_Pnyx_plateau_(right)_and_the_Acropolis_of_Athens_with_the_Odeon_of_Herodes_Atticus_(left).jpg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https://commons.wikimedia.org/wiki/File:%C3%89lection_du_Pr%C3%A9sident_de_la_R%C3%A9publique._Rapport_de_M._Waldeck-Rousseau_sur_le_r%C3%A9sultat_des_%C3%A9lections_de_toute_la_France_-_estampe_-_btv1b53018510k.jpg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https://commons.wikimedia.org/wiki/File:Suffrage_Parade,_New_York_City,_May_6,_1912_WDL12.png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https://commons.wikimedia.org/wiki/File:Microcosm_of_London_Plate_021_-_House_of_Commons.jpg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https://commons.wikimedia.org/wiki/File:Envahissement_de_la_salle_de_l%27Assembl%C3%A9e_nationale._15_mai_1848_-_estampe_-_btv1b53014146m.jpg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https://commons.wikimedia.org/wiki/File:Interior,_House_of_Representatives,_(Washington,_D.C.)_LCCN2016825783.jpg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https://commons.wikimedia.org/wiki/File:Aula_Montecitorio_-_Roma_italiana,_1870-1895_(page_269_crop).jpg</a:t>
            </a:r>
          </a:p>
          <a:p>
            <a:r>
              <a:t>- Source caption and text: user-provided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12734" r="12734"/>
          <a:stretch>
            <a:fillRect/>
          </a:stretch>
        </p:blipFill>
        <p:spPr>
          <a:xfrm>
            <a:off x="4476750" y="0"/>
            <a:ext cx="771525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19535D-F7BF-4066-959F-1530917C4B1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953000" cy="6858000"/>
          </a:xfrm>
          <a:prstGeom prst="rect">
            <a:avLst/>
          </a:prstGeom>
          <a:solidFill>
            <a:srgbClr val="071B2B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9362ED-0558-4B95-885F-69D1E923725D}"/>
              </a:ext>
            </a:extLst>
          </p:cNvPr>
          <p:cNvSpPr>
            <a:spLocks noGrp="1"/>
          </p:cNvSpPr>
          <p:nvPr/>
        </p:nvSpPr>
        <p:spPr>
          <a:xfrm>
            <a:off x="4762500" y="0"/>
            <a:ext cx="1619250" cy="6858000"/>
          </a:xfrm>
          <a:prstGeom prst="rect">
            <a:avLst/>
          </a:prstGeom>
          <a:gradFill>
            <a:gsLst>
              <a:gs pos="0">
                <a:srgbClr val="071B2B"/>
              </a:gs>
              <a:gs pos="100000">
                <a:srgbClr val="071B2B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565F568-C5B3-408C-A7F0-5E3A079C3809}"/>
              </a:ext>
            </a:extLst>
          </p:cNvPr>
          <p:cNvSpPr>
            <a:spLocks noGrp="1"/>
          </p:cNvSpPr>
          <p:nvPr/>
        </p:nvSpPr>
        <p:spPr>
          <a:xfrm>
            <a:off x="552450" y="609600"/>
            <a:ext cx="1257300" cy="47625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F61D6B-A4A2-4683-8A1D-B33BF05FEC53}"/>
              </a:ext>
            </a:extLst>
          </p:cNvPr>
          <p:cNvSpPr>
            <a:spLocks noGrp="1"/>
          </p:cNvSpPr>
          <p:nvPr/>
        </p:nvSpPr>
        <p:spPr>
          <a:xfrm>
            <a:off x="552450" y="800100"/>
            <a:ext cx="3581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1350" b="1" i="0">
                <a:solidFill>
                  <a:srgbClr val="D4BD9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4BD91"/>
                </a:solidFill>
                <a:latin typeface="Arial"/>
                <a:ea typeface="Arial"/>
                <a:cs typeface="Arial"/>
              </a:rPr>
              <a:t>ВСЕОБЩАЯ ИСТОРИЯ, 9 КЛАСС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A04A788-31AD-4DE3-BEE7-AC5CC36F91C9}"/>
              </a:ext>
            </a:extLst>
          </p:cNvPr>
          <p:cNvSpPr>
            <a:spLocks noGrp="1"/>
          </p:cNvSpPr>
          <p:nvPr/>
        </p:nvSpPr>
        <p:spPr>
          <a:xfrm>
            <a:off x="552450" y="1752600"/>
            <a:ext cx="4095750" cy="2324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114300" bIns="0" anchor="ctr">
            <a:normAutofit fontScale="84958" lnSpcReduction="10000"/>
          </a:bodyPr>
          <a:lstStyle/>
          <a:p>
            <a:pPr algn="l">
              <a:defRPr sz="405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§4. Путём реформ: государство, парламенты, партии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DC59D31-6C1D-4131-89B4-33E926FA7AA2}"/>
              </a:ext>
            </a:extLst>
          </p:cNvPr>
          <p:cNvSpPr>
            <a:spLocks noGrp="1"/>
          </p:cNvSpPr>
          <p:nvPr/>
        </p:nvSpPr>
        <p:spPr>
          <a:xfrm>
            <a:off x="552450" y="5010150"/>
            <a:ext cx="4210050" cy="933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114300" bIns="0" anchor="t">
            <a:normAutofit/>
          </a:bodyPr>
          <a:lstStyle/>
          <a:p>
            <a:pPr algn="l">
              <a:defRPr sz="1725" b="0" i="1">
                <a:solidFill>
                  <a:srgbClr val="D4BD91"/>
                </a:solidFill>
                <a:latin typeface="Georgia"/>
                <a:ea typeface="Georgia"/>
                <a:cs typeface="Georgia"/>
              </a:defRPr>
            </a:pPr>
            <a:r>
              <a:rPr sz="1725" b="0" i="1">
                <a:solidFill>
                  <a:srgbClr val="D4BD91"/>
                </a:solidFill>
                <a:latin typeface="Georgia"/>
                <a:ea typeface="Georgia"/>
                <a:cs typeface="Georgia"/>
              </a:rPr>
              <a:t>Почему демократизация в XIX в. добилась таких успехов?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CD5C89-9103-474A-8643-AD2B42C0026C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562100" cy="47625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16768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097E28F-F26E-4C93-BDC6-FE31AD20E662}"/>
              </a:ext>
            </a:extLst>
          </p:cNvPr>
          <p:cNvSpPr>
            <a:spLocks noGrp="1"/>
          </p:cNvSpPr>
          <p:nvPr/>
        </p:nvSpPr>
        <p:spPr>
          <a:xfrm>
            <a:off x="5334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C5B9E5-105E-4419-B715-164B5D2F6AAC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111252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НОВАЯ РОЛЬ ГОСУДАРСТВА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6F49D43-0C51-494B-A01B-43CDD703C407}"/>
              </a:ext>
            </a:extLst>
          </p:cNvPr>
          <p:cNvSpPr>
            <a:spLocks noGrp="1"/>
          </p:cNvSpPr>
          <p:nvPr/>
        </p:nvSpPr>
        <p:spPr>
          <a:xfrm>
            <a:off x="6791325" y="1057275"/>
            <a:ext cx="4914900" cy="4229100"/>
          </a:xfrm>
          <a:prstGeom prst="roundRect">
            <a:avLst>
              <a:gd name="adj" fmla="val 1802"/>
            </a:avLst>
          </a:prstGeom>
          <a:solidFill>
            <a:srgbClr val="FBF6EC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rcRect l="3424" r="3424"/>
          <a:stretch>
            <a:fillRect/>
          </a:stretch>
        </p:blipFill>
        <p:spPr>
          <a:xfrm>
            <a:off x="6858000" y="1123950"/>
            <a:ext cx="4781550" cy="4095750"/>
          </a:xfrm>
          <a:prstGeom prst="roundRect">
            <a:avLst>
              <a:gd name="adj" fmla="val 1860"/>
            </a:avLst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093BC1-138C-4C01-8CAE-B4C3EA689FAC}"/>
              </a:ext>
            </a:extLst>
          </p:cNvPr>
          <p:cNvSpPr>
            <a:spLocks noGrp="1"/>
          </p:cNvSpPr>
          <p:nvPr/>
        </p:nvSpPr>
        <p:spPr>
          <a:xfrm>
            <a:off x="7296150" y="5334000"/>
            <a:ext cx="3962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200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200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Полицейские Нью-Йорка (1871)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AAB6558-F6C9-47B5-9829-3196D76F54DC}"/>
              </a:ext>
            </a:extLst>
          </p:cNvPr>
          <p:cNvSpPr>
            <a:spLocks noGrp="1"/>
          </p:cNvSpPr>
          <p:nvPr/>
        </p:nvSpPr>
        <p:spPr>
          <a:xfrm>
            <a:off x="533400" y="1200150"/>
            <a:ext cx="2724150" cy="3105150"/>
          </a:xfrm>
          <a:prstGeom prst="roundRect">
            <a:avLst>
              <a:gd name="adj" fmla="val 4196"/>
            </a:avLst>
          </a:prstGeom>
          <a:solidFill>
            <a:srgbClr val="50131E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7FB3A04-D5CD-4D1F-9109-56E1B1E28DA5}"/>
              </a:ext>
            </a:extLst>
          </p:cNvPr>
          <p:cNvSpPr>
            <a:spLocks noGrp="1"/>
          </p:cNvSpPr>
          <p:nvPr/>
        </p:nvSpPr>
        <p:spPr>
          <a:xfrm>
            <a:off x="3790950" y="1200150"/>
            <a:ext cx="2724150" cy="3105150"/>
          </a:xfrm>
          <a:prstGeom prst="roundRect">
            <a:avLst>
              <a:gd name="adj" fmla="val 4196"/>
            </a:avLst>
          </a:prstGeom>
          <a:solidFill>
            <a:srgbClr val="102A43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4BDE6D70-5F07-43EA-8AF1-58493618CAD6}"/>
              </a:ext>
            </a:extLst>
          </p:cNvPr>
          <p:cNvSpPr>
            <a:spLocks noGrp="1"/>
          </p:cNvSpPr>
          <p:nvPr/>
        </p:nvSpPr>
        <p:spPr>
          <a:xfrm>
            <a:off x="3305175" y="2438400"/>
            <a:ext cx="438150" cy="628650"/>
          </a:xfrm>
          <a:prstGeom prst="rightArrow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2A877B0-E32A-4987-B2E1-406B0F780442}"/>
              </a:ext>
            </a:extLst>
          </p:cNvPr>
          <p:cNvSpPr>
            <a:spLocks noGrp="1"/>
          </p:cNvSpPr>
          <p:nvPr/>
        </p:nvSpPr>
        <p:spPr>
          <a:xfrm>
            <a:off x="742950" y="1466850"/>
            <a:ext cx="23050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14300" tIns="171450" rIns="114300" bIns="171450" anchor="ctr">
            <a:normAutofit/>
          </a:bodyPr>
          <a:lstStyle/>
          <a:p>
            <a:pPr algn="ctr">
              <a:defRPr sz="1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С демократизацией государство стало по-другому поддерживать общественный порядок.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7E87EC2-862E-40CE-80ED-C7DAB365A11E}"/>
              </a:ext>
            </a:extLst>
          </p:cNvPr>
          <p:cNvSpPr>
            <a:spLocks noGrp="1"/>
          </p:cNvSpPr>
          <p:nvPr/>
        </p:nvSpPr>
        <p:spPr>
          <a:xfrm>
            <a:off x="4000500" y="1428750"/>
            <a:ext cx="2305050" cy="2647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14300" tIns="152400" rIns="114300" bIns="152400" anchor="ctr">
            <a:normAutofit/>
          </a:bodyPr>
          <a:lstStyle/>
          <a:p>
            <a:pPr algn="ctr">
              <a:defRPr sz="1688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88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Вместо публичных казней и вооружённых подавлений появляется разветвлённый полицейский аппарат.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1980EB9-AB3B-4C48-9476-0266BD3E212F}"/>
              </a:ext>
            </a:extLst>
          </p:cNvPr>
          <p:cNvSpPr>
            <a:spLocks noGrp="1"/>
          </p:cNvSpPr>
          <p:nvPr/>
        </p:nvSpPr>
        <p:spPr>
          <a:xfrm>
            <a:off x="685800" y="4667250"/>
            <a:ext cx="5772150" cy="800100"/>
          </a:xfrm>
          <a:prstGeom prst="roundRect">
            <a:avLst>
              <a:gd name="adj" fmla="val 9524"/>
            </a:avLst>
          </a:prstGeom>
          <a:solidFill>
            <a:srgbClr val="FBF6EC"/>
          </a:solidFill>
          <a:ln w="14288">
            <a:solidFill>
              <a:srgbClr val="B08D57"/>
            </a:solidFill>
            <a:prstDash val="solid"/>
          </a:ln>
        </p:spPr>
        <p:txBody>
          <a:bodyPr wrap="square" lIns="152400" tIns="95250" rIns="152400" bIns="95250" anchor="ctr">
            <a:normAutofit/>
          </a:bodyPr>
          <a:lstStyle/>
          <a:p>
            <a:pPr algn="ctr">
              <a:defRPr sz="172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Государство начинает регулировать различные сферы жизни общества через законодательство.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C9E437B-78F0-44D1-B439-3D7AD432C0D7}"/>
              </a:ext>
            </a:extLst>
          </p:cNvPr>
          <p:cNvSpPr>
            <a:spLocks noGrp="1"/>
          </p:cNvSpPr>
          <p:nvPr/>
        </p:nvSpPr>
        <p:spPr>
          <a:xfrm>
            <a:off x="533400" y="5810250"/>
            <a:ext cx="11125200" cy="552450"/>
          </a:xfrm>
          <a:prstGeom prst="roundRect">
            <a:avLst>
              <a:gd name="adj" fmla="val 13793"/>
            </a:avLst>
          </a:prstGeom>
          <a:solidFill>
            <a:srgbClr val="7D2433"/>
          </a:solidFill>
          <a:ln w="14288">
            <a:solidFill>
              <a:srgbClr val="B08D57"/>
            </a:solidFill>
            <a:prstDash val="solid"/>
          </a:ln>
        </p:spPr>
        <p:txBody>
          <a:bodyPr wrap="square" lIns="171450" tIns="76200" rIns="171450" bIns="76200" anchor="ctr">
            <a:normAutofit/>
          </a:bodyPr>
          <a:lstStyle/>
          <a:p>
            <a:pPr algn="ctr">
              <a:defRPr sz="165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Что такое «социальный реформизм»? Каковы его итоги? (П.3, с. 43-44)</a:t>
            </a:r>
          </a:p>
        </p:txBody>
      </p:sp>
    </p:spTree>
    <p:extLst>
      <p:ext uri="{BB962C8B-B14F-4D97-AF65-F5344CB8AC3E}">
        <p14:creationId xmlns:p14="http://schemas.microsoft.com/office/powerpoint/2010/main" val="2051518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rcRect l="17030" r="17030"/>
          <a:stretch>
            <a:fillRect/>
          </a:stretch>
        </p:blipFill>
        <p:spPr>
          <a:xfrm>
            <a:off x="0" y="0"/>
            <a:ext cx="337185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A78524-6C72-4CFF-B449-28124AF590EF}"/>
              </a:ext>
            </a:extLst>
          </p:cNvPr>
          <p:cNvSpPr>
            <a:spLocks noGrp="1"/>
          </p:cNvSpPr>
          <p:nvPr/>
        </p:nvSpPr>
        <p:spPr>
          <a:xfrm>
            <a:off x="3124200" y="0"/>
            <a:ext cx="9067800" cy="6858000"/>
          </a:xfrm>
          <a:prstGeom prst="rect">
            <a:avLst/>
          </a:prstGeom>
          <a:solidFill>
            <a:srgbClr val="071B2B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4B72605-A64E-458F-A694-8F4796E03624}"/>
              </a:ext>
            </a:extLst>
          </p:cNvPr>
          <p:cNvSpPr>
            <a:spLocks noGrp="1"/>
          </p:cNvSpPr>
          <p:nvPr/>
        </p:nvSpPr>
        <p:spPr>
          <a:xfrm>
            <a:off x="3733800" y="228600"/>
            <a:ext cx="876300" cy="38100"/>
          </a:xfrm>
          <a:prstGeom prst="rect">
            <a:avLst/>
          </a:prstGeom>
          <a:solidFill>
            <a:srgbClr val="D4BD91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8D32B10-B4BD-4177-BAC8-96166ED77156}"/>
              </a:ext>
            </a:extLst>
          </p:cNvPr>
          <p:cNvSpPr>
            <a:spLocks noGrp="1"/>
          </p:cNvSpPr>
          <p:nvPr/>
        </p:nvSpPr>
        <p:spPr>
          <a:xfrm>
            <a:off x="3733800" y="323850"/>
            <a:ext cx="78867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330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НОВАЯ РОЛЬ ГОСУДАРСТВА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A943AF-FC2F-4AA1-97E8-AD4C8F621ACB}"/>
              </a:ext>
            </a:extLst>
          </p:cNvPr>
          <p:cNvSpPr>
            <a:spLocks noGrp="1"/>
          </p:cNvSpPr>
          <p:nvPr/>
        </p:nvSpPr>
        <p:spPr>
          <a:xfrm>
            <a:off x="3733800" y="1066800"/>
            <a:ext cx="78676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425" b="1" i="0">
                <a:solidFill>
                  <a:srgbClr val="D4BD91"/>
                </a:solidFill>
                <a:latin typeface="Georgia"/>
                <a:ea typeface="Georgia"/>
                <a:cs typeface="Georgia"/>
              </a:defRPr>
            </a:pPr>
            <a:r>
              <a:rPr sz="1425" b="1" i="0">
                <a:solidFill>
                  <a:srgbClr val="D4BD91"/>
                </a:solidFill>
                <a:latin typeface="Georgia"/>
                <a:ea typeface="Georgia"/>
                <a:cs typeface="Georgia"/>
              </a:rPr>
              <a:t>Что такое «социальный реформизм»? Каковы его итоги? (П.3, с. 43-44)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F97CCE3-3C64-4BCE-8D6A-83DD544BFFBF}"/>
              </a:ext>
            </a:extLst>
          </p:cNvPr>
          <p:cNvSpPr>
            <a:spLocks noGrp="1"/>
          </p:cNvSpPr>
          <p:nvPr/>
        </p:nvSpPr>
        <p:spPr>
          <a:xfrm>
            <a:off x="3733800" y="1752600"/>
            <a:ext cx="7867650" cy="990600"/>
          </a:xfrm>
          <a:prstGeom prst="roundRect">
            <a:avLst>
              <a:gd name="adj" fmla="val 7692"/>
            </a:avLst>
          </a:prstGeom>
          <a:solidFill>
            <a:srgbClr val="7D2433"/>
          </a:solidFill>
          <a:ln w="0">
            <a:noFill/>
            <a:prstDash val="solid"/>
          </a:ln>
        </p:spPr>
        <p:txBody>
          <a:bodyPr wrap="square" lIns="190500" tIns="133350" rIns="190500" bIns="133350" anchor="ctr">
            <a:normAutofit fontScale="94471"/>
          </a:bodyPr>
          <a:lstStyle/>
          <a:p>
            <a:pPr algn="l">
              <a:defRPr sz="195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Социальный реформизм – это политика государства, направленная на проведение реформ в социальной сфере.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2ECD556-D19D-4D71-A6DB-AECAF0724BD5}"/>
              </a:ext>
            </a:extLst>
          </p:cNvPr>
          <p:cNvSpPr>
            <a:spLocks noGrp="1"/>
          </p:cNvSpPr>
          <p:nvPr/>
        </p:nvSpPr>
        <p:spPr>
          <a:xfrm>
            <a:off x="3733800" y="3124200"/>
            <a:ext cx="7867650" cy="1352550"/>
          </a:xfrm>
          <a:prstGeom prst="roundRect">
            <a:avLst>
              <a:gd name="adj" fmla="val 6338"/>
            </a:avLst>
          </a:prstGeom>
          <a:solidFill>
            <a:srgbClr val="F4EBDD"/>
          </a:solidFill>
          <a:ln w="14288">
            <a:solidFill>
              <a:srgbClr val="B08D57"/>
            </a:solidFill>
            <a:prstDash val="solid"/>
          </a:ln>
        </p:spPr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0A1E97C1-2F32-4DEC-81C5-04D527267C83}"/>
              </a:ext>
            </a:extLst>
          </p:cNvPr>
          <p:cNvSpPr>
            <a:spLocks noGrp="1"/>
          </p:cNvSpPr>
          <p:nvPr/>
        </p:nvSpPr>
        <p:spPr>
          <a:xfrm>
            <a:off x="4286250" y="3257550"/>
            <a:ext cx="285750" cy="28575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8EA148C0-23BC-4610-8CFA-D856BDD09889}"/>
              </a:ext>
            </a:extLst>
          </p:cNvPr>
          <p:cNvSpPr>
            <a:spLocks noGrp="1"/>
          </p:cNvSpPr>
          <p:nvPr/>
        </p:nvSpPr>
        <p:spPr>
          <a:xfrm>
            <a:off x="6191250" y="3257550"/>
            <a:ext cx="285750" cy="28575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11AE1FF-6088-4233-A40B-28F40879A2C8}"/>
              </a:ext>
            </a:extLst>
          </p:cNvPr>
          <p:cNvSpPr>
            <a:spLocks noGrp="1"/>
          </p:cNvSpPr>
          <p:nvPr/>
        </p:nvSpPr>
        <p:spPr>
          <a:xfrm>
            <a:off x="8096250" y="3257550"/>
            <a:ext cx="285750" cy="28575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4A88AF0A-9062-4127-B5F2-AB01648E4CFF}"/>
              </a:ext>
            </a:extLst>
          </p:cNvPr>
          <p:cNvSpPr>
            <a:spLocks noGrp="1"/>
          </p:cNvSpPr>
          <p:nvPr/>
        </p:nvSpPr>
        <p:spPr>
          <a:xfrm>
            <a:off x="10001250" y="3257550"/>
            <a:ext cx="285750" cy="28575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1BDFC9C-E6EE-4208-A9F2-2FFFC5E2826B}"/>
              </a:ext>
            </a:extLst>
          </p:cNvPr>
          <p:cNvSpPr>
            <a:spLocks noGrp="1"/>
          </p:cNvSpPr>
          <p:nvPr/>
        </p:nvSpPr>
        <p:spPr>
          <a:xfrm>
            <a:off x="4000500" y="3562350"/>
            <a:ext cx="7334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38100" rIns="57150" bIns="38100" anchor="ctr">
            <a:normAutofit/>
          </a:bodyPr>
          <a:lstStyle/>
          <a:p>
            <a:pPr algn="ctr">
              <a:defRPr sz="165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Государство начинает контролировать образование, здравоохранение, семейное и трудовое право.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3E24DC2E-FE22-4902-9FD0-C738E0319E00}"/>
              </a:ext>
            </a:extLst>
          </p:cNvPr>
          <p:cNvSpPr>
            <a:spLocks noGrp="1"/>
          </p:cNvSpPr>
          <p:nvPr/>
        </p:nvSpPr>
        <p:spPr>
          <a:xfrm>
            <a:off x="3733800" y="4819650"/>
            <a:ext cx="7867650" cy="800100"/>
          </a:xfrm>
          <a:prstGeom prst="roundRect">
            <a:avLst>
              <a:gd name="adj" fmla="val 9524"/>
            </a:avLst>
          </a:prstGeom>
          <a:solidFill>
            <a:srgbClr val="D4BD91"/>
          </a:solidFill>
          <a:ln w="0">
            <a:noFill/>
            <a:prstDash val="solid"/>
          </a:ln>
        </p:spPr>
        <p:txBody>
          <a:bodyPr wrap="square" lIns="171450" tIns="114300" rIns="171450" bIns="114300" anchor="ctr">
            <a:normAutofit fontScale="96031"/>
          </a:bodyPr>
          <a:lstStyle/>
          <a:p>
            <a:pPr algn="ctr">
              <a:defRPr sz="1800" b="1" i="0">
                <a:solidFill>
                  <a:srgbClr val="071B2B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71B2B"/>
                </a:solidFill>
                <a:latin typeface="Arial"/>
                <a:ea typeface="Arial"/>
                <a:cs typeface="Arial"/>
              </a:rPr>
              <a:t>По итогу на Западе была создана система страхования, пенсий, льгот.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CEFF804D-B6FF-4E5D-B83E-6DB85BDC72CC}"/>
              </a:ext>
            </a:extLst>
          </p:cNvPr>
          <p:cNvSpPr>
            <a:spLocks noGrp="1"/>
          </p:cNvSpPr>
          <p:nvPr/>
        </p:nvSpPr>
        <p:spPr>
          <a:xfrm>
            <a:off x="9725025" y="5705475"/>
            <a:ext cx="1809750" cy="914400"/>
          </a:xfrm>
          <a:prstGeom prst="roundRect">
            <a:avLst>
              <a:gd name="adj" fmla="val 4167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rcRect t="14228" b="14228"/>
          <a:stretch>
            <a:fillRect/>
          </a:stretch>
        </p:blipFill>
        <p:spPr>
          <a:xfrm>
            <a:off x="9791700" y="5772150"/>
            <a:ext cx="1676400" cy="781050"/>
          </a:xfrm>
          <a:prstGeom prst="roundRect">
            <a:avLst>
              <a:gd name="adj" fmla="val 4878"/>
            </a:avLst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71161A7-03A0-4027-B203-9A8AB14B75D8}"/>
              </a:ext>
            </a:extLst>
          </p:cNvPr>
          <p:cNvSpPr>
            <a:spLocks noGrp="1"/>
          </p:cNvSpPr>
          <p:nvPr/>
        </p:nvSpPr>
        <p:spPr>
          <a:xfrm>
            <a:off x="5715000" y="5943600"/>
            <a:ext cx="3848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r">
              <a:defRPr sz="1088" b="0" i="1">
                <a:solidFill>
                  <a:srgbClr val="D4BD91"/>
                </a:solidFill>
                <a:latin typeface="Georgia"/>
                <a:ea typeface="Georgia"/>
                <a:cs typeface="Georgia"/>
              </a:defRPr>
            </a:pPr>
            <a:r>
              <a:rPr sz="1088" b="0" i="1">
                <a:solidFill>
                  <a:srgbClr val="D4BD91"/>
                </a:solidFill>
                <a:latin typeface="Georgia"/>
                <a:ea typeface="Georgia"/>
                <a:cs typeface="Georgia"/>
              </a:rPr>
              <a:t>Полицейская служба Лондона (1890-е)</a:t>
            </a:r>
          </a:p>
        </p:txBody>
      </p:sp>
    </p:spTree>
    <p:extLst>
      <p:ext uri="{BB962C8B-B14F-4D97-AF65-F5344CB8AC3E}">
        <p14:creationId xmlns:p14="http://schemas.microsoft.com/office/powerpoint/2010/main" val="1952285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1CC923D-FECA-42CD-8E01-1A76D9CA3AC7}"/>
              </a:ext>
            </a:extLst>
          </p:cNvPr>
          <p:cNvSpPr>
            <a:spLocks noGrp="1"/>
          </p:cNvSpPr>
          <p:nvPr/>
        </p:nvSpPr>
        <p:spPr>
          <a:xfrm>
            <a:off x="11944350" y="0"/>
            <a:ext cx="247650" cy="6858000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985173-8831-4798-98AD-4F2118A58CDF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4F9C7B6-E221-4048-9EE7-862BE2720981}"/>
              </a:ext>
            </a:extLst>
          </p:cNvPr>
          <p:cNvSpPr>
            <a:spLocks noGrp="1"/>
          </p:cNvSpPr>
          <p:nvPr/>
        </p:nvSpPr>
        <p:spPr>
          <a:xfrm>
            <a:off x="5334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B301F8-5D77-4844-9E5E-496B1FD786CB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111252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322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«ПАРТИЯ – ЭТО ОРГАНИЗОВАННОЕ…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CE1DD9B-FE11-4C0D-AFF1-A068D9D4869C}"/>
              </a:ext>
            </a:extLst>
          </p:cNvPr>
          <p:cNvSpPr>
            <a:spLocks noGrp="1"/>
          </p:cNvSpPr>
          <p:nvPr/>
        </p:nvSpPr>
        <p:spPr>
          <a:xfrm>
            <a:off x="485775" y="1247775"/>
            <a:ext cx="4895850" cy="3276600"/>
          </a:xfrm>
          <a:prstGeom prst="roundRect">
            <a:avLst>
              <a:gd name="adj" fmla="val 2326"/>
            </a:avLst>
          </a:prstGeom>
          <a:solidFill>
            <a:srgbClr val="FBF6EC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rcRect t="500" b="500"/>
          <a:stretch>
            <a:fillRect/>
          </a:stretch>
        </p:blipFill>
        <p:spPr>
          <a:xfrm>
            <a:off x="552450" y="1314450"/>
            <a:ext cx="4762500" cy="3143250"/>
          </a:xfrm>
          <a:prstGeom prst="roundRect">
            <a:avLst>
              <a:gd name="adj" fmla="val 2424"/>
            </a:avLst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8D1A42-D9CE-4425-B465-86DE2D995C84}"/>
              </a:ext>
            </a:extLst>
          </p:cNvPr>
          <p:cNvSpPr>
            <a:spLocks noGrp="1"/>
          </p:cNvSpPr>
          <p:nvPr/>
        </p:nvSpPr>
        <p:spPr>
          <a:xfrm>
            <a:off x="609600" y="4591050"/>
            <a:ext cx="46672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088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088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Карикатура, изображающая символы партий США – слон (Республиканская партия) и осёл (Демократическая партия)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6C321C-7E46-475E-BEE2-DFB4FE6B6670}"/>
              </a:ext>
            </a:extLst>
          </p:cNvPr>
          <p:cNvSpPr>
            <a:spLocks noGrp="1"/>
          </p:cNvSpPr>
          <p:nvPr/>
        </p:nvSpPr>
        <p:spPr>
          <a:xfrm>
            <a:off x="5943600" y="1257300"/>
            <a:ext cx="5562600" cy="933450"/>
          </a:xfrm>
          <a:prstGeom prst="roundRect">
            <a:avLst>
              <a:gd name="adj" fmla="val 8163"/>
            </a:avLst>
          </a:prstGeom>
          <a:solidFill>
            <a:srgbClr val="FBF6EC"/>
          </a:solidFill>
          <a:ln w="11430">
            <a:solidFill>
              <a:srgbClr val="D4BD9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A2F0C0-77A0-4295-925D-A6A7AF08A4AA}"/>
              </a:ext>
            </a:extLst>
          </p:cNvPr>
          <p:cNvSpPr>
            <a:spLocks noGrp="1"/>
          </p:cNvSpPr>
          <p:nvPr/>
        </p:nvSpPr>
        <p:spPr>
          <a:xfrm>
            <a:off x="6153150" y="1352550"/>
            <a:ext cx="5143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38100" rIns="95250" bIns="38100" anchor="ctr">
            <a:normAutofit/>
          </a:bodyPr>
          <a:lstStyle/>
          <a:p>
            <a:pPr algn="l">
              <a:defRPr sz="165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Чтобы объединить разделённые голоса граждан воедино начинают создаваться партии.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2039EC30-D571-4866-A15B-3CE61DECC824}"/>
              </a:ext>
            </a:extLst>
          </p:cNvPr>
          <p:cNvSpPr>
            <a:spLocks noGrp="1"/>
          </p:cNvSpPr>
          <p:nvPr/>
        </p:nvSpPr>
        <p:spPr>
          <a:xfrm>
            <a:off x="8382000" y="2209800"/>
            <a:ext cx="514350" cy="266700"/>
          </a:xfrm>
          <a:prstGeom prst="downArrow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1C01405-3C96-4816-A65B-075B774D3475}"/>
              </a:ext>
            </a:extLst>
          </p:cNvPr>
          <p:cNvSpPr>
            <a:spLocks noGrp="1"/>
          </p:cNvSpPr>
          <p:nvPr/>
        </p:nvSpPr>
        <p:spPr>
          <a:xfrm>
            <a:off x="5943600" y="2400300"/>
            <a:ext cx="5562600" cy="1104900"/>
          </a:xfrm>
          <a:prstGeom prst="roundRect">
            <a:avLst>
              <a:gd name="adj" fmla="val 6897"/>
            </a:avLst>
          </a:prstGeom>
          <a:solidFill>
            <a:srgbClr val="102A43"/>
          </a:solidFill>
          <a:ln w="1143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982EF6D-9A2A-4631-827C-CE1101917135}"/>
              </a:ext>
            </a:extLst>
          </p:cNvPr>
          <p:cNvSpPr>
            <a:spLocks noGrp="1"/>
          </p:cNvSpPr>
          <p:nvPr/>
        </p:nvSpPr>
        <p:spPr>
          <a:xfrm>
            <a:off x="6153150" y="2495550"/>
            <a:ext cx="51435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38100" rIns="95250" bIns="38100" anchor="ctr">
            <a:normAutofit/>
          </a:bodyPr>
          <a:lstStyle/>
          <a:p>
            <a:pPr algn="l">
              <a:defRPr sz="165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Целями партий является борьба за власть через выборы и защита интересов определённой социальной группы в парламенте.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F23F4F0D-2FCF-4A41-BE8B-210CE4B453F3}"/>
              </a:ext>
            </a:extLst>
          </p:cNvPr>
          <p:cNvSpPr>
            <a:spLocks noGrp="1"/>
          </p:cNvSpPr>
          <p:nvPr/>
        </p:nvSpPr>
        <p:spPr>
          <a:xfrm>
            <a:off x="8382000" y="3524250"/>
            <a:ext cx="514350" cy="266700"/>
          </a:xfrm>
          <a:prstGeom prst="downArrow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A762B29-11F0-4C5C-AD62-B1E42EC83DF9}"/>
              </a:ext>
            </a:extLst>
          </p:cNvPr>
          <p:cNvSpPr>
            <a:spLocks noGrp="1"/>
          </p:cNvSpPr>
          <p:nvPr/>
        </p:nvSpPr>
        <p:spPr>
          <a:xfrm>
            <a:off x="5943600" y="3695700"/>
            <a:ext cx="5562600" cy="933450"/>
          </a:xfrm>
          <a:prstGeom prst="roundRect">
            <a:avLst>
              <a:gd name="adj" fmla="val 8163"/>
            </a:avLst>
          </a:prstGeom>
          <a:solidFill>
            <a:srgbClr val="FBF6EC"/>
          </a:solidFill>
          <a:ln w="11430">
            <a:solidFill>
              <a:srgbClr val="D4BD9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5D5891B-BFC3-4EAE-B4C5-E814C3FAC056}"/>
              </a:ext>
            </a:extLst>
          </p:cNvPr>
          <p:cNvSpPr>
            <a:spLocks noGrp="1"/>
          </p:cNvSpPr>
          <p:nvPr/>
        </p:nvSpPr>
        <p:spPr>
          <a:xfrm>
            <a:off x="6153150" y="3790950"/>
            <a:ext cx="5143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38100" rIns="95250" bIns="38100" anchor="ctr">
            <a:normAutofit/>
          </a:bodyPr>
          <a:lstStyle/>
          <a:p>
            <a:pPr algn="l">
              <a:defRPr sz="165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С расширением избирательного права партии переходят к предвыборной агитации.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84524ED-768D-4093-BA95-3CAE29E835FE}"/>
              </a:ext>
            </a:extLst>
          </p:cNvPr>
          <p:cNvSpPr>
            <a:spLocks noGrp="1"/>
          </p:cNvSpPr>
          <p:nvPr/>
        </p:nvSpPr>
        <p:spPr>
          <a:xfrm>
            <a:off x="5810250" y="5257800"/>
            <a:ext cx="5829300" cy="838200"/>
          </a:xfrm>
          <a:prstGeom prst="roundRect">
            <a:avLst>
              <a:gd name="adj" fmla="val 9091"/>
            </a:avLst>
          </a:prstGeom>
          <a:solidFill>
            <a:srgbClr val="7D2433"/>
          </a:solidFill>
          <a:ln w="14288">
            <a:solidFill>
              <a:srgbClr val="B08D57"/>
            </a:solidFill>
            <a:prstDash val="solid"/>
          </a:ln>
        </p:spPr>
        <p:txBody>
          <a:bodyPr wrap="square" lIns="171450" tIns="76200" rIns="171450" bIns="76200" anchor="ctr">
            <a:normAutofit/>
          </a:bodyPr>
          <a:lstStyle/>
          <a:p>
            <a:pPr algn="ctr">
              <a:defRPr sz="165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Что такое «массовые партии»? Какие массовые партии были? (П.4, с. 44)</a:t>
            </a:r>
          </a:p>
        </p:txBody>
      </p:sp>
    </p:spTree>
    <p:extLst>
      <p:ext uri="{BB962C8B-B14F-4D97-AF65-F5344CB8AC3E}">
        <p14:creationId xmlns:p14="http://schemas.microsoft.com/office/powerpoint/2010/main" val="1627872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E06C741-21C5-4231-8CDC-B6A64EF04A7C}"/>
              </a:ext>
            </a:extLst>
          </p:cNvPr>
          <p:cNvSpPr>
            <a:spLocks noGrp="1"/>
          </p:cNvSpPr>
          <p:nvPr/>
        </p:nvSpPr>
        <p:spPr>
          <a:xfrm>
            <a:off x="5334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D74E533-AA45-401B-B47B-4800CCFCDF34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111252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r">
              <a:defRPr sz="322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…ОБЩЕСТВЕННОЕ МНЕНИЕ»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C37A8F-F7FD-4475-87EA-D1C1A0BE2BE6}"/>
              </a:ext>
            </a:extLst>
          </p:cNvPr>
          <p:cNvSpPr>
            <a:spLocks noGrp="1"/>
          </p:cNvSpPr>
          <p:nvPr/>
        </p:nvSpPr>
        <p:spPr>
          <a:xfrm>
            <a:off x="1066800" y="1181100"/>
            <a:ext cx="10058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38100" rIns="95250" bIns="38100" anchor="ctr">
            <a:normAutofit/>
          </a:bodyPr>
          <a:lstStyle/>
          <a:p>
            <a:pPr algn="ctr">
              <a:defRPr sz="1575" b="1" i="0">
                <a:solidFill>
                  <a:srgbClr val="7D2433"/>
                </a:solidFill>
                <a:latin typeface="Georgia"/>
                <a:ea typeface="Georgia"/>
                <a:cs typeface="Georgia"/>
              </a:defRPr>
            </a:pPr>
            <a:r>
              <a:rPr sz="1575" b="1" i="0">
                <a:solidFill>
                  <a:srgbClr val="7D2433"/>
                </a:solidFill>
                <a:latin typeface="Georgia"/>
                <a:ea typeface="Georgia"/>
                <a:cs typeface="Georgia"/>
              </a:rPr>
              <a:t>Что такое «массовые партии»? Какие массовые партии были? (П.4, с. 44)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B04A45B-CD2F-4C81-B71F-4F0CB2364942}"/>
              </a:ext>
            </a:extLst>
          </p:cNvPr>
          <p:cNvSpPr>
            <a:spLocks noGrp="1"/>
          </p:cNvSpPr>
          <p:nvPr/>
        </p:nvSpPr>
        <p:spPr>
          <a:xfrm>
            <a:off x="3276600" y="2000250"/>
            <a:ext cx="5638800" cy="1066800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 w="0">
            <a:noFill/>
            <a:prstDash val="solid"/>
          </a:ln>
        </p:spPr>
        <p:txBody>
          <a:bodyPr wrap="square" lIns="247650" tIns="133350" rIns="247650" bIns="133350" anchor="ctr">
            <a:normAutofit fontScale="74515" lnSpcReduction="20000"/>
          </a:bodyPr>
          <a:lstStyle/>
          <a:p>
            <a:pPr algn="ctr">
              <a:defRPr sz="180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Массовые партии – это партии, объединяющие вокруг себя крупные социальные группы.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4F8DBE-2324-4C94-95C7-A6CC9B79334B}"/>
              </a:ext>
            </a:extLst>
          </p:cNvPr>
          <p:cNvSpPr>
            <a:spLocks noGrp="1"/>
          </p:cNvSpPr>
          <p:nvPr/>
        </p:nvSpPr>
        <p:spPr>
          <a:xfrm>
            <a:off x="2247900" y="3067050"/>
            <a:ext cx="19050" cy="51435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E50E866-FBBC-4220-BD88-3C5EF7F21FEE}"/>
              </a:ext>
            </a:extLst>
          </p:cNvPr>
          <p:cNvSpPr>
            <a:spLocks noGrp="1"/>
          </p:cNvSpPr>
          <p:nvPr/>
        </p:nvSpPr>
        <p:spPr>
          <a:xfrm>
            <a:off x="2095500" y="3429000"/>
            <a:ext cx="323850" cy="32385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B4BA95D-5EAA-47D6-B45A-FB5782DCFBFC}"/>
              </a:ext>
            </a:extLst>
          </p:cNvPr>
          <p:cNvSpPr>
            <a:spLocks noGrp="1"/>
          </p:cNvSpPr>
          <p:nvPr/>
        </p:nvSpPr>
        <p:spPr>
          <a:xfrm>
            <a:off x="533400" y="3924300"/>
            <a:ext cx="3429000" cy="1524000"/>
          </a:xfrm>
          <a:prstGeom prst="roundRect">
            <a:avLst>
              <a:gd name="adj" fmla="val 6250"/>
            </a:avLst>
          </a:prstGeom>
          <a:solidFill>
            <a:srgbClr val="FBF6EC"/>
          </a:solidFill>
          <a:ln w="19050">
            <a:solidFill>
              <a:srgbClr val="7D243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85A1074-6B5C-498D-9E96-8AD77688C89F}"/>
              </a:ext>
            </a:extLst>
          </p:cNvPr>
          <p:cNvSpPr>
            <a:spLocks noGrp="1"/>
          </p:cNvSpPr>
          <p:nvPr/>
        </p:nvSpPr>
        <p:spPr>
          <a:xfrm>
            <a:off x="704850" y="4095750"/>
            <a:ext cx="30861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57150" rIns="76200" bIns="57150" anchor="ctr">
            <a:normAutofit/>
          </a:bodyPr>
          <a:lstStyle/>
          <a:p>
            <a:pPr algn="ctr">
              <a:defRPr sz="1613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13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Социал-демократические партии объединяли вокруг себя рабочих.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944B43C-E454-4A9A-8365-C0E9E8F39B18}"/>
              </a:ext>
            </a:extLst>
          </p:cNvPr>
          <p:cNvSpPr>
            <a:spLocks noGrp="1"/>
          </p:cNvSpPr>
          <p:nvPr/>
        </p:nvSpPr>
        <p:spPr>
          <a:xfrm>
            <a:off x="5943600" y="3067050"/>
            <a:ext cx="19050" cy="514350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1C34255-1D9E-46DD-A13C-9B3A7692BC90}"/>
              </a:ext>
            </a:extLst>
          </p:cNvPr>
          <p:cNvSpPr>
            <a:spLocks noGrp="1"/>
          </p:cNvSpPr>
          <p:nvPr/>
        </p:nvSpPr>
        <p:spPr>
          <a:xfrm>
            <a:off x="5791200" y="3429000"/>
            <a:ext cx="323850" cy="323850"/>
          </a:xfrm>
          <a:prstGeom prst="ellipse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B8CAC40-BA5E-414C-9F3A-6807546E2A37}"/>
              </a:ext>
            </a:extLst>
          </p:cNvPr>
          <p:cNvSpPr>
            <a:spLocks noGrp="1"/>
          </p:cNvSpPr>
          <p:nvPr/>
        </p:nvSpPr>
        <p:spPr>
          <a:xfrm>
            <a:off x="4229100" y="3924300"/>
            <a:ext cx="3429000" cy="1524000"/>
          </a:xfrm>
          <a:prstGeom prst="roundRect">
            <a:avLst>
              <a:gd name="adj" fmla="val 6250"/>
            </a:avLst>
          </a:prstGeom>
          <a:solidFill>
            <a:srgbClr val="FBF6EC"/>
          </a:solidFill>
          <a:ln w="1905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093116E-E414-4C6D-9BD3-6CD7672E2634}"/>
              </a:ext>
            </a:extLst>
          </p:cNvPr>
          <p:cNvSpPr>
            <a:spLocks noGrp="1"/>
          </p:cNvSpPr>
          <p:nvPr/>
        </p:nvSpPr>
        <p:spPr>
          <a:xfrm>
            <a:off x="4400550" y="4095750"/>
            <a:ext cx="30861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57150" rIns="76200" bIns="57150" anchor="ctr">
            <a:normAutofit/>
          </a:bodyPr>
          <a:lstStyle/>
          <a:p>
            <a:pPr algn="ctr">
              <a:defRPr sz="1613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13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Религиозные партии объединяли представителей одной религии (Партия центра в Германии).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C167DE2-CAEC-4062-85C5-EA2EB2496740}"/>
              </a:ext>
            </a:extLst>
          </p:cNvPr>
          <p:cNvSpPr>
            <a:spLocks noGrp="1"/>
          </p:cNvSpPr>
          <p:nvPr/>
        </p:nvSpPr>
        <p:spPr>
          <a:xfrm>
            <a:off x="9639300" y="3067050"/>
            <a:ext cx="19050" cy="51435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5C2A1EF2-2334-4C8B-B12A-E98D287EB4FC}"/>
              </a:ext>
            </a:extLst>
          </p:cNvPr>
          <p:cNvSpPr>
            <a:spLocks noGrp="1"/>
          </p:cNvSpPr>
          <p:nvPr/>
        </p:nvSpPr>
        <p:spPr>
          <a:xfrm>
            <a:off x="9486900" y="3429000"/>
            <a:ext cx="323850" cy="32385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8E36504-2B24-41A1-8A7E-24BC744060B8}"/>
              </a:ext>
            </a:extLst>
          </p:cNvPr>
          <p:cNvSpPr>
            <a:spLocks noGrp="1"/>
          </p:cNvSpPr>
          <p:nvPr/>
        </p:nvSpPr>
        <p:spPr>
          <a:xfrm>
            <a:off x="7924800" y="3924300"/>
            <a:ext cx="3429000" cy="1524000"/>
          </a:xfrm>
          <a:prstGeom prst="roundRect">
            <a:avLst>
              <a:gd name="adj" fmla="val 6250"/>
            </a:avLst>
          </a:prstGeom>
          <a:solidFill>
            <a:srgbClr val="FBF6EC"/>
          </a:solidFill>
          <a:ln w="19050">
            <a:solidFill>
              <a:srgbClr val="102A4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5F99EC8-5460-4F2B-940D-504B5A6FE7D9}"/>
              </a:ext>
            </a:extLst>
          </p:cNvPr>
          <p:cNvSpPr>
            <a:spLocks noGrp="1"/>
          </p:cNvSpPr>
          <p:nvPr/>
        </p:nvSpPr>
        <p:spPr>
          <a:xfrm>
            <a:off x="8096250" y="4095750"/>
            <a:ext cx="30861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57150" rIns="76200" bIns="57150" anchor="ctr">
            <a:normAutofit/>
          </a:bodyPr>
          <a:lstStyle/>
          <a:p>
            <a:pPr algn="ctr">
              <a:defRPr sz="1613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13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Национальные партии объединяли представителей одного этноса.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7FE4C832-A609-4B07-9CE1-B9C74C3A6ED7}"/>
              </a:ext>
            </a:extLst>
          </p:cNvPr>
          <p:cNvSpPr>
            <a:spLocks noGrp="1"/>
          </p:cNvSpPr>
          <p:nvPr/>
        </p:nvSpPr>
        <p:spPr>
          <a:xfrm>
            <a:off x="4600575" y="5534025"/>
            <a:ext cx="2990850" cy="838200"/>
          </a:xfrm>
          <a:prstGeom prst="roundRect">
            <a:avLst>
              <a:gd name="adj" fmla="val 4545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/>
          <a:srcRect t="31301" b="31301"/>
          <a:stretch>
            <a:fillRect/>
          </a:stretch>
        </p:blipFill>
        <p:spPr>
          <a:xfrm>
            <a:off x="4667250" y="5600700"/>
            <a:ext cx="2857500" cy="704850"/>
          </a:xfrm>
          <a:prstGeom prst="roundRect">
            <a:avLst>
              <a:gd name="adj" fmla="val 5405"/>
            </a:avLst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997A29-BE4B-4E83-83E2-CEA6FE29AAAD}"/>
              </a:ext>
            </a:extLst>
          </p:cNvPr>
          <p:cNvSpPr>
            <a:spLocks noGrp="1"/>
          </p:cNvSpPr>
          <p:nvPr/>
        </p:nvSpPr>
        <p:spPr>
          <a:xfrm>
            <a:off x="7753350" y="5657850"/>
            <a:ext cx="3714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r">
              <a:defRPr sz="1088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088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Руководство германской Партии центра (1889)</a:t>
            </a:r>
          </a:p>
        </p:txBody>
      </p:sp>
    </p:spTree>
    <p:extLst>
      <p:ext uri="{BB962C8B-B14F-4D97-AF65-F5344CB8AC3E}">
        <p14:creationId xmlns:p14="http://schemas.microsoft.com/office/powerpoint/2010/main" val="1939841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13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447" r="447"/>
          <a:stretch>
            <a:fillRect/>
          </a:stretch>
        </p:blipFill>
        <p:spPr>
          <a:xfrm>
            <a:off x="7524750" y="0"/>
            <a:ext cx="466725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F3B06B-06EA-46F4-BB1C-A39C0DCCFD9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50131E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23B9C5E-08AE-419F-94A3-78F6DF393618}"/>
              </a:ext>
            </a:extLst>
          </p:cNvPr>
          <p:cNvSpPr>
            <a:spLocks noGrp="1"/>
          </p:cNvSpPr>
          <p:nvPr/>
        </p:nvSpPr>
        <p:spPr>
          <a:xfrm>
            <a:off x="552450" y="304800"/>
            <a:ext cx="1123950" cy="38100"/>
          </a:xfrm>
          <a:prstGeom prst="rect">
            <a:avLst/>
          </a:prstGeom>
          <a:solidFill>
            <a:srgbClr val="D4BD91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E286DD2-1D2B-4AD4-B2F8-EDDA38DF47EF}"/>
              </a:ext>
            </a:extLst>
          </p:cNvPr>
          <p:cNvSpPr>
            <a:spLocks noGrp="1"/>
          </p:cNvSpPr>
          <p:nvPr/>
        </p:nvSpPr>
        <p:spPr>
          <a:xfrm>
            <a:off x="552450" y="400050"/>
            <a:ext cx="6572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77319" lnSpcReduction="20000"/>
          </a:bodyPr>
          <a:lstStyle/>
          <a:p>
            <a:pPr algn="l">
              <a:defRPr sz="330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ЛИБЕРАЛЫ И КОНСЕРВАТОРЫ…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A293B34-4079-403F-A42D-234CC9F75BD4}"/>
              </a:ext>
            </a:extLst>
          </p:cNvPr>
          <p:cNvSpPr>
            <a:spLocks noGrp="1"/>
          </p:cNvSpPr>
          <p:nvPr/>
        </p:nvSpPr>
        <p:spPr>
          <a:xfrm>
            <a:off x="552450" y="1409700"/>
            <a:ext cx="6419850" cy="2476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76200" rIns="76200" bIns="76200" anchor="t">
            <a:normAutofit/>
          </a:bodyPr>
          <a:lstStyle/>
          <a:p>
            <a:pPr algn="l">
              <a:defRPr sz="2025" b="0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2025" b="0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Для ликвидации последствий экономического кризиса 1873 г. государства начинают активно вмешиваться в экономику и социальную сферу, что противоречит либеральной идее и приводит её к упадку.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D02D29-67F9-4CBE-B5F6-CD1B91FC4A4A}"/>
              </a:ext>
            </a:extLst>
          </p:cNvPr>
          <p:cNvSpPr>
            <a:spLocks noGrp="1"/>
          </p:cNvSpPr>
          <p:nvPr/>
        </p:nvSpPr>
        <p:spPr>
          <a:xfrm>
            <a:off x="552450" y="4171950"/>
            <a:ext cx="5981700" cy="47625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37CE6C-52F1-4D9D-A355-02996222A924}"/>
              </a:ext>
            </a:extLst>
          </p:cNvPr>
          <p:cNvSpPr>
            <a:spLocks noGrp="1"/>
          </p:cNvSpPr>
          <p:nvPr/>
        </p:nvSpPr>
        <p:spPr>
          <a:xfrm>
            <a:off x="552450" y="4533900"/>
            <a:ext cx="64198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57150" rIns="57150" bIns="57150" anchor="t">
            <a:normAutofit/>
          </a:bodyPr>
          <a:lstStyle/>
          <a:p>
            <a:pPr algn="l">
              <a:defRPr sz="1725" b="0" i="0">
                <a:solidFill>
                  <a:srgbClr val="D4BD9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D4BD91"/>
                </a:solidFill>
                <a:latin typeface="Arial"/>
                <a:ea typeface="Arial"/>
                <a:cs typeface="Arial"/>
              </a:rPr>
              <a:t>Британский либеральный премьер-министр Д. Ллойд Джордж смог провести удачные реформы с вмешательством в экономику, но это не спасло либеральную идею.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4EA519E-ACBF-4E82-8F3F-A87E13F2A7D5}"/>
              </a:ext>
            </a:extLst>
          </p:cNvPr>
          <p:cNvSpPr>
            <a:spLocks noGrp="1"/>
          </p:cNvSpPr>
          <p:nvPr/>
        </p:nvSpPr>
        <p:spPr>
          <a:xfrm>
            <a:off x="7086600" y="5924550"/>
            <a:ext cx="4648200" cy="666750"/>
          </a:xfrm>
          <a:prstGeom prst="roundRect">
            <a:avLst>
              <a:gd name="adj" fmla="val 8571"/>
            </a:avLst>
          </a:prstGeom>
          <a:solidFill>
            <a:srgbClr val="50131E"/>
          </a:solidFill>
          <a:ln w="0">
            <a:noFill/>
            <a:prstDash val="solid"/>
          </a:ln>
        </p:spPr>
        <p:txBody>
          <a:bodyPr wrap="square" lIns="114300" tIns="76200" rIns="114300" bIns="76200" anchor="ctr">
            <a:normAutofit/>
          </a:bodyPr>
          <a:lstStyle/>
          <a:p>
            <a:pPr algn="r">
              <a:defRPr sz="1125" b="0" i="1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1125" b="0" i="1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Д. Ллойд Джордж – последний премьер-министр Великобритании от Либеральной партии (1916-1922)</a:t>
            </a:r>
          </a:p>
        </p:txBody>
      </p:sp>
    </p:spTree>
    <p:extLst>
      <p:ext uri="{BB962C8B-B14F-4D97-AF65-F5344CB8AC3E}">
        <p14:creationId xmlns:p14="http://schemas.microsoft.com/office/powerpoint/2010/main" val="1681020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099040-ADE9-4C64-860E-E32B3909F1C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7650" cy="68580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5DCED3-24FC-4726-B877-93FE41EF6F51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8B63C3F-4CD3-4A69-A438-35BA66F77AC0}"/>
              </a:ext>
            </a:extLst>
          </p:cNvPr>
          <p:cNvSpPr>
            <a:spLocks noGrp="1"/>
          </p:cNvSpPr>
          <p:nvPr/>
        </p:nvSpPr>
        <p:spPr>
          <a:xfrm>
            <a:off x="6096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65E34C-F17E-4443-991F-52E2A1DDC45F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8204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r">
              <a:defRPr sz="315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…КАК ИДТИ В НОГУ СО ВРЕМЕНЕМ?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F013C4A-8BE8-4874-B8BB-1B95D0ABB902}"/>
              </a:ext>
            </a:extLst>
          </p:cNvPr>
          <p:cNvSpPr>
            <a:spLocks noGrp="1"/>
          </p:cNvSpPr>
          <p:nvPr/>
        </p:nvSpPr>
        <p:spPr>
          <a:xfrm>
            <a:off x="600075" y="1266825"/>
            <a:ext cx="3371850" cy="4305300"/>
          </a:xfrm>
          <a:prstGeom prst="roundRect">
            <a:avLst>
              <a:gd name="adj" fmla="val 3390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rcRect t="3906" b="3906"/>
          <a:stretch>
            <a:fillRect/>
          </a:stretch>
        </p:blipFill>
        <p:spPr>
          <a:xfrm>
            <a:off x="666750" y="1333500"/>
            <a:ext cx="3238500" cy="4171950"/>
          </a:xfrm>
          <a:prstGeom prst="roundRect">
            <a:avLst>
              <a:gd name="adj" fmla="val 3529"/>
            </a:avLst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DC846A3-FCFB-4656-830A-5849C2BEEAAE}"/>
              </a:ext>
            </a:extLst>
          </p:cNvPr>
          <p:cNvSpPr>
            <a:spLocks noGrp="1"/>
          </p:cNvSpPr>
          <p:nvPr/>
        </p:nvSpPr>
        <p:spPr>
          <a:xfrm>
            <a:off x="514350" y="5676900"/>
            <a:ext cx="3714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088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088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Б. Дизраэли – премьер-министр Великобритании от Консервативной партии (1874-1880)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924F0C7-4A2F-42DD-A7C6-743A15F19B6A}"/>
              </a:ext>
            </a:extLst>
          </p:cNvPr>
          <p:cNvSpPr>
            <a:spLocks noGrp="1"/>
          </p:cNvSpPr>
          <p:nvPr/>
        </p:nvSpPr>
        <p:spPr>
          <a:xfrm>
            <a:off x="4610100" y="1390650"/>
            <a:ext cx="6896100" cy="1200150"/>
          </a:xfrm>
          <a:prstGeom prst="roundRect">
            <a:avLst>
              <a:gd name="adj" fmla="val 6349"/>
            </a:avLst>
          </a:prstGeom>
          <a:solidFill>
            <a:srgbClr val="102A43"/>
          </a:solidFill>
          <a:ln w="1143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2A780DB-D109-4748-8E8B-315D9838FF00}"/>
              </a:ext>
            </a:extLst>
          </p:cNvPr>
          <p:cNvSpPr>
            <a:spLocks noGrp="1"/>
          </p:cNvSpPr>
          <p:nvPr/>
        </p:nvSpPr>
        <p:spPr>
          <a:xfrm>
            <a:off x="4857750" y="1485900"/>
            <a:ext cx="6400800" cy="1009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57150" rIns="95250" bIns="57150" anchor="ctr">
            <a:normAutofit/>
          </a:bodyPr>
          <a:lstStyle/>
          <a:p>
            <a:pPr algn="l">
              <a:defRPr sz="1725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Консерваторы адаптировались к новым условиям и не стали отрицать партийную систему, парламент и Конституцию.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304663BA-214C-46CC-92B9-7D408EBB5295}"/>
              </a:ext>
            </a:extLst>
          </p:cNvPr>
          <p:cNvSpPr>
            <a:spLocks noGrp="1"/>
          </p:cNvSpPr>
          <p:nvPr/>
        </p:nvSpPr>
        <p:spPr>
          <a:xfrm>
            <a:off x="4610100" y="2876550"/>
            <a:ext cx="6896100" cy="1143000"/>
          </a:xfrm>
          <a:prstGeom prst="roundRect">
            <a:avLst>
              <a:gd name="adj" fmla="val 6667"/>
            </a:avLst>
          </a:prstGeom>
          <a:solidFill>
            <a:srgbClr val="FBF6EC"/>
          </a:solidFill>
          <a:ln w="1143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67DBB49-819D-488C-A105-800CDB37D7C4}"/>
              </a:ext>
            </a:extLst>
          </p:cNvPr>
          <p:cNvSpPr>
            <a:spLocks noGrp="1"/>
          </p:cNvSpPr>
          <p:nvPr/>
        </p:nvSpPr>
        <p:spPr>
          <a:xfrm>
            <a:off x="4857750" y="2971800"/>
            <a:ext cx="64008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57150" rIns="95250" bIns="57150" anchor="ctr">
            <a:normAutofit/>
          </a:bodyPr>
          <a:lstStyle/>
          <a:p>
            <a:pPr algn="l">
              <a:defRPr sz="172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Они продолжили бороться за традиционные ценности в рамках демократических институтов.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CD3C68D-F178-4270-AC1B-BC0DD02610E5}"/>
              </a:ext>
            </a:extLst>
          </p:cNvPr>
          <p:cNvSpPr>
            <a:spLocks noGrp="1"/>
          </p:cNvSpPr>
          <p:nvPr/>
        </p:nvSpPr>
        <p:spPr>
          <a:xfrm>
            <a:off x="4610100" y="4305300"/>
            <a:ext cx="6896100" cy="1352550"/>
          </a:xfrm>
          <a:prstGeom prst="roundRect">
            <a:avLst>
              <a:gd name="adj" fmla="val 5634"/>
            </a:avLst>
          </a:prstGeom>
          <a:solidFill>
            <a:srgbClr val="7D2433"/>
          </a:solidFill>
          <a:ln w="1143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0ACC9D1-CD0A-4D14-A1E0-9326B9CBF423}"/>
              </a:ext>
            </a:extLst>
          </p:cNvPr>
          <p:cNvSpPr>
            <a:spLocks noGrp="1"/>
          </p:cNvSpPr>
          <p:nvPr/>
        </p:nvSpPr>
        <p:spPr>
          <a:xfrm>
            <a:off x="4857750" y="4400550"/>
            <a:ext cx="640080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57150" rIns="95250" bIns="57150" anchor="ctr">
            <a:normAutofit/>
          </a:bodyPr>
          <a:lstStyle/>
          <a:p>
            <a:pPr algn="l">
              <a:defRPr sz="1725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Опорой консерваторов было сельское население, которое воспринимало индустриальное общество как угрозу.</a:t>
            </a:r>
          </a:p>
        </p:txBody>
      </p:sp>
    </p:spTree>
    <p:extLst>
      <p:ext uri="{BB962C8B-B14F-4D97-AF65-F5344CB8AC3E}">
        <p14:creationId xmlns:p14="http://schemas.microsoft.com/office/powerpoint/2010/main" val="1258715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 t="10469" b="1046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DB6910-B80D-4805-B898-B3C79D334FE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123950"/>
          </a:xfrm>
          <a:prstGeom prst="rect">
            <a:avLst/>
          </a:prstGeom>
          <a:solidFill>
            <a:srgbClr val="071B2B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9C67EC-DFB1-4C87-A6B7-ECC015498CBE}"/>
              </a:ext>
            </a:extLst>
          </p:cNvPr>
          <p:cNvSpPr>
            <a:spLocks noGrp="1"/>
          </p:cNvSpPr>
          <p:nvPr/>
        </p:nvSpPr>
        <p:spPr>
          <a:xfrm>
            <a:off x="0" y="4095750"/>
            <a:ext cx="12192000" cy="2762250"/>
          </a:xfrm>
          <a:prstGeom prst="rect">
            <a:avLst/>
          </a:prstGeom>
          <a:solidFill>
            <a:srgbClr val="071B2B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98E212-BE2C-496A-8BCC-1D61F5DF46FA}"/>
              </a:ext>
            </a:extLst>
          </p:cNvPr>
          <p:cNvSpPr>
            <a:spLocks noGrp="1"/>
          </p:cNvSpPr>
          <p:nvPr/>
        </p:nvSpPr>
        <p:spPr>
          <a:xfrm>
            <a:off x="533400" y="285750"/>
            <a:ext cx="111252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87091"/>
          </a:bodyPr>
          <a:lstStyle/>
          <a:p>
            <a:pPr algn="l">
              <a:defRPr sz="2925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«ОСВОБОЖДЕНИЕ РАБОЧЕГО КЛАССА ДОЛЖНО БЫТЬ…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62F1FF4-6BA4-4558-B928-F677DA26464D}"/>
              </a:ext>
            </a:extLst>
          </p:cNvPr>
          <p:cNvSpPr>
            <a:spLocks noGrp="1"/>
          </p:cNvSpPr>
          <p:nvPr/>
        </p:nvSpPr>
        <p:spPr>
          <a:xfrm>
            <a:off x="514350" y="4514850"/>
            <a:ext cx="3429000" cy="1447800"/>
          </a:xfrm>
          <a:prstGeom prst="roundRect">
            <a:avLst>
              <a:gd name="adj" fmla="val 5263"/>
            </a:avLst>
          </a:prstGeom>
          <a:solidFill>
            <a:srgbClr val="F4EBDD"/>
          </a:solidFill>
          <a:ln w="11430">
            <a:solidFill>
              <a:srgbClr val="B08D57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F8AA9F-F3DB-4DA5-82E4-25E610903E53}"/>
              </a:ext>
            </a:extLst>
          </p:cNvPr>
          <p:cNvSpPr>
            <a:spLocks noGrp="1"/>
          </p:cNvSpPr>
          <p:nvPr/>
        </p:nvSpPr>
        <p:spPr>
          <a:xfrm>
            <a:off x="647700" y="4648200"/>
            <a:ext cx="31623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66675" tIns="47625" rIns="66675" bIns="47625" anchor="ctr">
            <a:normAutofit/>
          </a:bodyPr>
          <a:lstStyle/>
          <a:p>
            <a:pPr algn="ctr">
              <a:defRPr sz="1725" b="0" i="0">
                <a:solidFill>
                  <a:srgbClr val="071B2B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071B2B"/>
                </a:solidFill>
                <a:latin typeface="Arial"/>
                <a:ea typeface="Arial"/>
                <a:cs typeface="Arial"/>
              </a:rPr>
              <a:t>Рабочее движение боролось за права через профсоюзы и политические партии.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B2B147B-67E4-4B4B-B8A8-095E44071C49}"/>
              </a:ext>
            </a:extLst>
          </p:cNvPr>
          <p:cNvSpPr>
            <a:spLocks noGrp="1"/>
          </p:cNvSpPr>
          <p:nvPr/>
        </p:nvSpPr>
        <p:spPr>
          <a:xfrm>
            <a:off x="4133850" y="4514850"/>
            <a:ext cx="2667000" cy="1447800"/>
          </a:xfrm>
          <a:prstGeom prst="roundRect">
            <a:avLst>
              <a:gd name="adj" fmla="val 5263"/>
            </a:avLst>
          </a:prstGeom>
          <a:solidFill>
            <a:srgbClr val="7D2433"/>
          </a:solidFill>
          <a:ln w="11430">
            <a:solidFill>
              <a:srgbClr val="B08D57"/>
            </a:solidFill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8599B4-0889-4E4B-95A6-FDE37C384BD1}"/>
              </a:ext>
            </a:extLst>
          </p:cNvPr>
          <p:cNvSpPr>
            <a:spLocks noGrp="1"/>
          </p:cNvSpPr>
          <p:nvPr/>
        </p:nvSpPr>
        <p:spPr>
          <a:xfrm>
            <a:off x="4267200" y="4648200"/>
            <a:ext cx="24003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66675" tIns="47625" rIns="66675" bIns="47625" anchor="ctr">
            <a:normAutofit/>
          </a:bodyPr>
          <a:lstStyle/>
          <a:p>
            <a:pPr algn="ctr">
              <a:defRPr sz="1725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Тип борьбы рабочих варьировался в зависимости от страны.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06F4877-7C02-40C4-A999-6A81319ED51D}"/>
              </a:ext>
            </a:extLst>
          </p:cNvPr>
          <p:cNvSpPr>
            <a:spLocks noGrp="1"/>
          </p:cNvSpPr>
          <p:nvPr/>
        </p:nvSpPr>
        <p:spPr>
          <a:xfrm>
            <a:off x="6991350" y="4514850"/>
            <a:ext cx="4762500" cy="1447800"/>
          </a:xfrm>
          <a:prstGeom prst="roundRect">
            <a:avLst>
              <a:gd name="adj" fmla="val 5263"/>
            </a:avLst>
          </a:prstGeom>
          <a:solidFill>
            <a:srgbClr val="F4EBDD"/>
          </a:solidFill>
          <a:ln w="11430">
            <a:solidFill>
              <a:srgbClr val="B08D57"/>
            </a:solidFill>
            <a:prstDash val="solid"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387230-A9D5-4914-B1D4-F875784A1397}"/>
              </a:ext>
            </a:extLst>
          </p:cNvPr>
          <p:cNvSpPr>
            <a:spLocks noGrp="1"/>
          </p:cNvSpPr>
          <p:nvPr/>
        </p:nvSpPr>
        <p:spPr>
          <a:xfrm>
            <a:off x="7124700" y="4648200"/>
            <a:ext cx="44958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66675" tIns="47625" rIns="66675" bIns="47625" anchor="ctr">
            <a:normAutofit/>
          </a:bodyPr>
          <a:lstStyle/>
          <a:p>
            <a:pPr algn="ctr">
              <a:defRPr sz="1500" b="1" i="0">
                <a:solidFill>
                  <a:srgbClr val="071B2B"/>
                </a:solidFill>
                <a:latin typeface="Georgia"/>
                <a:ea typeface="Georgia"/>
                <a:cs typeface="Georgia"/>
              </a:defRPr>
            </a:pPr>
            <a:r>
              <a:rPr sz="1500" b="1" i="0">
                <a:solidFill>
                  <a:srgbClr val="071B2B"/>
                </a:solidFill>
                <a:latin typeface="Georgia"/>
                <a:ea typeface="Georgia"/>
                <a:cs typeface="Georgia"/>
              </a:rPr>
              <a:t>Какие типы рабочего движения были в странах Запада? Чем они характеризовались? (П.6, с. 46)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C5E3B4F-0BEF-4366-B8F0-57CAC557D5F2}"/>
              </a:ext>
            </a:extLst>
          </p:cNvPr>
          <p:cNvSpPr>
            <a:spLocks noGrp="1"/>
          </p:cNvSpPr>
          <p:nvPr/>
        </p:nvSpPr>
        <p:spPr>
          <a:xfrm>
            <a:off x="7734300" y="6172200"/>
            <a:ext cx="3905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r">
              <a:defRPr sz="1125" b="0" i="1">
                <a:solidFill>
                  <a:srgbClr val="D4BD91"/>
                </a:solidFill>
                <a:latin typeface="Georgia"/>
                <a:ea typeface="Georgia"/>
                <a:cs typeface="Georgia"/>
              </a:defRPr>
            </a:pPr>
            <a:r>
              <a:rPr sz="1125" b="0" i="1">
                <a:solidFill>
                  <a:srgbClr val="D4BD91"/>
                </a:solidFill>
                <a:latin typeface="Georgia"/>
                <a:ea typeface="Georgia"/>
                <a:cs typeface="Georgia"/>
              </a:rPr>
              <a:t>Демонстрация лондонских рабочих</a:t>
            </a:r>
          </a:p>
        </p:txBody>
      </p:sp>
    </p:spTree>
    <p:extLst>
      <p:ext uri="{BB962C8B-B14F-4D97-AF65-F5344CB8AC3E}">
        <p14:creationId xmlns:p14="http://schemas.microsoft.com/office/powerpoint/2010/main" val="1964191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CE57280-6C65-47AC-A72C-EFB795E034AD}"/>
              </a:ext>
            </a:extLst>
          </p:cNvPr>
          <p:cNvSpPr>
            <a:spLocks noGrp="1"/>
          </p:cNvSpPr>
          <p:nvPr/>
        </p:nvSpPr>
        <p:spPr>
          <a:xfrm>
            <a:off x="11944350" y="0"/>
            <a:ext cx="247650" cy="68580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698DFF-FEA2-426F-AEC1-00BDA827A8DD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D85D418-54AD-4D70-8167-CA6122BE846F}"/>
              </a:ext>
            </a:extLst>
          </p:cNvPr>
          <p:cNvSpPr>
            <a:spLocks noGrp="1"/>
          </p:cNvSpPr>
          <p:nvPr/>
        </p:nvSpPr>
        <p:spPr>
          <a:xfrm>
            <a:off x="5334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BB688D-CB27-4DC0-A25B-B293C466106E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111252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87091"/>
          </a:bodyPr>
          <a:lstStyle/>
          <a:p>
            <a:pPr algn="l">
              <a:defRPr sz="292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«ОСВОБОЖДЕНИЕ РАБОЧЕГО КЛАССА ДОЛЖНО БЫТЬ…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C30138-D744-4B51-AF7A-B6355DCCD4B5}"/>
              </a:ext>
            </a:extLst>
          </p:cNvPr>
          <p:cNvSpPr>
            <a:spLocks noGrp="1"/>
          </p:cNvSpPr>
          <p:nvPr/>
        </p:nvSpPr>
        <p:spPr>
          <a:xfrm>
            <a:off x="933450" y="1123950"/>
            <a:ext cx="103251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14300" tIns="38100" rIns="114300" bIns="38100" anchor="ctr">
            <a:normAutofit/>
          </a:bodyPr>
          <a:lstStyle/>
          <a:p>
            <a:pPr algn="ctr">
              <a:defRPr sz="1650" b="1" i="0">
                <a:solidFill>
                  <a:srgbClr val="7D2433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7D2433"/>
                </a:solidFill>
                <a:latin typeface="Georgia"/>
                <a:ea typeface="Georgia"/>
                <a:cs typeface="Georgia"/>
              </a:rPr>
              <a:t>Какие типы рабочего движения были в странах Запада? Чем они характеризовались? (П.6, с. 46)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22FA822-5981-4283-828E-3C3D7208474C}"/>
              </a:ext>
            </a:extLst>
          </p:cNvPr>
          <p:cNvSpPr>
            <a:spLocks noGrp="1"/>
          </p:cNvSpPr>
          <p:nvPr/>
        </p:nvSpPr>
        <p:spPr>
          <a:xfrm>
            <a:off x="533400" y="2076450"/>
            <a:ext cx="3429000" cy="2781300"/>
          </a:xfrm>
          <a:prstGeom prst="roundRect">
            <a:avLst>
              <a:gd name="adj" fmla="val 4110"/>
            </a:avLst>
          </a:prstGeom>
          <a:solidFill>
            <a:srgbClr val="FBF6EC"/>
          </a:solidFill>
          <a:ln w="28575">
            <a:solidFill>
              <a:srgbClr val="102A4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061AEBFC-C019-4EB9-92A1-6C71A0DA968D}"/>
              </a:ext>
            </a:extLst>
          </p:cNvPr>
          <p:cNvSpPr>
            <a:spLocks noGrp="1"/>
          </p:cNvSpPr>
          <p:nvPr/>
        </p:nvSpPr>
        <p:spPr>
          <a:xfrm>
            <a:off x="1924050" y="2305050"/>
            <a:ext cx="647700" cy="6477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E326519-6A87-4875-9736-413705075482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2971800" cy="1562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76200" rIns="76200" bIns="76200" anchor="ctr">
            <a:normAutofit/>
          </a:bodyPr>
          <a:lstStyle/>
          <a:p>
            <a:pPr algn="ctr">
              <a:defRPr sz="165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«Англосаксонский» (Англия, США) (прагматизм, реформизм, отказ от революционных методов).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CD30FC2-3134-4333-9FF7-EB0E12018F4B}"/>
              </a:ext>
            </a:extLst>
          </p:cNvPr>
          <p:cNvSpPr>
            <a:spLocks noGrp="1"/>
          </p:cNvSpPr>
          <p:nvPr/>
        </p:nvSpPr>
        <p:spPr>
          <a:xfrm>
            <a:off x="4324350" y="2076450"/>
            <a:ext cx="3429000" cy="2781300"/>
          </a:xfrm>
          <a:prstGeom prst="roundRect">
            <a:avLst>
              <a:gd name="adj" fmla="val 4110"/>
            </a:avLst>
          </a:prstGeom>
          <a:solidFill>
            <a:srgbClr val="FBF6EC"/>
          </a:solidFill>
          <a:ln w="28575">
            <a:solidFill>
              <a:srgbClr val="7D243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B8E79441-B5CD-4339-8F75-306883E26B50}"/>
              </a:ext>
            </a:extLst>
          </p:cNvPr>
          <p:cNvSpPr>
            <a:spLocks noGrp="1"/>
          </p:cNvSpPr>
          <p:nvPr/>
        </p:nvSpPr>
        <p:spPr>
          <a:xfrm>
            <a:off x="5715000" y="2305050"/>
            <a:ext cx="647700" cy="6477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35FEB98-BD1C-4DC0-9211-EA25BF32D662}"/>
              </a:ext>
            </a:extLst>
          </p:cNvPr>
          <p:cNvSpPr>
            <a:spLocks noGrp="1"/>
          </p:cNvSpPr>
          <p:nvPr/>
        </p:nvSpPr>
        <p:spPr>
          <a:xfrm>
            <a:off x="4552950" y="3067050"/>
            <a:ext cx="2971800" cy="1562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76200" rIns="76200" bIns="76200" anchor="ctr">
            <a:normAutofit/>
          </a:bodyPr>
          <a:lstStyle/>
          <a:p>
            <a:pPr algn="ctr">
              <a:defRPr sz="165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«Романский» (Франция, Испания, Италия) (анархо-синдикализм, ставка на стачки и профсоюзы).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92307C32-62C6-40A8-BA66-F3692D44B646}"/>
              </a:ext>
            </a:extLst>
          </p:cNvPr>
          <p:cNvSpPr>
            <a:spLocks noGrp="1"/>
          </p:cNvSpPr>
          <p:nvPr/>
        </p:nvSpPr>
        <p:spPr>
          <a:xfrm>
            <a:off x="8115300" y="2076450"/>
            <a:ext cx="3429000" cy="2781300"/>
          </a:xfrm>
          <a:prstGeom prst="roundRect">
            <a:avLst>
              <a:gd name="adj" fmla="val 4110"/>
            </a:avLst>
          </a:prstGeom>
          <a:solidFill>
            <a:srgbClr val="E8D9C0"/>
          </a:solidFill>
          <a:ln w="28575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619D4C4-6E41-4C73-878D-7477149432DF}"/>
              </a:ext>
            </a:extLst>
          </p:cNvPr>
          <p:cNvSpPr>
            <a:spLocks noGrp="1"/>
          </p:cNvSpPr>
          <p:nvPr/>
        </p:nvSpPr>
        <p:spPr>
          <a:xfrm>
            <a:off x="9505950" y="2305050"/>
            <a:ext cx="647700" cy="647700"/>
          </a:xfrm>
          <a:prstGeom prst="ellipse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9FB18F8-CEF1-4486-922A-1D0E4F21CFFE}"/>
              </a:ext>
            </a:extLst>
          </p:cNvPr>
          <p:cNvSpPr>
            <a:spLocks noGrp="1"/>
          </p:cNvSpPr>
          <p:nvPr/>
        </p:nvSpPr>
        <p:spPr>
          <a:xfrm>
            <a:off x="8343900" y="3067050"/>
            <a:ext cx="2971800" cy="1562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76200" rIns="76200" bIns="76200" anchor="ctr">
            <a:normAutofit/>
          </a:bodyPr>
          <a:lstStyle/>
          <a:p>
            <a:pPr algn="ctr">
              <a:defRPr sz="165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«Германский» (Германия, Нидерланды) (марксизм, создание социалистических партий).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8B87792-8264-4BDD-AE49-EAF261C83E11}"/>
              </a:ext>
            </a:extLst>
          </p:cNvPr>
          <p:cNvSpPr>
            <a:spLocks noGrp="1"/>
          </p:cNvSpPr>
          <p:nvPr/>
        </p:nvSpPr>
        <p:spPr>
          <a:xfrm>
            <a:off x="619125" y="5114925"/>
            <a:ext cx="1123950" cy="1123950"/>
          </a:xfrm>
          <a:prstGeom prst="roundRect">
            <a:avLst>
              <a:gd name="adj" fmla="val 44068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rcRect t="11895" b="11895"/>
          <a:stretch>
            <a:fillRect/>
          </a:stretch>
        </p:blipFill>
        <p:spPr>
          <a:xfrm>
            <a:off x="685800" y="5181600"/>
            <a:ext cx="990600" cy="990600"/>
          </a:xfrm>
          <a:prstGeom prst="ellipse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708585D-2401-4C1D-AD88-2711A5EFCBBF}"/>
              </a:ext>
            </a:extLst>
          </p:cNvPr>
          <p:cNvSpPr>
            <a:spLocks noGrp="1"/>
          </p:cNvSpPr>
          <p:nvPr/>
        </p:nvSpPr>
        <p:spPr>
          <a:xfrm>
            <a:off x="1809750" y="5334000"/>
            <a:ext cx="3810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l">
              <a:defRPr sz="1125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125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Ж. Сорель – идеолог анархо-синдикализма</a:t>
            </a:r>
          </a:p>
        </p:txBody>
      </p:sp>
    </p:spTree>
    <p:extLst>
      <p:ext uri="{BB962C8B-B14F-4D97-AF65-F5344CB8AC3E}">
        <p14:creationId xmlns:p14="http://schemas.microsoft.com/office/powerpoint/2010/main" val="766420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rcRect t="6661" b="66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91C5D9-9D29-4E7A-B9DC-67DB0721065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B2B">
              <a:alpha val="72000"/>
            </a:srgbClr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B2F103-1CAA-41F2-AD58-CCF30BC2E9DC}"/>
              </a:ext>
            </a:extLst>
          </p:cNvPr>
          <p:cNvSpPr>
            <a:spLocks noGrp="1"/>
          </p:cNvSpPr>
          <p:nvPr/>
        </p:nvSpPr>
        <p:spPr>
          <a:xfrm>
            <a:off x="514350" y="285750"/>
            <a:ext cx="111633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r">
              <a:defRPr sz="300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…ДЕЛОМ САМОГО РАБОЧЕГО КЛАССА»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A2DB6F6-EA9C-4B52-B4BB-6EF2AA45F3B1}"/>
              </a:ext>
            </a:extLst>
          </p:cNvPr>
          <p:cNvSpPr>
            <a:spLocks noGrp="1"/>
          </p:cNvSpPr>
          <p:nvPr/>
        </p:nvSpPr>
        <p:spPr>
          <a:xfrm>
            <a:off x="485775" y="1152525"/>
            <a:ext cx="1752600" cy="2038350"/>
          </a:xfrm>
          <a:prstGeom prst="roundRect">
            <a:avLst>
              <a:gd name="adj" fmla="val 46196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rcRect l="195" r="195"/>
          <a:stretch>
            <a:fillRect/>
          </a:stretch>
        </p:blipFill>
        <p:spPr>
          <a:xfrm>
            <a:off x="552450" y="1219200"/>
            <a:ext cx="1619250" cy="1905000"/>
          </a:xfrm>
          <a:prstGeom prst="ellipse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EBB19AE-FDCB-43B7-9323-BC3DF0C389DF}"/>
              </a:ext>
            </a:extLst>
          </p:cNvPr>
          <p:cNvSpPr>
            <a:spLocks noGrp="1"/>
          </p:cNvSpPr>
          <p:nvPr/>
        </p:nvSpPr>
        <p:spPr>
          <a:xfrm>
            <a:off x="9953625" y="1152525"/>
            <a:ext cx="1752600" cy="2038350"/>
          </a:xfrm>
          <a:prstGeom prst="roundRect">
            <a:avLst>
              <a:gd name="adj" fmla="val 46196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rcRect t="6129" b="6129"/>
          <a:stretch>
            <a:fillRect/>
          </a:stretch>
        </p:blipFill>
        <p:spPr>
          <a:xfrm>
            <a:off x="10020300" y="1219200"/>
            <a:ext cx="1619250" cy="1905000"/>
          </a:xfrm>
          <a:prstGeom prst="ellipse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61890CB-E275-417F-8B42-1E1C8413C505}"/>
              </a:ext>
            </a:extLst>
          </p:cNvPr>
          <p:cNvSpPr>
            <a:spLocks noGrp="1"/>
          </p:cNvSpPr>
          <p:nvPr/>
        </p:nvSpPr>
        <p:spPr>
          <a:xfrm>
            <a:off x="2514600" y="1352550"/>
            <a:ext cx="3200400" cy="2571750"/>
          </a:xfrm>
          <a:prstGeom prst="roundRect">
            <a:avLst>
              <a:gd name="adj" fmla="val 3704"/>
            </a:avLst>
          </a:prstGeom>
          <a:solidFill>
            <a:srgbClr val="50131E"/>
          </a:solidFill>
          <a:ln w="1905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361162C-5651-41D3-92A8-E937E33711EC}"/>
              </a:ext>
            </a:extLst>
          </p:cNvPr>
          <p:cNvSpPr>
            <a:spLocks noGrp="1"/>
          </p:cNvSpPr>
          <p:nvPr/>
        </p:nvSpPr>
        <p:spPr>
          <a:xfrm>
            <a:off x="6477000" y="1352550"/>
            <a:ext cx="3200400" cy="2571750"/>
          </a:xfrm>
          <a:prstGeom prst="roundRect">
            <a:avLst>
              <a:gd name="adj" fmla="val 3704"/>
            </a:avLst>
          </a:prstGeom>
          <a:solidFill>
            <a:srgbClr val="F4EBDD"/>
          </a:solidFill>
          <a:ln w="1905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428EBB-2618-41C3-BA62-61621FC4A0DE}"/>
              </a:ext>
            </a:extLst>
          </p:cNvPr>
          <p:cNvSpPr>
            <a:spLocks noGrp="1"/>
          </p:cNvSpPr>
          <p:nvPr/>
        </p:nvSpPr>
        <p:spPr>
          <a:xfrm>
            <a:off x="2686050" y="1581150"/>
            <a:ext cx="285750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33350" tIns="152400" rIns="133350" bIns="152400" anchor="ctr">
            <a:normAutofit/>
          </a:bodyPr>
          <a:lstStyle/>
          <a:p>
            <a:pPr algn="ctr">
              <a:defRPr sz="1725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В конце XIX в. марксизм раскололся на революционное (сторонники социалистической революции)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7E9851A-4416-4B8B-A382-18034BF77864}"/>
              </a:ext>
            </a:extLst>
          </p:cNvPr>
          <p:cNvSpPr>
            <a:spLocks noGrp="1"/>
          </p:cNvSpPr>
          <p:nvPr/>
        </p:nvSpPr>
        <p:spPr>
          <a:xfrm>
            <a:off x="6648450" y="1581150"/>
            <a:ext cx="285750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33350" tIns="152400" rIns="133350" bIns="152400" anchor="ctr">
            <a:normAutofit/>
          </a:bodyPr>
          <a:lstStyle/>
          <a:p>
            <a:pPr algn="ctr">
              <a:defRPr sz="1725" b="0" i="0">
                <a:solidFill>
                  <a:srgbClr val="071B2B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071B2B"/>
                </a:solidFill>
                <a:latin typeface="Arial"/>
                <a:ea typeface="Arial"/>
                <a:cs typeface="Arial"/>
              </a:rPr>
              <a:t>и мирное крыло (сторонники постепенных реформ).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EC4C78C-7EDB-4322-ABD4-6D022D2A23DA}"/>
              </a:ext>
            </a:extLst>
          </p:cNvPr>
          <p:cNvSpPr>
            <a:spLocks noGrp="1"/>
          </p:cNvSpPr>
          <p:nvPr/>
        </p:nvSpPr>
        <p:spPr>
          <a:xfrm>
            <a:off x="1524000" y="4324350"/>
            <a:ext cx="9144000" cy="876300"/>
          </a:xfrm>
          <a:prstGeom prst="roundRect">
            <a:avLst>
              <a:gd name="adj" fmla="val 8696"/>
            </a:avLst>
          </a:prstGeom>
          <a:solidFill>
            <a:srgbClr val="D4BD91"/>
          </a:solidFill>
          <a:ln w="0">
            <a:noFill/>
            <a:prstDash val="solid"/>
          </a:ln>
        </p:spPr>
        <p:txBody>
          <a:bodyPr wrap="square" lIns="171450" tIns="114300" rIns="171450" bIns="114300" anchor="ctr">
            <a:normAutofit/>
          </a:bodyPr>
          <a:lstStyle/>
          <a:p>
            <a:pPr algn="ctr">
              <a:defRPr sz="1725" b="0" i="0">
                <a:solidFill>
                  <a:srgbClr val="071B2B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071B2B"/>
                </a:solidFill>
                <a:latin typeface="Arial"/>
                <a:ea typeface="Arial"/>
                <a:cs typeface="Arial"/>
              </a:rPr>
              <a:t>Профсоюзы набирали силу, так как стали объединять рабочих разного  уровня и организовывать стачки (массовое прекращение работы).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824BC78-B5B6-4D0A-8A3A-FBD619AAA9EB}"/>
              </a:ext>
            </a:extLst>
          </p:cNvPr>
          <p:cNvSpPr>
            <a:spLocks noGrp="1"/>
          </p:cNvSpPr>
          <p:nvPr/>
        </p:nvSpPr>
        <p:spPr>
          <a:xfrm>
            <a:off x="2400300" y="5467350"/>
            <a:ext cx="7391400" cy="647700"/>
          </a:xfrm>
          <a:prstGeom prst="roundRect">
            <a:avLst>
              <a:gd name="adj" fmla="val 50000"/>
            </a:avLst>
          </a:prstGeom>
          <a:solidFill>
            <a:srgbClr val="7D2433"/>
          </a:solidFill>
          <a:ln w="0">
            <a:noFill/>
            <a:prstDash val="solid"/>
          </a:ln>
        </p:spPr>
        <p:txBody>
          <a:bodyPr wrap="square" lIns="190500" tIns="76200" rIns="190500" bIns="76200" anchor="ctr">
            <a:normAutofit fontScale="88954" lnSpcReduction="20000"/>
          </a:bodyPr>
          <a:lstStyle/>
          <a:p>
            <a:pPr algn="ctr">
              <a:defRPr sz="17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В Великобритании рабочие основали свою партию (Лейбористская партия).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77AD33B-AA9B-4D44-BFDB-1D0A54A906C7}"/>
              </a:ext>
            </a:extLst>
          </p:cNvPr>
          <p:cNvSpPr>
            <a:spLocks noGrp="1"/>
          </p:cNvSpPr>
          <p:nvPr/>
        </p:nvSpPr>
        <p:spPr>
          <a:xfrm>
            <a:off x="6686550" y="6210300"/>
            <a:ext cx="4972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r">
              <a:defRPr sz="1088" b="0" i="1">
                <a:solidFill>
                  <a:srgbClr val="D4BD91"/>
                </a:solidFill>
                <a:latin typeface="Georgia"/>
                <a:ea typeface="Georgia"/>
                <a:cs typeface="Georgia"/>
              </a:defRPr>
            </a:pPr>
            <a:r>
              <a:rPr sz="1088" b="0" i="1">
                <a:solidFill>
                  <a:srgbClr val="D4BD91"/>
                </a:solidFill>
                <a:latin typeface="Georgia"/>
                <a:ea typeface="Georgia"/>
                <a:cs typeface="Georgia"/>
              </a:rPr>
              <a:t>Рабочие поджигают стекольную фабрику в ходе стачки в Бельгии (1886)</a:t>
            </a:r>
          </a:p>
        </p:txBody>
      </p:sp>
    </p:spTree>
    <p:extLst>
      <p:ext uri="{BB962C8B-B14F-4D97-AF65-F5344CB8AC3E}">
        <p14:creationId xmlns:p14="http://schemas.microsoft.com/office/powerpoint/2010/main" val="1619900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t="7607" b="76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9334C07-3E0B-4154-975C-7B6FFA92232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B2B">
              <a:alpha val="68000"/>
            </a:srgbClr>
          </a:solidFill>
          <a:ln w="0">
            <a:noFill/>
            <a:prstDash val="solid"/>
          </a:ln>
        </p:spPr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7B6F6515-A760-49F9-856F-78D6994DA6BB}"/>
              </a:ext>
            </a:extLst>
          </p:cNvPr>
          <p:cNvSpPr>
            <a:spLocks noGrp="1"/>
          </p:cNvSpPr>
          <p:nvPr/>
        </p:nvSpPr>
        <p:spPr>
          <a:xfrm>
            <a:off x="1047750" y="781050"/>
            <a:ext cx="10096500" cy="5295900"/>
          </a:xfrm>
          <a:prstGeom prst="roundRect">
            <a:avLst>
              <a:gd name="adj" fmla="val 3237"/>
            </a:avLst>
          </a:prstGeom>
          <a:solidFill>
            <a:srgbClr val="F4EBDD"/>
          </a:solidFill>
          <a:ln w="28575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9">
            <a:scrgbClr r="0" g="0" b="0"/>
          </a:effectRef>
          <a:fontRef idx="major"/>
        </p:style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867A678-AC67-496B-A0A8-BC98FC113EE7}"/>
              </a:ext>
            </a:extLst>
          </p:cNvPr>
          <p:cNvSpPr>
            <a:spLocks noGrp="1"/>
          </p:cNvSpPr>
          <p:nvPr/>
        </p:nvSpPr>
        <p:spPr>
          <a:xfrm>
            <a:off x="2095500" y="1200150"/>
            <a:ext cx="8001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850" b="1" i="0">
                <a:solidFill>
                  <a:srgbClr val="7D2433"/>
                </a:solidFill>
                <a:latin typeface="Georgia"/>
                <a:ea typeface="Georgia"/>
                <a:cs typeface="Georgia"/>
              </a:defRPr>
            </a:pPr>
            <a:r>
              <a:rPr sz="2850" b="1" i="0">
                <a:solidFill>
                  <a:srgbClr val="7D2433"/>
                </a:solidFill>
                <a:latin typeface="Georgia"/>
                <a:ea typeface="Georgia"/>
                <a:cs typeface="Georgia"/>
              </a:rPr>
              <a:t>ГЛАВНЫЙ ВОПРОС УРОКА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609085F-3F8D-4571-BA1A-369C5A17A1F9}"/>
              </a:ext>
            </a:extLst>
          </p:cNvPr>
          <p:cNvSpPr>
            <a:spLocks noGrp="1"/>
          </p:cNvSpPr>
          <p:nvPr/>
        </p:nvSpPr>
        <p:spPr>
          <a:xfrm>
            <a:off x="4171950" y="2076450"/>
            <a:ext cx="3848100" cy="38100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08592B-9D6A-4A50-9321-C3F1F20D991C}"/>
              </a:ext>
            </a:extLst>
          </p:cNvPr>
          <p:cNvSpPr>
            <a:spLocks noGrp="1"/>
          </p:cNvSpPr>
          <p:nvPr/>
        </p:nvSpPr>
        <p:spPr>
          <a:xfrm>
            <a:off x="1962150" y="2514600"/>
            <a:ext cx="8267700" cy="1371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52400" tIns="76200" rIns="152400" bIns="76200" anchor="ctr">
            <a:normAutofit/>
          </a:bodyPr>
          <a:lstStyle/>
          <a:p>
            <a:pPr algn="ctr">
              <a:defRPr sz="307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07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Почему демократизация в XIX в. добилась таких успехов?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7D86C0A-3CF5-4584-9B9B-AA8CC9CBC428}"/>
              </a:ext>
            </a:extLst>
          </p:cNvPr>
          <p:cNvSpPr>
            <a:spLocks noGrp="1"/>
          </p:cNvSpPr>
          <p:nvPr/>
        </p:nvSpPr>
        <p:spPr>
          <a:xfrm>
            <a:off x="2990850" y="4324350"/>
            <a:ext cx="62103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14300" tIns="57150" rIns="114300" bIns="57150" anchor="ctr">
            <a:normAutofit/>
          </a:bodyPr>
          <a:lstStyle/>
          <a:p>
            <a:pPr algn="ctr">
              <a:defRPr sz="1575" b="0" i="0">
                <a:solidFill>
                  <a:srgbClr val="6E665D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E665D"/>
                </a:solidFill>
                <a:latin typeface="Arial"/>
                <a:ea typeface="Arial"/>
                <a:cs typeface="Arial"/>
              </a:rPr>
              <a:t>Главный вопрос урока, на который необходимо ответить, обосновав ответ 2-3 аргументами.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6FA221D-72A3-43AA-832F-F128C71BBAC1}"/>
              </a:ext>
            </a:extLst>
          </p:cNvPr>
          <p:cNvSpPr>
            <a:spLocks noGrp="1"/>
          </p:cNvSpPr>
          <p:nvPr/>
        </p:nvSpPr>
        <p:spPr>
          <a:xfrm>
            <a:off x="5924550" y="5353050"/>
            <a:ext cx="342900" cy="3429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83222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E1AD096-271C-4D32-B78E-E2103EB4DFC4}"/>
              </a:ext>
            </a:extLst>
          </p:cNvPr>
          <p:cNvSpPr>
            <a:spLocks noGrp="1"/>
          </p:cNvSpPr>
          <p:nvPr/>
        </p:nvSpPr>
        <p:spPr>
          <a:xfrm>
            <a:off x="11944350" y="0"/>
            <a:ext cx="247650" cy="68580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6B68FC-FC5C-4B9C-B29A-9182C26A0604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0F2FFA3-EA02-4F1D-A4BB-933395A1C965}"/>
              </a:ext>
            </a:extLst>
          </p:cNvPr>
          <p:cNvSpPr>
            <a:spLocks noGrp="1"/>
          </p:cNvSpPr>
          <p:nvPr/>
        </p:nvSpPr>
        <p:spPr>
          <a:xfrm>
            <a:off x="7743825" y="447675"/>
            <a:ext cx="3562350" cy="5791200"/>
          </a:xfrm>
          <a:prstGeom prst="roundRect">
            <a:avLst>
              <a:gd name="adj" fmla="val 2139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810500" y="1262317"/>
            <a:ext cx="3429000" cy="4161916"/>
          </a:xfrm>
          <a:prstGeom prst="roundRect">
            <a:avLst>
              <a:gd name="adj" fmla="val 2222"/>
            </a:avLst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F439BA6-23EB-45D3-9979-B3C32451D693}"/>
              </a:ext>
            </a:extLst>
          </p:cNvPr>
          <p:cNvSpPr>
            <a:spLocks noGrp="1"/>
          </p:cNvSpPr>
          <p:nvPr/>
        </p:nvSpPr>
        <p:spPr>
          <a:xfrm>
            <a:off x="7334250" y="838200"/>
            <a:ext cx="190500" cy="49530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8167341-C070-4DAB-86FF-F1F121CD071E}"/>
              </a:ext>
            </a:extLst>
          </p:cNvPr>
          <p:cNvSpPr>
            <a:spLocks noGrp="1"/>
          </p:cNvSpPr>
          <p:nvPr/>
        </p:nvSpPr>
        <p:spPr>
          <a:xfrm>
            <a:off x="5334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83431F3-C34F-4B18-81BA-3AB305F4A3DA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6191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39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ПЛАН: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984B341-E9DB-4DA4-8B17-52614A971C00}"/>
              </a:ext>
            </a:extLst>
          </p:cNvPr>
          <p:cNvSpPr>
            <a:spLocks noGrp="1"/>
          </p:cNvSpPr>
          <p:nvPr/>
        </p:nvSpPr>
        <p:spPr>
          <a:xfrm>
            <a:off x="647700" y="1543050"/>
            <a:ext cx="114300" cy="1143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2B7F80D-4E2D-4FE1-9D3F-CE72965CAA2F}"/>
              </a:ext>
            </a:extLst>
          </p:cNvPr>
          <p:cNvSpPr>
            <a:spLocks noGrp="1"/>
          </p:cNvSpPr>
          <p:nvPr/>
        </p:nvSpPr>
        <p:spPr>
          <a:xfrm>
            <a:off x="914400" y="1428750"/>
            <a:ext cx="5943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19050" rIns="57150" bIns="19050" anchor="ctr">
            <a:normAutofit/>
          </a:bodyPr>
          <a:lstStyle/>
          <a:p>
            <a:pPr algn="l">
              <a:defRPr sz="18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02A43"/>
                </a:solidFill>
                <a:latin typeface="Arial"/>
                <a:ea typeface="Arial"/>
                <a:cs typeface="Arial"/>
              </a:rPr>
              <a:t>Что такое демократизация?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CC09779-155B-411A-9230-F2C76B60C3F0}"/>
              </a:ext>
            </a:extLst>
          </p:cNvPr>
          <p:cNvSpPr>
            <a:spLocks noGrp="1"/>
          </p:cNvSpPr>
          <p:nvPr/>
        </p:nvSpPr>
        <p:spPr>
          <a:xfrm>
            <a:off x="914400" y="1971675"/>
            <a:ext cx="5334000" cy="9525"/>
          </a:xfrm>
          <a:prstGeom prst="rect">
            <a:avLst/>
          </a:prstGeom>
          <a:solidFill>
            <a:srgbClr val="D4BD91"/>
          </a:solidFill>
          <a:ln w="0">
            <a:noFill/>
            <a:prstDash val="solid"/>
          </a:ln>
        </p:spPr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B82D8A5-A729-42FF-99FF-031000CDAAE2}"/>
              </a:ext>
            </a:extLst>
          </p:cNvPr>
          <p:cNvSpPr>
            <a:spLocks noGrp="1"/>
          </p:cNvSpPr>
          <p:nvPr/>
        </p:nvSpPr>
        <p:spPr>
          <a:xfrm>
            <a:off x="647700" y="2209800"/>
            <a:ext cx="114300" cy="114300"/>
          </a:xfrm>
          <a:prstGeom prst="ellipse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11EB460-208F-4F5F-86E0-23B517317C2A}"/>
              </a:ext>
            </a:extLst>
          </p:cNvPr>
          <p:cNvSpPr>
            <a:spLocks noGrp="1"/>
          </p:cNvSpPr>
          <p:nvPr/>
        </p:nvSpPr>
        <p:spPr>
          <a:xfrm>
            <a:off x="914400" y="2095500"/>
            <a:ext cx="5943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19050" rIns="57150" bIns="19050" anchor="ctr">
            <a:normAutofit/>
          </a:bodyPr>
          <a:lstStyle/>
          <a:p>
            <a:pPr algn="l">
              <a:defRPr sz="18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02A43"/>
                </a:solidFill>
                <a:latin typeface="Arial"/>
                <a:ea typeface="Arial"/>
                <a:cs typeface="Arial"/>
              </a:rPr>
              <a:t>Парламенты и конституции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7B27E31-209A-4097-A557-C920EA9DE677}"/>
              </a:ext>
            </a:extLst>
          </p:cNvPr>
          <p:cNvSpPr>
            <a:spLocks noGrp="1"/>
          </p:cNvSpPr>
          <p:nvPr/>
        </p:nvSpPr>
        <p:spPr>
          <a:xfrm>
            <a:off x="914400" y="2638425"/>
            <a:ext cx="5334000" cy="9525"/>
          </a:xfrm>
          <a:prstGeom prst="rect">
            <a:avLst/>
          </a:prstGeom>
          <a:solidFill>
            <a:srgbClr val="D4BD91"/>
          </a:solidFill>
          <a:ln w="0">
            <a:noFill/>
            <a:prstDash val="solid"/>
          </a:ln>
        </p:spPr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6C84489-8DE4-4581-B8BB-88A661EC795C}"/>
              </a:ext>
            </a:extLst>
          </p:cNvPr>
          <p:cNvSpPr>
            <a:spLocks noGrp="1"/>
          </p:cNvSpPr>
          <p:nvPr/>
        </p:nvSpPr>
        <p:spPr>
          <a:xfrm>
            <a:off x="647700" y="2876550"/>
            <a:ext cx="114300" cy="1143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F11004A-C61F-4D5D-86BF-65E29E51E6EC}"/>
              </a:ext>
            </a:extLst>
          </p:cNvPr>
          <p:cNvSpPr>
            <a:spLocks noGrp="1"/>
          </p:cNvSpPr>
          <p:nvPr/>
        </p:nvSpPr>
        <p:spPr>
          <a:xfrm>
            <a:off x="914400" y="2762250"/>
            <a:ext cx="5943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19050" rIns="57150" bIns="19050" anchor="ctr">
            <a:normAutofit/>
          </a:bodyPr>
          <a:lstStyle/>
          <a:p>
            <a:pPr algn="l">
              <a:defRPr sz="18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02A43"/>
                </a:solidFill>
                <a:latin typeface="Arial"/>
                <a:ea typeface="Arial"/>
                <a:cs typeface="Arial"/>
              </a:rPr>
              <a:t>Новая роль государства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749943-81B7-4C1A-A7F7-A7583DCADDEF}"/>
              </a:ext>
            </a:extLst>
          </p:cNvPr>
          <p:cNvSpPr>
            <a:spLocks noGrp="1"/>
          </p:cNvSpPr>
          <p:nvPr/>
        </p:nvSpPr>
        <p:spPr>
          <a:xfrm>
            <a:off x="914400" y="3305175"/>
            <a:ext cx="5334000" cy="9525"/>
          </a:xfrm>
          <a:prstGeom prst="rect">
            <a:avLst/>
          </a:prstGeom>
          <a:solidFill>
            <a:srgbClr val="D4BD91"/>
          </a:solidFill>
          <a:ln w="0">
            <a:noFill/>
            <a:prstDash val="solid"/>
          </a:ln>
        </p:spPr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D09FD449-B676-4D29-B9D7-D694E4A8906C}"/>
              </a:ext>
            </a:extLst>
          </p:cNvPr>
          <p:cNvSpPr>
            <a:spLocks noGrp="1"/>
          </p:cNvSpPr>
          <p:nvPr/>
        </p:nvSpPr>
        <p:spPr>
          <a:xfrm>
            <a:off x="647700" y="3543300"/>
            <a:ext cx="114300" cy="114300"/>
          </a:xfrm>
          <a:prstGeom prst="ellipse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51D4997-E26E-478D-B52A-74B744394AD0}"/>
              </a:ext>
            </a:extLst>
          </p:cNvPr>
          <p:cNvSpPr>
            <a:spLocks noGrp="1"/>
          </p:cNvSpPr>
          <p:nvPr/>
        </p:nvSpPr>
        <p:spPr>
          <a:xfrm>
            <a:off x="914400" y="3429000"/>
            <a:ext cx="59436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19050" rIns="57150" bIns="19050" anchor="ctr">
            <a:normAutofit/>
          </a:bodyPr>
          <a:lstStyle/>
          <a:p>
            <a:pPr algn="l">
              <a:defRPr sz="1650" b="0" i="1">
                <a:solidFill>
                  <a:srgbClr val="50131E"/>
                </a:solidFill>
                <a:latin typeface="Georgia"/>
                <a:ea typeface="Georgia"/>
                <a:cs typeface="Georgia"/>
              </a:defRPr>
            </a:pPr>
            <a:r>
              <a:rPr sz="1650" b="0" i="1">
                <a:solidFill>
                  <a:srgbClr val="50131E"/>
                </a:solidFill>
                <a:latin typeface="Georgia"/>
                <a:ea typeface="Georgia"/>
                <a:cs typeface="Georgia"/>
              </a:rPr>
              <a:t>«Партия – это организованное общественное мнение»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35E1449-2AA0-4ABC-9834-4047728F58E2}"/>
              </a:ext>
            </a:extLst>
          </p:cNvPr>
          <p:cNvSpPr>
            <a:spLocks noGrp="1"/>
          </p:cNvSpPr>
          <p:nvPr/>
        </p:nvSpPr>
        <p:spPr>
          <a:xfrm>
            <a:off x="914400" y="4133850"/>
            <a:ext cx="5334000" cy="9525"/>
          </a:xfrm>
          <a:prstGeom prst="rect">
            <a:avLst/>
          </a:prstGeom>
          <a:solidFill>
            <a:srgbClr val="D4BD91"/>
          </a:solidFill>
          <a:ln w="0">
            <a:noFill/>
            <a:prstDash val="solid"/>
          </a:ln>
        </p:spPr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F556DDAA-A007-4BDB-99A8-CE637D4187AD}"/>
              </a:ext>
            </a:extLst>
          </p:cNvPr>
          <p:cNvSpPr>
            <a:spLocks noGrp="1"/>
          </p:cNvSpPr>
          <p:nvPr/>
        </p:nvSpPr>
        <p:spPr>
          <a:xfrm>
            <a:off x="647700" y="4343400"/>
            <a:ext cx="114300" cy="1143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14A7836-8825-4BB1-925E-F8AEF7933C3B}"/>
              </a:ext>
            </a:extLst>
          </p:cNvPr>
          <p:cNvSpPr>
            <a:spLocks noGrp="1"/>
          </p:cNvSpPr>
          <p:nvPr/>
        </p:nvSpPr>
        <p:spPr>
          <a:xfrm>
            <a:off x="914400" y="4229100"/>
            <a:ext cx="59436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19050" rIns="57150" bIns="19050" anchor="ctr">
            <a:normAutofit/>
          </a:bodyPr>
          <a:lstStyle/>
          <a:p>
            <a:pPr algn="l">
              <a:defRPr sz="1650" b="0" i="1">
                <a:solidFill>
                  <a:srgbClr val="50131E"/>
                </a:solidFill>
                <a:latin typeface="Georgia"/>
                <a:ea typeface="Georgia"/>
                <a:cs typeface="Georgia"/>
              </a:defRPr>
            </a:pPr>
            <a:r>
              <a:rPr sz="1650" b="0" i="1">
                <a:solidFill>
                  <a:srgbClr val="50131E"/>
                </a:solidFill>
                <a:latin typeface="Georgia"/>
                <a:ea typeface="Georgia"/>
                <a:cs typeface="Georgia"/>
              </a:rPr>
              <a:t>Либералы и консерваторы: как идти в ногу со временем?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FF9FEF8-46A2-4E2B-96EF-70698173477C}"/>
              </a:ext>
            </a:extLst>
          </p:cNvPr>
          <p:cNvSpPr>
            <a:spLocks noGrp="1"/>
          </p:cNvSpPr>
          <p:nvPr/>
        </p:nvSpPr>
        <p:spPr>
          <a:xfrm>
            <a:off x="914400" y="4933950"/>
            <a:ext cx="5334000" cy="9525"/>
          </a:xfrm>
          <a:prstGeom prst="rect">
            <a:avLst/>
          </a:prstGeom>
          <a:solidFill>
            <a:srgbClr val="D4BD91"/>
          </a:solidFill>
          <a:ln w="0">
            <a:noFill/>
            <a:prstDash val="solid"/>
          </a:ln>
        </p:spPr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9C150E2-5A5E-4439-A40C-FFA45E290311}"/>
              </a:ext>
            </a:extLst>
          </p:cNvPr>
          <p:cNvSpPr>
            <a:spLocks noGrp="1"/>
          </p:cNvSpPr>
          <p:nvPr/>
        </p:nvSpPr>
        <p:spPr>
          <a:xfrm>
            <a:off x="647700" y="5219700"/>
            <a:ext cx="114300" cy="114300"/>
          </a:xfrm>
          <a:prstGeom prst="ellipse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31B7C74-6A74-4F7C-9548-432F16E13C27}"/>
              </a:ext>
            </a:extLst>
          </p:cNvPr>
          <p:cNvSpPr>
            <a:spLocks noGrp="1"/>
          </p:cNvSpPr>
          <p:nvPr/>
        </p:nvSpPr>
        <p:spPr>
          <a:xfrm>
            <a:off x="914400" y="5105400"/>
            <a:ext cx="59436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19050" rIns="57150" bIns="19050" anchor="ctr">
            <a:normAutofit/>
          </a:bodyPr>
          <a:lstStyle/>
          <a:p>
            <a:pPr algn="l">
              <a:defRPr sz="1650" b="0" i="1">
                <a:solidFill>
                  <a:srgbClr val="50131E"/>
                </a:solidFill>
                <a:latin typeface="Georgia"/>
                <a:ea typeface="Georgia"/>
                <a:cs typeface="Georgia"/>
              </a:defRPr>
            </a:pPr>
            <a:r>
              <a:rPr sz="1650" b="0" i="1">
                <a:solidFill>
                  <a:srgbClr val="50131E"/>
                </a:solidFill>
                <a:latin typeface="Georgia"/>
                <a:ea typeface="Georgia"/>
                <a:cs typeface="Georgia"/>
              </a:rPr>
              <a:t>«Освобождение рабочего класса должно быть делом самого рабочего класса»</a:t>
            </a:r>
          </a:p>
        </p:txBody>
      </p:sp>
    </p:spTree>
    <p:extLst>
      <p:ext uri="{BB962C8B-B14F-4D97-AF65-F5344CB8AC3E}">
        <p14:creationId xmlns:p14="http://schemas.microsoft.com/office/powerpoint/2010/main" val="355582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4E5A64D-431C-48DA-B902-368D2104531E}"/>
              </a:ext>
            </a:extLst>
          </p:cNvPr>
          <p:cNvSpPr>
            <a:spLocks noGrp="1"/>
          </p:cNvSpPr>
          <p:nvPr/>
        </p:nvSpPr>
        <p:spPr>
          <a:xfrm>
            <a:off x="11944350" y="0"/>
            <a:ext cx="247650" cy="68580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79D54D-0602-4880-A171-CAB7ADCCFF8E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580964-65D0-4743-BCC4-D93F50086D96}"/>
              </a:ext>
            </a:extLst>
          </p:cNvPr>
          <p:cNvSpPr>
            <a:spLocks noGrp="1"/>
          </p:cNvSpPr>
          <p:nvPr/>
        </p:nvSpPr>
        <p:spPr>
          <a:xfrm>
            <a:off x="5334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D154C45-FCC2-4B86-94FD-797F1F622A42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68580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ДОМАШНЕЕ ЗАДАНИЕ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rcRect l="25840" r="25840"/>
          <a:stretch>
            <a:fillRect/>
          </a:stretch>
        </p:blipFill>
        <p:spPr>
          <a:xfrm>
            <a:off x="7353300" y="0"/>
            <a:ext cx="48387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E6CEEE-A678-4721-9CF6-428FA87D4296}"/>
              </a:ext>
            </a:extLst>
          </p:cNvPr>
          <p:cNvSpPr>
            <a:spLocks noGrp="1"/>
          </p:cNvSpPr>
          <p:nvPr/>
        </p:nvSpPr>
        <p:spPr>
          <a:xfrm>
            <a:off x="6858000" y="0"/>
            <a:ext cx="876300" cy="6858000"/>
          </a:xfrm>
          <a:prstGeom prst="rect">
            <a:avLst/>
          </a:prstGeom>
          <a:gradFill>
            <a:gsLst>
              <a:gs pos="0">
                <a:srgbClr val="F4EBDD"/>
              </a:gs>
              <a:gs pos="100000">
                <a:srgbClr val="F4EBDD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559D43C-4F8C-4D6F-94BA-9D930693DF3B}"/>
              </a:ext>
            </a:extLst>
          </p:cNvPr>
          <p:cNvSpPr>
            <a:spLocks noGrp="1"/>
          </p:cNvSpPr>
          <p:nvPr/>
        </p:nvSpPr>
        <p:spPr>
          <a:xfrm>
            <a:off x="609600" y="1314450"/>
            <a:ext cx="5981700" cy="4457700"/>
          </a:xfrm>
          <a:prstGeom prst="roundRect">
            <a:avLst>
              <a:gd name="adj" fmla="val 2564"/>
            </a:avLst>
          </a:prstGeom>
          <a:solidFill>
            <a:srgbClr val="FBF6EC"/>
          </a:solidFill>
          <a:ln w="1905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D9F24F-DE23-4A95-A239-12817B758CEF}"/>
              </a:ext>
            </a:extLst>
          </p:cNvPr>
          <p:cNvSpPr>
            <a:spLocks noGrp="1"/>
          </p:cNvSpPr>
          <p:nvPr/>
        </p:nvSpPr>
        <p:spPr>
          <a:xfrm>
            <a:off x="876300" y="1600200"/>
            <a:ext cx="5467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1950" b="1" i="0">
                <a:solidFill>
                  <a:srgbClr val="7D2433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7D2433"/>
                </a:solidFill>
                <a:latin typeface="Georgia"/>
                <a:ea typeface="Georgia"/>
                <a:cs typeface="Georgia"/>
              </a:rPr>
              <a:t>ИЗУЧИТЬ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AA26115-3E6D-40D3-B065-A355DAAF209F}"/>
              </a:ext>
            </a:extLst>
          </p:cNvPr>
          <p:cNvSpPr>
            <a:spLocks noGrp="1"/>
          </p:cNvSpPr>
          <p:nvPr/>
        </p:nvSpPr>
        <p:spPr>
          <a:xfrm>
            <a:off x="876300" y="2152650"/>
            <a:ext cx="54673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76200" rIns="95250" bIns="76200" anchor="ctr">
            <a:normAutofit/>
          </a:bodyPr>
          <a:lstStyle/>
          <a:p>
            <a:pPr algn="l">
              <a:defRPr sz="172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§4. «Путём реформ: государство, парламенты, партии» (с. 39-48).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2872E8D-9456-44E3-BE78-5BD696BF63D3}"/>
              </a:ext>
            </a:extLst>
          </p:cNvPr>
          <p:cNvSpPr>
            <a:spLocks noGrp="1"/>
          </p:cNvSpPr>
          <p:nvPr/>
        </p:nvSpPr>
        <p:spPr>
          <a:xfrm>
            <a:off x="876300" y="3124200"/>
            <a:ext cx="5200650" cy="19050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615F3E7-D132-4ED6-82AC-AE38D70948C7}"/>
              </a:ext>
            </a:extLst>
          </p:cNvPr>
          <p:cNvSpPr>
            <a:spLocks noGrp="1"/>
          </p:cNvSpPr>
          <p:nvPr/>
        </p:nvSpPr>
        <p:spPr>
          <a:xfrm>
            <a:off x="876300" y="3295650"/>
            <a:ext cx="5467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1950" b="1" i="0">
                <a:solidFill>
                  <a:srgbClr val="7D2433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7D2433"/>
                </a:solidFill>
                <a:latin typeface="Georgia"/>
                <a:ea typeface="Georgia"/>
                <a:cs typeface="Georgia"/>
              </a:rPr>
              <a:t>ЗАДАНИЕ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DF329FF-CD42-4298-B9FC-D216B3BA4522}"/>
              </a:ext>
            </a:extLst>
          </p:cNvPr>
          <p:cNvSpPr>
            <a:spLocks noGrp="1"/>
          </p:cNvSpPr>
          <p:nvPr/>
        </p:nvSpPr>
        <p:spPr>
          <a:xfrm>
            <a:off x="876300" y="3848100"/>
            <a:ext cx="54673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57150" rIns="95250" bIns="57150" anchor="ctr">
            <a:normAutofit/>
          </a:bodyPr>
          <a:lstStyle/>
          <a:p>
            <a:pPr algn="l">
              <a:defRPr sz="172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«Вопросы и задания», №3 (с. 47, письменно).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67755A5-951D-43EC-B6F8-6CAC6AF43D87}"/>
              </a:ext>
            </a:extLst>
          </p:cNvPr>
          <p:cNvSpPr>
            <a:spLocks noGrp="1"/>
          </p:cNvSpPr>
          <p:nvPr/>
        </p:nvSpPr>
        <p:spPr>
          <a:xfrm>
            <a:off x="876300" y="4705350"/>
            <a:ext cx="54673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57150" rIns="95250" bIns="57150" anchor="ctr">
            <a:normAutofit/>
          </a:bodyPr>
          <a:lstStyle/>
          <a:p>
            <a:pPr algn="l">
              <a:defRPr sz="172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Ответить на главный вопрос урока, обосновать ответ 2-3 аргументами.</a:t>
            </a:r>
          </a:p>
        </p:txBody>
      </p:sp>
    </p:spTree>
    <p:extLst>
      <p:ext uri="{BB962C8B-B14F-4D97-AF65-F5344CB8AC3E}">
        <p14:creationId xmlns:p14="http://schemas.microsoft.com/office/powerpoint/2010/main" val="29994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F066DBB-2E21-49E3-8A15-A4B83415367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7650" cy="68580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21D8FD-3C3E-4F4F-833E-266570C8A07C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D6580A-0798-49E5-B8CA-C62F82A6B9FA}"/>
              </a:ext>
            </a:extLst>
          </p:cNvPr>
          <p:cNvSpPr>
            <a:spLocks noGrp="1"/>
          </p:cNvSpPr>
          <p:nvPr/>
        </p:nvSpPr>
        <p:spPr>
          <a:xfrm>
            <a:off x="6096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D640655-7FC7-446A-BC39-7069D63F752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8580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86706"/>
          </a:bodyPr>
          <a:lstStyle/>
          <a:p>
            <a:pPr algn="l">
              <a:def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ЧТО ТАКОЕ ДЕМОКРАТИЗАЦИЯ?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BB98DF9-767B-4658-AD2D-C23339196E42}"/>
              </a:ext>
            </a:extLst>
          </p:cNvPr>
          <p:cNvSpPr>
            <a:spLocks noGrp="1"/>
          </p:cNvSpPr>
          <p:nvPr/>
        </p:nvSpPr>
        <p:spPr>
          <a:xfrm>
            <a:off x="7477125" y="371475"/>
            <a:ext cx="4171950" cy="3848100"/>
          </a:xfrm>
          <a:prstGeom prst="roundRect">
            <a:avLst>
              <a:gd name="adj" fmla="val 1980"/>
            </a:avLst>
          </a:prstGeom>
          <a:solidFill>
            <a:srgbClr val="FBF6EC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rcRect l="13761" r="13761"/>
          <a:stretch>
            <a:fillRect/>
          </a:stretch>
        </p:blipFill>
        <p:spPr>
          <a:xfrm>
            <a:off x="7543800" y="438150"/>
            <a:ext cx="4038600" cy="3714750"/>
          </a:xfrm>
          <a:prstGeom prst="roundRect">
            <a:avLst>
              <a:gd name="adj" fmla="val 2051"/>
            </a:avLst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38A615E-768F-422E-B5AC-AB86CFD99006}"/>
              </a:ext>
            </a:extLst>
          </p:cNvPr>
          <p:cNvSpPr>
            <a:spLocks noGrp="1"/>
          </p:cNvSpPr>
          <p:nvPr/>
        </p:nvSpPr>
        <p:spPr>
          <a:xfrm>
            <a:off x="7734300" y="4248150"/>
            <a:ext cx="3676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200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200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Афинская демократия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579E95D-F028-4BF7-B0D6-D4F2F12A1434}"/>
              </a:ext>
            </a:extLst>
          </p:cNvPr>
          <p:cNvSpPr>
            <a:spLocks noGrp="1"/>
          </p:cNvSpPr>
          <p:nvPr/>
        </p:nvSpPr>
        <p:spPr>
          <a:xfrm>
            <a:off x="609600" y="1390650"/>
            <a:ext cx="6229350" cy="1447800"/>
          </a:xfrm>
          <a:prstGeom prst="roundRect">
            <a:avLst>
              <a:gd name="adj" fmla="val 5263"/>
            </a:avLst>
          </a:prstGeom>
          <a:solidFill>
            <a:srgbClr val="FBF6EC"/>
          </a:solidFill>
          <a:ln w="9525">
            <a:solidFill>
              <a:srgbClr val="D4BD9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rmAutofit/>
          </a:bodyPr>
          <a:lstStyle/>
          <a:p>
            <a:pPr algn="l">
              <a:defRPr sz="187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В Древней Греции слово «демократия» означало «власть народа», т.е. участие граждан в управлении государством и право избирать власть.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307C8C1-714F-4BF2-A4B1-38F968E3BC90}"/>
              </a:ext>
            </a:extLst>
          </p:cNvPr>
          <p:cNvSpPr>
            <a:spLocks noGrp="1"/>
          </p:cNvSpPr>
          <p:nvPr/>
        </p:nvSpPr>
        <p:spPr>
          <a:xfrm>
            <a:off x="914400" y="3086100"/>
            <a:ext cx="5334000" cy="28575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1923E83-4FC3-4E02-BE32-002DF612BB87}"/>
              </a:ext>
            </a:extLst>
          </p:cNvPr>
          <p:cNvSpPr>
            <a:spLocks noGrp="1"/>
          </p:cNvSpPr>
          <p:nvPr/>
        </p:nvSpPr>
        <p:spPr>
          <a:xfrm>
            <a:off x="762000" y="2952750"/>
            <a:ext cx="285750" cy="28575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1" name="Ромб 10">
            <a:extLst>
              <a:ext uri="{FF2B5EF4-FFF2-40B4-BE49-F238E27FC236}">
                <a16:creationId xmlns:a16="http://schemas.microsoft.com/office/drawing/2014/main" id="{8DDC9B5F-5331-4F8C-BE15-31DFDE5EFBEA}"/>
              </a:ext>
            </a:extLst>
          </p:cNvPr>
          <p:cNvSpPr>
            <a:spLocks noGrp="1"/>
          </p:cNvSpPr>
          <p:nvPr/>
        </p:nvSpPr>
        <p:spPr>
          <a:xfrm>
            <a:off x="6172200" y="2952750"/>
            <a:ext cx="285750" cy="285750"/>
          </a:xfrm>
          <a:prstGeom prst="diamond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37DDCC4-7CC9-44DD-BBB7-3CBE89F5B655}"/>
              </a:ext>
            </a:extLst>
          </p:cNvPr>
          <p:cNvSpPr>
            <a:spLocks noGrp="1"/>
          </p:cNvSpPr>
          <p:nvPr/>
        </p:nvSpPr>
        <p:spPr>
          <a:xfrm>
            <a:off x="609600" y="3390900"/>
            <a:ext cx="6229350" cy="1390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71450" tIns="95250" rIns="171450" bIns="95250" anchor="t">
            <a:normAutofit/>
          </a:bodyPr>
          <a:lstStyle/>
          <a:p>
            <a:pPr algn="l">
              <a:defRPr sz="180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До середины XIX в. избирательное право было только у богатых (дворян и крупной буржуазии), но постепенно оно расширялось.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25735341-3038-486F-A1FB-E3CEC07DC7E8}"/>
              </a:ext>
            </a:extLst>
          </p:cNvPr>
          <p:cNvSpPr>
            <a:spLocks noGrp="1"/>
          </p:cNvSpPr>
          <p:nvPr/>
        </p:nvSpPr>
        <p:spPr>
          <a:xfrm>
            <a:off x="609600" y="5467350"/>
            <a:ext cx="10972800" cy="762000"/>
          </a:xfrm>
          <a:prstGeom prst="roundRect">
            <a:avLst>
              <a:gd name="adj" fmla="val 10000"/>
            </a:avLst>
          </a:prstGeom>
          <a:solidFill>
            <a:srgbClr val="7D2433"/>
          </a:solidFill>
          <a:ln w="14288">
            <a:solidFill>
              <a:srgbClr val="B08D57"/>
            </a:solidFill>
            <a:prstDash val="solid"/>
          </a:ln>
        </p:spPr>
        <p:txBody>
          <a:bodyPr wrap="square" lIns="171450" tIns="76200" rIns="171450" bIns="76200" anchor="ctr">
            <a:normAutofit/>
          </a:bodyPr>
          <a:lstStyle/>
          <a:p>
            <a:pPr algn="ctr">
              <a:defRPr sz="165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Когда и как на Западе происходило расширение избирательного права? (П.1, с. 40-41)</a:t>
            </a:r>
          </a:p>
        </p:txBody>
      </p:sp>
    </p:spTree>
    <p:extLst>
      <p:ext uri="{BB962C8B-B14F-4D97-AF65-F5344CB8AC3E}">
        <p14:creationId xmlns:p14="http://schemas.microsoft.com/office/powerpoint/2010/main" val="1588148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2592231-A5BB-47F8-9E3D-D513C1812B59}"/>
              </a:ext>
            </a:extLst>
          </p:cNvPr>
          <p:cNvSpPr>
            <a:spLocks noGrp="1"/>
          </p:cNvSpPr>
          <p:nvPr/>
        </p:nvSpPr>
        <p:spPr>
          <a:xfrm>
            <a:off x="11944350" y="0"/>
            <a:ext cx="247650" cy="68580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4986A9-DD34-4AFD-B978-E29C3B97178C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8963AA-E4E4-4642-9389-6CA303BCCEA0}"/>
              </a:ext>
            </a:extLst>
          </p:cNvPr>
          <p:cNvSpPr>
            <a:spLocks noGrp="1"/>
          </p:cNvSpPr>
          <p:nvPr/>
        </p:nvSpPr>
        <p:spPr>
          <a:xfrm>
            <a:off x="5334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4712E6-E35C-4E73-ADD7-10D99246BD96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69342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80168" lnSpcReduction="10000"/>
          </a:bodyPr>
          <a:lstStyle/>
          <a:p>
            <a:pPr algn="l">
              <a:def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ЧТО ТАКОЕ ДЕМОКРАТИЗАЦИЯ?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6D114C4-A17D-4D76-8A19-1034B1ED36B2}"/>
              </a:ext>
            </a:extLst>
          </p:cNvPr>
          <p:cNvSpPr>
            <a:spLocks noGrp="1"/>
          </p:cNvSpPr>
          <p:nvPr/>
        </p:nvSpPr>
        <p:spPr>
          <a:xfrm>
            <a:off x="8677275" y="371475"/>
            <a:ext cx="2628900" cy="5086350"/>
          </a:xfrm>
          <a:prstGeom prst="roundRect">
            <a:avLst>
              <a:gd name="adj" fmla="val 2899"/>
            </a:avLst>
          </a:prstGeom>
          <a:solidFill>
            <a:srgbClr val="FBF6EC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rcRect l="16778" r="16778"/>
          <a:stretch>
            <a:fillRect/>
          </a:stretch>
        </p:blipFill>
        <p:spPr>
          <a:xfrm>
            <a:off x="8743950" y="438150"/>
            <a:ext cx="2495550" cy="4953000"/>
          </a:xfrm>
          <a:prstGeom prst="roundRect">
            <a:avLst>
              <a:gd name="adj" fmla="val 3053"/>
            </a:avLst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4163085-EFC3-4595-85DE-B8FD58BC0EFA}"/>
              </a:ext>
            </a:extLst>
          </p:cNvPr>
          <p:cNvSpPr>
            <a:spLocks noGrp="1"/>
          </p:cNvSpPr>
          <p:nvPr/>
        </p:nvSpPr>
        <p:spPr>
          <a:xfrm>
            <a:off x="8096250" y="5505450"/>
            <a:ext cx="3810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125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125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Подсчёт голосов на президентских выборах во Франции 1848 г.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30ACBEF-2845-4D40-A1AE-89F8C96CF9E8}"/>
              </a:ext>
            </a:extLst>
          </p:cNvPr>
          <p:cNvSpPr>
            <a:spLocks noGrp="1"/>
          </p:cNvSpPr>
          <p:nvPr/>
        </p:nvSpPr>
        <p:spPr>
          <a:xfrm>
            <a:off x="590550" y="1200150"/>
            <a:ext cx="7524750" cy="685800"/>
          </a:xfrm>
          <a:prstGeom prst="roundRect">
            <a:avLst>
              <a:gd name="adj" fmla="val 8333"/>
            </a:avLst>
          </a:prstGeom>
          <a:solidFill>
            <a:srgbClr val="FBF6EC"/>
          </a:solidFill>
          <a:ln w="0">
            <a:noFill/>
            <a:prstDash val="solid"/>
          </a:ln>
        </p:spPr>
        <p:txBody>
          <a:bodyPr wrap="square" lIns="171450" tIns="95250" rIns="171450" bIns="95250" anchor="t">
            <a:normAutofit fontScale="96201"/>
          </a:bodyPr>
          <a:lstStyle/>
          <a:p>
            <a:pPr algn="l">
              <a:defRPr sz="1575" b="1" i="0">
                <a:solidFill>
                  <a:srgbClr val="7D2433"/>
                </a:solidFill>
                <a:latin typeface="Georgia"/>
                <a:ea typeface="Georgia"/>
                <a:cs typeface="Georgia"/>
              </a:defRPr>
            </a:pPr>
            <a:r>
              <a:rPr sz="1575" b="1" i="0">
                <a:solidFill>
                  <a:srgbClr val="7D2433"/>
                </a:solidFill>
                <a:latin typeface="Georgia"/>
                <a:ea typeface="Georgia"/>
                <a:cs typeface="Georgia"/>
              </a:rPr>
              <a:t>Когда и как на Западе происходило расширение избирательного права? (П.1, с. 40-41)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8294C15-A666-4B16-82A8-66E53AE00B39}"/>
              </a:ext>
            </a:extLst>
          </p:cNvPr>
          <p:cNvSpPr>
            <a:spLocks noGrp="1"/>
          </p:cNvSpPr>
          <p:nvPr/>
        </p:nvSpPr>
        <p:spPr>
          <a:xfrm>
            <a:off x="895350" y="3905250"/>
            <a:ext cx="6743700" cy="381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77B50EF-EFB5-4293-95A6-E006F1362D49}"/>
              </a:ext>
            </a:extLst>
          </p:cNvPr>
          <p:cNvSpPr>
            <a:spLocks noGrp="1"/>
          </p:cNvSpPr>
          <p:nvPr/>
        </p:nvSpPr>
        <p:spPr>
          <a:xfrm>
            <a:off x="1485900" y="3743325"/>
            <a:ext cx="266700" cy="266700"/>
          </a:xfrm>
          <a:prstGeom prst="ellipse">
            <a:avLst/>
          </a:prstGeom>
          <a:solidFill>
            <a:srgbClr val="B08D57"/>
          </a:solidFill>
          <a:ln w="28575">
            <a:solidFill>
              <a:srgbClr val="F4EBDD"/>
            </a:solidFill>
            <a:prstDash val="solid"/>
          </a:ln>
        </p:spPr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29D6E85-4739-41E8-A159-0E88CBE0311B}"/>
              </a:ext>
            </a:extLst>
          </p:cNvPr>
          <p:cNvSpPr>
            <a:spLocks noGrp="1"/>
          </p:cNvSpPr>
          <p:nvPr/>
        </p:nvSpPr>
        <p:spPr>
          <a:xfrm>
            <a:off x="4076700" y="3743325"/>
            <a:ext cx="323850" cy="323850"/>
          </a:xfrm>
          <a:prstGeom prst="ellipse">
            <a:avLst/>
          </a:prstGeom>
          <a:solidFill>
            <a:srgbClr val="7D2433"/>
          </a:solidFill>
          <a:ln w="28575">
            <a:solidFill>
              <a:srgbClr val="F4EBDD"/>
            </a:solidFill>
            <a:prstDash val="solid"/>
          </a:ln>
        </p:spPr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F1195B9-0B09-41B2-85D8-18328BA3F3D8}"/>
              </a:ext>
            </a:extLst>
          </p:cNvPr>
          <p:cNvSpPr>
            <a:spLocks noGrp="1"/>
          </p:cNvSpPr>
          <p:nvPr/>
        </p:nvSpPr>
        <p:spPr>
          <a:xfrm>
            <a:off x="7010400" y="3743325"/>
            <a:ext cx="266700" cy="266700"/>
          </a:xfrm>
          <a:prstGeom prst="ellipse">
            <a:avLst/>
          </a:prstGeom>
          <a:solidFill>
            <a:srgbClr val="B08D57"/>
          </a:solidFill>
          <a:ln w="28575">
            <a:solidFill>
              <a:srgbClr val="F4EBDD"/>
            </a:solidFill>
            <a:prstDash val="solid"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AC97434-B911-4349-9D22-4D8D36ADB6CA}"/>
              </a:ext>
            </a:extLst>
          </p:cNvPr>
          <p:cNvSpPr>
            <a:spLocks noGrp="1"/>
          </p:cNvSpPr>
          <p:nvPr/>
        </p:nvSpPr>
        <p:spPr>
          <a:xfrm>
            <a:off x="723900" y="2057400"/>
            <a:ext cx="7239000" cy="1543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71450" tIns="57150" rIns="171450" bIns="57150" anchor="ctr">
            <a:normAutofit/>
          </a:bodyPr>
          <a:lstStyle/>
          <a:p>
            <a:pPr algn="ctr">
              <a:defRPr sz="172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Всеобщее избирательное право введено в США в 1830-х гг. (кроме негров и индейцев), в 1848 г. в Швейцарии и Франции, в 1871 г. в Германии.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231B90F-EA3C-4E71-8F93-46E0944849C7}"/>
              </a:ext>
            </a:extLst>
          </p:cNvPr>
          <p:cNvSpPr>
            <a:spLocks noGrp="1"/>
          </p:cNvSpPr>
          <p:nvPr/>
        </p:nvSpPr>
        <p:spPr>
          <a:xfrm>
            <a:off x="990600" y="4248150"/>
            <a:ext cx="6648450" cy="1066800"/>
          </a:xfrm>
          <a:prstGeom prst="roundRect">
            <a:avLst>
              <a:gd name="adj" fmla="val 7143"/>
            </a:avLst>
          </a:prstGeom>
          <a:solidFill>
            <a:srgbClr val="102A43"/>
          </a:solidFill>
          <a:ln w="0">
            <a:noFill/>
            <a:prstDash val="solid"/>
          </a:ln>
        </p:spPr>
        <p:txBody>
          <a:bodyPr wrap="square" lIns="209550" tIns="133350" rIns="209550" bIns="133350" anchor="ctr">
            <a:normAutofit/>
          </a:bodyPr>
          <a:lstStyle/>
          <a:p>
            <a:pPr algn="ctr">
              <a:defRPr sz="1725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К 1914 г. оно появилось в западной части Австро-Венгрии, Италии, Швеции, Греции и Испании.</a:t>
            </a:r>
          </a:p>
        </p:txBody>
      </p:sp>
    </p:spTree>
    <p:extLst>
      <p:ext uri="{BB962C8B-B14F-4D97-AF65-F5344CB8AC3E}">
        <p14:creationId xmlns:p14="http://schemas.microsoft.com/office/powerpoint/2010/main" val="1701776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 l="8491" r="8491"/>
          <a:stretch>
            <a:fillRect/>
          </a:stretch>
        </p:blipFill>
        <p:spPr>
          <a:xfrm>
            <a:off x="0" y="0"/>
            <a:ext cx="7239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0405A14-3078-40B1-8B04-8F4461823B6C}"/>
              </a:ext>
            </a:extLst>
          </p:cNvPr>
          <p:cNvSpPr>
            <a:spLocks noGrp="1"/>
          </p:cNvSpPr>
          <p:nvPr/>
        </p:nvSpPr>
        <p:spPr>
          <a:xfrm>
            <a:off x="6572250" y="0"/>
            <a:ext cx="5619750" cy="6858000"/>
          </a:xfrm>
          <a:prstGeom prst="rect">
            <a:avLst/>
          </a:prstGeom>
          <a:solidFill>
            <a:srgbClr val="071B2B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2227D6-43D1-41B6-965D-925CBB785403}"/>
              </a:ext>
            </a:extLst>
          </p:cNvPr>
          <p:cNvSpPr>
            <a:spLocks noGrp="1"/>
          </p:cNvSpPr>
          <p:nvPr/>
        </p:nvSpPr>
        <p:spPr>
          <a:xfrm>
            <a:off x="7086600" y="266700"/>
            <a:ext cx="781050" cy="38100"/>
          </a:xfrm>
          <a:prstGeom prst="rect">
            <a:avLst/>
          </a:prstGeom>
          <a:solidFill>
            <a:srgbClr val="D4BD91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AC8BC3-E4C2-4039-88D2-B2D956714480}"/>
              </a:ext>
            </a:extLst>
          </p:cNvPr>
          <p:cNvSpPr>
            <a:spLocks noGrp="1"/>
          </p:cNvSpPr>
          <p:nvPr/>
        </p:nvSpPr>
        <p:spPr>
          <a:xfrm>
            <a:off x="7086600" y="361950"/>
            <a:ext cx="45339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82061" lnSpcReduction="10000"/>
          </a:bodyPr>
          <a:lstStyle/>
          <a:p>
            <a:pPr algn="l">
              <a:defRPr sz="285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285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ЧТО ТАКОЕ ДЕМОКРАТИЗАЦИЯ?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C7CC1DC-02EC-4F32-8E9D-C3AD995EC0F8}"/>
              </a:ext>
            </a:extLst>
          </p:cNvPr>
          <p:cNvSpPr>
            <a:spLocks noGrp="1"/>
          </p:cNvSpPr>
          <p:nvPr/>
        </p:nvSpPr>
        <p:spPr>
          <a:xfrm>
            <a:off x="7086600" y="1200150"/>
            <a:ext cx="44005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6491" lnSpcReduction="10000"/>
          </a:bodyPr>
          <a:lstStyle/>
          <a:p>
            <a:pPr algn="l">
              <a:defRPr sz="1425" b="1" i="0">
                <a:solidFill>
                  <a:srgbClr val="D4BD91"/>
                </a:solidFill>
                <a:latin typeface="Georgia"/>
                <a:ea typeface="Georgia"/>
                <a:cs typeface="Georgia"/>
              </a:defRPr>
            </a:pPr>
            <a:r>
              <a:rPr sz="1425" b="1" i="0">
                <a:solidFill>
                  <a:srgbClr val="D4BD91"/>
                </a:solidFill>
                <a:latin typeface="Georgia"/>
                <a:ea typeface="Georgia"/>
                <a:cs typeface="Georgia"/>
              </a:rPr>
              <a:t>Когда и как на Западе происходило расширение избирательного права? (П.1, с. 40-41)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58659AF-ACA8-4381-9105-1E49245AF5B2}"/>
              </a:ext>
            </a:extLst>
          </p:cNvPr>
          <p:cNvSpPr>
            <a:spLocks noGrp="1"/>
          </p:cNvSpPr>
          <p:nvPr/>
        </p:nvSpPr>
        <p:spPr>
          <a:xfrm>
            <a:off x="7086600" y="2057400"/>
            <a:ext cx="44577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76200" rIns="57150" bIns="76200" anchor="t">
            <a:normAutofit/>
          </a:bodyPr>
          <a:lstStyle/>
          <a:p>
            <a:pPr algn="l">
              <a:defRPr sz="1725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В Бельгии и Швеции введено всеобщее избирательное право, но богатые имели по 2-3 голоса.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7303380-3F5C-4C13-8EE0-2D4BC8432880}"/>
              </a:ext>
            </a:extLst>
          </p:cNvPr>
          <p:cNvSpPr>
            <a:spLocks noGrp="1"/>
          </p:cNvSpPr>
          <p:nvPr/>
        </p:nvSpPr>
        <p:spPr>
          <a:xfrm>
            <a:off x="7086600" y="3390900"/>
            <a:ext cx="4457700" cy="47625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FAB75A3-F24B-496C-82BB-B6A49C98BFAB}"/>
              </a:ext>
            </a:extLst>
          </p:cNvPr>
          <p:cNvSpPr>
            <a:spLocks noGrp="1"/>
          </p:cNvSpPr>
          <p:nvPr/>
        </p:nvSpPr>
        <p:spPr>
          <a:xfrm>
            <a:off x="7086600" y="3657600"/>
            <a:ext cx="4457700" cy="2038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76200" rIns="57150" bIns="76200" anchor="t">
            <a:normAutofit/>
          </a:bodyPr>
          <a:lstStyle/>
          <a:p>
            <a:pPr algn="l">
              <a:defRPr sz="165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В результате борьбы женщин за избирательное право (суфражизм), оно появилось у них в Вайоминге (1869), Новой Зеландии (1893), Австралии (1902), Финляндии (1906), Норвегии (1913).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B54E7E7-8450-4185-B05D-8680015FE664}"/>
              </a:ext>
            </a:extLst>
          </p:cNvPr>
          <p:cNvSpPr>
            <a:spLocks noGrp="1"/>
          </p:cNvSpPr>
          <p:nvPr/>
        </p:nvSpPr>
        <p:spPr>
          <a:xfrm>
            <a:off x="4695825" y="4524375"/>
            <a:ext cx="2266950" cy="1562100"/>
          </a:xfrm>
          <a:prstGeom prst="roundRect">
            <a:avLst>
              <a:gd name="adj" fmla="val 3049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rcRect t="1344" b="1344"/>
          <a:stretch>
            <a:fillRect/>
          </a:stretch>
        </p:blipFill>
        <p:spPr>
          <a:xfrm>
            <a:off x="4762500" y="4591050"/>
            <a:ext cx="2133600" cy="1428750"/>
          </a:xfrm>
          <a:prstGeom prst="roundRect">
            <a:avLst>
              <a:gd name="adj" fmla="val 3333"/>
            </a:avLst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55F9BED-4B8C-464D-8B50-88CC01367710}"/>
              </a:ext>
            </a:extLst>
          </p:cNvPr>
          <p:cNvSpPr>
            <a:spLocks noGrp="1"/>
          </p:cNvSpPr>
          <p:nvPr/>
        </p:nvSpPr>
        <p:spPr>
          <a:xfrm>
            <a:off x="4000500" y="6115050"/>
            <a:ext cx="3238500" cy="457200"/>
          </a:xfrm>
          <a:prstGeom prst="roundRect">
            <a:avLst>
              <a:gd name="adj" fmla="val 16667"/>
            </a:avLst>
          </a:prstGeom>
          <a:solidFill>
            <a:srgbClr val="071B2B"/>
          </a:solidFill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125" b="0" i="1">
                <a:solidFill>
                  <a:srgbClr val="D4BD91"/>
                </a:solidFill>
                <a:latin typeface="Georgia"/>
                <a:ea typeface="Georgia"/>
                <a:cs typeface="Georgia"/>
              </a:defRPr>
            </a:pPr>
            <a:r>
              <a:rPr sz="1125" b="0" i="1">
                <a:solidFill>
                  <a:srgbClr val="D4BD91"/>
                </a:solidFill>
                <a:latin typeface="Georgia"/>
                <a:ea typeface="Georgia"/>
                <a:cs typeface="Georgia"/>
              </a:rPr>
              <a:t>Суфражистки на избирательном участке в Нью-Йорке (1912)</a:t>
            </a:r>
          </a:p>
        </p:txBody>
      </p:sp>
    </p:spTree>
    <p:extLst>
      <p:ext uri="{BB962C8B-B14F-4D97-AF65-F5344CB8AC3E}">
        <p14:creationId xmlns:p14="http://schemas.microsoft.com/office/powerpoint/2010/main" val="861489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31DDBF1-FC11-4E46-A943-BAC7CDF9BC7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7650" cy="6858000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132E4F1-1CB4-49BB-B5F6-7281FF8CDE8F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0F4FD9-0582-4369-A22E-4F36417C7AB2}"/>
              </a:ext>
            </a:extLst>
          </p:cNvPr>
          <p:cNvSpPr>
            <a:spLocks noGrp="1"/>
          </p:cNvSpPr>
          <p:nvPr/>
        </p:nvSpPr>
        <p:spPr>
          <a:xfrm>
            <a:off x="6096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234F677-481D-475F-9193-4CE1A896AE3F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8204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ПАРЛАМЕНТЫ И КОНСТИТУЦИИ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408940F-5328-491C-8799-04BA2124CB61}"/>
              </a:ext>
            </a:extLst>
          </p:cNvPr>
          <p:cNvSpPr>
            <a:spLocks noGrp="1"/>
          </p:cNvSpPr>
          <p:nvPr/>
        </p:nvSpPr>
        <p:spPr>
          <a:xfrm>
            <a:off x="523875" y="1190625"/>
            <a:ext cx="4648200" cy="3257550"/>
          </a:xfrm>
          <a:prstGeom prst="roundRect">
            <a:avLst>
              <a:gd name="adj" fmla="val 2339"/>
            </a:avLst>
          </a:prstGeom>
          <a:solidFill>
            <a:srgbClr val="FBF6EC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rcRect t="3730" b="3730"/>
          <a:stretch>
            <a:fillRect/>
          </a:stretch>
        </p:blipFill>
        <p:spPr>
          <a:xfrm>
            <a:off x="590550" y="1257300"/>
            <a:ext cx="4514850" cy="3124200"/>
          </a:xfrm>
          <a:prstGeom prst="roundRect">
            <a:avLst>
              <a:gd name="adj" fmla="val 2439"/>
            </a:avLst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16C364-E670-45F2-A1B5-3D6272D9F2F1}"/>
              </a:ext>
            </a:extLst>
          </p:cNvPr>
          <p:cNvSpPr>
            <a:spLocks noGrp="1"/>
          </p:cNvSpPr>
          <p:nvPr/>
        </p:nvSpPr>
        <p:spPr>
          <a:xfrm>
            <a:off x="685800" y="4495800"/>
            <a:ext cx="43053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200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200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Заседание Палаты общин в парламенте Великобритании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5328525-7F96-47FD-875A-F83B850108F7}"/>
              </a:ext>
            </a:extLst>
          </p:cNvPr>
          <p:cNvSpPr>
            <a:spLocks noGrp="1"/>
          </p:cNvSpPr>
          <p:nvPr/>
        </p:nvSpPr>
        <p:spPr>
          <a:xfrm>
            <a:off x="5619750" y="1238250"/>
            <a:ext cx="5924550" cy="1123950"/>
          </a:xfrm>
          <a:prstGeom prst="roundRect">
            <a:avLst>
              <a:gd name="adj" fmla="val 6780"/>
            </a:avLst>
          </a:prstGeom>
          <a:solidFill>
            <a:srgbClr val="FBF6EC"/>
          </a:solidFill>
          <a:ln w="9525">
            <a:solidFill>
              <a:srgbClr val="D4BD91"/>
            </a:solidFill>
            <a:prstDash val="solid"/>
          </a:ln>
        </p:spPr>
        <p:txBody>
          <a:bodyPr wrap="square" lIns="171450" tIns="133350" rIns="171450" bIns="133350" anchor="t">
            <a:normAutofit fontScale="98742" lnSpcReduction="10000"/>
          </a:bodyPr>
          <a:lstStyle/>
          <a:p>
            <a:pPr algn="l">
              <a:defRPr sz="180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Другой признак демократизации – создание парламентов (органов, состоящих из представителей населения страны).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72BE575-47A5-44A5-9636-5602524A0042}"/>
              </a:ext>
            </a:extLst>
          </p:cNvPr>
          <p:cNvSpPr>
            <a:spLocks noGrp="1"/>
          </p:cNvSpPr>
          <p:nvPr/>
        </p:nvSpPr>
        <p:spPr>
          <a:xfrm>
            <a:off x="5619750" y="2647950"/>
            <a:ext cx="1600200" cy="1066800"/>
          </a:xfrm>
          <a:prstGeom prst="roundRect">
            <a:avLst>
              <a:gd name="adj" fmla="val 7143"/>
            </a:avLst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ADA9CAC-8773-4CC3-8E34-70CD13F6F08A}"/>
              </a:ext>
            </a:extLst>
          </p:cNvPr>
          <p:cNvSpPr>
            <a:spLocks noGrp="1"/>
          </p:cNvSpPr>
          <p:nvPr/>
        </p:nvSpPr>
        <p:spPr>
          <a:xfrm>
            <a:off x="7372350" y="2647950"/>
            <a:ext cx="1600200" cy="1066800"/>
          </a:xfrm>
          <a:prstGeom prst="roundRect">
            <a:avLst>
              <a:gd name="adj" fmla="val 7143"/>
            </a:avLst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5BBA125-CD67-4813-BC4E-E4903F36D886}"/>
              </a:ext>
            </a:extLst>
          </p:cNvPr>
          <p:cNvSpPr>
            <a:spLocks noGrp="1"/>
          </p:cNvSpPr>
          <p:nvPr/>
        </p:nvSpPr>
        <p:spPr>
          <a:xfrm>
            <a:off x="9124950" y="2647950"/>
            <a:ext cx="2419350" cy="1066800"/>
          </a:xfrm>
          <a:prstGeom prst="roundRect">
            <a:avLst>
              <a:gd name="adj" fmla="val 7143"/>
            </a:avLst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8F5796C-A8BA-4839-8960-4201DA0D0591}"/>
              </a:ext>
            </a:extLst>
          </p:cNvPr>
          <p:cNvSpPr>
            <a:spLocks noGrp="1"/>
          </p:cNvSpPr>
          <p:nvPr/>
        </p:nvSpPr>
        <p:spPr>
          <a:xfrm>
            <a:off x="5695950" y="2705100"/>
            <a:ext cx="5772150" cy="933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71450" tIns="76200" rIns="171450" bIns="76200" anchor="ctr">
            <a:normAutofit fontScale="94370" lnSpcReduction="10000"/>
          </a:bodyPr>
          <a:lstStyle/>
          <a:p>
            <a:pPr algn="ctr">
              <a:defRPr sz="18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Парламенты принимали законы, устанавливали налоги и утверждали правительство.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A76B51F-E399-4E8E-BCF2-5819F5EA04AC}"/>
              </a:ext>
            </a:extLst>
          </p:cNvPr>
          <p:cNvSpPr>
            <a:spLocks noGrp="1"/>
          </p:cNvSpPr>
          <p:nvPr/>
        </p:nvSpPr>
        <p:spPr>
          <a:xfrm>
            <a:off x="1524000" y="5467350"/>
            <a:ext cx="9201150" cy="28575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227E57E5-57F4-4561-9677-80C3DDD1415A}"/>
              </a:ext>
            </a:extLst>
          </p:cNvPr>
          <p:cNvSpPr>
            <a:spLocks noGrp="1"/>
          </p:cNvSpPr>
          <p:nvPr/>
        </p:nvSpPr>
        <p:spPr>
          <a:xfrm>
            <a:off x="1638300" y="5305425"/>
            <a:ext cx="152400" cy="1524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56F44D94-DAE3-4B71-96B9-429976A3D1A8}"/>
              </a:ext>
            </a:extLst>
          </p:cNvPr>
          <p:cNvSpPr>
            <a:spLocks noGrp="1"/>
          </p:cNvSpPr>
          <p:nvPr/>
        </p:nvSpPr>
        <p:spPr>
          <a:xfrm>
            <a:off x="2095500" y="5305425"/>
            <a:ext cx="152400" cy="1524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DFC73D2A-7E87-4BE4-94DC-D060D7266D09}"/>
              </a:ext>
            </a:extLst>
          </p:cNvPr>
          <p:cNvSpPr>
            <a:spLocks noGrp="1"/>
          </p:cNvSpPr>
          <p:nvPr/>
        </p:nvSpPr>
        <p:spPr>
          <a:xfrm>
            <a:off x="2552700" y="5305425"/>
            <a:ext cx="152400" cy="1524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921A296-E3E1-46B4-AB2E-E1512B4D2CFC}"/>
              </a:ext>
            </a:extLst>
          </p:cNvPr>
          <p:cNvSpPr>
            <a:spLocks noGrp="1"/>
          </p:cNvSpPr>
          <p:nvPr/>
        </p:nvSpPr>
        <p:spPr>
          <a:xfrm>
            <a:off x="3009900" y="5305425"/>
            <a:ext cx="152400" cy="1524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B4F01CBF-EBE2-4E2D-A0DE-58BB91627A0F}"/>
              </a:ext>
            </a:extLst>
          </p:cNvPr>
          <p:cNvSpPr>
            <a:spLocks noGrp="1"/>
          </p:cNvSpPr>
          <p:nvPr/>
        </p:nvSpPr>
        <p:spPr>
          <a:xfrm>
            <a:off x="3467100" y="5305425"/>
            <a:ext cx="152400" cy="1524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9E1A90E0-28D6-461C-AB46-660F9164B2AA}"/>
              </a:ext>
            </a:extLst>
          </p:cNvPr>
          <p:cNvSpPr>
            <a:spLocks noGrp="1"/>
          </p:cNvSpPr>
          <p:nvPr/>
        </p:nvSpPr>
        <p:spPr>
          <a:xfrm>
            <a:off x="3924300" y="5305425"/>
            <a:ext cx="152400" cy="1524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62E33959-34CE-44F8-B518-1EC367F333F6}"/>
              </a:ext>
            </a:extLst>
          </p:cNvPr>
          <p:cNvSpPr>
            <a:spLocks noGrp="1"/>
          </p:cNvSpPr>
          <p:nvPr/>
        </p:nvSpPr>
        <p:spPr>
          <a:xfrm>
            <a:off x="4381500" y="5305425"/>
            <a:ext cx="152400" cy="1524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BBA3E67A-E6DB-4CA6-89EF-657464F6F282}"/>
              </a:ext>
            </a:extLst>
          </p:cNvPr>
          <p:cNvSpPr>
            <a:spLocks noGrp="1"/>
          </p:cNvSpPr>
          <p:nvPr/>
        </p:nvSpPr>
        <p:spPr>
          <a:xfrm>
            <a:off x="4838700" y="5305425"/>
            <a:ext cx="152400" cy="1524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37E37101-C995-4428-A41D-CD6AC2624B29}"/>
              </a:ext>
            </a:extLst>
          </p:cNvPr>
          <p:cNvSpPr>
            <a:spLocks noGrp="1"/>
          </p:cNvSpPr>
          <p:nvPr/>
        </p:nvSpPr>
        <p:spPr>
          <a:xfrm>
            <a:off x="5295900" y="5305425"/>
            <a:ext cx="152400" cy="152400"/>
          </a:xfrm>
          <a:prstGeom prst="ellipse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8892B091-2498-4B66-ADCF-436A35CE111E}"/>
              </a:ext>
            </a:extLst>
          </p:cNvPr>
          <p:cNvSpPr>
            <a:spLocks noGrp="1"/>
          </p:cNvSpPr>
          <p:nvPr/>
        </p:nvSpPr>
        <p:spPr>
          <a:xfrm>
            <a:off x="6838950" y="5305425"/>
            <a:ext cx="152400" cy="1524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87ADA3A3-1838-4FEC-84E7-61396C057973}"/>
              </a:ext>
            </a:extLst>
          </p:cNvPr>
          <p:cNvSpPr>
            <a:spLocks noGrp="1"/>
          </p:cNvSpPr>
          <p:nvPr/>
        </p:nvSpPr>
        <p:spPr>
          <a:xfrm>
            <a:off x="7296150" y="5305425"/>
            <a:ext cx="152400" cy="1524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B3EBBB7D-01B3-45D4-8362-00BCA720A32D}"/>
              </a:ext>
            </a:extLst>
          </p:cNvPr>
          <p:cNvSpPr>
            <a:spLocks noGrp="1"/>
          </p:cNvSpPr>
          <p:nvPr/>
        </p:nvSpPr>
        <p:spPr>
          <a:xfrm>
            <a:off x="7753350" y="5305425"/>
            <a:ext cx="152400" cy="1524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223E7CD5-6346-4AF1-9C77-AB2AD5D36F3A}"/>
              </a:ext>
            </a:extLst>
          </p:cNvPr>
          <p:cNvSpPr>
            <a:spLocks noGrp="1"/>
          </p:cNvSpPr>
          <p:nvPr/>
        </p:nvSpPr>
        <p:spPr>
          <a:xfrm>
            <a:off x="8210550" y="5305425"/>
            <a:ext cx="152400" cy="1524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011F5925-C954-4259-BE5A-DCA8DB570F2A}"/>
              </a:ext>
            </a:extLst>
          </p:cNvPr>
          <p:cNvSpPr>
            <a:spLocks noGrp="1"/>
          </p:cNvSpPr>
          <p:nvPr/>
        </p:nvSpPr>
        <p:spPr>
          <a:xfrm>
            <a:off x="8667750" y="5305425"/>
            <a:ext cx="152400" cy="1524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BD058D9A-42BE-4250-8FFB-3C6FC97E7FD4}"/>
              </a:ext>
            </a:extLst>
          </p:cNvPr>
          <p:cNvSpPr>
            <a:spLocks noGrp="1"/>
          </p:cNvSpPr>
          <p:nvPr/>
        </p:nvSpPr>
        <p:spPr>
          <a:xfrm>
            <a:off x="9124950" y="5305425"/>
            <a:ext cx="152400" cy="1524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291BB2DA-B057-4DB2-A570-CB8093A60EDB}"/>
              </a:ext>
            </a:extLst>
          </p:cNvPr>
          <p:cNvSpPr>
            <a:spLocks noGrp="1"/>
          </p:cNvSpPr>
          <p:nvPr/>
        </p:nvSpPr>
        <p:spPr>
          <a:xfrm>
            <a:off x="9582150" y="5305425"/>
            <a:ext cx="152400" cy="15240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20294E3-7900-4A98-BD55-EFB50F8D69C5}"/>
              </a:ext>
            </a:extLst>
          </p:cNvPr>
          <p:cNvSpPr>
            <a:spLocks noGrp="1"/>
          </p:cNvSpPr>
          <p:nvPr/>
        </p:nvSpPr>
        <p:spPr>
          <a:xfrm>
            <a:off x="800100" y="5715000"/>
            <a:ext cx="10629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14300" tIns="19050" rIns="114300" bIns="19050" anchor="ctr">
            <a:normAutofit/>
          </a:bodyPr>
          <a:lstStyle/>
          <a:p>
            <a:pPr algn="ctr">
              <a:defRPr sz="157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Парламенты состояли из нижней палаты (избранные населением) и верхней палаты (назначенные монархом или представители знати).</a:t>
            </a:r>
          </a:p>
        </p:txBody>
      </p:sp>
    </p:spTree>
    <p:extLst>
      <p:ext uri="{BB962C8B-B14F-4D97-AF65-F5344CB8AC3E}">
        <p14:creationId xmlns:p14="http://schemas.microsoft.com/office/powerpoint/2010/main" val="68680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F66528-EA49-471F-AC53-BADBB98A3D6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3848100" cy="6858000"/>
          </a:xfrm>
          <a:prstGeom prst="rect">
            <a:avLst/>
          </a:prstGeom>
          <a:solidFill>
            <a:srgbClr val="50131E"/>
          </a:solidFill>
          <a:ln w="0">
            <a:noFill/>
            <a:prstDash val="solid"/>
          </a:ln>
        </p:spPr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EE6030E-DDDE-4A46-B703-1761F0243ACA}"/>
              </a:ext>
            </a:extLst>
          </p:cNvPr>
          <p:cNvSpPr>
            <a:spLocks noGrp="1"/>
          </p:cNvSpPr>
          <p:nvPr/>
        </p:nvSpPr>
        <p:spPr>
          <a:xfrm>
            <a:off x="352425" y="1057275"/>
            <a:ext cx="3219450" cy="2800350"/>
          </a:xfrm>
          <a:prstGeom prst="roundRect">
            <a:avLst>
              <a:gd name="adj" fmla="val 2721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rcRect l="6396" r="6396"/>
          <a:stretch>
            <a:fillRect/>
          </a:stretch>
        </p:blipFill>
        <p:spPr>
          <a:xfrm>
            <a:off x="419100" y="1123950"/>
            <a:ext cx="3086100" cy="2667000"/>
          </a:xfrm>
          <a:prstGeom prst="roundRect">
            <a:avLst>
              <a:gd name="adj" fmla="val 2857"/>
            </a:avLst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20AB85-C9EB-4166-B5FC-93A8A45B6387}"/>
              </a:ext>
            </a:extLst>
          </p:cNvPr>
          <p:cNvSpPr>
            <a:spLocks noGrp="1"/>
          </p:cNvSpPr>
          <p:nvPr/>
        </p:nvSpPr>
        <p:spPr>
          <a:xfrm>
            <a:off x="361950" y="4000500"/>
            <a:ext cx="32004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125" b="0" i="1">
                <a:solidFill>
                  <a:srgbClr val="D4BD91"/>
                </a:solidFill>
                <a:latin typeface="Georgia"/>
                <a:ea typeface="Georgia"/>
                <a:cs typeface="Georgia"/>
              </a:defRPr>
            </a:pPr>
            <a:r>
              <a:rPr sz="1125" b="0" i="1">
                <a:solidFill>
                  <a:srgbClr val="D4BD91"/>
                </a:solidFill>
                <a:latin typeface="Georgia"/>
                <a:ea typeface="Georgia"/>
                <a:cs typeface="Georgia"/>
              </a:rPr>
              <a:t>Заседание парламента Франции – Национального Собрания (1848)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4039A14-CAC1-4780-927A-E4D61B39FA9D}"/>
              </a:ext>
            </a:extLst>
          </p:cNvPr>
          <p:cNvSpPr>
            <a:spLocks noGrp="1"/>
          </p:cNvSpPr>
          <p:nvPr/>
        </p:nvSpPr>
        <p:spPr>
          <a:xfrm>
            <a:off x="4210050" y="400050"/>
            <a:ext cx="72390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1667"/>
          </a:bodyPr>
          <a:lstStyle/>
          <a:p>
            <a:pPr algn="l">
              <a:defRPr sz="33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ПАРЛАМЕНТЫ И КОНСТИТУЦИИ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E7E2FA-3124-4C18-AE10-F7BEAD67A7F6}"/>
              </a:ext>
            </a:extLst>
          </p:cNvPr>
          <p:cNvSpPr>
            <a:spLocks noGrp="1"/>
          </p:cNvSpPr>
          <p:nvPr/>
        </p:nvSpPr>
        <p:spPr>
          <a:xfrm>
            <a:off x="4210050" y="1352550"/>
            <a:ext cx="7105650" cy="990600"/>
          </a:xfrm>
          <a:prstGeom prst="roundRect">
            <a:avLst>
              <a:gd name="adj" fmla="val 7692"/>
            </a:avLst>
          </a:prstGeom>
          <a:solidFill>
            <a:srgbClr val="F4EBDD"/>
          </a:solidFill>
          <a:ln w="11430">
            <a:solidFill>
              <a:srgbClr val="D4BD9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346AA5E-B332-4B63-8298-B94F3A3C90BF}"/>
              </a:ext>
            </a:extLst>
          </p:cNvPr>
          <p:cNvSpPr>
            <a:spLocks noGrp="1"/>
          </p:cNvSpPr>
          <p:nvPr/>
        </p:nvSpPr>
        <p:spPr>
          <a:xfrm>
            <a:off x="4381500" y="1543050"/>
            <a:ext cx="171450" cy="17145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4B48798-EDD3-44F9-AE5F-EBABCD40B7C9}"/>
              </a:ext>
            </a:extLst>
          </p:cNvPr>
          <p:cNvSpPr>
            <a:spLocks noGrp="1"/>
          </p:cNvSpPr>
          <p:nvPr/>
        </p:nvSpPr>
        <p:spPr>
          <a:xfrm>
            <a:off x="4686300" y="1438275"/>
            <a:ext cx="64579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57150" rIns="114300" bIns="57150" anchor="ctr">
            <a:normAutofit/>
          </a:bodyPr>
          <a:lstStyle/>
          <a:p>
            <a:pPr algn="l">
              <a:defRPr sz="172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Верхняя палата парламента могла заблокировать решение нижней палаты (вето).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44CBDC0-42A8-4AB8-B7C2-5A88DFC3A14A}"/>
              </a:ext>
            </a:extLst>
          </p:cNvPr>
          <p:cNvSpPr>
            <a:spLocks noGrp="1"/>
          </p:cNvSpPr>
          <p:nvPr/>
        </p:nvSpPr>
        <p:spPr>
          <a:xfrm>
            <a:off x="4210050" y="2590800"/>
            <a:ext cx="7105650" cy="1047750"/>
          </a:xfrm>
          <a:prstGeom prst="roundRect">
            <a:avLst>
              <a:gd name="adj" fmla="val 7273"/>
            </a:avLst>
          </a:prstGeom>
          <a:solidFill>
            <a:srgbClr val="102A43"/>
          </a:solidFill>
          <a:ln w="1143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4EB7878-D11B-4A6B-8969-8965984D1226}"/>
              </a:ext>
            </a:extLst>
          </p:cNvPr>
          <p:cNvSpPr>
            <a:spLocks noGrp="1"/>
          </p:cNvSpPr>
          <p:nvPr/>
        </p:nvSpPr>
        <p:spPr>
          <a:xfrm>
            <a:off x="4381500" y="2781300"/>
            <a:ext cx="171450" cy="171450"/>
          </a:xfrm>
          <a:prstGeom prst="ellipse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F461107-B8BD-4834-92E4-2D8C3A544227}"/>
              </a:ext>
            </a:extLst>
          </p:cNvPr>
          <p:cNvSpPr>
            <a:spLocks noGrp="1"/>
          </p:cNvSpPr>
          <p:nvPr/>
        </p:nvSpPr>
        <p:spPr>
          <a:xfrm>
            <a:off x="4686300" y="2676525"/>
            <a:ext cx="64579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57150" rIns="114300" bIns="57150" anchor="ctr">
            <a:normAutofit/>
          </a:bodyPr>
          <a:lstStyle/>
          <a:p>
            <a:pPr algn="l">
              <a:defRPr sz="1725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Права парламента и граждан были закреплены в основном законе страны (Конституция).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918B4BB4-C642-4E16-BC23-62A3B619C686}"/>
              </a:ext>
            </a:extLst>
          </p:cNvPr>
          <p:cNvSpPr>
            <a:spLocks noGrp="1"/>
          </p:cNvSpPr>
          <p:nvPr/>
        </p:nvSpPr>
        <p:spPr>
          <a:xfrm>
            <a:off x="4210050" y="3905250"/>
            <a:ext cx="7105650" cy="1771650"/>
          </a:xfrm>
          <a:prstGeom prst="roundRect">
            <a:avLst>
              <a:gd name="adj" fmla="val 4301"/>
            </a:avLst>
          </a:prstGeom>
          <a:solidFill>
            <a:srgbClr val="F4EBDD"/>
          </a:solidFill>
          <a:ln w="11430">
            <a:solidFill>
              <a:srgbClr val="D4BD9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1688CB0-B79B-4681-8B63-B60A2E45F38E}"/>
              </a:ext>
            </a:extLst>
          </p:cNvPr>
          <p:cNvSpPr>
            <a:spLocks noGrp="1"/>
          </p:cNvSpPr>
          <p:nvPr/>
        </p:nvSpPr>
        <p:spPr>
          <a:xfrm>
            <a:off x="4381500" y="4095750"/>
            <a:ext cx="171450" cy="171450"/>
          </a:xfrm>
          <a:prstGeom prst="ellipse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B456AC8-6899-42DB-B494-0487C902336D}"/>
              </a:ext>
            </a:extLst>
          </p:cNvPr>
          <p:cNvSpPr>
            <a:spLocks noGrp="1"/>
          </p:cNvSpPr>
          <p:nvPr/>
        </p:nvSpPr>
        <p:spPr>
          <a:xfrm>
            <a:off x="4686300" y="3990975"/>
            <a:ext cx="6457950" cy="1600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57150" rIns="114300" bIns="57150" anchor="ctr">
            <a:normAutofit/>
          </a:bodyPr>
          <a:lstStyle/>
          <a:p>
            <a:pPr algn="l">
              <a:defRPr sz="1725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Монархии, в которых была принята Конституция, назывались конституционными монархиями. В них монарх самостоятельно назначал премьер-министра и правительство.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82B2DDD-FB6F-41D8-9F36-A79443C4CECD}"/>
              </a:ext>
            </a:extLst>
          </p:cNvPr>
          <p:cNvSpPr>
            <a:spLocks noGrp="1"/>
          </p:cNvSpPr>
          <p:nvPr/>
        </p:nvSpPr>
        <p:spPr>
          <a:xfrm>
            <a:off x="4210050" y="6057900"/>
            <a:ext cx="7105650" cy="47625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3332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5AA232F-25BD-474D-B9C4-A4D88537AC91}"/>
              </a:ext>
            </a:extLst>
          </p:cNvPr>
          <p:cNvSpPr>
            <a:spLocks noGrp="1"/>
          </p:cNvSpPr>
          <p:nvPr/>
        </p:nvSpPr>
        <p:spPr>
          <a:xfrm>
            <a:off x="11944350" y="0"/>
            <a:ext cx="247650" cy="68580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5F15294-15FD-4F1F-BEF5-BF6FF2208C53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D57204-22CA-4B56-925F-95949AE8EE7D}"/>
              </a:ext>
            </a:extLst>
          </p:cNvPr>
          <p:cNvSpPr>
            <a:spLocks noGrp="1"/>
          </p:cNvSpPr>
          <p:nvPr/>
        </p:nvSpPr>
        <p:spPr>
          <a:xfrm>
            <a:off x="5334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E53697-A7C7-4F83-AA3B-D82DE817A837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111252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ПАРЛАМЕНТЫ И КОНСТИТУЦИИ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35E68EA-0BCC-41B3-BE69-25452A1106DD}"/>
              </a:ext>
            </a:extLst>
          </p:cNvPr>
          <p:cNvSpPr>
            <a:spLocks noGrp="1"/>
          </p:cNvSpPr>
          <p:nvPr/>
        </p:nvSpPr>
        <p:spPr>
          <a:xfrm>
            <a:off x="466725" y="1209675"/>
            <a:ext cx="3562350" cy="4076700"/>
          </a:xfrm>
          <a:prstGeom prst="roundRect">
            <a:avLst>
              <a:gd name="adj" fmla="val 2139"/>
            </a:avLst>
          </a:prstGeom>
          <a:solidFill>
            <a:srgbClr val="FBF6EC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rcRect l="14968" r="14968"/>
          <a:stretch>
            <a:fillRect/>
          </a:stretch>
        </p:blipFill>
        <p:spPr>
          <a:xfrm>
            <a:off x="533400" y="1276350"/>
            <a:ext cx="3429000" cy="3943350"/>
          </a:xfrm>
          <a:prstGeom prst="roundRect">
            <a:avLst>
              <a:gd name="adj" fmla="val 2222"/>
            </a:avLst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7C8B4E-BD07-4A56-9506-4CA731A07B2C}"/>
              </a:ext>
            </a:extLst>
          </p:cNvPr>
          <p:cNvSpPr>
            <a:spLocks noGrp="1"/>
          </p:cNvSpPr>
          <p:nvPr/>
        </p:nvSpPr>
        <p:spPr>
          <a:xfrm>
            <a:off x="609600" y="5353050"/>
            <a:ext cx="32766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200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200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Заседание Палаты представителей в Конгрессе США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A196215-6E7A-4DF2-8C24-D2349FB0FE01}"/>
              </a:ext>
            </a:extLst>
          </p:cNvPr>
          <p:cNvSpPr>
            <a:spLocks noGrp="1"/>
          </p:cNvSpPr>
          <p:nvPr/>
        </p:nvSpPr>
        <p:spPr>
          <a:xfrm>
            <a:off x="4438650" y="1257300"/>
            <a:ext cx="7124700" cy="876300"/>
          </a:xfrm>
          <a:prstGeom prst="roundRect">
            <a:avLst>
              <a:gd name="adj" fmla="val 8696"/>
            </a:avLst>
          </a:prstGeom>
          <a:solidFill>
            <a:srgbClr val="102A43"/>
          </a:solidFill>
          <a:ln w="0">
            <a:noFill/>
            <a:prstDash val="solid"/>
          </a:ln>
        </p:spPr>
        <p:txBody>
          <a:bodyPr wrap="square" lIns="171450" tIns="114300" rIns="171450" bIns="114300" anchor="ctr">
            <a:normAutofit/>
          </a:bodyPr>
          <a:lstStyle/>
          <a:p>
            <a:pPr algn="l">
              <a:defRPr sz="1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В парламентских монархиях премьер-министра и правительство утверждал парламент.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BCA2EB6-A94B-4858-9170-2E889565203A}"/>
              </a:ext>
            </a:extLst>
          </p:cNvPr>
          <p:cNvSpPr>
            <a:spLocks noGrp="1"/>
          </p:cNvSpPr>
          <p:nvPr/>
        </p:nvSpPr>
        <p:spPr>
          <a:xfrm>
            <a:off x="4438650" y="2552700"/>
            <a:ext cx="7124700" cy="2266950"/>
          </a:xfrm>
          <a:prstGeom prst="roundRect">
            <a:avLst>
              <a:gd name="adj" fmla="val 5042"/>
            </a:avLst>
          </a:prstGeom>
          <a:solidFill>
            <a:srgbClr val="FBF6EC"/>
          </a:solidFill>
          <a:ln w="19050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0E2D68C-1F3E-4233-AB52-C7E65A1934AD}"/>
              </a:ext>
            </a:extLst>
          </p:cNvPr>
          <p:cNvSpPr>
            <a:spLocks noGrp="1"/>
          </p:cNvSpPr>
          <p:nvPr/>
        </p:nvSpPr>
        <p:spPr>
          <a:xfrm>
            <a:off x="4438650" y="2552700"/>
            <a:ext cx="171450" cy="2266950"/>
          </a:xfrm>
          <a:prstGeom prst="roundRect">
            <a:avLst>
              <a:gd name="adj" fmla="val 44444"/>
            </a:avLst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9804EE2-44CE-4B9D-9F04-6492425B2E86}"/>
              </a:ext>
            </a:extLst>
          </p:cNvPr>
          <p:cNvSpPr>
            <a:spLocks noGrp="1"/>
          </p:cNvSpPr>
          <p:nvPr/>
        </p:nvSpPr>
        <p:spPr>
          <a:xfrm>
            <a:off x="11391900" y="2552700"/>
            <a:ext cx="171450" cy="2266950"/>
          </a:xfrm>
          <a:prstGeom prst="roundRect">
            <a:avLst>
              <a:gd name="adj" fmla="val 44444"/>
            </a:avLst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E279969-1542-444E-8494-56129A76894A}"/>
              </a:ext>
            </a:extLst>
          </p:cNvPr>
          <p:cNvSpPr>
            <a:spLocks noGrp="1"/>
          </p:cNvSpPr>
          <p:nvPr/>
        </p:nvSpPr>
        <p:spPr>
          <a:xfrm>
            <a:off x="4857750" y="2781300"/>
            <a:ext cx="62865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71450" tIns="133350" rIns="171450" bIns="133350" anchor="ctr">
            <a:normAutofit/>
          </a:bodyPr>
          <a:lstStyle/>
          <a:p>
            <a:pPr algn="ctr">
              <a:defRPr sz="180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Республиканская форма правления предполагала отсутствие монарха в стране – управление было в руках президента (президентская республика) или парламента (парламентская республика).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F74A1E3-E187-48ED-A697-AC4786580E9C}"/>
              </a:ext>
            </a:extLst>
          </p:cNvPr>
          <p:cNvSpPr>
            <a:spLocks noGrp="1"/>
          </p:cNvSpPr>
          <p:nvPr/>
        </p:nvSpPr>
        <p:spPr>
          <a:xfrm>
            <a:off x="4438650" y="5219700"/>
            <a:ext cx="7124700" cy="742950"/>
          </a:xfrm>
          <a:prstGeom prst="roundRect">
            <a:avLst>
              <a:gd name="adj" fmla="val 10256"/>
            </a:avLst>
          </a:prstGeom>
          <a:solidFill>
            <a:srgbClr val="7D2433"/>
          </a:solidFill>
          <a:ln w="14288">
            <a:solidFill>
              <a:srgbClr val="B08D57"/>
            </a:solidFill>
            <a:prstDash val="solid"/>
          </a:ln>
        </p:spPr>
        <p:txBody>
          <a:bodyPr wrap="square" lIns="171450" tIns="76200" rIns="171450" bIns="76200" anchor="ctr">
            <a:normAutofit/>
          </a:bodyPr>
          <a:lstStyle/>
          <a:p>
            <a:pPr algn="ctr">
              <a:defRPr sz="1650" b="1" i="0">
                <a:solidFill>
                  <a:srgbClr val="FFFDF8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FFFDF8"/>
                </a:solidFill>
                <a:latin typeface="Georgia"/>
                <a:ea typeface="Georgia"/>
                <a:cs typeface="Georgia"/>
              </a:rPr>
              <a:t>Какая форма правления была в разных странах Запада? (П.2, с. 42)</a:t>
            </a:r>
          </a:p>
        </p:txBody>
      </p:sp>
    </p:spTree>
    <p:extLst>
      <p:ext uri="{BB962C8B-B14F-4D97-AF65-F5344CB8AC3E}">
        <p14:creationId xmlns:p14="http://schemas.microsoft.com/office/powerpoint/2010/main" val="2049008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E3A16BD-FD9D-4592-B63F-252E9B68F18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7650" cy="68580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6BEB1A-39A1-4B8C-B1DC-251FEC04DFC2}"/>
              </a:ext>
            </a:extLst>
          </p:cNvPr>
          <p:cNvSpPr>
            <a:spLocks noGrp="1"/>
          </p:cNvSpPr>
          <p:nvPr/>
        </p:nvSpPr>
        <p:spPr>
          <a:xfrm>
            <a:off x="533400" y="6553200"/>
            <a:ext cx="11125200" cy="14288"/>
          </a:xfrm>
          <a:prstGeom prst="rect">
            <a:avLst/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D0D616-4E01-4384-A59A-1F80EBAC8C09}"/>
              </a:ext>
            </a:extLst>
          </p:cNvPr>
          <p:cNvSpPr>
            <a:spLocks noGrp="1"/>
          </p:cNvSpPr>
          <p:nvPr/>
        </p:nvSpPr>
        <p:spPr>
          <a:xfrm>
            <a:off x="609600" y="228600"/>
            <a:ext cx="876300" cy="38100"/>
          </a:xfrm>
          <a:prstGeom prst="rect">
            <a:avLst/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1DE3494-E161-4222-B408-E58AF19DCA87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8204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def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ПАРЛАМЕНТЫ И КОНСТИТУЦИИ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1D47401-205F-4C03-B0A4-8536E0A76287}"/>
              </a:ext>
            </a:extLst>
          </p:cNvPr>
          <p:cNvSpPr>
            <a:spLocks noGrp="1"/>
          </p:cNvSpPr>
          <p:nvPr/>
        </p:nvSpPr>
        <p:spPr>
          <a:xfrm>
            <a:off x="1238250" y="1162050"/>
            <a:ext cx="97155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38100" rIns="95250" bIns="38100" anchor="ctr">
            <a:normAutofit/>
          </a:bodyPr>
          <a:lstStyle/>
          <a:p>
            <a:pPr algn="ctr">
              <a:defRPr sz="1650" b="1" i="0">
                <a:solidFill>
                  <a:srgbClr val="7D2433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7D2433"/>
                </a:solidFill>
                <a:latin typeface="Georgia"/>
                <a:ea typeface="Georgia"/>
                <a:cs typeface="Georgia"/>
              </a:rPr>
              <a:t>Какая форма правления была в разных странах Запада? (П.2, с. 42)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13BCD6E-5570-4F7E-9A73-8E339B9CD3E0}"/>
              </a:ext>
            </a:extLst>
          </p:cNvPr>
          <p:cNvSpPr>
            <a:spLocks noGrp="1"/>
          </p:cNvSpPr>
          <p:nvPr/>
        </p:nvSpPr>
        <p:spPr>
          <a:xfrm>
            <a:off x="552450" y="2038350"/>
            <a:ext cx="3562350" cy="2152650"/>
          </a:xfrm>
          <a:prstGeom prst="roundRect">
            <a:avLst>
              <a:gd name="adj" fmla="val 4425"/>
            </a:avLst>
          </a:prstGeom>
          <a:solidFill>
            <a:srgbClr val="FBF6EC"/>
          </a:solidFill>
          <a:ln w="28575">
            <a:solidFill>
              <a:srgbClr val="102A4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5D7EE43-E8E0-4FE8-B8BC-BF01D98D69D0}"/>
              </a:ext>
            </a:extLst>
          </p:cNvPr>
          <p:cNvSpPr>
            <a:spLocks noGrp="1"/>
          </p:cNvSpPr>
          <p:nvPr/>
        </p:nvSpPr>
        <p:spPr>
          <a:xfrm>
            <a:off x="552450" y="2038350"/>
            <a:ext cx="3562350" cy="171450"/>
          </a:xfrm>
          <a:prstGeom prst="roundRect">
            <a:avLst>
              <a:gd name="adj" fmla="val 44444"/>
            </a:avLst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00AA4E-F1DD-4D32-A97A-6118F6F6C858}"/>
              </a:ext>
            </a:extLst>
          </p:cNvPr>
          <p:cNvSpPr>
            <a:spLocks noGrp="1"/>
          </p:cNvSpPr>
          <p:nvPr/>
        </p:nvSpPr>
        <p:spPr>
          <a:xfrm>
            <a:off x="723900" y="2343150"/>
            <a:ext cx="3219450" cy="1600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76200" rIns="95250" bIns="76200" anchor="ctr">
            <a:normAutofit/>
          </a:bodyPr>
          <a:lstStyle/>
          <a:p>
            <a:pPr algn="ctr">
              <a:defRPr sz="165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Конституционная монархия: Германия, Испания, Румыния, Австро-Венгрия.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5208335-E1C7-4430-82A6-851AE56DF541}"/>
              </a:ext>
            </a:extLst>
          </p:cNvPr>
          <p:cNvSpPr>
            <a:spLocks noGrp="1"/>
          </p:cNvSpPr>
          <p:nvPr/>
        </p:nvSpPr>
        <p:spPr>
          <a:xfrm>
            <a:off x="4429125" y="2038350"/>
            <a:ext cx="3562350" cy="2152650"/>
          </a:xfrm>
          <a:prstGeom prst="roundRect">
            <a:avLst>
              <a:gd name="adj" fmla="val 4425"/>
            </a:avLst>
          </a:prstGeom>
          <a:solidFill>
            <a:srgbClr val="FBF6EC"/>
          </a:solidFill>
          <a:ln w="28575">
            <a:solidFill>
              <a:srgbClr val="7D243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7F625CE-23F5-48B4-AADC-F9F6522C766A}"/>
              </a:ext>
            </a:extLst>
          </p:cNvPr>
          <p:cNvSpPr>
            <a:spLocks noGrp="1"/>
          </p:cNvSpPr>
          <p:nvPr/>
        </p:nvSpPr>
        <p:spPr>
          <a:xfrm>
            <a:off x="4429125" y="2038350"/>
            <a:ext cx="3562350" cy="171450"/>
          </a:xfrm>
          <a:prstGeom prst="roundRect">
            <a:avLst>
              <a:gd name="adj" fmla="val 44444"/>
            </a:avLst>
          </a:prstGeom>
          <a:solidFill>
            <a:srgbClr val="7D2433"/>
          </a:solidFill>
          <a:ln w="0">
            <a:noFill/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8B8CED5-0109-4552-A8EA-EE0C85931EBE}"/>
              </a:ext>
            </a:extLst>
          </p:cNvPr>
          <p:cNvSpPr>
            <a:spLocks noGrp="1"/>
          </p:cNvSpPr>
          <p:nvPr/>
        </p:nvSpPr>
        <p:spPr>
          <a:xfrm>
            <a:off x="4600575" y="2343150"/>
            <a:ext cx="3219450" cy="1600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76200" rIns="95250" bIns="76200" anchor="ctr">
            <a:normAutofit/>
          </a:bodyPr>
          <a:lstStyle/>
          <a:p>
            <a:pPr algn="ctr">
              <a:defRPr sz="165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Парламентская монархия: Англия, Италия, Нидерланды, Бельгия, Скандинавские страны.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CA24E10-4BFA-42F3-B3B2-F77FB3AA81C0}"/>
              </a:ext>
            </a:extLst>
          </p:cNvPr>
          <p:cNvSpPr>
            <a:spLocks noGrp="1"/>
          </p:cNvSpPr>
          <p:nvPr/>
        </p:nvSpPr>
        <p:spPr>
          <a:xfrm>
            <a:off x="8305800" y="2038350"/>
            <a:ext cx="3562350" cy="2152650"/>
          </a:xfrm>
          <a:prstGeom prst="roundRect">
            <a:avLst>
              <a:gd name="adj" fmla="val 4425"/>
            </a:avLst>
          </a:prstGeom>
          <a:solidFill>
            <a:srgbClr val="E8D9C0"/>
          </a:solidFill>
          <a:ln w="28575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CB60B4-807F-4044-998A-52D897E78181}"/>
              </a:ext>
            </a:extLst>
          </p:cNvPr>
          <p:cNvSpPr>
            <a:spLocks noGrp="1"/>
          </p:cNvSpPr>
          <p:nvPr/>
        </p:nvSpPr>
        <p:spPr>
          <a:xfrm>
            <a:off x="8305800" y="2038350"/>
            <a:ext cx="3562350" cy="171450"/>
          </a:xfrm>
          <a:prstGeom prst="roundRect">
            <a:avLst>
              <a:gd name="adj" fmla="val 44444"/>
            </a:avLst>
          </a:prstGeom>
          <a:solidFill>
            <a:srgbClr val="B08D57"/>
          </a:solidFill>
          <a:ln w="0">
            <a:noFill/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8B1D94C-731D-4996-8A18-D9702DD1F728}"/>
              </a:ext>
            </a:extLst>
          </p:cNvPr>
          <p:cNvSpPr>
            <a:spLocks noGrp="1"/>
          </p:cNvSpPr>
          <p:nvPr/>
        </p:nvSpPr>
        <p:spPr>
          <a:xfrm>
            <a:off x="8477250" y="2343150"/>
            <a:ext cx="3219450" cy="1600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76200" rIns="95250" bIns="76200" anchor="ctr">
            <a:normAutofit/>
          </a:bodyPr>
          <a:lstStyle/>
          <a:p>
            <a:pPr algn="ctr">
              <a:defRPr sz="1650" b="0" i="0">
                <a:solidFill>
                  <a:srgbClr val="25242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252421"/>
                </a:solidFill>
                <a:latin typeface="Arial"/>
                <a:ea typeface="Arial"/>
                <a:cs typeface="Arial"/>
              </a:rPr>
              <a:t>Республика: Франция, Швейцария, Португалия, Сан-Марино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60ABEB0D-9951-4069-AEA7-A57CFD4169B9}"/>
              </a:ext>
            </a:extLst>
          </p:cNvPr>
          <p:cNvSpPr>
            <a:spLocks noGrp="1"/>
          </p:cNvSpPr>
          <p:nvPr/>
        </p:nvSpPr>
        <p:spPr>
          <a:xfrm>
            <a:off x="2447925" y="4562475"/>
            <a:ext cx="7296150" cy="1409700"/>
          </a:xfrm>
          <a:prstGeom prst="roundRect">
            <a:avLst>
              <a:gd name="adj" fmla="val 5405"/>
            </a:avLst>
          </a:prstGeom>
          <a:solidFill>
            <a:srgbClr val="E8D9C0"/>
          </a:solidFill>
          <a:ln w="14288">
            <a:solidFill>
              <a:srgbClr val="B08D5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rcRect t="36466" b="36466"/>
          <a:stretch>
            <a:fillRect/>
          </a:stretch>
        </p:blipFill>
        <p:spPr>
          <a:xfrm>
            <a:off x="2514600" y="4629150"/>
            <a:ext cx="7162800" cy="1276350"/>
          </a:xfrm>
          <a:prstGeom prst="roundRect">
            <a:avLst>
              <a:gd name="adj" fmla="val 5970"/>
            </a:avLst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B1D1EF7-75D6-441C-BBD3-3C588CB6ECF0}"/>
              </a:ext>
            </a:extLst>
          </p:cNvPr>
          <p:cNvSpPr>
            <a:spLocks noGrp="1"/>
          </p:cNvSpPr>
          <p:nvPr/>
        </p:nvSpPr>
        <p:spPr>
          <a:xfrm>
            <a:off x="4114800" y="5981700"/>
            <a:ext cx="3962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57150" tIns="19050" rIns="57150" bIns="19050" anchor="ctr">
            <a:normAutofit/>
          </a:bodyPr>
          <a:lstStyle/>
          <a:p>
            <a:pPr algn="ctr">
              <a:defRPr sz="1125" b="0" i="1">
                <a:solidFill>
                  <a:srgbClr val="6E665D"/>
                </a:solidFill>
                <a:latin typeface="Georgia"/>
                <a:ea typeface="Georgia"/>
                <a:cs typeface="Georgia"/>
              </a:defRPr>
            </a:pPr>
            <a:r>
              <a:rPr sz="1125" b="0" i="1">
                <a:solidFill>
                  <a:srgbClr val="6E665D"/>
                </a:solidFill>
                <a:latin typeface="Georgia"/>
                <a:ea typeface="Georgia"/>
                <a:cs typeface="Georgia"/>
              </a:rPr>
              <a:t>Заседание Палаты депутатов Италии</a:t>
            </a:r>
          </a:p>
        </p:txBody>
      </p:sp>
    </p:spTree>
    <p:extLst>
      <p:ext uri="{BB962C8B-B14F-4D97-AF65-F5344CB8AC3E}">
        <p14:creationId xmlns:p14="http://schemas.microsoft.com/office/powerpoint/2010/main" val="43792942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2026</Words>
  <Application>Microsoft Office PowerPoint</Application>
  <DocSecurity>0</DocSecurity>
  <PresentationFormat>Широкоэкранный</PresentationFormat>
  <Paragraphs>162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2026-09-02T09:43:23Z</dcterms:created>
  <dcterms:modified xsi:type="dcterms:W3CDTF">2026-09-02T09:49:27Z</dcterms:modified>
</cp:coreProperties>
</file>