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5240000" cy="85725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3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1A44180-E0F4-4859-8F34-895229B55F71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506375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96889D4D-A0C9-4458-AA73-7BB0C929F45E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C016EB5-C3D9-4FA2-8DA0-C81E3EE84589}"/>
              </a:ext>
            </a:extLst>
          </p:cNvPr>
          <p:cNvSpPr>
            <a:spLocks noGrp="1"/>
          </p:cNvSpPr>
          <p:nvPr/>
        </p:nvSpPr>
        <p:spPr>
          <a:xfrm>
            <a:off x="9201150" y="0"/>
            <a:ext cx="6038850" cy="8096550"/>
          </a:xfrm>
          <a:prstGeom prst="rect">
            <a:avLst/>
          </a:prstGeom>
          <a:solidFill>
            <a:srgbClr val="0E2132"/>
          </a:solidFill>
          <a:ln w="0">
            <a:noFill/>
          </a:ln>
        </p:spPr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83141" y="457200"/>
            <a:ext cx="4331969" cy="7334550"/>
          </a:xfrm>
          <a:prstGeom prst="rect">
            <a:avLst/>
          </a:prstGeom>
        </p:spPr>
      </p:pic>
      <p:sp>
        <p:nvSpPr>
          <p:cNvPr id="5" name="s1_x1_c1">
            <a:extLst>
              <a:ext uri="{FF2B5EF4-FFF2-40B4-BE49-F238E27FC236}">
                <a16:creationId xmlns:a16="http://schemas.microsoft.com/office/drawing/2014/main" id="{91DCD5DC-CBD3-47B4-A192-8ACDC3AC9ADD}"/>
              </a:ext>
            </a:extLst>
          </p:cNvPr>
          <p:cNvSpPr>
            <a:spLocks noGrp="1"/>
          </p:cNvSpPr>
          <p:nvPr/>
        </p:nvSpPr>
        <p:spPr>
          <a:xfrm>
            <a:off x="723900" y="1209675"/>
            <a:ext cx="7810500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100" b="0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2100" b="0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ПРЕЗЕНТАЦИЯ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9A4F022-25C1-4DCC-91E0-A4D81B8BB07C}"/>
              </a:ext>
            </a:extLst>
          </p:cNvPr>
          <p:cNvSpPr>
            <a:spLocks noGrp="1"/>
          </p:cNvSpPr>
          <p:nvPr/>
        </p:nvSpPr>
        <p:spPr>
          <a:xfrm>
            <a:off x="723900" y="1990725"/>
            <a:ext cx="1095375" cy="0"/>
          </a:xfrm>
          <a:prstGeom prst="line">
            <a:avLst/>
          </a:prstGeom>
          <a:ln w="28575">
            <a:solidFill>
              <a:srgbClr val="A58A55"/>
            </a:solidFill>
          </a:ln>
        </p:spPr>
      </p:sp>
      <p:sp>
        <p:nvSpPr>
          <p:cNvPr id="7" name="s1_x2_c2">
            <a:extLst>
              <a:ext uri="{FF2B5EF4-FFF2-40B4-BE49-F238E27FC236}">
                <a16:creationId xmlns:a16="http://schemas.microsoft.com/office/drawing/2014/main" id="{D9FC6EA1-3AAA-4EA2-8BF8-149E3FEAC668}"/>
              </a:ext>
            </a:extLst>
          </p:cNvPr>
          <p:cNvSpPr>
            <a:spLocks noGrp="1"/>
          </p:cNvSpPr>
          <p:nvPr/>
        </p:nvSpPr>
        <p:spPr>
          <a:xfrm>
            <a:off x="723900" y="2590800"/>
            <a:ext cx="8382000" cy="2762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660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660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ИСПАНСКАЯ МОНАРХИЯ</a:t>
            </a:r>
          </a:p>
        </p:txBody>
      </p:sp>
    </p:spTree>
    <p:extLst>
      <p:ext uri="{BB962C8B-B14F-4D97-AF65-F5344CB8AC3E}">
        <p14:creationId xmlns:p14="http://schemas.microsoft.com/office/powerpoint/2010/main" val="1859937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EECAC4B-E213-410E-A43D-76F34F7FFEEC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506375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29540319-F82F-42C9-9EFC-C992BFB2107D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10_x1_c1">
            <a:extLst>
              <a:ext uri="{FF2B5EF4-FFF2-40B4-BE49-F238E27FC236}">
                <a16:creationId xmlns:a16="http://schemas.microsoft.com/office/drawing/2014/main" id="{6EAEE4D4-CCCF-4D5F-914A-32312193B52D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ИСПАНСКАЯ МОНАРХИЯ ПРИ ФИЛИППЕ II</a:t>
            </a:r>
          </a:p>
        </p:txBody>
      </p:sp>
      <p:sp>
        <p:nvSpPr>
          <p:cNvPr id="4" name="s10_x2_c2">
            <a:extLst>
              <a:ext uri="{FF2B5EF4-FFF2-40B4-BE49-F238E27FC236}">
                <a16:creationId xmlns:a16="http://schemas.microsoft.com/office/drawing/2014/main" id="{3D7F7B4D-7A7B-463E-905B-7FD3D6C67AAA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Вершина могущества и система управления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A2F44883-BC85-4DFD-B25C-C3B7F43DBA56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5BB21E8-71E7-4140-83FF-D3C4F1DBFF1B}"/>
              </a:ext>
            </a:extLst>
          </p:cNvPr>
          <p:cNvSpPr>
            <a:spLocks noGrp="1"/>
          </p:cNvSpPr>
          <p:nvPr/>
        </p:nvSpPr>
        <p:spPr>
          <a:xfrm>
            <a:off x="10426821" y="2209800"/>
            <a:ext cx="2958858" cy="5295900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474446" y="2257425"/>
            <a:ext cx="2863608" cy="5200650"/>
          </a:xfrm>
          <a:prstGeom prst="rect">
            <a:avLst/>
          </a:prstGeom>
        </p:spPr>
      </p:pic>
      <p:sp>
        <p:nvSpPr>
          <p:cNvPr id="8" name="s10_x7_c3">
            <a:extLst>
              <a:ext uri="{FF2B5EF4-FFF2-40B4-BE49-F238E27FC236}">
                <a16:creationId xmlns:a16="http://schemas.microsoft.com/office/drawing/2014/main" id="{DAD9F165-D3D9-43A7-9181-810CD8EE0268}"/>
              </a:ext>
            </a:extLst>
          </p:cNvPr>
          <p:cNvSpPr>
            <a:spLocks noGrp="1"/>
          </p:cNvSpPr>
          <p:nvPr/>
        </p:nvSpPr>
        <p:spPr>
          <a:xfrm>
            <a:off x="9782175" y="7620000"/>
            <a:ext cx="4267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«Портрет Филиппа II», художник Тициан.</a:t>
            </a:r>
          </a:p>
        </p:txBody>
      </p:sp>
      <p:sp>
        <p:nvSpPr>
          <p:cNvPr id="9" name="s10_x3_c4">
            <a:extLst>
              <a:ext uri="{FF2B5EF4-FFF2-40B4-BE49-F238E27FC236}">
                <a16:creationId xmlns:a16="http://schemas.microsoft.com/office/drawing/2014/main" id="{E605B42A-473B-4109-AEBA-393FC6E5EF07}"/>
              </a:ext>
            </a:extLst>
          </p:cNvPr>
          <p:cNvSpPr>
            <a:spLocks noGrp="1"/>
          </p:cNvSpPr>
          <p:nvPr/>
        </p:nvSpPr>
        <p:spPr>
          <a:xfrm>
            <a:off x="609600" y="2247900"/>
            <a:ext cx="8705850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850" b="0">
                <a:solidFill>
                  <a:srgbClr val="DFD2B9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DFD2B9"/>
                </a:solidFill>
                <a:latin typeface="Georgia"/>
                <a:ea typeface="Georgia"/>
                <a:cs typeface="Georgia"/>
              </a:rPr>
              <a:t>Самая обширная империя в истории:</a:t>
            </a:r>
          </a:p>
        </p:txBody>
      </p:sp>
      <p:sp>
        <p:nvSpPr>
          <p:cNvPr id="10" name="s10_x3_c5">
            <a:extLst>
              <a:ext uri="{FF2B5EF4-FFF2-40B4-BE49-F238E27FC236}">
                <a16:creationId xmlns:a16="http://schemas.microsoft.com/office/drawing/2014/main" id="{97362C20-F947-46CC-8A33-DC7821382B35}"/>
              </a:ext>
            </a:extLst>
          </p:cNvPr>
          <p:cNvSpPr>
            <a:spLocks noGrp="1"/>
          </p:cNvSpPr>
          <p:nvPr/>
        </p:nvSpPr>
        <p:spPr>
          <a:xfrm>
            <a:off x="828675" y="3343275"/>
            <a:ext cx="8267700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Присоединение Португалии с колониями (</a:t>
            </a:r>
            <a:r>
              <a:rPr sz="2550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1580 г.</a:t>
            </a:r>
            <a:r>
              <a:rPr sz="255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).</a:t>
            </a:r>
          </a:p>
        </p:txBody>
      </p:sp>
      <p:sp>
        <p:nvSpPr>
          <p:cNvPr id="11" name="s10_x3_c6">
            <a:extLst>
              <a:ext uri="{FF2B5EF4-FFF2-40B4-BE49-F238E27FC236}">
                <a16:creationId xmlns:a16="http://schemas.microsoft.com/office/drawing/2014/main" id="{74321DD5-143E-414F-9D15-CE663E3D163E}"/>
              </a:ext>
            </a:extLst>
          </p:cNvPr>
          <p:cNvSpPr>
            <a:spLocks noGrp="1"/>
          </p:cNvSpPr>
          <p:nvPr/>
        </p:nvSpPr>
        <p:spPr>
          <a:xfrm>
            <a:off x="828675" y="4352925"/>
            <a:ext cx="826770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Сильнейшая армия в Западной Европе.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A6F2349-CA75-425C-ACC9-C56A83C37175}"/>
              </a:ext>
            </a:extLst>
          </p:cNvPr>
          <p:cNvSpPr>
            <a:spLocks noGrp="1"/>
          </p:cNvSpPr>
          <p:nvPr/>
        </p:nvSpPr>
        <p:spPr>
          <a:xfrm>
            <a:off x="609600" y="5143500"/>
            <a:ext cx="8620125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13" name="s10_x3_c7">
            <a:extLst>
              <a:ext uri="{FF2B5EF4-FFF2-40B4-BE49-F238E27FC236}">
                <a16:creationId xmlns:a16="http://schemas.microsoft.com/office/drawing/2014/main" id="{F8F274C3-A7A9-4597-A261-23C6F3E0A656}"/>
              </a:ext>
            </a:extLst>
          </p:cNvPr>
          <p:cNvSpPr>
            <a:spLocks noGrp="1"/>
          </p:cNvSpPr>
          <p:nvPr/>
        </p:nvSpPr>
        <p:spPr>
          <a:xfrm>
            <a:off x="609600" y="5381625"/>
            <a:ext cx="870585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DFD2B9"/>
                </a:solidFill>
                <a:latin typeface="Georgia"/>
                <a:ea typeface="Georgia"/>
                <a:cs typeface="Georgia"/>
              </a:defRPr>
            </a:pPr>
            <a:r>
              <a:rPr sz="2625" b="0">
                <a:solidFill>
                  <a:srgbClr val="DFD2B9"/>
                </a:solidFill>
                <a:latin typeface="Georgia"/>
                <a:ea typeface="Georgia"/>
                <a:cs typeface="Georgia"/>
              </a:rPr>
              <a:t>Черты правления Филиппа II:</a:t>
            </a:r>
          </a:p>
        </p:txBody>
      </p:sp>
      <p:sp>
        <p:nvSpPr>
          <p:cNvPr id="14" name="s10_x3_c8">
            <a:extLst>
              <a:ext uri="{FF2B5EF4-FFF2-40B4-BE49-F238E27FC236}">
                <a16:creationId xmlns:a16="http://schemas.microsoft.com/office/drawing/2014/main" id="{C68641DD-C154-4D14-8DAB-A44E14458F6C}"/>
              </a:ext>
            </a:extLst>
          </p:cNvPr>
          <p:cNvSpPr>
            <a:spLocks noGrp="1"/>
          </p:cNvSpPr>
          <p:nvPr/>
        </p:nvSpPr>
        <p:spPr>
          <a:xfrm>
            <a:off x="828675" y="6067425"/>
            <a:ext cx="8267700" cy="504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Расчетливость («Предусмотрительный»).</a:t>
            </a:r>
          </a:p>
        </p:txBody>
      </p:sp>
      <p:sp>
        <p:nvSpPr>
          <p:cNvPr id="15" name="s10_x3_c9">
            <a:extLst>
              <a:ext uri="{FF2B5EF4-FFF2-40B4-BE49-F238E27FC236}">
                <a16:creationId xmlns:a16="http://schemas.microsoft.com/office/drawing/2014/main" id="{E2BBC0C1-8E37-408A-BCC3-163F9D07F4F0}"/>
              </a:ext>
            </a:extLst>
          </p:cNvPr>
          <p:cNvSpPr>
            <a:spLocks noGrp="1"/>
          </p:cNvSpPr>
          <p:nvPr/>
        </p:nvSpPr>
        <p:spPr>
          <a:xfrm>
            <a:off x="828675" y="6677025"/>
            <a:ext cx="8267700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Упор на бюрократический аппарат («король деловых бумаг»).</a:t>
            </a:r>
          </a:p>
        </p:txBody>
      </p:sp>
      <p:sp>
        <p:nvSpPr>
          <p:cNvPr id="16" name="s10_x3_c10">
            <a:extLst>
              <a:ext uri="{FF2B5EF4-FFF2-40B4-BE49-F238E27FC236}">
                <a16:creationId xmlns:a16="http://schemas.microsoft.com/office/drawing/2014/main" id="{19772B5B-2F69-4080-A948-9921A12AD0C1}"/>
              </a:ext>
            </a:extLst>
          </p:cNvPr>
          <p:cNvSpPr>
            <a:spLocks noGrp="1"/>
          </p:cNvSpPr>
          <p:nvPr/>
        </p:nvSpPr>
        <p:spPr>
          <a:xfrm>
            <a:off x="828675" y="7543800"/>
            <a:ext cx="826770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Развитие науки: картография, экспедиции, история.</a:t>
            </a:r>
          </a:p>
        </p:txBody>
      </p:sp>
    </p:spTree>
    <p:extLst>
      <p:ext uri="{BB962C8B-B14F-4D97-AF65-F5344CB8AC3E}">
        <p14:creationId xmlns:p14="http://schemas.microsoft.com/office/powerpoint/2010/main" val="1109391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2A6BD7E-20E1-435C-BA5D-B5724DC35F8A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4EBD39CB-F9C1-4693-841A-5025DF3BE31F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11_x1_c1">
            <a:extLst>
              <a:ext uri="{FF2B5EF4-FFF2-40B4-BE49-F238E27FC236}">
                <a16:creationId xmlns:a16="http://schemas.microsoft.com/office/drawing/2014/main" id="{68B1D946-9E64-4B7E-95E1-AF25E19BAAFC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ЦЕНТРАЛИЗАЦИЯ И УПРАВЛЕНИЕ</a:t>
            </a:r>
          </a:p>
        </p:txBody>
      </p:sp>
      <p:sp>
        <p:nvSpPr>
          <p:cNvPr id="4" name="s11_x2_c2">
            <a:extLst>
              <a:ext uri="{FF2B5EF4-FFF2-40B4-BE49-F238E27FC236}">
                <a16:creationId xmlns:a16="http://schemas.microsoft.com/office/drawing/2014/main" id="{094D802B-9BBB-4C1C-8081-E0DD5208700E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Усиление королевской власти и создание инфраструктуры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05F4CC5-4AEE-4EA2-96FE-A6DB4954177D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s11_x4_c3">
            <a:extLst>
              <a:ext uri="{FF2B5EF4-FFF2-40B4-BE49-F238E27FC236}">
                <a16:creationId xmlns:a16="http://schemas.microsoft.com/office/drawing/2014/main" id="{722E4D45-F669-44F5-99BE-654B46DA4A09}"/>
              </a:ext>
            </a:extLst>
          </p:cNvPr>
          <p:cNvSpPr>
            <a:spLocks noGrp="1"/>
          </p:cNvSpPr>
          <p:nvPr/>
        </p:nvSpPr>
        <p:spPr>
          <a:xfrm>
            <a:off x="609600" y="2190750"/>
            <a:ext cx="4562475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2625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Меры по усилению власти:</a:t>
            </a:r>
          </a:p>
        </p:txBody>
      </p:sp>
      <p:sp>
        <p:nvSpPr>
          <p:cNvPr id="7" name="s11_x4_c4">
            <a:extLst>
              <a:ext uri="{FF2B5EF4-FFF2-40B4-BE49-F238E27FC236}">
                <a16:creationId xmlns:a16="http://schemas.microsoft.com/office/drawing/2014/main" id="{7C81D29B-8F70-4573-ABCA-117B3851EBD6}"/>
              </a:ext>
            </a:extLst>
          </p:cNvPr>
          <p:cNvSpPr>
            <a:spLocks noGrp="1"/>
          </p:cNvSpPr>
          <p:nvPr/>
        </p:nvSpPr>
        <p:spPr>
          <a:xfrm>
            <a:off x="609600" y="3267075"/>
            <a:ext cx="4552950" cy="1457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Уменьшение роли аристократии (</a:t>
            </a: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грандов</a:t>
            </a: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) в центральном Управлении.</a:t>
            </a:r>
          </a:p>
        </p:txBody>
      </p:sp>
      <p:sp>
        <p:nvSpPr>
          <p:cNvPr id="8" name="s11_x4_c5">
            <a:extLst>
              <a:ext uri="{FF2B5EF4-FFF2-40B4-BE49-F238E27FC236}">
                <a16:creationId xmlns:a16="http://schemas.microsoft.com/office/drawing/2014/main" id="{BABE170A-CD9C-47D8-8C84-E2BD757BA91F}"/>
              </a:ext>
            </a:extLst>
          </p:cNvPr>
          <p:cNvSpPr>
            <a:spLocks noGrp="1"/>
          </p:cNvSpPr>
          <p:nvPr/>
        </p:nvSpPr>
        <p:spPr>
          <a:xfrm>
            <a:off x="609600" y="5019675"/>
            <a:ext cx="4552950" cy="1628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Снижение влияния </a:t>
            </a: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кортесов</a:t>
            </a: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(сохранено только право одобрения налогов).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36629-B3C2-461D-836B-9B3974926C4E}"/>
              </a:ext>
            </a:extLst>
          </p:cNvPr>
          <p:cNvSpPr>
            <a:spLocks noGrp="1"/>
          </p:cNvSpPr>
          <p:nvPr/>
        </p:nvSpPr>
        <p:spPr>
          <a:xfrm>
            <a:off x="5457825" y="2629260"/>
            <a:ext cx="4305300" cy="2894880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505450" y="2676885"/>
            <a:ext cx="4210050" cy="2799630"/>
          </a:xfrm>
          <a:prstGeom prst="rect">
            <a:avLst/>
          </a:prstGeom>
        </p:spPr>
      </p:pic>
      <p:sp>
        <p:nvSpPr>
          <p:cNvPr id="11" name="s11_x8_c6">
            <a:extLst>
              <a:ext uri="{FF2B5EF4-FFF2-40B4-BE49-F238E27FC236}">
                <a16:creationId xmlns:a16="http://schemas.microsoft.com/office/drawing/2014/main" id="{BBACE2B3-4F03-455E-BA3E-B5FB80714E2B}"/>
              </a:ext>
            </a:extLst>
          </p:cNvPr>
          <p:cNvSpPr>
            <a:spLocks noGrp="1"/>
          </p:cNvSpPr>
          <p:nvPr/>
        </p:nvSpPr>
        <p:spPr>
          <a:xfrm>
            <a:off x="5505450" y="5781675"/>
            <a:ext cx="421005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«Монастырь Эскориал в Мадриде», фотограф Бернардо Корраль.</a:t>
            </a:r>
          </a:p>
        </p:txBody>
      </p:sp>
      <p:sp>
        <p:nvSpPr>
          <p:cNvPr id="12" name="s11_x9_c7">
            <a:extLst>
              <a:ext uri="{FF2B5EF4-FFF2-40B4-BE49-F238E27FC236}">
                <a16:creationId xmlns:a16="http://schemas.microsoft.com/office/drawing/2014/main" id="{2F975598-7F6C-4A07-8F1D-2F3D187C5EFB}"/>
              </a:ext>
            </a:extLst>
          </p:cNvPr>
          <p:cNvSpPr>
            <a:spLocks noGrp="1"/>
          </p:cNvSpPr>
          <p:nvPr/>
        </p:nvSpPr>
        <p:spPr>
          <a:xfrm>
            <a:off x="5505450" y="6934200"/>
            <a:ext cx="42100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Автор: Bernardo Corral / Источник: Wikimedia Commons / Лицензия: CC BY-SA 4.0</a:t>
            </a:r>
          </a:p>
        </p:txBody>
      </p:sp>
      <p:sp>
        <p:nvSpPr>
          <p:cNvPr id="13" name="s11_x6_c8">
            <a:extLst>
              <a:ext uri="{FF2B5EF4-FFF2-40B4-BE49-F238E27FC236}">
                <a16:creationId xmlns:a16="http://schemas.microsoft.com/office/drawing/2014/main" id="{FE08BF81-6D5A-48EF-9476-645B022F9490}"/>
              </a:ext>
            </a:extLst>
          </p:cNvPr>
          <p:cNvSpPr>
            <a:spLocks noGrp="1"/>
          </p:cNvSpPr>
          <p:nvPr/>
        </p:nvSpPr>
        <p:spPr>
          <a:xfrm>
            <a:off x="10315575" y="2228850"/>
            <a:ext cx="4295775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55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Создание инфраструктуры:</a:t>
            </a:r>
          </a:p>
        </p:txBody>
      </p:sp>
      <p:sp>
        <p:nvSpPr>
          <p:cNvPr id="14" name="s11_x6_c9">
            <a:extLst>
              <a:ext uri="{FF2B5EF4-FFF2-40B4-BE49-F238E27FC236}">
                <a16:creationId xmlns:a16="http://schemas.microsoft.com/office/drawing/2014/main" id="{ED86A36E-3225-4266-ACD0-C94FD4DC64CE}"/>
              </a:ext>
            </a:extLst>
          </p:cNvPr>
          <p:cNvSpPr>
            <a:spLocks noGrp="1"/>
          </p:cNvSpPr>
          <p:nvPr/>
        </p:nvSpPr>
        <p:spPr>
          <a:xfrm>
            <a:off x="10315575" y="3409950"/>
            <a:ext cx="4295775" cy="971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Столица — </a:t>
            </a:r>
            <a:r>
              <a:rPr sz="255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Мадрид</a:t>
            </a: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(с 1561 г.).</a:t>
            </a:r>
          </a:p>
        </p:txBody>
      </p:sp>
      <p:sp>
        <p:nvSpPr>
          <p:cNvPr id="15" name="s11_x6_c10">
            <a:extLst>
              <a:ext uri="{FF2B5EF4-FFF2-40B4-BE49-F238E27FC236}">
                <a16:creationId xmlns:a16="http://schemas.microsoft.com/office/drawing/2014/main" id="{B9036D25-2E84-4100-9961-2C1ED12F4AE8}"/>
              </a:ext>
            </a:extLst>
          </p:cNvPr>
          <p:cNvSpPr>
            <a:spLocks noGrp="1"/>
          </p:cNvSpPr>
          <p:nvPr/>
        </p:nvSpPr>
        <p:spPr>
          <a:xfrm>
            <a:off x="10315575" y="4695825"/>
            <a:ext cx="4295775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Эскориал:</a:t>
            </a: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дворец- Монастырь-усыпальница.</a:t>
            </a:r>
          </a:p>
        </p:txBody>
      </p:sp>
      <p:sp>
        <p:nvSpPr>
          <p:cNvPr id="16" name="s11_x6_c11">
            <a:extLst>
              <a:ext uri="{FF2B5EF4-FFF2-40B4-BE49-F238E27FC236}">
                <a16:creationId xmlns:a16="http://schemas.microsoft.com/office/drawing/2014/main" id="{EE1CBD42-FD05-45E2-852A-092D940E643F}"/>
              </a:ext>
            </a:extLst>
          </p:cNvPr>
          <p:cNvSpPr>
            <a:spLocks noGrp="1"/>
          </p:cNvSpPr>
          <p:nvPr/>
        </p:nvSpPr>
        <p:spPr>
          <a:xfrm>
            <a:off x="10315575" y="6124575"/>
            <a:ext cx="4295775" cy="1666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Архив в </a:t>
            </a: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Симанкасе</a:t>
            </a: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— систематизированное хранение документов.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1400559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EDCD4C30-A031-42FC-BD05-DB5753E20B24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40AC7241-EF41-4723-8D07-CE5AA4D4D6ED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12_x1_c1">
            <a:extLst>
              <a:ext uri="{FF2B5EF4-FFF2-40B4-BE49-F238E27FC236}">
                <a16:creationId xmlns:a16="http://schemas.microsoft.com/office/drawing/2014/main" id="{D1DDEE9B-1BC6-4118-B28D-80C503375E85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БЛОК-СХЕМА 3: УПРАВЛЕНИЕ ИМПЕРИЕЙ ПРИ ФИЛИППЕ II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ABF2882-876B-44E7-B2DA-8F511A5740D2}"/>
              </a:ext>
            </a:extLst>
          </p:cNvPr>
          <p:cNvSpPr>
            <a:spLocks noGrp="1"/>
          </p:cNvSpPr>
          <p:nvPr/>
        </p:nvSpPr>
        <p:spPr>
          <a:xfrm>
            <a:off x="609600" y="16859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E964A22-A29F-4C4B-8A91-026869FA3C18}"/>
              </a:ext>
            </a:extLst>
          </p:cNvPr>
          <p:cNvSpPr>
            <a:spLocks noGrp="1"/>
          </p:cNvSpPr>
          <p:nvPr/>
        </p:nvSpPr>
        <p:spPr>
          <a:xfrm>
            <a:off x="5581650" y="2114550"/>
            <a:ext cx="4076700" cy="809625"/>
          </a:xfrm>
          <a:prstGeom prst="rect">
            <a:avLst/>
          </a:prstGeom>
          <a:solidFill>
            <a:srgbClr val="142B40"/>
          </a:solidFill>
          <a:ln w="9525">
            <a:solidFill>
              <a:srgbClr val="A58A55"/>
            </a:solidFill>
          </a:ln>
        </p:spPr>
      </p:sp>
      <p:sp>
        <p:nvSpPr>
          <p:cNvPr id="6" name="s12_x3_c2">
            <a:extLst>
              <a:ext uri="{FF2B5EF4-FFF2-40B4-BE49-F238E27FC236}">
                <a16:creationId xmlns:a16="http://schemas.microsoft.com/office/drawing/2014/main" id="{4701E2B9-6C55-48A2-93C8-C5453E075CDC}"/>
              </a:ext>
            </a:extLst>
          </p:cNvPr>
          <p:cNvSpPr>
            <a:spLocks noGrp="1"/>
          </p:cNvSpPr>
          <p:nvPr/>
        </p:nvSpPr>
        <p:spPr>
          <a:xfrm>
            <a:off x="5772150" y="2190750"/>
            <a:ext cx="3695700" cy="657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315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Филипп II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7CC7D3A-7D7C-4986-A9DF-A6FEA6DF75E0}"/>
              </a:ext>
            </a:extLst>
          </p:cNvPr>
          <p:cNvSpPr>
            <a:spLocks noGrp="1"/>
          </p:cNvSpPr>
          <p:nvPr/>
        </p:nvSpPr>
        <p:spPr>
          <a:xfrm>
            <a:off x="7620000" y="2924175"/>
            <a:ext cx="0" cy="31432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544E2AE-5920-4FC8-8CEF-DE0B09C42CA6}"/>
              </a:ext>
            </a:extLst>
          </p:cNvPr>
          <p:cNvSpPr>
            <a:spLocks noGrp="1"/>
          </p:cNvSpPr>
          <p:nvPr/>
        </p:nvSpPr>
        <p:spPr>
          <a:xfrm>
            <a:off x="2867025" y="3238500"/>
            <a:ext cx="4752975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10B33FA-3E99-443B-B68E-698A342DE466}"/>
              </a:ext>
            </a:extLst>
          </p:cNvPr>
          <p:cNvSpPr>
            <a:spLocks noGrp="1"/>
          </p:cNvSpPr>
          <p:nvPr/>
        </p:nvSpPr>
        <p:spPr>
          <a:xfrm>
            <a:off x="2867025" y="3238500"/>
            <a:ext cx="0" cy="29527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AB15CB3-5FDF-477E-B43B-218C0E0B3356}"/>
              </a:ext>
            </a:extLst>
          </p:cNvPr>
          <p:cNvSpPr>
            <a:spLocks noGrp="1"/>
          </p:cNvSpPr>
          <p:nvPr/>
        </p:nvSpPr>
        <p:spPr>
          <a:xfrm>
            <a:off x="7620000" y="3238500"/>
            <a:ext cx="47625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4ACC3A1-F281-476B-926A-A552193FB864}"/>
              </a:ext>
            </a:extLst>
          </p:cNvPr>
          <p:cNvSpPr>
            <a:spLocks noGrp="1"/>
          </p:cNvSpPr>
          <p:nvPr/>
        </p:nvSpPr>
        <p:spPr>
          <a:xfrm>
            <a:off x="12382500" y="3238500"/>
            <a:ext cx="0" cy="29527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936D3B88-F302-4982-9098-0962F70C03EF}"/>
              </a:ext>
            </a:extLst>
          </p:cNvPr>
          <p:cNvSpPr>
            <a:spLocks noGrp="1"/>
          </p:cNvSpPr>
          <p:nvPr/>
        </p:nvSpPr>
        <p:spPr>
          <a:xfrm>
            <a:off x="7553325" y="3114675"/>
            <a:ext cx="133350" cy="409575"/>
          </a:xfrm>
          <a:prstGeom prst="down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70183B5-AAA7-4253-BD60-9B7BF5ABFF04}"/>
              </a:ext>
            </a:extLst>
          </p:cNvPr>
          <p:cNvSpPr>
            <a:spLocks noGrp="1"/>
          </p:cNvSpPr>
          <p:nvPr/>
        </p:nvSpPr>
        <p:spPr>
          <a:xfrm>
            <a:off x="609600" y="3581400"/>
            <a:ext cx="4457700" cy="904875"/>
          </a:xfrm>
          <a:prstGeom prst="rect">
            <a:avLst/>
          </a:prstGeom>
          <a:solidFill>
            <a:srgbClr val="EAE2D3"/>
          </a:solidFill>
          <a:ln w="9525">
            <a:solidFill>
              <a:srgbClr val="A58A55"/>
            </a:solidFill>
          </a:ln>
        </p:spPr>
      </p:sp>
      <p:sp>
        <p:nvSpPr>
          <p:cNvPr id="14" name="s12_x5_c3">
            <a:extLst>
              <a:ext uri="{FF2B5EF4-FFF2-40B4-BE49-F238E27FC236}">
                <a16:creationId xmlns:a16="http://schemas.microsoft.com/office/drawing/2014/main" id="{2803639E-27CA-4BFE-B19A-E9BA8D528C27}"/>
              </a:ext>
            </a:extLst>
          </p:cNvPr>
          <p:cNvSpPr>
            <a:spLocks noGrp="1"/>
          </p:cNvSpPr>
          <p:nvPr/>
        </p:nvSpPr>
        <p:spPr>
          <a:xfrm>
            <a:off x="800100" y="3657600"/>
            <a:ext cx="4076700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625" b="1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Централизация власти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72F9C68-CF22-4971-94B2-37E0C64A75D3}"/>
              </a:ext>
            </a:extLst>
          </p:cNvPr>
          <p:cNvSpPr>
            <a:spLocks noGrp="1"/>
          </p:cNvSpPr>
          <p:nvPr/>
        </p:nvSpPr>
        <p:spPr>
          <a:xfrm>
            <a:off x="5381625" y="3581400"/>
            <a:ext cx="4457700" cy="904875"/>
          </a:xfrm>
          <a:prstGeom prst="rect">
            <a:avLst/>
          </a:prstGeom>
          <a:solidFill>
            <a:srgbClr val="EAE2D3"/>
          </a:solidFill>
          <a:ln w="9525">
            <a:solidFill>
              <a:srgbClr val="A58A55"/>
            </a:solidFill>
          </a:ln>
        </p:spPr>
      </p:sp>
      <p:sp>
        <p:nvSpPr>
          <p:cNvPr id="16" name="s12_x7_c4">
            <a:extLst>
              <a:ext uri="{FF2B5EF4-FFF2-40B4-BE49-F238E27FC236}">
                <a16:creationId xmlns:a16="http://schemas.microsoft.com/office/drawing/2014/main" id="{71D20E38-C8AA-41DA-B76F-84279D77D496}"/>
              </a:ext>
            </a:extLst>
          </p:cNvPr>
          <p:cNvSpPr>
            <a:spLocks noGrp="1"/>
          </p:cNvSpPr>
          <p:nvPr/>
        </p:nvSpPr>
        <p:spPr>
          <a:xfrm>
            <a:off x="5572125" y="3657600"/>
            <a:ext cx="4076700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625" b="1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Развитие бюрократии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89E42E2-930C-4AC3-93FA-EC31244CAC84}"/>
              </a:ext>
            </a:extLst>
          </p:cNvPr>
          <p:cNvSpPr>
            <a:spLocks noGrp="1"/>
          </p:cNvSpPr>
          <p:nvPr/>
        </p:nvSpPr>
        <p:spPr>
          <a:xfrm>
            <a:off x="10163175" y="3581400"/>
            <a:ext cx="4457700" cy="904875"/>
          </a:xfrm>
          <a:prstGeom prst="rect">
            <a:avLst/>
          </a:prstGeom>
          <a:solidFill>
            <a:srgbClr val="EAE2D3"/>
          </a:solidFill>
          <a:ln w="9525">
            <a:solidFill>
              <a:srgbClr val="A58A55"/>
            </a:solidFill>
          </a:ln>
        </p:spPr>
      </p:sp>
      <p:sp>
        <p:nvSpPr>
          <p:cNvPr id="18" name="s12_x9_c5">
            <a:extLst>
              <a:ext uri="{FF2B5EF4-FFF2-40B4-BE49-F238E27FC236}">
                <a16:creationId xmlns:a16="http://schemas.microsoft.com/office/drawing/2014/main" id="{B1C04B77-6C37-4708-B0D7-CA890B3DD5A9}"/>
              </a:ext>
            </a:extLst>
          </p:cNvPr>
          <p:cNvSpPr>
            <a:spLocks noGrp="1"/>
          </p:cNvSpPr>
          <p:nvPr/>
        </p:nvSpPr>
        <p:spPr>
          <a:xfrm>
            <a:off x="10353675" y="3657600"/>
            <a:ext cx="4076700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625" b="1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Научные проекты</a:t>
            </a:r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A0E117BE-C7AA-493A-9B54-45C097FF1B7C}"/>
              </a:ext>
            </a:extLst>
          </p:cNvPr>
          <p:cNvSpPr>
            <a:spLocks noGrp="1"/>
          </p:cNvSpPr>
          <p:nvPr/>
        </p:nvSpPr>
        <p:spPr>
          <a:xfrm>
            <a:off x="2790825" y="4524375"/>
            <a:ext cx="133350" cy="419100"/>
          </a:xfrm>
          <a:prstGeom prst="down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7558EFD1-CD84-4E5E-AA20-B98609C9A437}"/>
              </a:ext>
            </a:extLst>
          </p:cNvPr>
          <p:cNvSpPr>
            <a:spLocks noGrp="1"/>
          </p:cNvSpPr>
          <p:nvPr/>
        </p:nvSpPr>
        <p:spPr>
          <a:xfrm>
            <a:off x="7553325" y="4524375"/>
            <a:ext cx="133350" cy="419100"/>
          </a:xfrm>
          <a:prstGeom prst="down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00E82CE1-AE4E-47E8-9334-C3AC38F9311B}"/>
              </a:ext>
            </a:extLst>
          </p:cNvPr>
          <p:cNvSpPr>
            <a:spLocks noGrp="1"/>
          </p:cNvSpPr>
          <p:nvPr/>
        </p:nvSpPr>
        <p:spPr>
          <a:xfrm>
            <a:off x="12315825" y="4524375"/>
            <a:ext cx="133350" cy="419100"/>
          </a:xfrm>
          <a:prstGeom prst="down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5C9E87E-9195-44A9-92D7-1095B0AB6D4C}"/>
              </a:ext>
            </a:extLst>
          </p:cNvPr>
          <p:cNvSpPr>
            <a:spLocks noGrp="1"/>
          </p:cNvSpPr>
          <p:nvPr/>
        </p:nvSpPr>
        <p:spPr>
          <a:xfrm>
            <a:off x="609600" y="5019675"/>
            <a:ext cx="4457700" cy="1238250"/>
          </a:xfrm>
          <a:prstGeom prst="rect">
            <a:avLst/>
          </a:prstGeom>
          <a:solidFill>
            <a:srgbClr val="FFFDF7"/>
          </a:solidFill>
          <a:ln w="9525">
            <a:solidFill>
              <a:srgbClr val="A58A55"/>
            </a:solidFill>
          </a:ln>
        </p:spPr>
      </p:sp>
      <p:sp>
        <p:nvSpPr>
          <p:cNvPr id="23" name="s12_x11_c6">
            <a:extLst>
              <a:ext uri="{FF2B5EF4-FFF2-40B4-BE49-F238E27FC236}">
                <a16:creationId xmlns:a16="http://schemas.microsoft.com/office/drawing/2014/main" id="{2D98FB37-A323-4195-9BEA-3ABC143E89A1}"/>
              </a:ext>
            </a:extLst>
          </p:cNvPr>
          <p:cNvSpPr>
            <a:spLocks noGrp="1"/>
          </p:cNvSpPr>
          <p:nvPr/>
        </p:nvSpPr>
        <p:spPr>
          <a:xfrm>
            <a:off x="809625" y="5143500"/>
            <a:ext cx="4057650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Уменьшение роли грандов</a:t>
            </a:r>
          </a:p>
        </p:txBody>
      </p:sp>
      <p:sp>
        <p:nvSpPr>
          <p:cNvPr id="24" name="s12_x13_c7">
            <a:extLst>
              <a:ext uri="{FF2B5EF4-FFF2-40B4-BE49-F238E27FC236}">
                <a16:creationId xmlns:a16="http://schemas.microsoft.com/office/drawing/2014/main" id="{8B1C2201-5962-4346-87CC-D666EA74BAA3}"/>
              </a:ext>
            </a:extLst>
          </p:cNvPr>
          <p:cNvSpPr>
            <a:spLocks noGrp="1"/>
          </p:cNvSpPr>
          <p:nvPr/>
        </p:nvSpPr>
        <p:spPr>
          <a:xfrm>
            <a:off x="809625" y="5715000"/>
            <a:ext cx="4057650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Ослабление кортесов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A4C0DF9-3C2F-46F9-8742-672CF2247B00}"/>
              </a:ext>
            </a:extLst>
          </p:cNvPr>
          <p:cNvSpPr>
            <a:spLocks noGrp="1"/>
          </p:cNvSpPr>
          <p:nvPr/>
        </p:nvSpPr>
        <p:spPr>
          <a:xfrm>
            <a:off x="5381625" y="5019675"/>
            <a:ext cx="4457700" cy="1238250"/>
          </a:xfrm>
          <a:prstGeom prst="rect">
            <a:avLst/>
          </a:prstGeom>
          <a:solidFill>
            <a:srgbClr val="FFFDF7"/>
          </a:solidFill>
          <a:ln w="9525">
            <a:solidFill>
              <a:srgbClr val="A58A55"/>
            </a:solidFill>
          </a:ln>
        </p:spPr>
      </p:sp>
      <p:sp>
        <p:nvSpPr>
          <p:cNvPr id="26" name="s12_x15_c8">
            <a:extLst>
              <a:ext uri="{FF2B5EF4-FFF2-40B4-BE49-F238E27FC236}">
                <a16:creationId xmlns:a16="http://schemas.microsoft.com/office/drawing/2014/main" id="{05998809-C51E-48F6-9904-ABE122F2453C}"/>
              </a:ext>
            </a:extLst>
          </p:cNvPr>
          <p:cNvSpPr>
            <a:spLocks noGrp="1"/>
          </p:cNvSpPr>
          <p:nvPr/>
        </p:nvSpPr>
        <p:spPr>
          <a:xfrm>
            <a:off x="5572125" y="5095875"/>
            <a:ext cx="4076700" cy="1085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Создание архива в Симанкасе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40D1E22-D418-4330-953A-D22397E5D4A4}"/>
              </a:ext>
            </a:extLst>
          </p:cNvPr>
          <p:cNvSpPr>
            <a:spLocks noGrp="1"/>
          </p:cNvSpPr>
          <p:nvPr/>
        </p:nvSpPr>
        <p:spPr>
          <a:xfrm>
            <a:off x="10163175" y="5019675"/>
            <a:ext cx="4457700" cy="1238250"/>
          </a:xfrm>
          <a:prstGeom prst="rect">
            <a:avLst/>
          </a:prstGeom>
          <a:solidFill>
            <a:srgbClr val="FFFDF7"/>
          </a:solidFill>
          <a:ln w="9525">
            <a:solidFill>
              <a:srgbClr val="A58A55"/>
            </a:solidFill>
          </a:ln>
        </p:spPr>
      </p:sp>
      <p:sp>
        <p:nvSpPr>
          <p:cNvPr id="28" name="s12_x17_c9">
            <a:extLst>
              <a:ext uri="{FF2B5EF4-FFF2-40B4-BE49-F238E27FC236}">
                <a16:creationId xmlns:a16="http://schemas.microsoft.com/office/drawing/2014/main" id="{BDF88695-AC94-46B9-8117-BC8989835456}"/>
              </a:ext>
            </a:extLst>
          </p:cNvPr>
          <p:cNvSpPr>
            <a:spLocks noGrp="1"/>
          </p:cNvSpPr>
          <p:nvPr/>
        </p:nvSpPr>
        <p:spPr>
          <a:xfrm>
            <a:off x="10363200" y="5162550"/>
            <a:ext cx="4057650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Картография</a:t>
            </a:r>
          </a:p>
        </p:txBody>
      </p:sp>
      <p:sp>
        <p:nvSpPr>
          <p:cNvPr id="29" name="s12_x17_c10">
            <a:extLst>
              <a:ext uri="{FF2B5EF4-FFF2-40B4-BE49-F238E27FC236}">
                <a16:creationId xmlns:a16="http://schemas.microsoft.com/office/drawing/2014/main" id="{426454F9-6442-4F66-9995-76D332406F81}"/>
              </a:ext>
            </a:extLst>
          </p:cNvPr>
          <p:cNvSpPr>
            <a:spLocks noGrp="1"/>
          </p:cNvSpPr>
          <p:nvPr/>
        </p:nvSpPr>
        <p:spPr>
          <a:xfrm>
            <a:off x="10363200" y="5715000"/>
            <a:ext cx="4057650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Экспедиции в Америку</a:t>
            </a:r>
          </a:p>
        </p:txBody>
      </p:sp>
      <p:sp>
        <p:nv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F3B2D7E9-1094-41AD-9FE5-8660141AAC9D}"/>
              </a:ext>
            </a:extLst>
          </p:cNvPr>
          <p:cNvSpPr>
            <a:spLocks noGrp="1"/>
          </p:cNvSpPr>
          <p:nvPr/>
        </p:nvSpPr>
        <p:spPr>
          <a:xfrm>
            <a:off x="2838450" y="6257925"/>
            <a:ext cx="0" cy="42862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4724083D-10B9-4062-8C5A-2DF5A125DCBC}"/>
              </a:ext>
            </a:extLst>
          </p:cNvPr>
          <p:cNvSpPr>
            <a:spLocks noGrp="1"/>
          </p:cNvSpPr>
          <p:nvPr/>
        </p:nvSpPr>
        <p:spPr>
          <a:xfrm>
            <a:off x="2838450" y="6686550"/>
            <a:ext cx="478155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295C66BD-9065-4DE9-923B-DA093B04D1CE}"/>
              </a:ext>
            </a:extLst>
          </p:cNvPr>
          <p:cNvSpPr>
            <a:spLocks noGrp="1"/>
          </p:cNvSpPr>
          <p:nvPr/>
        </p:nvSpPr>
        <p:spPr>
          <a:xfrm>
            <a:off x="7620000" y="6686550"/>
            <a:ext cx="0" cy="33337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D915442-C7A8-44DA-9253-B50587F4503F}"/>
              </a:ext>
            </a:extLst>
          </p:cNvPr>
          <p:cNvSpPr>
            <a:spLocks noGrp="1"/>
          </p:cNvSpPr>
          <p:nvPr/>
        </p:nvSpPr>
        <p:spPr>
          <a:xfrm>
            <a:off x="7620000" y="6257925"/>
            <a:ext cx="0" cy="76200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21DF8DF-4EB4-4D2D-A7C3-EF2D78ADE322}"/>
              </a:ext>
            </a:extLst>
          </p:cNvPr>
          <p:cNvSpPr>
            <a:spLocks noGrp="1"/>
          </p:cNvSpPr>
          <p:nvPr/>
        </p:nvSpPr>
        <p:spPr>
          <a:xfrm>
            <a:off x="4133850" y="7077075"/>
            <a:ext cx="6972300" cy="723900"/>
          </a:xfrm>
          <a:prstGeom prst="rect">
            <a:avLst/>
          </a:prstGeom>
          <a:solidFill>
            <a:srgbClr val="7C2737"/>
          </a:solidFill>
          <a:ln w="9525">
            <a:solidFill>
              <a:srgbClr val="A58A55"/>
            </a:solidFill>
          </a:ln>
        </p:spPr>
      </p:sp>
      <p:sp>
        <p:nvSpPr>
          <p:cNvPr id="35" name="s12_x19_c11">
            <a:extLst>
              <a:ext uri="{FF2B5EF4-FFF2-40B4-BE49-F238E27FC236}">
                <a16:creationId xmlns:a16="http://schemas.microsoft.com/office/drawing/2014/main" id="{37B9E4F1-B865-485E-8853-6BA6B848786C}"/>
              </a:ext>
            </a:extLst>
          </p:cNvPr>
          <p:cNvSpPr>
            <a:spLocks noGrp="1"/>
          </p:cNvSpPr>
          <p:nvPr/>
        </p:nvSpPr>
        <p:spPr>
          <a:xfrm>
            <a:off x="4324350" y="7153275"/>
            <a:ext cx="65913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85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Усиление королевской власти</a:t>
            </a:r>
          </a:p>
        </p:txBody>
      </p:sp>
    </p:spTree>
    <p:extLst>
      <p:ext uri="{BB962C8B-B14F-4D97-AF65-F5344CB8AC3E}">
        <p14:creationId xmlns:p14="http://schemas.microsoft.com/office/powerpoint/2010/main" val="1734307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30F8F50-CF8A-4315-A366-0A9FD5DB0B6C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8F06CBD9-C7C2-423F-AB41-7CB53FD6E813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13_x1_c1">
            <a:extLst>
              <a:ext uri="{FF2B5EF4-FFF2-40B4-BE49-F238E27FC236}">
                <a16:creationId xmlns:a16="http://schemas.microsoft.com/office/drawing/2014/main" id="{F6951A61-045D-44B5-9948-BBE7CB448C7A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ВЫЗОВЫ И УПАДОК МОГУЩЕСТВА</a:t>
            </a:r>
          </a:p>
        </p:txBody>
      </p:sp>
      <p:sp>
        <p:nvSpPr>
          <p:cNvPr id="4" name="s13_x2_c2">
            <a:extLst>
              <a:ext uri="{FF2B5EF4-FFF2-40B4-BE49-F238E27FC236}">
                <a16:creationId xmlns:a16="http://schemas.microsoft.com/office/drawing/2014/main" id="{92F8EE5C-1EEE-45B8-B936-3E22780F0208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Внутренние проблемы и внешние поражения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BFEC394-0910-48A7-8546-84EC6FE822A4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s13_x3_c3">
            <a:extLst>
              <a:ext uri="{FF2B5EF4-FFF2-40B4-BE49-F238E27FC236}">
                <a16:creationId xmlns:a16="http://schemas.microsoft.com/office/drawing/2014/main" id="{7E0D713C-6911-41A9-B603-926185FB58F5}"/>
              </a:ext>
            </a:extLst>
          </p:cNvPr>
          <p:cNvSpPr>
            <a:spLocks noGrp="1"/>
          </p:cNvSpPr>
          <p:nvPr/>
        </p:nvSpPr>
        <p:spPr>
          <a:xfrm>
            <a:off x="609600" y="2228850"/>
            <a:ext cx="6334125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Проблемы управления:</a:t>
            </a:r>
          </a:p>
        </p:txBody>
      </p:sp>
      <p:sp>
        <p:nvSpPr>
          <p:cNvPr id="7" name="s13_x5_c4">
            <a:extLst>
              <a:ext uri="{FF2B5EF4-FFF2-40B4-BE49-F238E27FC236}">
                <a16:creationId xmlns:a16="http://schemas.microsoft.com/office/drawing/2014/main" id="{EA407CA0-19B4-40EF-B2AE-A8E9C22CCFE9}"/>
              </a:ext>
            </a:extLst>
          </p:cNvPr>
          <p:cNvSpPr>
            <a:spLocks noGrp="1"/>
          </p:cNvSpPr>
          <p:nvPr/>
        </p:nvSpPr>
        <p:spPr>
          <a:xfrm>
            <a:off x="609600" y="2857500"/>
            <a:ext cx="6153150" cy="1057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Большие расстояния (задержки распоряжений до года).</a:t>
            </a:r>
          </a:p>
        </p:txBody>
      </p:sp>
      <p:sp>
        <p:nvSpPr>
          <p:cNvPr id="8" name="s13_x6_c5">
            <a:extLst>
              <a:ext uri="{FF2B5EF4-FFF2-40B4-BE49-F238E27FC236}">
                <a16:creationId xmlns:a16="http://schemas.microsoft.com/office/drawing/2014/main" id="{91361A58-43A4-4024-A98F-4FB874343CEE}"/>
              </a:ext>
            </a:extLst>
          </p:cNvPr>
          <p:cNvSpPr>
            <a:spLocks noGrp="1"/>
          </p:cNvSpPr>
          <p:nvPr/>
        </p:nvSpPr>
        <p:spPr>
          <a:xfrm>
            <a:off x="609600" y="3990975"/>
            <a:ext cx="6153150" cy="561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Сложности с логистикой войск.</a:t>
            </a:r>
          </a:p>
        </p:txBody>
      </p:sp>
      <p:sp>
        <p:nvSpPr>
          <p:cNvPr id="9" name="s13_x7_c6">
            <a:extLst>
              <a:ext uri="{FF2B5EF4-FFF2-40B4-BE49-F238E27FC236}">
                <a16:creationId xmlns:a16="http://schemas.microsoft.com/office/drawing/2014/main" id="{41D40674-785F-4629-A6D6-A5C5D54EABB8}"/>
              </a:ext>
            </a:extLst>
          </p:cNvPr>
          <p:cNvSpPr>
            <a:spLocks noGrp="1"/>
          </p:cNvSpPr>
          <p:nvPr/>
        </p:nvSpPr>
        <p:spPr>
          <a:xfrm>
            <a:off x="609600" y="4886325"/>
            <a:ext cx="619125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55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Ключевые поражения:</a:t>
            </a:r>
          </a:p>
        </p:txBody>
      </p:sp>
      <p:sp>
        <p:nvSpPr>
          <p:cNvPr id="10" name="s13_x7_c7">
            <a:extLst>
              <a:ext uri="{FF2B5EF4-FFF2-40B4-BE49-F238E27FC236}">
                <a16:creationId xmlns:a16="http://schemas.microsoft.com/office/drawing/2014/main" id="{B2FE4619-470C-4217-8D47-231EA83EF00C}"/>
              </a:ext>
            </a:extLst>
          </p:cNvPr>
          <p:cNvSpPr>
            <a:spLocks noGrp="1"/>
          </p:cNvSpPr>
          <p:nvPr/>
        </p:nvSpPr>
        <p:spPr>
          <a:xfrm>
            <a:off x="609600" y="5486400"/>
            <a:ext cx="6191250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Восстание в Нидерландах.</a:t>
            </a:r>
          </a:p>
        </p:txBody>
      </p:sp>
      <p:sp>
        <p:nvSpPr>
          <p:cNvPr id="11" name="s13_x7_c8">
            <a:extLst>
              <a:ext uri="{FF2B5EF4-FFF2-40B4-BE49-F238E27FC236}">
                <a16:creationId xmlns:a16="http://schemas.microsoft.com/office/drawing/2014/main" id="{8ACE6552-2A00-4AFB-8015-B674AF5D36CD}"/>
              </a:ext>
            </a:extLst>
          </p:cNvPr>
          <p:cNvSpPr>
            <a:spLocks noGrp="1"/>
          </p:cNvSpPr>
          <p:nvPr/>
        </p:nvSpPr>
        <p:spPr>
          <a:xfrm>
            <a:off x="609600" y="6057900"/>
            <a:ext cx="619125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Разгром «Непобедимой армады» (</a:t>
            </a: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1588 г.</a:t>
            </a: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) англичанами.</a:t>
            </a:r>
          </a:p>
        </p:txBody>
      </p:sp>
      <p:sp>
        <p:nvSpPr>
          <p:cNvPr id="12" name="s13_x7_c9">
            <a:extLst>
              <a:ext uri="{FF2B5EF4-FFF2-40B4-BE49-F238E27FC236}">
                <a16:creationId xmlns:a16="http://schemas.microsoft.com/office/drawing/2014/main" id="{A7FBB948-E086-4F96-AC6A-A5E680CCA04B}"/>
              </a:ext>
            </a:extLst>
          </p:cNvPr>
          <p:cNvSpPr>
            <a:spLocks noGrp="1"/>
          </p:cNvSpPr>
          <p:nvPr/>
        </p:nvSpPr>
        <p:spPr>
          <a:xfrm>
            <a:off x="609600" y="6962775"/>
            <a:ext cx="619125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Поддержка Англией голландских мятежников и пиратов.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C247F53-D62B-4B42-AFAE-7ACEF72881FD}"/>
              </a:ext>
            </a:extLst>
          </p:cNvPr>
          <p:cNvSpPr>
            <a:spLocks noGrp="1"/>
          </p:cNvSpPr>
          <p:nvPr/>
        </p:nvSpPr>
        <p:spPr>
          <a:xfrm>
            <a:off x="8893037" y="2095500"/>
            <a:ext cx="4369076" cy="2552700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940662" y="2143125"/>
            <a:ext cx="4273826" cy="2457450"/>
          </a:xfrm>
          <a:prstGeom prst="rect">
            <a:avLst/>
          </a:prstGeom>
        </p:spPr>
      </p:pic>
      <p:sp>
        <p:nvSpPr>
          <p:cNvPr id="15" name="s13_x13_c10">
            <a:extLst>
              <a:ext uri="{FF2B5EF4-FFF2-40B4-BE49-F238E27FC236}">
                <a16:creationId xmlns:a16="http://schemas.microsoft.com/office/drawing/2014/main" id="{36D64BEC-EF5F-4B96-A26D-508B78F0E68B}"/>
              </a:ext>
            </a:extLst>
          </p:cNvPr>
          <p:cNvSpPr>
            <a:spLocks noGrp="1"/>
          </p:cNvSpPr>
          <p:nvPr/>
        </p:nvSpPr>
        <p:spPr>
          <a:xfrm>
            <a:off x="7534275" y="4752975"/>
            <a:ext cx="708660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«Брандеры Непобедимой армады», неизвестный художник.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78D006A-FEFF-438D-A633-AED994E1B6A4}"/>
              </a:ext>
            </a:extLst>
          </p:cNvPr>
          <p:cNvSpPr>
            <a:spLocks noGrp="1"/>
          </p:cNvSpPr>
          <p:nvPr/>
        </p:nvSpPr>
        <p:spPr>
          <a:xfrm>
            <a:off x="7736105" y="5295900"/>
            <a:ext cx="2806264" cy="2181225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783730" y="5343525"/>
            <a:ext cx="2711014" cy="2085975"/>
          </a:xfrm>
          <a:prstGeom prst="rect">
            <a:avLst/>
          </a:prstGeom>
        </p:spPr>
      </p:pic>
      <p:sp>
        <p:nvSpPr>
          <p:cNvPr id="18" name="s13_x12_c11">
            <a:extLst>
              <a:ext uri="{FF2B5EF4-FFF2-40B4-BE49-F238E27FC236}">
                <a16:creationId xmlns:a16="http://schemas.microsoft.com/office/drawing/2014/main" id="{E5881700-8016-4AF3-98F9-B0817AD1B6E7}"/>
              </a:ext>
            </a:extLst>
          </p:cNvPr>
          <p:cNvSpPr>
            <a:spLocks noGrp="1"/>
          </p:cNvSpPr>
          <p:nvPr/>
        </p:nvSpPr>
        <p:spPr>
          <a:xfrm>
            <a:off x="11096625" y="5486400"/>
            <a:ext cx="3524250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«Испанская Армада», Художник Филипп Джеймс де Лодербург.</a:t>
            </a:r>
          </a:p>
        </p:txBody>
      </p:sp>
      <p:sp>
        <p:nvSpPr>
          <p:cNvPr id="19" name="s13_x10_c12">
            <a:extLst>
              <a:ext uri="{FF2B5EF4-FFF2-40B4-BE49-F238E27FC236}">
                <a16:creationId xmlns:a16="http://schemas.microsoft.com/office/drawing/2014/main" id="{1332402E-7566-49A6-A1CB-1515AE79D3C7}"/>
              </a:ext>
            </a:extLst>
          </p:cNvPr>
          <p:cNvSpPr>
            <a:spLocks noGrp="1"/>
          </p:cNvSpPr>
          <p:nvPr/>
        </p:nvSpPr>
        <p:spPr>
          <a:xfrm>
            <a:off x="11096625" y="6734175"/>
            <a:ext cx="352425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17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1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Начало заката морского и военного могущества Испании</a:t>
            </a:r>
          </a:p>
        </p:txBody>
      </p:sp>
    </p:spTree>
    <p:extLst>
      <p:ext uri="{BB962C8B-B14F-4D97-AF65-F5344CB8AC3E}">
        <p14:creationId xmlns:p14="http://schemas.microsoft.com/office/powerpoint/2010/main" val="1352751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1427A0D-F16B-4BE8-8B04-6FF2F8614F28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506375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C40FD66F-8385-44BA-BD7F-2F6E8C507182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14_x1_c1">
            <a:extLst>
              <a:ext uri="{FF2B5EF4-FFF2-40B4-BE49-F238E27FC236}">
                <a16:creationId xmlns:a16="http://schemas.microsoft.com/office/drawing/2014/main" id="{AE1E3BA0-E32B-4303-9555-B537278DBBB5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БЛОК-СХЕМА 4: ПРИЧИНЫ УПАДКА МОГУЩЕСТВА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63308F3-612B-4D2D-A01D-23DFED50D3E1}"/>
              </a:ext>
            </a:extLst>
          </p:cNvPr>
          <p:cNvSpPr>
            <a:spLocks noGrp="1"/>
          </p:cNvSpPr>
          <p:nvPr/>
        </p:nvSpPr>
        <p:spPr>
          <a:xfrm>
            <a:off x="609600" y="16859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532830F-3365-4155-A297-B285425EB93D}"/>
              </a:ext>
            </a:extLst>
          </p:cNvPr>
          <p:cNvSpPr>
            <a:spLocks noGrp="1"/>
          </p:cNvSpPr>
          <p:nvPr/>
        </p:nvSpPr>
        <p:spPr>
          <a:xfrm>
            <a:off x="4857750" y="2181225"/>
            <a:ext cx="5524500" cy="885825"/>
          </a:xfrm>
          <a:prstGeom prst="rect">
            <a:avLst/>
          </a:prstGeom>
          <a:solidFill>
            <a:srgbClr val="7C2737"/>
          </a:solidFill>
          <a:ln w="9525">
            <a:solidFill>
              <a:srgbClr val="A58A55"/>
            </a:solidFill>
          </a:ln>
        </p:spPr>
      </p:sp>
      <p:sp>
        <p:nvSpPr>
          <p:cNvPr id="6" name="s14_x3_c2">
            <a:extLst>
              <a:ext uri="{FF2B5EF4-FFF2-40B4-BE49-F238E27FC236}">
                <a16:creationId xmlns:a16="http://schemas.microsoft.com/office/drawing/2014/main" id="{8C0CC9D5-BCF9-4E79-96E1-95F74AF59652}"/>
              </a:ext>
            </a:extLst>
          </p:cNvPr>
          <p:cNvSpPr>
            <a:spLocks noGrp="1"/>
          </p:cNvSpPr>
          <p:nvPr/>
        </p:nvSpPr>
        <p:spPr>
          <a:xfrm>
            <a:off x="5048250" y="2257425"/>
            <a:ext cx="514350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775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2775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Трудности в управлении империей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99D0825-85AC-4F5B-99B6-B1E97820544B}"/>
              </a:ext>
            </a:extLst>
          </p:cNvPr>
          <p:cNvSpPr>
            <a:spLocks noGrp="1"/>
          </p:cNvSpPr>
          <p:nvPr/>
        </p:nvSpPr>
        <p:spPr>
          <a:xfrm>
            <a:off x="7620000" y="3067050"/>
            <a:ext cx="0" cy="29527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0B8D1D3-60E9-410C-B93A-7688A4E3DDFA}"/>
              </a:ext>
            </a:extLst>
          </p:cNvPr>
          <p:cNvSpPr>
            <a:spLocks noGrp="1"/>
          </p:cNvSpPr>
          <p:nvPr/>
        </p:nvSpPr>
        <p:spPr>
          <a:xfrm>
            <a:off x="3743325" y="3362325"/>
            <a:ext cx="3876675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9FC50D9-DC89-4692-A8A1-E9D18C949FC3}"/>
              </a:ext>
            </a:extLst>
          </p:cNvPr>
          <p:cNvSpPr>
            <a:spLocks noGrp="1"/>
          </p:cNvSpPr>
          <p:nvPr/>
        </p:nvSpPr>
        <p:spPr>
          <a:xfrm>
            <a:off x="3743325" y="3362325"/>
            <a:ext cx="0" cy="37147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DEC7B6B-5776-466A-A226-9FFA8A00CF29}"/>
              </a:ext>
            </a:extLst>
          </p:cNvPr>
          <p:cNvSpPr>
            <a:spLocks noGrp="1"/>
          </p:cNvSpPr>
          <p:nvPr/>
        </p:nvSpPr>
        <p:spPr>
          <a:xfrm>
            <a:off x="7620000" y="3362325"/>
            <a:ext cx="3838575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736A3E2-22EC-429E-B7DE-264106E4CFC7}"/>
              </a:ext>
            </a:extLst>
          </p:cNvPr>
          <p:cNvSpPr>
            <a:spLocks noGrp="1"/>
          </p:cNvSpPr>
          <p:nvPr/>
        </p:nvSpPr>
        <p:spPr>
          <a:xfrm>
            <a:off x="11458575" y="3362325"/>
            <a:ext cx="0" cy="37147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B50DAB-04D1-459F-AD74-C35B5F4D66EA}"/>
              </a:ext>
            </a:extLst>
          </p:cNvPr>
          <p:cNvSpPr>
            <a:spLocks noGrp="1"/>
          </p:cNvSpPr>
          <p:nvPr/>
        </p:nvSpPr>
        <p:spPr>
          <a:xfrm>
            <a:off x="619125" y="3752850"/>
            <a:ext cx="6324600" cy="809625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13" name="s14_x5_c3">
            <a:extLst>
              <a:ext uri="{FF2B5EF4-FFF2-40B4-BE49-F238E27FC236}">
                <a16:creationId xmlns:a16="http://schemas.microsoft.com/office/drawing/2014/main" id="{E20A7C21-8537-4732-A758-8056480D9CF4}"/>
              </a:ext>
            </a:extLst>
          </p:cNvPr>
          <p:cNvSpPr>
            <a:spLocks noGrp="1"/>
          </p:cNvSpPr>
          <p:nvPr/>
        </p:nvSpPr>
        <p:spPr>
          <a:xfrm>
            <a:off x="809625" y="3829050"/>
            <a:ext cx="5943600" cy="657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7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7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Громадные расстояния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DC5CF0C-23BA-41C0-81C5-59B7E4D4E50D}"/>
              </a:ext>
            </a:extLst>
          </p:cNvPr>
          <p:cNvSpPr>
            <a:spLocks noGrp="1"/>
          </p:cNvSpPr>
          <p:nvPr/>
        </p:nvSpPr>
        <p:spPr>
          <a:xfrm>
            <a:off x="8239125" y="3752850"/>
            <a:ext cx="6372225" cy="809625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15" name="s14_x7_c4">
            <a:extLst>
              <a:ext uri="{FF2B5EF4-FFF2-40B4-BE49-F238E27FC236}">
                <a16:creationId xmlns:a16="http://schemas.microsoft.com/office/drawing/2014/main" id="{F330A8E8-2F0C-4E61-8EA7-52223BDAB636}"/>
              </a:ext>
            </a:extLst>
          </p:cNvPr>
          <p:cNvSpPr>
            <a:spLocks noGrp="1"/>
          </p:cNvSpPr>
          <p:nvPr/>
        </p:nvSpPr>
        <p:spPr>
          <a:xfrm>
            <a:off x="8429625" y="3829050"/>
            <a:ext cx="5991225" cy="657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7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7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Внешние угрозы</a:t>
            </a:r>
          </a:p>
        </p:txBody>
      </p:sp>
      <p:sp>
        <p:nv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AA1CA1B-005B-4C98-98C7-A72D9D0CC898}"/>
              </a:ext>
            </a:extLst>
          </p:cNvPr>
          <p:cNvSpPr>
            <a:spLocks noGrp="1"/>
          </p:cNvSpPr>
          <p:nvPr/>
        </p:nvSpPr>
        <p:spPr>
          <a:xfrm>
            <a:off x="3781425" y="4562475"/>
            <a:ext cx="0" cy="28575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7FA214E-B77E-4B1E-B4A6-DAEE86C0A267}"/>
              </a:ext>
            </a:extLst>
          </p:cNvPr>
          <p:cNvSpPr>
            <a:spLocks noGrp="1"/>
          </p:cNvSpPr>
          <p:nvPr/>
        </p:nvSpPr>
        <p:spPr>
          <a:xfrm>
            <a:off x="2133600" y="4848225"/>
            <a:ext cx="1647825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B5A5408-B77B-432A-A90B-726606A0C606}"/>
              </a:ext>
            </a:extLst>
          </p:cNvPr>
          <p:cNvSpPr>
            <a:spLocks noGrp="1"/>
          </p:cNvSpPr>
          <p:nvPr/>
        </p:nvSpPr>
        <p:spPr>
          <a:xfrm>
            <a:off x="2133600" y="4848225"/>
            <a:ext cx="0" cy="29527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847183E-C33C-4FDE-80B9-BE949DD8895D}"/>
              </a:ext>
            </a:extLst>
          </p:cNvPr>
          <p:cNvSpPr>
            <a:spLocks noGrp="1"/>
          </p:cNvSpPr>
          <p:nvPr/>
        </p:nvSpPr>
        <p:spPr>
          <a:xfrm>
            <a:off x="3781425" y="4848225"/>
            <a:ext cx="158115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5057C9B-113E-4C22-AF1A-9CA286C7052F}"/>
              </a:ext>
            </a:extLst>
          </p:cNvPr>
          <p:cNvSpPr>
            <a:spLocks noGrp="1"/>
          </p:cNvSpPr>
          <p:nvPr/>
        </p:nvSpPr>
        <p:spPr>
          <a:xfrm>
            <a:off x="5362575" y="4848225"/>
            <a:ext cx="0" cy="29527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2730376-8F6C-493F-9CAD-A26CE28AFCE0}"/>
              </a:ext>
            </a:extLst>
          </p:cNvPr>
          <p:cNvSpPr>
            <a:spLocks noGrp="1"/>
          </p:cNvSpPr>
          <p:nvPr/>
        </p:nvSpPr>
        <p:spPr>
          <a:xfrm>
            <a:off x="11420475" y="4562475"/>
            <a:ext cx="0" cy="28575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C2D64317-D7EC-47AB-9E91-3F63D55199D2}"/>
              </a:ext>
            </a:extLst>
          </p:cNvPr>
          <p:cNvSpPr>
            <a:spLocks noGrp="1"/>
          </p:cNvSpPr>
          <p:nvPr/>
        </p:nvSpPr>
        <p:spPr>
          <a:xfrm>
            <a:off x="9906000" y="4848225"/>
            <a:ext cx="1514475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ABFBF92-4BD6-4D3B-B1AD-B7A78B4EA460}"/>
              </a:ext>
            </a:extLst>
          </p:cNvPr>
          <p:cNvSpPr>
            <a:spLocks noGrp="1"/>
          </p:cNvSpPr>
          <p:nvPr/>
        </p:nvSpPr>
        <p:spPr>
          <a:xfrm>
            <a:off x="9906000" y="4848225"/>
            <a:ext cx="0" cy="29527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BC9057D7-E145-42ED-96C2-CA71CFAE8520}"/>
              </a:ext>
            </a:extLst>
          </p:cNvPr>
          <p:cNvSpPr>
            <a:spLocks noGrp="1"/>
          </p:cNvSpPr>
          <p:nvPr/>
        </p:nvSpPr>
        <p:spPr>
          <a:xfrm>
            <a:off x="11420475" y="4848225"/>
            <a:ext cx="18669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F215B37F-5D26-43DE-966A-2380019C6EB2}"/>
              </a:ext>
            </a:extLst>
          </p:cNvPr>
          <p:cNvSpPr>
            <a:spLocks noGrp="1"/>
          </p:cNvSpPr>
          <p:nvPr/>
        </p:nvSpPr>
        <p:spPr>
          <a:xfrm>
            <a:off x="13287375" y="4848225"/>
            <a:ext cx="0" cy="29527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078C966-829F-4F81-9DCD-1FB110A1A0BB}"/>
              </a:ext>
            </a:extLst>
          </p:cNvPr>
          <p:cNvSpPr>
            <a:spLocks noGrp="1"/>
          </p:cNvSpPr>
          <p:nvPr/>
        </p:nvSpPr>
        <p:spPr>
          <a:xfrm>
            <a:off x="619125" y="5143500"/>
            <a:ext cx="3038475" cy="1266825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27" name="s14_x9_c5">
            <a:extLst>
              <a:ext uri="{FF2B5EF4-FFF2-40B4-BE49-F238E27FC236}">
                <a16:creationId xmlns:a16="http://schemas.microsoft.com/office/drawing/2014/main" id="{A19BDF73-7A65-4D9D-9AD6-31B69732EFB7}"/>
              </a:ext>
            </a:extLst>
          </p:cNvPr>
          <p:cNvSpPr>
            <a:spLocks noGrp="1"/>
          </p:cNvSpPr>
          <p:nvPr/>
        </p:nvSpPr>
        <p:spPr>
          <a:xfrm>
            <a:off x="809625" y="5219700"/>
            <a:ext cx="2657475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Задержки распоряжений до года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37241DE-1CB5-4971-9A57-99DBEA290C42}"/>
              </a:ext>
            </a:extLst>
          </p:cNvPr>
          <p:cNvSpPr>
            <a:spLocks noGrp="1"/>
          </p:cNvSpPr>
          <p:nvPr/>
        </p:nvSpPr>
        <p:spPr>
          <a:xfrm>
            <a:off x="3914775" y="5143500"/>
            <a:ext cx="3038475" cy="1266825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29" name="s14_x11_c6">
            <a:extLst>
              <a:ext uri="{FF2B5EF4-FFF2-40B4-BE49-F238E27FC236}">
                <a16:creationId xmlns:a16="http://schemas.microsoft.com/office/drawing/2014/main" id="{2C145B83-AF25-4786-84C0-AB711ACBCA0C}"/>
              </a:ext>
            </a:extLst>
          </p:cNvPr>
          <p:cNvSpPr>
            <a:spLocks noGrp="1"/>
          </p:cNvSpPr>
          <p:nvPr/>
        </p:nvSpPr>
        <p:spPr>
          <a:xfrm>
            <a:off x="4105275" y="5219700"/>
            <a:ext cx="2657475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Сложности логистики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EC2D992-9FE6-448E-9645-19CEC90164B9}"/>
              </a:ext>
            </a:extLst>
          </p:cNvPr>
          <p:cNvSpPr>
            <a:spLocks noGrp="1"/>
          </p:cNvSpPr>
          <p:nvPr/>
        </p:nvSpPr>
        <p:spPr>
          <a:xfrm>
            <a:off x="8239125" y="5143500"/>
            <a:ext cx="3038475" cy="1266825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31" name="s14_x13_c7">
            <a:extLst>
              <a:ext uri="{FF2B5EF4-FFF2-40B4-BE49-F238E27FC236}">
                <a16:creationId xmlns:a16="http://schemas.microsoft.com/office/drawing/2014/main" id="{E8AE6352-2ECF-46A7-BFA4-315E4AA49D11}"/>
              </a:ext>
            </a:extLst>
          </p:cNvPr>
          <p:cNvSpPr>
            <a:spLocks noGrp="1"/>
          </p:cNvSpPr>
          <p:nvPr/>
        </p:nvSpPr>
        <p:spPr>
          <a:xfrm>
            <a:off x="8429625" y="5219700"/>
            <a:ext cx="2657475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Восстание в Нидерландах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69B7672-276B-4F20-BAB7-023F94FB685D}"/>
              </a:ext>
            </a:extLst>
          </p:cNvPr>
          <p:cNvSpPr>
            <a:spLocks noGrp="1"/>
          </p:cNvSpPr>
          <p:nvPr/>
        </p:nvSpPr>
        <p:spPr>
          <a:xfrm>
            <a:off x="11544300" y="5143500"/>
            <a:ext cx="3067050" cy="1266825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33" name="s14_x15_c8">
            <a:extLst>
              <a:ext uri="{FF2B5EF4-FFF2-40B4-BE49-F238E27FC236}">
                <a16:creationId xmlns:a16="http://schemas.microsoft.com/office/drawing/2014/main" id="{3F885EE3-FCE9-4FCD-AF78-2228A6C65C19}"/>
              </a:ext>
            </a:extLst>
          </p:cNvPr>
          <p:cNvSpPr>
            <a:spLocks noGrp="1"/>
          </p:cNvSpPr>
          <p:nvPr/>
        </p:nvSpPr>
        <p:spPr>
          <a:xfrm>
            <a:off x="11734800" y="5219700"/>
            <a:ext cx="2686050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Конфликт с Англией</a:t>
            </a:r>
          </a:p>
        </p:txBody>
      </p:sp>
      <p:sp>
        <p:nvSpPr>
          <p:cNvPr id="34" name="Стрелка: вниз 33">
            <a:extLst>
              <a:ext uri="{FF2B5EF4-FFF2-40B4-BE49-F238E27FC236}">
                <a16:creationId xmlns:a16="http://schemas.microsoft.com/office/drawing/2014/main" id="{7DE70F9F-1B3F-4E25-92AA-6F934C8C0C08}"/>
              </a:ext>
            </a:extLst>
          </p:cNvPr>
          <p:cNvSpPr>
            <a:spLocks noGrp="1"/>
          </p:cNvSpPr>
          <p:nvPr/>
        </p:nvSpPr>
        <p:spPr>
          <a:xfrm>
            <a:off x="13001625" y="6457950"/>
            <a:ext cx="133350" cy="352425"/>
          </a:xfrm>
          <a:prstGeom prst="down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8F167C75-06F3-473D-B094-45B8D62F74E7}"/>
              </a:ext>
            </a:extLst>
          </p:cNvPr>
          <p:cNvSpPr>
            <a:spLocks noGrp="1"/>
          </p:cNvSpPr>
          <p:nvPr/>
        </p:nvSpPr>
        <p:spPr>
          <a:xfrm>
            <a:off x="10715625" y="6858000"/>
            <a:ext cx="3895725" cy="952500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36" name="s14_x17_c9">
            <a:extLst>
              <a:ext uri="{FF2B5EF4-FFF2-40B4-BE49-F238E27FC236}">
                <a16:creationId xmlns:a16="http://schemas.microsoft.com/office/drawing/2014/main" id="{CBFB4D96-6162-4FCC-95F8-3E4F1504BE72}"/>
              </a:ext>
            </a:extLst>
          </p:cNvPr>
          <p:cNvSpPr>
            <a:spLocks noGrp="1"/>
          </p:cNvSpPr>
          <p:nvPr/>
        </p:nvSpPr>
        <p:spPr>
          <a:xfrm>
            <a:off x="10906125" y="6934200"/>
            <a:ext cx="3514725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Разгром «Непобедимой армады»</a:t>
            </a:r>
          </a:p>
        </p:txBody>
      </p:sp>
      <p:sp>
        <p:nvSpPr>
          <p:cNvPr id="37" name="Стрелка: влево 36">
            <a:extLst>
              <a:ext uri="{FF2B5EF4-FFF2-40B4-BE49-F238E27FC236}">
                <a16:creationId xmlns:a16="http://schemas.microsoft.com/office/drawing/2014/main" id="{94E61211-A42A-45EB-B4A9-E93292109C9D}"/>
              </a:ext>
            </a:extLst>
          </p:cNvPr>
          <p:cNvSpPr>
            <a:spLocks noGrp="1"/>
          </p:cNvSpPr>
          <p:nvPr/>
        </p:nvSpPr>
        <p:spPr>
          <a:xfrm>
            <a:off x="9925050" y="7258050"/>
            <a:ext cx="523875" cy="152400"/>
          </a:xfrm>
          <a:prstGeom prst="left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38" name="s14_x19_c10">
            <a:extLst>
              <a:ext uri="{FF2B5EF4-FFF2-40B4-BE49-F238E27FC236}">
                <a16:creationId xmlns:a16="http://schemas.microsoft.com/office/drawing/2014/main" id="{5D270341-A3DD-4EA9-99FA-487B348B4E6C}"/>
              </a:ext>
            </a:extLst>
          </p:cNvPr>
          <p:cNvSpPr>
            <a:spLocks noGrp="1"/>
          </p:cNvSpPr>
          <p:nvPr/>
        </p:nvSpPr>
        <p:spPr>
          <a:xfrm>
            <a:off x="609600" y="7067550"/>
            <a:ext cx="901065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075" b="0">
                <a:solidFill>
                  <a:srgbClr val="DFD2B9"/>
                </a:solidFill>
                <a:latin typeface="Georgia"/>
                <a:ea typeface="Georgia"/>
                <a:cs typeface="Georgia"/>
              </a:defRPr>
            </a:pPr>
            <a:r>
              <a:rPr sz="3075" b="0">
                <a:solidFill>
                  <a:srgbClr val="DFD2B9"/>
                </a:solidFill>
                <a:latin typeface="Georgia"/>
                <a:ea typeface="Georgia"/>
                <a:cs typeface="Georgia"/>
              </a:rPr>
              <a:t>Начало заката морского могущества</a:t>
            </a:r>
          </a:p>
        </p:txBody>
      </p:sp>
    </p:spTree>
    <p:extLst>
      <p:ext uri="{BB962C8B-B14F-4D97-AF65-F5344CB8AC3E}">
        <p14:creationId xmlns:p14="http://schemas.microsoft.com/office/powerpoint/2010/main" val="787498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06C221E-7549-44D4-96F0-FDDDE6AF62E8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006C50F2-C668-4C32-9EB4-EA1B012721D3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15_x1_c1">
            <a:extLst>
              <a:ext uri="{FF2B5EF4-FFF2-40B4-BE49-F238E27FC236}">
                <a16:creationId xmlns:a16="http://schemas.microsoft.com/office/drawing/2014/main" id="{E8F4BB6D-CED1-479E-B874-2175C1167C3D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ВОПРОС - ОТВЕТ</a:t>
            </a:r>
          </a:p>
        </p:txBody>
      </p:sp>
      <p:sp>
        <p:nvSpPr>
          <p:cNvPr id="4" name="s15_x2_c2">
            <a:extLst>
              <a:ext uri="{FF2B5EF4-FFF2-40B4-BE49-F238E27FC236}">
                <a16:creationId xmlns:a16="http://schemas.microsoft.com/office/drawing/2014/main" id="{951B6942-3FCD-4187-AC59-7F8D88652BF5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Проверим понимание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A1359CC-2F71-4716-A511-570058F336CB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s15_x4_c3">
            <a:extLst>
              <a:ext uri="{FF2B5EF4-FFF2-40B4-BE49-F238E27FC236}">
                <a16:creationId xmlns:a16="http://schemas.microsoft.com/office/drawing/2014/main" id="{356B5F34-0BBB-4E4E-B1F1-F0CF4EA80271}"/>
              </a:ext>
            </a:extLst>
          </p:cNvPr>
          <p:cNvSpPr>
            <a:spLocks noGrp="1"/>
          </p:cNvSpPr>
          <p:nvPr/>
        </p:nvSpPr>
        <p:spPr>
          <a:xfrm>
            <a:off x="11811000" y="1123950"/>
            <a:ext cx="280035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Часть 1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A9BEE76-8FC0-4548-B0DA-A42829676139}"/>
              </a:ext>
            </a:extLst>
          </p:cNvPr>
          <p:cNvSpPr>
            <a:spLocks noGrp="1"/>
          </p:cNvSpPr>
          <p:nvPr/>
        </p:nvSpPr>
        <p:spPr>
          <a:xfrm>
            <a:off x="609600" y="2152650"/>
            <a:ext cx="571500" cy="0"/>
          </a:xfrm>
          <a:prstGeom prst="line">
            <a:avLst/>
          </a:prstGeom>
          <a:ln w="28575">
            <a:solidFill>
              <a:srgbClr val="7C2737"/>
            </a:solidFill>
          </a:ln>
        </p:spPr>
      </p:sp>
      <p:sp>
        <p:nvSpPr>
          <p:cNvPr id="8" name="s15_x3_c4">
            <a:extLst>
              <a:ext uri="{FF2B5EF4-FFF2-40B4-BE49-F238E27FC236}">
                <a16:creationId xmlns:a16="http://schemas.microsoft.com/office/drawing/2014/main" id="{2FABBFB0-36A7-4FE0-85A4-1097302ED002}"/>
              </a:ext>
            </a:extLst>
          </p:cNvPr>
          <p:cNvSpPr>
            <a:spLocks noGrp="1"/>
          </p:cNvSpPr>
          <p:nvPr/>
        </p:nvSpPr>
        <p:spPr>
          <a:xfrm>
            <a:off x="1571625" y="2057400"/>
            <a:ext cx="13039725" cy="1276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1. Какие личные и политические причины заставили Карла V, могущественнейшего правителя Европы, совершить редчайший поступок — добровольно отречься от престола?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6171535-C5F5-4F1B-9499-972AA64D0190}"/>
              </a:ext>
            </a:extLst>
          </p:cNvPr>
          <p:cNvSpPr>
            <a:spLocks noGrp="1"/>
          </p:cNvSpPr>
          <p:nvPr/>
        </p:nvSpPr>
        <p:spPr>
          <a:xfrm>
            <a:off x="609600" y="3571875"/>
            <a:ext cx="571500" cy="0"/>
          </a:xfrm>
          <a:prstGeom prst="line">
            <a:avLst/>
          </a:prstGeom>
          <a:ln w="28575">
            <a:solidFill>
              <a:srgbClr val="7C2737"/>
            </a:solidFill>
          </a:ln>
        </p:spPr>
      </p:sp>
      <p:sp>
        <p:nvSpPr>
          <p:cNvPr id="10" name="s15_x3_c5">
            <a:extLst>
              <a:ext uri="{FF2B5EF4-FFF2-40B4-BE49-F238E27FC236}">
                <a16:creationId xmlns:a16="http://schemas.microsoft.com/office/drawing/2014/main" id="{5909DD21-4EAB-418E-B2BB-EAAE21DEBA5D}"/>
              </a:ext>
            </a:extLst>
          </p:cNvPr>
          <p:cNvSpPr>
            <a:spLocks noGrp="1"/>
          </p:cNvSpPr>
          <p:nvPr/>
        </p:nvSpPr>
        <p:spPr>
          <a:xfrm>
            <a:off x="1571625" y="3476625"/>
            <a:ext cx="13039725" cy="1276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2. Почему раздел владений Карла V между братом и сыном можно считать стратегическим решением, а не просто семейным договором?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F6B8D9C-759F-418B-9523-1A22511AE7C7}"/>
              </a:ext>
            </a:extLst>
          </p:cNvPr>
          <p:cNvSpPr>
            <a:spLocks noGrp="1"/>
          </p:cNvSpPr>
          <p:nvPr/>
        </p:nvSpPr>
        <p:spPr>
          <a:xfrm>
            <a:off x="609600" y="4991100"/>
            <a:ext cx="571500" cy="0"/>
          </a:xfrm>
          <a:prstGeom prst="line">
            <a:avLst/>
          </a:prstGeom>
          <a:ln w="28575">
            <a:solidFill>
              <a:srgbClr val="7C2737"/>
            </a:solidFill>
          </a:ln>
        </p:spPr>
      </p:sp>
      <p:sp>
        <p:nvSpPr>
          <p:cNvPr id="12" name="s15_x3_c6">
            <a:extLst>
              <a:ext uri="{FF2B5EF4-FFF2-40B4-BE49-F238E27FC236}">
                <a16:creationId xmlns:a16="http://schemas.microsoft.com/office/drawing/2014/main" id="{5E8059A1-8701-4F89-898C-D39E14227DE2}"/>
              </a:ext>
            </a:extLst>
          </p:cNvPr>
          <p:cNvSpPr>
            <a:spLocks noGrp="1"/>
          </p:cNvSpPr>
          <p:nvPr/>
        </p:nvSpPr>
        <p:spPr>
          <a:xfrm>
            <a:off x="1571625" y="4895850"/>
            <a:ext cx="13039725" cy="1276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3. Как прозвище Филиппа II «Предусмотрительный» и данное ему современниками имя «король деловых бумаг» характеризуют его стиль управления огромной империей?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45E8979-765B-4130-A4A7-E8D2F224907A}"/>
              </a:ext>
            </a:extLst>
          </p:cNvPr>
          <p:cNvSpPr>
            <a:spLocks noGrp="1"/>
          </p:cNvSpPr>
          <p:nvPr/>
        </p:nvSpPr>
        <p:spPr>
          <a:xfrm>
            <a:off x="609600" y="6410325"/>
            <a:ext cx="571500" cy="0"/>
          </a:xfrm>
          <a:prstGeom prst="line">
            <a:avLst/>
          </a:prstGeom>
          <a:ln w="28575">
            <a:solidFill>
              <a:srgbClr val="7C2737"/>
            </a:solidFill>
          </a:ln>
        </p:spPr>
      </p:sp>
      <p:sp>
        <p:nvSpPr>
          <p:cNvPr id="14" name="s15_x3_c7">
            <a:extLst>
              <a:ext uri="{FF2B5EF4-FFF2-40B4-BE49-F238E27FC236}">
                <a16:creationId xmlns:a16="http://schemas.microsoft.com/office/drawing/2014/main" id="{460A156D-060D-4C24-A72D-E80BB6F6D46B}"/>
              </a:ext>
            </a:extLst>
          </p:cNvPr>
          <p:cNvSpPr>
            <a:spLocks noGrp="1"/>
          </p:cNvSpPr>
          <p:nvPr/>
        </p:nvSpPr>
        <p:spPr>
          <a:xfrm>
            <a:off x="1571625" y="6315075"/>
            <a:ext cx="13039725" cy="1276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4. Какие цели преследовали научные проекты, инициированные Филиппом II (картография, экспедиции, создание архивов)? Были ли они чисто научными или имели практическое значение?</a:t>
            </a:r>
          </a:p>
        </p:txBody>
      </p:sp>
    </p:spTree>
    <p:extLst>
      <p:ext uri="{BB962C8B-B14F-4D97-AF65-F5344CB8AC3E}">
        <p14:creationId xmlns:p14="http://schemas.microsoft.com/office/powerpoint/2010/main" val="994430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10936EF-7DD4-440B-A60B-D618DAC42736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0EA1BE76-1CFA-4FE7-AAAF-499A8DE346D5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16_x1_c1">
            <a:extLst>
              <a:ext uri="{FF2B5EF4-FFF2-40B4-BE49-F238E27FC236}">
                <a16:creationId xmlns:a16="http://schemas.microsoft.com/office/drawing/2014/main" id="{7FBD6987-AE4B-430B-A31C-16FEBA1219A5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ВОПРОС - ОТВЕТ</a:t>
            </a:r>
          </a:p>
        </p:txBody>
      </p:sp>
      <p:sp>
        <p:nvSpPr>
          <p:cNvPr id="4" name="s16_x2_c2">
            <a:extLst>
              <a:ext uri="{FF2B5EF4-FFF2-40B4-BE49-F238E27FC236}">
                <a16:creationId xmlns:a16="http://schemas.microsoft.com/office/drawing/2014/main" id="{A4755F99-5502-4CF1-A34B-C53D150FAD45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Проверим понимание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5AEF15D-F291-467A-8F48-BED29E4D0BE7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s16_x4_c3">
            <a:extLst>
              <a:ext uri="{FF2B5EF4-FFF2-40B4-BE49-F238E27FC236}">
                <a16:creationId xmlns:a16="http://schemas.microsoft.com/office/drawing/2014/main" id="{1DD8BA54-EF19-4469-AE1A-D1E6946BE535}"/>
              </a:ext>
            </a:extLst>
          </p:cNvPr>
          <p:cNvSpPr>
            <a:spLocks noGrp="1"/>
          </p:cNvSpPr>
          <p:nvPr/>
        </p:nvSpPr>
        <p:spPr>
          <a:xfrm>
            <a:off x="11811000" y="1123950"/>
            <a:ext cx="280035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Часть 2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C2CFAE8-E0F1-4650-9276-285CFC0CCEB2}"/>
              </a:ext>
            </a:extLst>
          </p:cNvPr>
          <p:cNvSpPr>
            <a:spLocks noGrp="1"/>
          </p:cNvSpPr>
          <p:nvPr/>
        </p:nvSpPr>
        <p:spPr>
          <a:xfrm>
            <a:off x="609600" y="2162175"/>
            <a:ext cx="6772275" cy="2724150"/>
          </a:xfrm>
          <a:prstGeom prst="rect">
            <a:avLst/>
          </a:prstGeom>
          <a:solidFill>
            <a:srgbClr val="FFFDF7"/>
          </a:solidFill>
          <a:ln w="0">
            <a:noFill/>
          </a:ln>
        </p:spPr>
      </p:sp>
      <p:sp>
        <p:nvSpPr>
          <p:cNvPr id="8" name="s16_x3_c4">
            <a:extLst>
              <a:ext uri="{FF2B5EF4-FFF2-40B4-BE49-F238E27FC236}">
                <a16:creationId xmlns:a16="http://schemas.microsoft.com/office/drawing/2014/main" id="{C1165C53-A74B-4C5B-8993-6CF9AD78D2E6}"/>
              </a:ext>
            </a:extLst>
          </p:cNvPr>
          <p:cNvSpPr>
            <a:spLocks noGrp="1"/>
          </p:cNvSpPr>
          <p:nvPr/>
        </p:nvSpPr>
        <p:spPr>
          <a:xfrm>
            <a:off x="819150" y="2352675"/>
            <a:ext cx="6353175" cy="2647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5. Несмотря на политику централизации, Филипп II так и не смог полностью устранить влияние старой аристократии. В каких сферах знать сохранила свою силу и почему?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B3317D7-2B98-4745-9E2F-A37562D7C533}"/>
              </a:ext>
            </a:extLst>
          </p:cNvPr>
          <p:cNvSpPr>
            <a:spLocks noGrp="1"/>
          </p:cNvSpPr>
          <p:nvPr/>
        </p:nvSpPr>
        <p:spPr>
          <a:xfrm>
            <a:off x="609600" y="5067300"/>
            <a:ext cx="6772275" cy="2724150"/>
          </a:xfrm>
          <a:prstGeom prst="rect">
            <a:avLst/>
          </a:prstGeom>
          <a:solidFill>
            <a:srgbClr val="EAE2D3"/>
          </a:solidFill>
          <a:ln w="0">
            <a:noFill/>
          </a:ln>
        </p:spPr>
      </p:sp>
      <p:sp>
        <p:nvSpPr>
          <p:cNvPr id="10" name="s16_x3_c5">
            <a:extLst>
              <a:ext uri="{FF2B5EF4-FFF2-40B4-BE49-F238E27FC236}">
                <a16:creationId xmlns:a16="http://schemas.microsoft.com/office/drawing/2014/main" id="{29EA0CB0-FAA3-4A77-A5AF-FB4F2A33884D}"/>
              </a:ext>
            </a:extLst>
          </p:cNvPr>
          <p:cNvSpPr>
            <a:spLocks noGrp="1"/>
          </p:cNvSpPr>
          <p:nvPr/>
        </p:nvSpPr>
        <p:spPr>
          <a:xfrm>
            <a:off x="819150" y="5257800"/>
            <a:ext cx="6353175" cy="2647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6. Почему выбор Мадрида в качестве столицы и строительство Эскориала были не просто личными решениями Филиппа II, а важными политическими и символическими актами?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042474E-1333-4F8D-AA50-1F1A0B283EB2}"/>
              </a:ext>
            </a:extLst>
          </p:cNvPr>
          <p:cNvSpPr>
            <a:spLocks noGrp="1"/>
          </p:cNvSpPr>
          <p:nvPr/>
        </p:nvSpPr>
        <p:spPr>
          <a:xfrm>
            <a:off x="7839075" y="2162175"/>
            <a:ext cx="6772275" cy="2724150"/>
          </a:xfrm>
          <a:prstGeom prst="rect">
            <a:avLst/>
          </a:prstGeom>
          <a:solidFill>
            <a:srgbClr val="FFFDF7"/>
          </a:solidFill>
          <a:ln w="0">
            <a:noFill/>
          </a:ln>
        </p:spPr>
      </p:sp>
      <p:sp>
        <p:nvSpPr>
          <p:cNvPr id="12" name="s16_x3_c6">
            <a:extLst>
              <a:ext uri="{FF2B5EF4-FFF2-40B4-BE49-F238E27FC236}">
                <a16:creationId xmlns:a16="http://schemas.microsoft.com/office/drawing/2014/main" id="{7C45E21A-98EB-4D8C-B073-100AE51139D2}"/>
              </a:ext>
            </a:extLst>
          </p:cNvPr>
          <p:cNvSpPr>
            <a:spLocks noGrp="1"/>
          </p:cNvSpPr>
          <p:nvPr/>
        </p:nvSpPr>
        <p:spPr>
          <a:xfrm>
            <a:off x="8048625" y="2352675"/>
            <a:ext cx="6353175" cy="2647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7. Была ли гибель «Непобедимой армады» в 1588 году случайной (из-за шторма) или закономерной? Какие системные проблемы Испанской монархии предопределили это поражение?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FFFEBA5-AB79-46F4-A2A2-F54A9687FF56}"/>
              </a:ext>
            </a:extLst>
          </p:cNvPr>
          <p:cNvSpPr>
            <a:spLocks noGrp="1"/>
          </p:cNvSpPr>
          <p:nvPr/>
        </p:nvSpPr>
        <p:spPr>
          <a:xfrm>
            <a:off x="7839075" y="5067300"/>
            <a:ext cx="6772275" cy="2724150"/>
          </a:xfrm>
          <a:prstGeom prst="rect">
            <a:avLst/>
          </a:prstGeom>
          <a:solidFill>
            <a:srgbClr val="EAE2D3"/>
          </a:solidFill>
          <a:ln w="0">
            <a:noFill/>
          </a:ln>
        </p:spPr>
      </p:sp>
      <p:sp>
        <p:nvSpPr>
          <p:cNvPr id="14" name="s16_x3_c7">
            <a:extLst>
              <a:ext uri="{FF2B5EF4-FFF2-40B4-BE49-F238E27FC236}">
                <a16:creationId xmlns:a16="http://schemas.microsoft.com/office/drawing/2014/main" id="{44583EB4-60EA-485D-BEEF-83A7720DFDFC}"/>
              </a:ext>
            </a:extLst>
          </p:cNvPr>
          <p:cNvSpPr>
            <a:spLocks noGrp="1"/>
          </p:cNvSpPr>
          <p:nvPr/>
        </p:nvSpPr>
        <p:spPr>
          <a:xfrm>
            <a:off x="8048625" y="5257800"/>
            <a:ext cx="6353175" cy="2647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8. Почему именно восстание в Нидерландах, а не другие конфликты, стало самой опасной и «долгоиграющей» проблемой для Филиппа II?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2CABAA9-F525-4718-85E8-369F0796E5E7}"/>
              </a:ext>
            </a:extLst>
          </p:cNvPr>
          <p:cNvSpPr>
            <a:spLocks noGrp="1"/>
          </p:cNvSpPr>
          <p:nvPr/>
        </p:nvSpPr>
        <p:spPr>
          <a:xfrm>
            <a:off x="7486650" y="2171700"/>
            <a:ext cx="0" cy="5619750"/>
          </a:xfrm>
          <a:prstGeom prst="line">
            <a:avLst/>
          </a:prstGeom>
          <a:ln w="9525">
            <a:solidFill>
              <a:srgbClr val="CDBFA7"/>
            </a:solidFill>
          </a:ln>
        </p:spPr>
      </p:sp>
    </p:spTree>
    <p:extLst>
      <p:ext uri="{BB962C8B-B14F-4D97-AF65-F5344CB8AC3E}">
        <p14:creationId xmlns:p14="http://schemas.microsoft.com/office/powerpoint/2010/main" val="583161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B4609B32-6E2C-44DE-8E3F-CBB02458A5F8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914D0787-8D43-4824-9504-0F0ABFE32FDA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17_x1_c1">
            <a:extLst>
              <a:ext uri="{FF2B5EF4-FFF2-40B4-BE49-F238E27FC236}">
                <a16:creationId xmlns:a16="http://schemas.microsoft.com/office/drawing/2014/main" id="{AF7785FF-8CE2-4E5A-A697-6D16C52B7A77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СТРУКТУРА И ЭКОНОМИКА ИСПАНСКОЙ МОНАРХИИ (XVII В.)</a:t>
            </a:r>
          </a:p>
        </p:txBody>
      </p:sp>
      <p:sp>
        <p:nvSpPr>
          <p:cNvPr id="4" name="s17_x2_c2">
            <a:extLst>
              <a:ext uri="{FF2B5EF4-FFF2-40B4-BE49-F238E27FC236}">
                <a16:creationId xmlns:a16="http://schemas.microsoft.com/office/drawing/2014/main" id="{191A207A-DA7A-4662-AAC8-525A5321F1CC}"/>
              </a:ext>
            </a:extLst>
          </p:cNvPr>
          <p:cNvSpPr>
            <a:spLocks noGrp="1"/>
          </p:cNvSpPr>
          <p:nvPr/>
        </p:nvSpPr>
        <p:spPr>
          <a:xfrm>
            <a:off x="628650" y="15240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Разобщенность и финансовые проблемы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E7CA498-A3DF-4DA6-8966-CFE5A3746956}"/>
              </a:ext>
            </a:extLst>
          </p:cNvPr>
          <p:cNvSpPr>
            <a:spLocks noGrp="1"/>
          </p:cNvSpPr>
          <p:nvPr/>
        </p:nvSpPr>
        <p:spPr>
          <a:xfrm>
            <a:off x="609600" y="21050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s17_x3_c3">
            <a:extLst>
              <a:ext uri="{FF2B5EF4-FFF2-40B4-BE49-F238E27FC236}">
                <a16:creationId xmlns:a16="http://schemas.microsoft.com/office/drawing/2014/main" id="{7E354DFE-D5BD-4D10-9ED5-4E5EE3E72EB5}"/>
              </a:ext>
            </a:extLst>
          </p:cNvPr>
          <p:cNvSpPr>
            <a:spLocks noGrp="1"/>
          </p:cNvSpPr>
          <p:nvPr/>
        </p:nvSpPr>
        <p:spPr>
          <a:xfrm>
            <a:off x="609600" y="2733675"/>
            <a:ext cx="3800475" cy="1600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Состав:</a:t>
            </a: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Множество разрозненных земель, объединенных лишь фигурой монарха.</a:t>
            </a:r>
          </a:p>
        </p:txBody>
      </p:sp>
      <p:sp>
        <p:nvSpPr>
          <p:cNvPr id="7" name="s17_x3_c4">
            <a:extLst>
              <a:ext uri="{FF2B5EF4-FFF2-40B4-BE49-F238E27FC236}">
                <a16:creationId xmlns:a16="http://schemas.microsoft.com/office/drawing/2014/main" id="{E36A7708-74AE-45D1-A60A-6B9B662ED2A8}"/>
              </a:ext>
            </a:extLst>
          </p:cNvPr>
          <p:cNvSpPr>
            <a:spLocks noGrp="1"/>
          </p:cNvSpPr>
          <p:nvPr/>
        </p:nvSpPr>
        <p:spPr>
          <a:xfrm>
            <a:off x="609600" y="4505325"/>
            <a:ext cx="3800475" cy="1514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Экономика:</a:t>
            </a: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Земли слабо связаны, каждая сохраняет свои права и привилегии.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FAE7A2C-CBC0-4D6E-9AF7-7C5E717B5C82}"/>
              </a:ext>
            </a:extLst>
          </p:cNvPr>
          <p:cNvSpPr>
            <a:spLocks noGrp="1"/>
          </p:cNvSpPr>
          <p:nvPr/>
        </p:nvSpPr>
        <p:spPr>
          <a:xfrm>
            <a:off x="4924425" y="2695575"/>
            <a:ext cx="5219700" cy="3857625"/>
          </a:xfrm>
          <a:prstGeom prst="rect">
            <a:avLst/>
          </a:prstGeom>
          <a:solidFill>
            <a:srgbClr val="E7EDF0"/>
          </a:solidFill>
          <a:ln w="0">
            <a:noFill/>
          </a:ln>
        </p:spPr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3227947-675D-4A5B-8F85-CB75E909AD81}"/>
              </a:ext>
            </a:extLst>
          </p:cNvPr>
          <p:cNvSpPr>
            <a:spLocks noGrp="1"/>
          </p:cNvSpPr>
          <p:nvPr/>
        </p:nvSpPr>
        <p:spPr>
          <a:xfrm>
            <a:off x="4924425" y="2695575"/>
            <a:ext cx="5219700" cy="3857625"/>
          </a:xfrm>
          <a:custGeom>
            <a:avLst/>
            <a:gdLst/>
            <a:ahLst/>
            <a:cxnLst/>
            <a:rect l="0" t="0" r="0" b="0"/>
            <a:pathLst>
              <a:path w="5219700" h="3857625">
                <a:moveTo>
                  <a:pt x="4590961" y="3456283"/>
                </a:moveTo>
                <a:lnTo>
                  <a:pt x="4655814" y="3506281"/>
                </a:lnTo>
                <a:lnTo>
                  <a:pt x="4748149" y="3497828"/>
                </a:lnTo>
                <a:lnTo>
                  <a:pt x="4836433" y="3508359"/>
                </a:lnTo>
                <a:lnTo>
                  <a:pt x="4833564" y="3534178"/>
                </a:lnTo>
                <a:lnTo>
                  <a:pt x="4898214" y="3516375"/>
                </a:lnTo>
                <a:lnTo>
                  <a:pt x="4883385" y="3560144"/>
                </a:lnTo>
                <a:lnTo>
                  <a:pt x="4712557" y="3572756"/>
                </a:lnTo>
                <a:lnTo>
                  <a:pt x="4713746" y="3548274"/>
                </a:lnTo>
                <a:lnTo>
                  <a:pt x="4569014" y="3519342"/>
                </a:lnTo>
                <a:lnTo>
                  <a:pt x="4590961" y="3456283"/>
                </a:lnTo>
                <a:close/>
              </a:path>
            </a:pathLst>
          </a:custGeom>
          <a:solidFill>
            <a:srgbClr val="D4C5A6"/>
          </a:solidFill>
          <a:ln w="6668">
            <a:solidFill>
              <a:srgbClr val="AF9D7A"/>
            </a:solidFill>
          </a:ln>
        </p:spPr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4EAEF6E9-4FED-4C73-8077-D104ED65E774}"/>
              </a:ext>
            </a:extLst>
          </p:cNvPr>
          <p:cNvSpPr>
            <a:spLocks noGrp="1"/>
          </p:cNvSpPr>
          <p:nvPr/>
        </p:nvSpPr>
        <p:spPr>
          <a:xfrm>
            <a:off x="4924425" y="2695575"/>
            <a:ext cx="5219700" cy="3857625"/>
          </a:xfrm>
          <a:custGeom>
            <a:avLst/>
            <a:gdLst/>
            <a:ahLst/>
            <a:cxnLst/>
            <a:rect l="0" t="0" r="0" b="0"/>
            <a:pathLst>
              <a:path w="5219700" h="3857625">
                <a:moveTo>
                  <a:pt x="3620618" y="3081478"/>
                </a:moveTo>
                <a:lnTo>
                  <a:pt x="3577896" y="3198261"/>
                </a:lnTo>
                <a:lnTo>
                  <a:pt x="3595649" y="3244230"/>
                </a:lnTo>
                <a:lnTo>
                  <a:pt x="3570748" y="3320527"/>
                </a:lnTo>
                <a:lnTo>
                  <a:pt x="3480025" y="3264644"/>
                </a:lnTo>
                <a:lnTo>
                  <a:pt x="3419702" y="3248635"/>
                </a:lnTo>
                <a:lnTo>
                  <a:pt x="3254128" y="3173201"/>
                </a:lnTo>
                <a:lnTo>
                  <a:pt x="3270729" y="3097023"/>
                </a:lnTo>
                <a:lnTo>
                  <a:pt x="3409550" y="3110586"/>
                </a:lnTo>
                <a:lnTo>
                  <a:pt x="3530563" y="3094427"/>
                </a:lnTo>
                <a:lnTo>
                  <a:pt x="3620618" y="3081478"/>
                </a:lnTo>
                <a:close/>
              </a:path>
            </a:pathLst>
          </a:custGeom>
          <a:solidFill>
            <a:srgbClr val="D4C5A6"/>
          </a:solidFill>
          <a:ln w="6668">
            <a:solidFill>
              <a:srgbClr val="AF9D7A"/>
            </a:solidFill>
          </a:ln>
        </p:spPr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44003835-EC31-443C-9CC2-BA93C338BF33}"/>
              </a:ext>
            </a:extLst>
          </p:cNvPr>
          <p:cNvSpPr>
            <a:spLocks noGrp="1"/>
          </p:cNvSpPr>
          <p:nvPr/>
        </p:nvSpPr>
        <p:spPr>
          <a:xfrm>
            <a:off x="4924425" y="2695575"/>
            <a:ext cx="5219700" cy="3857625"/>
          </a:xfrm>
          <a:custGeom>
            <a:avLst/>
            <a:gdLst/>
            <a:ahLst/>
            <a:cxnLst/>
            <a:rect l="0" t="0" r="0" b="0"/>
            <a:pathLst>
              <a:path w="5219700" h="3857625">
                <a:moveTo>
                  <a:pt x="2872023" y="2639507"/>
                </a:moveTo>
                <a:lnTo>
                  <a:pt x="2943196" y="2744847"/>
                </a:lnTo>
                <a:lnTo>
                  <a:pt x="2926534" y="2941087"/>
                </a:lnTo>
                <a:lnTo>
                  <a:pt x="2872593" y="2931725"/>
                </a:lnTo>
                <a:lnTo>
                  <a:pt x="2824206" y="2981259"/>
                </a:lnTo>
                <a:lnTo>
                  <a:pt x="2779289" y="2941907"/>
                </a:lnTo>
                <a:lnTo>
                  <a:pt x="2774538" y="2762904"/>
                </a:lnTo>
                <a:lnTo>
                  <a:pt x="2747460" y="2678081"/>
                </a:lnTo>
                <a:lnTo>
                  <a:pt x="2812705" y="2685503"/>
                </a:lnTo>
                <a:lnTo>
                  <a:pt x="2872023" y="2639507"/>
                </a:lnTo>
                <a:close/>
              </a:path>
            </a:pathLst>
          </a:custGeom>
          <a:solidFill>
            <a:srgbClr val="D4C5A6"/>
          </a:solidFill>
          <a:ln w="6668">
            <a:solidFill>
              <a:srgbClr val="AF9D7A"/>
            </a:solidFill>
          </a:ln>
        </p:spPr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2D3A0AC8-BEFA-412E-833A-356281EE56C0}"/>
              </a:ext>
            </a:extLst>
          </p:cNvPr>
          <p:cNvSpPr>
            <a:spLocks noGrp="1"/>
          </p:cNvSpPr>
          <p:nvPr/>
        </p:nvSpPr>
        <p:spPr>
          <a:xfrm>
            <a:off x="4924425" y="2695575"/>
            <a:ext cx="5219700" cy="3857625"/>
          </a:xfrm>
          <a:custGeom>
            <a:avLst/>
            <a:gdLst/>
            <a:ahLst/>
            <a:cxnLst/>
            <a:rect l="0" t="0" r="0" b="0"/>
            <a:pathLst>
              <a:path w="5219700" h="3857625">
                <a:moveTo>
                  <a:pt x="2913544" y="2499668"/>
                </a:moveTo>
                <a:lnTo>
                  <a:pt x="2874364" y="2614282"/>
                </a:lnTo>
                <a:lnTo>
                  <a:pt x="2820503" y="2584073"/>
                </a:lnTo>
                <a:lnTo>
                  <a:pt x="2793039" y="2484234"/>
                </a:lnTo>
                <a:lnTo>
                  <a:pt x="2816978" y="2429099"/>
                </a:lnTo>
                <a:lnTo>
                  <a:pt x="2893375" y="2372442"/>
                </a:lnTo>
                <a:lnTo>
                  <a:pt x="2913544" y="2499668"/>
                </a:lnTo>
                <a:close/>
              </a:path>
            </a:pathLst>
          </a:custGeom>
          <a:solidFill>
            <a:srgbClr val="D4C5A6"/>
          </a:solidFill>
          <a:ln w="6668">
            <a:solidFill>
              <a:srgbClr val="AF9D7A"/>
            </a:solidFill>
          </a:ln>
        </p:spPr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CFA8C9F8-9857-4FF9-BD89-D0ADD646ED66}"/>
              </a:ext>
            </a:extLst>
          </p:cNvPr>
          <p:cNvSpPr>
            <a:spLocks noGrp="1"/>
          </p:cNvSpPr>
          <p:nvPr/>
        </p:nvSpPr>
        <p:spPr>
          <a:xfrm>
            <a:off x="4924425" y="2695575"/>
            <a:ext cx="5219700" cy="3857625"/>
          </a:xfrm>
          <a:custGeom>
            <a:avLst/>
            <a:gdLst/>
            <a:ahLst/>
            <a:cxnLst/>
            <a:rect l="0" t="0" r="0" b="0"/>
            <a:pathLst>
              <a:path w="5219700" h="3857625">
                <a:moveTo>
                  <a:pt x="974084" y="999998"/>
                </a:moveTo>
                <a:lnTo>
                  <a:pt x="763782" y="1087657"/>
                </a:lnTo>
                <a:lnTo>
                  <a:pt x="595866" y="1065230"/>
                </a:lnTo>
                <a:lnTo>
                  <a:pt x="692051" y="910306"/>
                </a:lnTo>
                <a:lnTo>
                  <a:pt x="630098" y="759453"/>
                </a:lnTo>
                <a:lnTo>
                  <a:pt x="791498" y="643256"/>
                </a:lnTo>
                <a:lnTo>
                  <a:pt x="881160" y="573952"/>
                </a:lnTo>
                <a:lnTo>
                  <a:pt x="980610" y="567833"/>
                </a:lnTo>
                <a:lnTo>
                  <a:pt x="1107769" y="659564"/>
                </a:lnTo>
                <a:lnTo>
                  <a:pt x="1044191" y="761500"/>
                </a:lnTo>
                <a:lnTo>
                  <a:pt x="1063753" y="867496"/>
                </a:lnTo>
                <a:lnTo>
                  <a:pt x="974084" y="999998"/>
                </a:lnTo>
                <a:close/>
              </a:path>
            </a:pathLst>
          </a:custGeom>
          <a:solidFill>
            <a:srgbClr val="D4C5A6"/>
          </a:solidFill>
          <a:ln w="6668">
            <a:solidFill>
              <a:srgbClr val="AF9D7A"/>
            </a:solidFill>
          </a:ln>
        </p:spPr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8323865B-B783-457C-A35C-32817DFF81D5}"/>
              </a:ext>
            </a:extLst>
          </p:cNvPr>
          <p:cNvSpPr>
            <a:spLocks noGrp="1"/>
          </p:cNvSpPr>
          <p:nvPr/>
        </p:nvSpPr>
        <p:spPr>
          <a:xfrm>
            <a:off x="4924425" y="2695575"/>
            <a:ext cx="5219700" cy="3857625"/>
          </a:xfrm>
          <a:custGeom>
            <a:avLst/>
            <a:gdLst/>
            <a:ahLst/>
            <a:cxnLst/>
            <a:rect l="0" t="0" r="0" b="0"/>
            <a:pathLst>
              <a:path w="5219700" h="3857625">
                <a:moveTo>
                  <a:pt x="3284853" y="502976"/>
                </a:moveTo>
                <a:lnTo>
                  <a:pt x="3213673" y="623153"/>
                </a:lnTo>
                <a:lnTo>
                  <a:pt x="3089534" y="539346"/>
                </a:lnTo>
                <a:lnTo>
                  <a:pt x="3072970" y="477759"/>
                </a:lnTo>
                <a:lnTo>
                  <a:pt x="3246998" y="428581"/>
                </a:lnTo>
                <a:lnTo>
                  <a:pt x="3284853" y="502976"/>
                </a:lnTo>
                <a:close/>
              </a:path>
            </a:pathLst>
          </a:custGeom>
          <a:solidFill>
            <a:srgbClr val="D4C5A6"/>
          </a:solidFill>
          <a:ln w="6668">
            <a:solidFill>
              <a:srgbClr val="AF9D7A"/>
            </a:solidFill>
          </a:ln>
        </p:spPr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B24AF6BF-FECC-418C-94A0-E291C447757E}"/>
              </a:ext>
            </a:extLst>
          </p:cNvPr>
          <p:cNvSpPr>
            <a:spLocks noGrp="1"/>
          </p:cNvSpPr>
          <p:nvPr/>
        </p:nvSpPr>
        <p:spPr>
          <a:xfrm>
            <a:off x="4924425" y="2695575"/>
            <a:ext cx="5219700" cy="3857625"/>
          </a:xfrm>
          <a:custGeom>
            <a:avLst/>
            <a:gdLst/>
            <a:ahLst/>
            <a:cxnLst/>
            <a:rect l="0" t="0" r="0" b="0"/>
            <a:pathLst>
              <a:path w="5219700" h="3857625">
                <a:moveTo>
                  <a:pt x="1422961" y="54155"/>
                </a:moveTo>
                <a:lnTo>
                  <a:pt x="1296167" y="214688"/>
                </a:lnTo>
                <a:lnTo>
                  <a:pt x="1417030" y="194362"/>
                </a:lnTo>
                <a:lnTo>
                  <a:pt x="1547015" y="195136"/>
                </a:lnTo>
                <a:lnTo>
                  <a:pt x="1516087" y="316026"/>
                </a:lnTo>
                <a:lnTo>
                  <a:pt x="1409437" y="448999"/>
                </a:lnTo>
                <a:lnTo>
                  <a:pt x="1532100" y="458464"/>
                </a:lnTo>
                <a:lnTo>
                  <a:pt x="1647172" y="649122"/>
                </a:lnTo>
                <a:lnTo>
                  <a:pt x="1728375" y="672951"/>
                </a:lnTo>
                <a:lnTo>
                  <a:pt x="1801387" y="841999"/>
                </a:lnTo>
                <a:lnTo>
                  <a:pt x="1835196" y="900607"/>
                </a:lnTo>
                <a:lnTo>
                  <a:pt x="1978922" y="928869"/>
                </a:lnTo>
                <a:lnTo>
                  <a:pt x="1964504" y="1023755"/>
                </a:lnTo>
                <a:lnTo>
                  <a:pt x="1904071" y="1067262"/>
                </a:lnTo>
                <a:lnTo>
                  <a:pt x="1951440" y="1144019"/>
                </a:lnTo>
                <a:lnTo>
                  <a:pt x="1844729" y="1221719"/>
                </a:lnTo>
                <a:lnTo>
                  <a:pt x="1686020" y="1220346"/>
                </a:lnTo>
                <a:lnTo>
                  <a:pt x="1484056" y="1261144"/>
                </a:lnTo>
                <a:lnTo>
                  <a:pt x="1428742" y="1231936"/>
                </a:lnTo>
                <a:lnTo>
                  <a:pt x="1350307" y="1301451"/>
                </a:lnTo>
                <a:lnTo>
                  <a:pt x="1240568" y="1284613"/>
                </a:lnTo>
                <a:lnTo>
                  <a:pt x="1157228" y="1341267"/>
                </a:lnTo>
                <a:lnTo>
                  <a:pt x="1094172" y="1311640"/>
                </a:lnTo>
                <a:lnTo>
                  <a:pt x="1268151" y="1155804"/>
                </a:lnTo>
                <a:lnTo>
                  <a:pt x="1374341" y="1123755"/>
                </a:lnTo>
                <a:lnTo>
                  <a:pt x="1188150" y="1098909"/>
                </a:lnTo>
                <a:lnTo>
                  <a:pt x="1154586" y="1039867"/>
                </a:lnTo>
                <a:lnTo>
                  <a:pt x="1278548" y="993879"/>
                </a:lnTo>
                <a:lnTo>
                  <a:pt x="1213579" y="913960"/>
                </a:lnTo>
                <a:lnTo>
                  <a:pt x="1236120" y="816777"/>
                </a:lnTo>
                <a:lnTo>
                  <a:pt x="1412631" y="830214"/>
                </a:lnTo>
                <a:lnTo>
                  <a:pt x="1430078" y="744077"/>
                </a:lnTo>
                <a:lnTo>
                  <a:pt x="1348817" y="650601"/>
                </a:lnTo>
                <a:lnTo>
                  <a:pt x="1204782" y="624494"/>
                </a:lnTo>
                <a:lnTo>
                  <a:pt x="1176505" y="584341"/>
                </a:lnTo>
                <a:lnTo>
                  <a:pt x="1219617" y="518039"/>
                </a:lnTo>
                <a:lnTo>
                  <a:pt x="1180603" y="477161"/>
                </a:lnTo>
                <a:lnTo>
                  <a:pt x="1116731" y="547316"/>
                </a:lnTo>
                <a:lnTo>
                  <a:pt x="1109780" y="404307"/>
                </a:lnTo>
                <a:lnTo>
                  <a:pt x="1049874" y="328638"/>
                </a:lnTo>
                <a:lnTo>
                  <a:pt x="1092955" y="175248"/>
                </a:lnTo>
                <a:lnTo>
                  <a:pt x="1185109" y="54895"/>
                </a:lnTo>
                <a:lnTo>
                  <a:pt x="1279835" y="66641"/>
                </a:lnTo>
                <a:lnTo>
                  <a:pt x="1422961" y="54155"/>
                </a:lnTo>
                <a:close/>
              </a:path>
            </a:pathLst>
          </a:custGeom>
          <a:solidFill>
            <a:srgbClr val="D4C5A6"/>
          </a:solidFill>
          <a:ln w="6668">
            <a:solidFill>
              <a:srgbClr val="AF9D7A"/>
            </a:solidFill>
          </a:ln>
        </p:spPr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37E3B794-2804-417A-8173-663948D94947}"/>
              </a:ext>
            </a:extLst>
          </p:cNvPr>
          <p:cNvSpPr>
            <a:spLocks noGrp="1"/>
          </p:cNvSpPr>
          <p:nvPr/>
        </p:nvSpPr>
        <p:spPr>
          <a:xfrm>
            <a:off x="4924425" y="2695575"/>
            <a:ext cx="5219700" cy="3857625"/>
          </a:xfrm>
          <a:custGeom>
            <a:avLst/>
            <a:gdLst/>
            <a:ahLst/>
            <a:cxnLst/>
            <a:rect l="0" t="0" r="0" b="0"/>
            <a:pathLst>
              <a:path w="5219700" h="3857625">
                <a:moveTo>
                  <a:pt x="725275" y="3857625"/>
                </a:moveTo>
                <a:lnTo>
                  <a:pt x="752419" y="3821972"/>
                </a:lnTo>
                <a:lnTo>
                  <a:pt x="871432" y="3754199"/>
                </a:lnTo>
                <a:lnTo>
                  <a:pt x="959419" y="3692864"/>
                </a:lnTo>
                <a:lnTo>
                  <a:pt x="1038682" y="3539241"/>
                </a:lnTo>
                <a:lnTo>
                  <a:pt x="1075971" y="3448113"/>
                </a:lnTo>
                <a:lnTo>
                  <a:pt x="1163307" y="3448819"/>
                </a:lnTo>
                <a:lnTo>
                  <a:pt x="1234815" y="3511820"/>
                </a:lnTo>
                <a:lnTo>
                  <a:pt x="1347623" y="3501551"/>
                </a:lnTo>
                <a:lnTo>
                  <a:pt x="1470495" y="3534315"/>
                </a:lnTo>
                <a:lnTo>
                  <a:pt x="1522026" y="3535882"/>
                </a:lnTo>
                <a:lnTo>
                  <a:pt x="1636065" y="3454814"/>
                </a:lnTo>
                <a:lnTo>
                  <a:pt x="1764332" y="3429032"/>
                </a:lnTo>
                <a:lnTo>
                  <a:pt x="1839221" y="3367806"/>
                </a:lnTo>
                <a:lnTo>
                  <a:pt x="1953463" y="3322645"/>
                </a:lnTo>
                <a:lnTo>
                  <a:pt x="2154512" y="3296211"/>
                </a:lnTo>
                <a:lnTo>
                  <a:pt x="2350724" y="3284158"/>
                </a:lnTo>
                <a:lnTo>
                  <a:pt x="2410568" y="3306208"/>
                </a:lnTo>
                <a:lnTo>
                  <a:pt x="2522290" y="3247717"/>
                </a:lnTo>
                <a:lnTo>
                  <a:pt x="2649058" y="3246558"/>
                </a:lnTo>
                <a:lnTo>
                  <a:pt x="2697294" y="3281106"/>
                </a:lnTo>
                <a:lnTo>
                  <a:pt x="2778432" y="3272086"/>
                </a:lnTo>
                <a:lnTo>
                  <a:pt x="2907619" y="3212200"/>
                </a:lnTo>
                <a:lnTo>
                  <a:pt x="2990661" y="3230004"/>
                </a:lnTo>
                <a:lnTo>
                  <a:pt x="2987178" y="3305076"/>
                </a:lnTo>
                <a:lnTo>
                  <a:pt x="3087800" y="3250479"/>
                </a:lnTo>
                <a:lnTo>
                  <a:pt x="3096243" y="3278969"/>
                </a:lnTo>
                <a:lnTo>
                  <a:pt x="3036928" y="3351669"/>
                </a:lnTo>
                <a:lnTo>
                  <a:pt x="3036124" y="3420302"/>
                </a:lnTo>
                <a:lnTo>
                  <a:pt x="3077193" y="3457159"/>
                </a:lnTo>
                <a:lnTo>
                  <a:pt x="3061582" y="3585589"/>
                </a:lnTo>
                <a:lnTo>
                  <a:pt x="2983500" y="3660191"/>
                </a:lnTo>
                <a:lnTo>
                  <a:pt x="3006040" y="3741022"/>
                </a:lnTo>
                <a:lnTo>
                  <a:pt x="3067389" y="3743576"/>
                </a:lnTo>
                <a:lnTo>
                  <a:pt x="3097242" y="3814112"/>
                </a:lnTo>
                <a:lnTo>
                  <a:pt x="3142365" y="3837286"/>
                </a:lnTo>
                <a:lnTo>
                  <a:pt x="3197857" y="3857625"/>
                </a:lnTo>
                <a:lnTo>
                  <a:pt x="5219700" y="3857625"/>
                </a:lnTo>
                <a:lnTo>
                  <a:pt x="5219700" y="3333908"/>
                </a:lnTo>
                <a:lnTo>
                  <a:pt x="5188015" y="3312086"/>
                </a:lnTo>
                <a:lnTo>
                  <a:pt x="5058518" y="3314757"/>
                </a:lnTo>
                <a:lnTo>
                  <a:pt x="4988241" y="3167184"/>
                </a:lnTo>
                <a:lnTo>
                  <a:pt x="4901571" y="3084894"/>
                </a:lnTo>
                <a:lnTo>
                  <a:pt x="4959271" y="2969496"/>
                </a:lnTo>
                <a:lnTo>
                  <a:pt x="4884085" y="2898607"/>
                </a:lnTo>
                <a:lnTo>
                  <a:pt x="5015668" y="2756703"/>
                </a:lnTo>
                <a:lnTo>
                  <a:pt x="5198362" y="2750771"/>
                </a:lnTo>
                <a:lnTo>
                  <a:pt x="5219700" y="2702477"/>
                </a:lnTo>
                <a:lnTo>
                  <a:pt x="5219700" y="2097367"/>
                </a:lnTo>
                <a:lnTo>
                  <a:pt x="5200469" y="2089960"/>
                </a:lnTo>
                <a:lnTo>
                  <a:pt x="5167278" y="2268948"/>
                </a:lnTo>
                <a:lnTo>
                  <a:pt x="5105712" y="2330410"/>
                </a:lnTo>
                <a:lnTo>
                  <a:pt x="5062384" y="2436553"/>
                </a:lnTo>
                <a:lnTo>
                  <a:pt x="5100679" y="2521179"/>
                </a:lnTo>
                <a:lnTo>
                  <a:pt x="5114770" y="2578240"/>
                </a:lnTo>
                <a:lnTo>
                  <a:pt x="5218339" y="2626163"/>
                </a:lnTo>
                <a:lnTo>
                  <a:pt x="5196747" y="2662522"/>
                </a:lnTo>
                <a:lnTo>
                  <a:pt x="5055882" y="2670682"/>
                </a:lnTo>
                <a:lnTo>
                  <a:pt x="5005278" y="2716558"/>
                </a:lnTo>
                <a:lnTo>
                  <a:pt x="4906292" y="2796467"/>
                </a:lnTo>
                <a:lnTo>
                  <a:pt x="4868945" y="2727389"/>
                </a:lnTo>
                <a:lnTo>
                  <a:pt x="4870560" y="2696762"/>
                </a:lnTo>
                <a:lnTo>
                  <a:pt x="4798291" y="2692551"/>
                </a:lnTo>
                <a:lnTo>
                  <a:pt x="4736392" y="2678515"/>
                </a:lnTo>
                <a:lnTo>
                  <a:pt x="4592732" y="2717093"/>
                </a:lnTo>
                <a:lnTo>
                  <a:pt x="4674963" y="2800469"/>
                </a:lnTo>
                <a:lnTo>
                  <a:pt x="4614699" y="2824657"/>
                </a:lnTo>
                <a:lnTo>
                  <a:pt x="4548622" y="2824802"/>
                </a:lnTo>
                <a:lnTo>
                  <a:pt x="4485868" y="2748398"/>
                </a:lnTo>
                <a:lnTo>
                  <a:pt x="4463589" y="2780972"/>
                </a:lnTo>
                <a:lnTo>
                  <a:pt x="4490089" y="2869583"/>
                </a:lnTo>
                <a:lnTo>
                  <a:pt x="4549455" y="2939195"/>
                </a:lnTo>
                <a:lnTo>
                  <a:pt x="4504730" y="2971723"/>
                </a:lnTo>
                <a:lnTo>
                  <a:pt x="4570807" y="3040095"/>
                </a:lnTo>
                <a:lnTo>
                  <a:pt x="4629528" y="3083119"/>
                </a:lnTo>
                <a:lnTo>
                  <a:pt x="4631309" y="3166948"/>
                </a:lnTo>
                <a:lnTo>
                  <a:pt x="4521578" y="3127628"/>
                </a:lnTo>
                <a:lnTo>
                  <a:pt x="4556572" y="3203298"/>
                </a:lnTo>
                <a:lnTo>
                  <a:pt x="4481241" y="3218874"/>
                </a:lnTo>
                <a:lnTo>
                  <a:pt x="4526227" y="3349830"/>
                </a:lnTo>
                <a:lnTo>
                  <a:pt x="4447435" y="3351669"/>
                </a:lnTo>
                <a:lnTo>
                  <a:pt x="4350158" y="3287128"/>
                </a:lnTo>
                <a:lnTo>
                  <a:pt x="4305672" y="3168433"/>
                </a:lnTo>
                <a:lnTo>
                  <a:pt x="4284913" y="3069734"/>
                </a:lnTo>
                <a:lnTo>
                  <a:pt x="4238646" y="3001517"/>
                </a:lnTo>
                <a:lnTo>
                  <a:pt x="4177861" y="2916918"/>
                </a:lnTo>
                <a:lnTo>
                  <a:pt x="4169839" y="2874654"/>
                </a:lnTo>
                <a:lnTo>
                  <a:pt x="4149674" y="2864267"/>
                </a:lnTo>
                <a:lnTo>
                  <a:pt x="4147299" y="2831630"/>
                </a:lnTo>
                <a:lnTo>
                  <a:pt x="4081583" y="2781805"/>
                </a:lnTo>
                <a:lnTo>
                  <a:pt x="4071258" y="2711125"/>
                </a:lnTo>
                <a:lnTo>
                  <a:pt x="4081294" y="2609908"/>
                </a:lnTo>
                <a:lnTo>
                  <a:pt x="4097476" y="2563823"/>
                </a:lnTo>
                <a:lnTo>
                  <a:pt x="4077521" y="2540441"/>
                </a:lnTo>
                <a:lnTo>
                  <a:pt x="4052679" y="2528958"/>
                </a:lnTo>
                <a:lnTo>
                  <a:pt x="4019416" y="2480528"/>
                </a:lnTo>
                <a:lnTo>
                  <a:pt x="3968167" y="2451060"/>
                </a:lnTo>
                <a:lnTo>
                  <a:pt x="3856633" y="2396164"/>
                </a:lnTo>
                <a:lnTo>
                  <a:pt x="3787855" y="2342753"/>
                </a:lnTo>
                <a:lnTo>
                  <a:pt x="3679355" y="2298651"/>
                </a:lnTo>
                <a:lnTo>
                  <a:pt x="3579587" y="2189456"/>
                </a:lnTo>
                <a:lnTo>
                  <a:pt x="3603525" y="2178390"/>
                </a:lnTo>
                <a:lnTo>
                  <a:pt x="3549430" y="2115978"/>
                </a:lnTo>
                <a:lnTo>
                  <a:pt x="3547222" y="2065890"/>
                </a:lnTo>
                <a:lnTo>
                  <a:pt x="3470950" y="2042481"/>
                </a:lnTo>
                <a:lnTo>
                  <a:pt x="3434595" y="2106542"/>
                </a:lnTo>
                <a:lnTo>
                  <a:pt x="3399579" y="2056843"/>
                </a:lnTo>
                <a:lnTo>
                  <a:pt x="3402237" y="2005352"/>
                </a:lnTo>
                <a:lnTo>
                  <a:pt x="3406458" y="2002952"/>
                </a:lnTo>
                <a:lnTo>
                  <a:pt x="3432864" y="1989477"/>
                </a:lnTo>
                <a:lnTo>
                  <a:pt x="3338440" y="1967879"/>
                </a:lnTo>
                <a:lnTo>
                  <a:pt x="3241988" y="2020521"/>
                </a:lnTo>
                <a:lnTo>
                  <a:pt x="3248541" y="2094171"/>
                </a:lnTo>
                <a:lnTo>
                  <a:pt x="3234016" y="2136453"/>
                </a:lnTo>
                <a:lnTo>
                  <a:pt x="3272905" y="2211978"/>
                </a:lnTo>
                <a:lnTo>
                  <a:pt x="3384135" y="2286725"/>
                </a:lnTo>
                <a:lnTo>
                  <a:pt x="3443805" y="2409368"/>
                </a:lnTo>
                <a:lnTo>
                  <a:pt x="3575815" y="2528958"/>
                </a:lnTo>
                <a:lnTo>
                  <a:pt x="3668777" y="2528035"/>
                </a:lnTo>
                <a:lnTo>
                  <a:pt x="3697674" y="2560826"/>
                </a:lnTo>
                <a:lnTo>
                  <a:pt x="3664381" y="2590384"/>
                </a:lnTo>
                <a:lnTo>
                  <a:pt x="3770651" y="2644003"/>
                </a:lnTo>
                <a:lnTo>
                  <a:pt x="3857748" y="2688902"/>
                </a:lnTo>
                <a:lnTo>
                  <a:pt x="3959464" y="2766256"/>
                </a:lnTo>
                <a:lnTo>
                  <a:pt x="3971751" y="2793976"/>
                </a:lnTo>
                <a:lnTo>
                  <a:pt x="3949595" y="2847089"/>
                </a:lnTo>
                <a:lnTo>
                  <a:pt x="3883756" y="2777830"/>
                </a:lnTo>
                <a:lnTo>
                  <a:pt x="3780687" y="2753406"/>
                </a:lnTo>
                <a:lnTo>
                  <a:pt x="3730749" y="2849380"/>
                </a:lnTo>
                <a:lnTo>
                  <a:pt x="3816491" y="2904394"/>
                </a:lnTo>
                <a:lnTo>
                  <a:pt x="3802423" y="2981812"/>
                </a:lnTo>
                <a:lnTo>
                  <a:pt x="3752854" y="2990596"/>
                </a:lnTo>
                <a:lnTo>
                  <a:pt x="3689506" y="3117866"/>
                </a:lnTo>
                <a:lnTo>
                  <a:pt x="3640039" y="3129294"/>
                </a:lnTo>
                <a:lnTo>
                  <a:pt x="3640517" y="3083916"/>
                </a:lnTo>
                <a:lnTo>
                  <a:pt x="3664715" y="3004360"/>
                </a:lnTo>
                <a:lnTo>
                  <a:pt x="3690484" y="2972674"/>
                </a:lnTo>
                <a:lnTo>
                  <a:pt x="3644166" y="2886671"/>
                </a:lnTo>
                <a:lnTo>
                  <a:pt x="3607963" y="2811870"/>
                </a:lnTo>
                <a:lnTo>
                  <a:pt x="3558705" y="2793351"/>
                </a:lnTo>
                <a:lnTo>
                  <a:pt x="3523690" y="2729318"/>
                </a:lnTo>
                <a:lnTo>
                  <a:pt x="3447461" y="2702341"/>
                </a:lnTo>
                <a:lnTo>
                  <a:pt x="3396140" y="2642726"/>
                </a:lnTo>
                <a:lnTo>
                  <a:pt x="3308355" y="2633109"/>
                </a:lnTo>
                <a:lnTo>
                  <a:pt x="3215654" y="2566132"/>
                </a:lnTo>
                <a:lnTo>
                  <a:pt x="3107133" y="2469543"/>
                </a:lnTo>
                <a:lnTo>
                  <a:pt x="3026487" y="2384084"/>
                </a:lnTo>
                <a:lnTo>
                  <a:pt x="2989473" y="2237407"/>
                </a:lnTo>
                <a:lnTo>
                  <a:pt x="2930448" y="2220165"/>
                </a:lnTo>
                <a:lnTo>
                  <a:pt x="2833931" y="2171209"/>
                </a:lnTo>
                <a:lnTo>
                  <a:pt x="2779337" y="2191231"/>
                </a:lnTo>
                <a:lnTo>
                  <a:pt x="2710791" y="2260083"/>
                </a:lnTo>
                <a:lnTo>
                  <a:pt x="2661490" y="2270968"/>
                </a:lnTo>
                <a:lnTo>
                  <a:pt x="2554011" y="2354797"/>
                </a:lnTo>
                <a:lnTo>
                  <a:pt x="2320024" y="2314617"/>
                </a:lnTo>
                <a:lnTo>
                  <a:pt x="2147257" y="2362748"/>
                </a:lnTo>
                <a:lnTo>
                  <a:pt x="2133681" y="2452102"/>
                </a:lnTo>
                <a:lnTo>
                  <a:pt x="2140016" y="2538304"/>
                </a:lnTo>
                <a:lnTo>
                  <a:pt x="2027607" y="2637121"/>
                </a:lnTo>
                <a:lnTo>
                  <a:pt x="1875591" y="2668481"/>
                </a:lnTo>
                <a:lnTo>
                  <a:pt x="1865012" y="2718397"/>
                </a:lnTo>
                <a:lnTo>
                  <a:pt x="1792100" y="2800623"/>
                </a:lnTo>
                <a:lnTo>
                  <a:pt x="1746383" y="2921391"/>
                </a:lnTo>
                <a:lnTo>
                  <a:pt x="1792650" y="3006199"/>
                </a:lnTo>
                <a:lnTo>
                  <a:pt x="1724031" y="3072379"/>
                </a:lnTo>
                <a:lnTo>
                  <a:pt x="1698370" y="3168850"/>
                </a:lnTo>
                <a:lnTo>
                  <a:pt x="1608819" y="3198399"/>
                </a:lnTo>
                <a:lnTo>
                  <a:pt x="1524814" y="3312502"/>
                </a:lnTo>
                <a:lnTo>
                  <a:pt x="1374239" y="3314757"/>
                </a:lnTo>
                <a:lnTo>
                  <a:pt x="1261163" y="3311932"/>
                </a:lnTo>
                <a:lnTo>
                  <a:pt x="1186867" y="3364338"/>
                </a:lnTo>
                <a:lnTo>
                  <a:pt x="1141563" y="3420393"/>
                </a:lnTo>
                <a:lnTo>
                  <a:pt x="1083516" y="3408077"/>
                </a:lnTo>
                <a:lnTo>
                  <a:pt x="1039587" y="3357962"/>
                </a:lnTo>
                <a:lnTo>
                  <a:pt x="1005954" y="3272620"/>
                </a:lnTo>
                <a:lnTo>
                  <a:pt x="895217" y="3249619"/>
                </a:lnTo>
                <a:lnTo>
                  <a:pt x="847538" y="3288133"/>
                </a:lnTo>
                <a:lnTo>
                  <a:pt x="784994" y="3267278"/>
                </a:lnTo>
                <a:lnTo>
                  <a:pt x="723782" y="3283596"/>
                </a:lnTo>
                <a:lnTo>
                  <a:pt x="741898" y="3167483"/>
                </a:lnTo>
                <a:lnTo>
                  <a:pt x="730755" y="3076264"/>
                </a:lnTo>
                <a:lnTo>
                  <a:pt x="677674" y="3062580"/>
                </a:lnTo>
                <a:lnTo>
                  <a:pt x="649320" y="3006353"/>
                </a:lnTo>
                <a:lnTo>
                  <a:pt x="658762" y="2909229"/>
                </a:lnTo>
                <a:lnTo>
                  <a:pt x="706050" y="2855366"/>
                </a:lnTo>
                <a:lnTo>
                  <a:pt x="714471" y="2795398"/>
                </a:lnTo>
                <a:lnTo>
                  <a:pt x="739219" y="2706171"/>
                </a:lnTo>
                <a:lnTo>
                  <a:pt x="736598" y="2643315"/>
                </a:lnTo>
                <a:lnTo>
                  <a:pt x="712871" y="2590022"/>
                </a:lnTo>
                <a:lnTo>
                  <a:pt x="707650" y="2539997"/>
                </a:lnTo>
                <a:lnTo>
                  <a:pt x="713631" y="2434325"/>
                </a:lnTo>
                <a:lnTo>
                  <a:pt x="665170" y="2369966"/>
                </a:lnTo>
                <a:lnTo>
                  <a:pt x="832992" y="2262872"/>
                </a:lnTo>
                <a:lnTo>
                  <a:pt x="978158" y="2289668"/>
                </a:lnTo>
                <a:lnTo>
                  <a:pt x="1137443" y="2288717"/>
                </a:lnTo>
                <a:lnTo>
                  <a:pt x="1263668" y="2314055"/>
                </a:lnTo>
                <a:lnTo>
                  <a:pt x="1362162" y="2306285"/>
                </a:lnTo>
                <a:lnTo>
                  <a:pt x="1553892" y="2311175"/>
                </a:lnTo>
                <a:lnTo>
                  <a:pt x="1615234" y="2222184"/>
                </a:lnTo>
                <a:lnTo>
                  <a:pt x="1637825" y="1926603"/>
                </a:lnTo>
                <a:lnTo>
                  <a:pt x="1515408" y="1770870"/>
                </a:lnTo>
                <a:lnTo>
                  <a:pt x="1427921" y="1695825"/>
                </a:lnTo>
                <a:lnTo>
                  <a:pt x="1246609" y="1638737"/>
                </a:lnTo>
                <a:lnTo>
                  <a:pt x="1234662" y="1530575"/>
                </a:lnTo>
                <a:lnTo>
                  <a:pt x="1388467" y="1498291"/>
                </a:lnTo>
                <a:lnTo>
                  <a:pt x="1587677" y="1536452"/>
                </a:lnTo>
                <a:lnTo>
                  <a:pt x="1550084" y="1368494"/>
                </a:lnTo>
                <a:lnTo>
                  <a:pt x="1662073" y="1432147"/>
                </a:lnTo>
                <a:lnTo>
                  <a:pt x="1938251" y="1316441"/>
                </a:lnTo>
                <a:lnTo>
                  <a:pt x="1973889" y="1194867"/>
                </a:lnTo>
                <a:lnTo>
                  <a:pt x="2077617" y="1164929"/>
                </a:lnTo>
                <a:lnTo>
                  <a:pt x="2172715" y="1135642"/>
                </a:lnTo>
                <a:lnTo>
                  <a:pt x="2233833" y="1094900"/>
                </a:lnTo>
                <a:lnTo>
                  <a:pt x="2337728" y="876583"/>
                </a:lnTo>
                <a:lnTo>
                  <a:pt x="2500032" y="814478"/>
                </a:lnTo>
                <a:lnTo>
                  <a:pt x="2598613" y="818662"/>
                </a:lnTo>
                <a:lnTo>
                  <a:pt x="2621775" y="787266"/>
                </a:lnTo>
                <a:lnTo>
                  <a:pt x="2720920" y="779197"/>
                </a:lnTo>
                <a:lnTo>
                  <a:pt x="2742917" y="811898"/>
                </a:lnTo>
                <a:lnTo>
                  <a:pt x="2823469" y="738754"/>
                </a:lnTo>
                <a:lnTo>
                  <a:pt x="2796345" y="683142"/>
                </a:lnTo>
                <a:lnTo>
                  <a:pt x="2790915" y="598987"/>
                </a:lnTo>
                <a:lnTo>
                  <a:pt x="2742751" y="516670"/>
                </a:lnTo>
                <a:lnTo>
                  <a:pt x="2739167" y="364976"/>
                </a:lnTo>
                <a:lnTo>
                  <a:pt x="2758933" y="324913"/>
                </a:lnTo>
                <a:lnTo>
                  <a:pt x="2792957" y="280404"/>
                </a:lnTo>
                <a:lnTo>
                  <a:pt x="2897467" y="271203"/>
                </a:lnTo>
                <a:lnTo>
                  <a:pt x="2939130" y="230289"/>
                </a:lnTo>
                <a:lnTo>
                  <a:pt x="3034553" y="188415"/>
                </a:lnTo>
                <a:lnTo>
                  <a:pt x="3030520" y="264710"/>
                </a:lnTo>
                <a:lnTo>
                  <a:pt x="2995410" y="313050"/>
                </a:lnTo>
                <a:lnTo>
                  <a:pt x="3009645" y="354589"/>
                </a:lnTo>
                <a:lnTo>
                  <a:pt x="3073963" y="377056"/>
                </a:lnTo>
                <a:lnTo>
                  <a:pt x="3044972" y="433021"/>
                </a:lnTo>
                <a:lnTo>
                  <a:pt x="3009645" y="416902"/>
                </a:lnTo>
                <a:lnTo>
                  <a:pt x="2924228" y="523733"/>
                </a:lnTo>
                <a:lnTo>
                  <a:pt x="2956471" y="595989"/>
                </a:lnTo>
                <a:lnTo>
                  <a:pt x="2958585" y="653321"/>
                </a:lnTo>
                <a:lnTo>
                  <a:pt x="3078445" y="687888"/>
                </a:lnTo>
                <a:lnTo>
                  <a:pt x="3077193" y="740556"/>
                </a:lnTo>
                <a:lnTo>
                  <a:pt x="3197813" y="712700"/>
                </a:lnTo>
                <a:lnTo>
                  <a:pt x="3264506" y="672040"/>
                </a:lnTo>
                <a:lnTo>
                  <a:pt x="3398443" y="730649"/>
                </a:lnTo>
                <a:lnTo>
                  <a:pt x="3454456" y="777893"/>
                </a:lnTo>
                <a:lnTo>
                  <a:pt x="3535506" y="734326"/>
                </a:lnTo>
                <a:lnTo>
                  <a:pt x="3720641" y="665692"/>
                </a:lnTo>
                <a:lnTo>
                  <a:pt x="3870043" y="615486"/>
                </a:lnTo>
                <a:lnTo>
                  <a:pt x="3988433" y="640562"/>
                </a:lnTo>
                <a:lnTo>
                  <a:pt x="3997375" y="676758"/>
                </a:lnTo>
                <a:lnTo>
                  <a:pt x="4111784" y="678632"/>
                </a:lnTo>
                <a:lnTo>
                  <a:pt x="4138806" y="613349"/>
                </a:lnTo>
                <a:lnTo>
                  <a:pt x="4302515" y="565218"/>
                </a:lnTo>
                <a:lnTo>
                  <a:pt x="4277296" y="440492"/>
                </a:lnTo>
                <a:lnTo>
                  <a:pt x="4281401" y="328807"/>
                </a:lnTo>
                <a:lnTo>
                  <a:pt x="4339695" y="235623"/>
                </a:lnTo>
                <a:lnTo>
                  <a:pt x="4451511" y="184947"/>
                </a:lnTo>
                <a:lnTo>
                  <a:pt x="4545704" y="295808"/>
                </a:lnTo>
                <a:lnTo>
                  <a:pt x="4640874" y="292928"/>
                </a:lnTo>
                <a:lnTo>
                  <a:pt x="4663675" y="179006"/>
                </a:lnTo>
                <a:lnTo>
                  <a:pt x="4677453" y="91473"/>
                </a:lnTo>
                <a:lnTo>
                  <a:pt x="4633822" y="110164"/>
                </a:lnTo>
                <a:lnTo>
                  <a:pt x="4558542" y="57468"/>
                </a:lnTo>
                <a:lnTo>
                  <a:pt x="4551602" y="0"/>
                </a:lnTo>
                <a:lnTo>
                  <a:pt x="3903724" y="0"/>
                </a:lnTo>
                <a:lnTo>
                  <a:pt x="3899273" y="6837"/>
                </a:lnTo>
                <a:lnTo>
                  <a:pt x="3775894" y="41557"/>
                </a:lnTo>
                <a:lnTo>
                  <a:pt x="3730626" y="290646"/>
                </a:lnTo>
                <a:lnTo>
                  <a:pt x="3663266" y="429634"/>
                </a:lnTo>
                <a:lnTo>
                  <a:pt x="3519346" y="415299"/>
                </a:lnTo>
                <a:lnTo>
                  <a:pt x="3452204" y="532961"/>
                </a:lnTo>
                <a:lnTo>
                  <a:pt x="3314850" y="539789"/>
                </a:lnTo>
                <a:lnTo>
                  <a:pt x="3277156" y="399542"/>
                </a:lnTo>
                <a:lnTo>
                  <a:pt x="3177858" y="231176"/>
                </a:lnTo>
                <a:lnTo>
                  <a:pt x="3087605" y="21354"/>
                </a:lnTo>
                <a:lnTo>
                  <a:pt x="3068953" y="0"/>
                </a:lnTo>
                <a:lnTo>
                  <a:pt x="2912883" y="0"/>
                </a:lnTo>
                <a:lnTo>
                  <a:pt x="2773806" y="101887"/>
                </a:lnTo>
                <a:lnTo>
                  <a:pt x="2615650" y="136661"/>
                </a:lnTo>
                <a:lnTo>
                  <a:pt x="2451586" y="61118"/>
                </a:lnTo>
                <a:lnTo>
                  <a:pt x="2435334" y="0"/>
                </a:lnTo>
                <a:lnTo>
                  <a:pt x="5219700" y="0"/>
                </a:lnTo>
                <a:lnTo>
                  <a:pt x="5219700" y="3857625"/>
                </a:lnTo>
                <a:close/>
              </a:path>
            </a:pathLst>
          </a:custGeom>
          <a:solidFill>
            <a:srgbClr val="D4C5A6"/>
          </a:solidFill>
          <a:ln w="6668">
            <a:solidFill>
              <a:srgbClr val="AF9D7A"/>
            </a:solidFill>
          </a:ln>
        </p:spPr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874722D-7F60-41AC-9239-5450DE52D086}"/>
              </a:ext>
            </a:extLst>
          </p:cNvPr>
          <p:cNvSpPr>
            <a:spLocks noGrp="1"/>
          </p:cNvSpPr>
          <p:nvPr/>
        </p:nvSpPr>
        <p:spPr>
          <a:xfrm>
            <a:off x="6181725" y="5318613"/>
            <a:ext cx="95250" cy="95250"/>
          </a:xfrm>
          <a:prstGeom prst="ellipse">
            <a:avLst/>
          </a:prstGeom>
          <a:solidFill>
            <a:srgbClr val="7C2737"/>
          </a:solidFill>
          <a:ln w="14288">
            <a:solidFill>
              <a:srgbClr val="F5F0E5"/>
            </a:solidFill>
          </a:ln>
        </p:spPr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1CA8A9AA-FF54-4845-AC7B-2219B083DCC7}"/>
              </a:ext>
            </a:extLst>
          </p:cNvPr>
          <p:cNvSpPr>
            <a:spLocks noGrp="1"/>
          </p:cNvSpPr>
          <p:nvPr/>
        </p:nvSpPr>
        <p:spPr>
          <a:xfrm>
            <a:off x="7249391" y="3686541"/>
            <a:ext cx="95250" cy="95250"/>
          </a:xfrm>
          <a:prstGeom prst="ellipse">
            <a:avLst/>
          </a:prstGeom>
          <a:solidFill>
            <a:srgbClr val="142B40"/>
          </a:solidFill>
          <a:ln w="14288">
            <a:solidFill>
              <a:srgbClr val="F5F0E5"/>
            </a:solidFill>
          </a:ln>
        </p:spPr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97B8258E-0A1B-4311-A430-BE588603F47C}"/>
              </a:ext>
            </a:extLst>
          </p:cNvPr>
          <p:cNvSpPr>
            <a:spLocks noGrp="1"/>
          </p:cNvSpPr>
          <p:nvPr/>
        </p:nvSpPr>
        <p:spPr>
          <a:xfrm>
            <a:off x="8139113" y="5170243"/>
            <a:ext cx="95250" cy="95250"/>
          </a:xfrm>
          <a:prstGeom prst="ellipse">
            <a:avLst/>
          </a:prstGeom>
          <a:solidFill>
            <a:srgbClr val="142B40"/>
          </a:solidFill>
          <a:ln w="14288">
            <a:solidFill>
              <a:srgbClr val="F5F0E5"/>
            </a:solidFill>
          </a:ln>
        </p:spPr>
      </p:sp>
      <p:sp>
        <p:nv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7E1572B-C17B-44AF-82FD-2B15D44BF777}"/>
              </a:ext>
            </a:extLst>
          </p:cNvPr>
          <p:cNvSpPr>
            <a:spLocks noGrp="1"/>
          </p:cNvSpPr>
          <p:nvPr/>
        </p:nvSpPr>
        <p:spPr>
          <a:xfrm>
            <a:off x="6229350" y="5366238"/>
            <a:ext cx="0" cy="1348887"/>
          </a:xfrm>
          <a:prstGeom prst="line">
            <a:avLst/>
          </a:prstGeom>
          <a:ln w="19050">
            <a:solidFill>
              <a:srgbClr val="7C2737"/>
            </a:solidFill>
          </a:ln>
        </p:spPr>
      </p:sp>
      <p:sp>
        <p:nv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21FB3B3-6F8B-4333-BA2A-5EEFE6AEAEE5}"/>
              </a:ext>
            </a:extLst>
          </p:cNvPr>
          <p:cNvSpPr>
            <a:spLocks noGrp="1"/>
          </p:cNvSpPr>
          <p:nvPr/>
        </p:nvSpPr>
        <p:spPr>
          <a:xfrm>
            <a:off x="5143500" y="6715125"/>
            <a:ext cx="1085850" cy="0"/>
          </a:xfrm>
          <a:prstGeom prst="line">
            <a:avLst/>
          </a:prstGeom>
          <a:ln w="19050">
            <a:solidFill>
              <a:srgbClr val="7C2737"/>
            </a:solidFill>
          </a:ln>
        </p:spPr>
      </p:sp>
      <p:sp>
        <p:nvSpPr>
          <p:cNvPr id="22" name="s17_x3_c5">
            <a:extLst>
              <a:ext uri="{FF2B5EF4-FFF2-40B4-BE49-F238E27FC236}">
                <a16:creationId xmlns:a16="http://schemas.microsoft.com/office/drawing/2014/main" id="{B5A439A9-E4ED-4578-B22C-7B062F68AC15}"/>
              </a:ext>
            </a:extLst>
          </p:cNvPr>
          <p:cNvSpPr>
            <a:spLocks noGrp="1"/>
          </p:cNvSpPr>
          <p:nvPr/>
        </p:nvSpPr>
        <p:spPr>
          <a:xfrm>
            <a:off x="4924425" y="6838950"/>
            <a:ext cx="5219700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Финансовый центр:</a:t>
            </a: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Кастилия (не самая развитая, но основная налоговая база).</a:t>
            </a:r>
          </a:p>
        </p:txBody>
      </p:sp>
      <p:sp>
        <p:nv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97E347C-9A3C-4667-83F2-B9900C0E69B2}"/>
              </a:ext>
            </a:extLst>
          </p:cNvPr>
          <p:cNvSpPr>
            <a:spLocks noGrp="1"/>
          </p:cNvSpPr>
          <p:nvPr/>
        </p:nvSpPr>
        <p:spPr>
          <a:xfrm>
            <a:off x="7297016" y="3734166"/>
            <a:ext cx="3085234" cy="0"/>
          </a:xfrm>
          <a:prstGeom prst="line">
            <a:avLst/>
          </a:prstGeom>
          <a:ln w="19050">
            <a:solidFill>
              <a:srgbClr val="142B40"/>
            </a:solidFill>
          </a:ln>
        </p:spPr>
      </p:sp>
      <p:sp>
        <p:nv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F8E1C2C-424B-40D4-8B72-61B36763D3EF}"/>
              </a:ext>
            </a:extLst>
          </p:cNvPr>
          <p:cNvSpPr>
            <a:spLocks noGrp="1"/>
          </p:cNvSpPr>
          <p:nvPr/>
        </p:nvSpPr>
        <p:spPr>
          <a:xfrm>
            <a:off x="10382250" y="3019425"/>
            <a:ext cx="0" cy="714741"/>
          </a:xfrm>
          <a:prstGeom prst="line">
            <a:avLst/>
          </a:prstGeom>
          <a:ln w="19050">
            <a:solidFill>
              <a:srgbClr val="142B40"/>
            </a:solidFill>
          </a:ln>
        </p:spPr>
      </p:sp>
      <p:sp>
        <p:nv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39BAD68-7FC9-4418-B1B4-EBB41DF6D74E}"/>
              </a:ext>
            </a:extLst>
          </p:cNvPr>
          <p:cNvSpPr>
            <a:spLocks noGrp="1"/>
          </p:cNvSpPr>
          <p:nvPr/>
        </p:nvSpPr>
        <p:spPr>
          <a:xfrm>
            <a:off x="10382250" y="3019425"/>
            <a:ext cx="295275" cy="0"/>
          </a:xfrm>
          <a:prstGeom prst="line">
            <a:avLst/>
          </a:prstGeom>
          <a:ln w="19050">
            <a:solidFill>
              <a:srgbClr val="142B40"/>
            </a:solidFill>
          </a:ln>
        </p:spPr>
      </p:sp>
      <p:sp>
        <p:nv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DF9F365-A718-4E42-921F-1F7C1424A0A3}"/>
              </a:ext>
            </a:extLst>
          </p:cNvPr>
          <p:cNvSpPr>
            <a:spLocks noGrp="1"/>
          </p:cNvSpPr>
          <p:nvPr/>
        </p:nvSpPr>
        <p:spPr>
          <a:xfrm>
            <a:off x="8186738" y="5217868"/>
            <a:ext cx="2195513" cy="0"/>
          </a:xfrm>
          <a:prstGeom prst="line">
            <a:avLst/>
          </a:prstGeom>
          <a:ln w="19050">
            <a:solidFill>
              <a:srgbClr val="142B40"/>
            </a:solidFill>
          </a:ln>
        </p:spPr>
      </p:sp>
      <p:sp>
        <p:nv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C8C8C122-761F-441D-BE07-B851110E72F0}"/>
              </a:ext>
            </a:extLst>
          </p:cNvPr>
          <p:cNvSpPr>
            <a:spLocks noGrp="1"/>
          </p:cNvSpPr>
          <p:nvPr/>
        </p:nvSpPr>
        <p:spPr>
          <a:xfrm>
            <a:off x="10382250" y="3019425"/>
            <a:ext cx="0" cy="2198443"/>
          </a:xfrm>
          <a:prstGeom prst="line">
            <a:avLst/>
          </a:prstGeom>
          <a:ln w="19050">
            <a:solidFill>
              <a:srgbClr val="142B40"/>
            </a:solidFill>
          </a:ln>
        </p:spPr>
      </p:sp>
      <p:sp>
        <p:nvSpPr>
          <p:cNvPr id="28" name="s17_x9_c6">
            <a:extLst>
              <a:ext uri="{FF2B5EF4-FFF2-40B4-BE49-F238E27FC236}">
                <a16:creationId xmlns:a16="http://schemas.microsoft.com/office/drawing/2014/main" id="{66123406-72A4-47EC-8BB7-4BC654503EE1}"/>
              </a:ext>
            </a:extLst>
          </p:cNvPr>
          <p:cNvSpPr>
            <a:spLocks noGrp="1"/>
          </p:cNvSpPr>
          <p:nvPr/>
        </p:nvSpPr>
        <p:spPr>
          <a:xfrm>
            <a:off x="10677525" y="2705100"/>
            <a:ext cx="3933825" cy="2028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Проблема:</a:t>
            </a: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Нидерланды и Италия богаче, но имеют налоговые льготы. Попытки увеличить налоги вызывают сопротивление.</a:t>
            </a:r>
          </a:p>
        </p:txBody>
      </p:sp>
      <p:sp>
        <p:nvSpPr>
          <p:cNvPr id="29" name="s17_x9_c7">
            <a:extLst>
              <a:ext uri="{FF2B5EF4-FFF2-40B4-BE49-F238E27FC236}">
                <a16:creationId xmlns:a16="http://schemas.microsoft.com/office/drawing/2014/main" id="{55951AC0-E87A-4C3A-A0B5-BC3346DC70DE}"/>
              </a:ext>
            </a:extLst>
          </p:cNvPr>
          <p:cNvSpPr>
            <a:spLocks noGrp="1"/>
          </p:cNvSpPr>
          <p:nvPr/>
        </p:nvSpPr>
        <p:spPr>
          <a:xfrm>
            <a:off x="10677525" y="5048250"/>
            <a:ext cx="3933825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Источники доходов:</a:t>
            </a:r>
          </a:p>
        </p:txBody>
      </p:sp>
      <p:sp>
        <p:nvSpPr>
          <p:cNvPr id="30" name="s17_x9_c8">
            <a:extLst>
              <a:ext uri="{FF2B5EF4-FFF2-40B4-BE49-F238E27FC236}">
                <a16:creationId xmlns:a16="http://schemas.microsoft.com/office/drawing/2014/main" id="{4B3534B9-FDB0-4A59-B50C-EB9EC143079D}"/>
              </a:ext>
            </a:extLst>
          </p:cNvPr>
          <p:cNvSpPr>
            <a:spLocks noGrp="1"/>
          </p:cNvSpPr>
          <p:nvPr/>
        </p:nvSpPr>
        <p:spPr>
          <a:xfrm>
            <a:off x="10677525" y="6000750"/>
            <a:ext cx="3933825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Американское серебро.</a:t>
            </a:r>
          </a:p>
        </p:txBody>
      </p:sp>
      <p:sp>
        <p:nvSpPr>
          <p:cNvPr id="31" name="s17_x9_c9">
            <a:extLst>
              <a:ext uri="{FF2B5EF4-FFF2-40B4-BE49-F238E27FC236}">
                <a16:creationId xmlns:a16="http://schemas.microsoft.com/office/drawing/2014/main" id="{EE533AFE-F775-46C1-9C7E-7FFDAAB7C8C2}"/>
              </a:ext>
            </a:extLst>
          </p:cNvPr>
          <p:cNvSpPr>
            <a:spLocks noGrp="1"/>
          </p:cNvSpPr>
          <p:nvPr/>
        </p:nvSpPr>
        <p:spPr>
          <a:xfrm>
            <a:off x="10677525" y="6848475"/>
            <a:ext cx="3933825" cy="1057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Государственные долги (залог будущих доходов).</a:t>
            </a:r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9600" y="6455875"/>
            <a:ext cx="1695450" cy="1118575"/>
          </a:xfrm>
          <a:prstGeom prst="rect">
            <a:avLst/>
          </a:prstGeom>
        </p:spPr>
      </p:pic>
      <p:sp>
        <p:nvSpPr>
          <p:cNvPr id="33" name="s17_x5_c10">
            <a:extLst>
              <a:ext uri="{FF2B5EF4-FFF2-40B4-BE49-F238E27FC236}">
                <a16:creationId xmlns:a16="http://schemas.microsoft.com/office/drawing/2014/main" id="{9702CCF2-FAC7-44B2-9A21-A8C43FBC14AB}"/>
              </a:ext>
            </a:extLst>
          </p:cNvPr>
          <p:cNvSpPr>
            <a:spLocks noGrp="1"/>
          </p:cNvSpPr>
          <p:nvPr/>
        </p:nvSpPr>
        <p:spPr>
          <a:xfrm>
            <a:off x="2514600" y="6257925"/>
            <a:ext cx="2019300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Испанская серебряная монета-початок в 8 реалов, 17 век (монета грубой ручной чеканки).</a:t>
            </a:r>
          </a:p>
        </p:txBody>
      </p:sp>
      <p:sp>
        <p:nvSpPr>
          <p:cNvPr id="34" name="s17_x8_c11">
            <a:extLst>
              <a:ext uri="{FF2B5EF4-FFF2-40B4-BE49-F238E27FC236}">
                <a16:creationId xmlns:a16="http://schemas.microsoft.com/office/drawing/2014/main" id="{5045507C-98AA-4076-B973-78E9DD3B5151}"/>
              </a:ext>
            </a:extLst>
          </p:cNvPr>
          <p:cNvSpPr>
            <a:spLocks noGrp="1"/>
          </p:cNvSpPr>
          <p:nvPr/>
        </p:nvSpPr>
        <p:spPr>
          <a:xfrm>
            <a:off x="609600" y="7553325"/>
            <a:ext cx="39243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Изображение: Steve Estvanik / CC BY-SA 4.0 (via Wikimedia Commons)</a:t>
            </a:r>
          </a:p>
        </p:txBody>
      </p:sp>
    </p:spTree>
    <p:extLst>
      <p:ext uri="{BB962C8B-B14F-4D97-AF65-F5344CB8AC3E}">
        <p14:creationId xmlns:p14="http://schemas.microsoft.com/office/powerpoint/2010/main" val="615721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4DAC291-2BC9-423E-9892-9C9D8A589524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7F925169-C401-47C9-BD19-C49CB496CA14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18_x1_c1">
            <a:extLst>
              <a:ext uri="{FF2B5EF4-FFF2-40B4-BE49-F238E27FC236}">
                <a16:creationId xmlns:a16="http://schemas.microsoft.com/office/drawing/2014/main" id="{86383F42-0B88-4E84-A1B0-3CDD88B4C7D0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ПРИЧИНЫ ЭКОНОМИЧЕСКОГО УПАДКА</a:t>
            </a:r>
          </a:p>
        </p:txBody>
      </p:sp>
      <p:sp>
        <p:nvSpPr>
          <p:cNvPr id="4" name="s18_x2_c2">
            <a:extLst>
              <a:ext uri="{FF2B5EF4-FFF2-40B4-BE49-F238E27FC236}">
                <a16:creationId xmlns:a16="http://schemas.microsoft.com/office/drawing/2014/main" id="{749D05F8-B3A5-40A5-B564-09F085A71058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Внутренняя политика и демография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3CF24D-B06D-4206-9774-8FCF3516841C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79F6CC6-7FAD-46B4-A0A1-3518EB007B7F}"/>
              </a:ext>
            </a:extLst>
          </p:cNvPr>
          <p:cNvSpPr>
            <a:spLocks noGrp="1"/>
          </p:cNvSpPr>
          <p:nvPr/>
        </p:nvSpPr>
        <p:spPr>
          <a:xfrm>
            <a:off x="609600" y="2181225"/>
            <a:ext cx="5895975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7" name="s18_x3_c3">
            <a:extLst>
              <a:ext uri="{FF2B5EF4-FFF2-40B4-BE49-F238E27FC236}">
                <a16:creationId xmlns:a16="http://schemas.microsoft.com/office/drawing/2014/main" id="{55641C07-D1C3-4D47-BBE1-00D8B794F28C}"/>
              </a:ext>
            </a:extLst>
          </p:cNvPr>
          <p:cNvSpPr>
            <a:spLocks noGrp="1"/>
          </p:cNvSpPr>
          <p:nvPr/>
        </p:nvSpPr>
        <p:spPr>
          <a:xfrm>
            <a:off x="609600" y="2343150"/>
            <a:ext cx="5895975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00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2700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Демографический кризис:</a:t>
            </a:r>
          </a:p>
        </p:txBody>
      </p:sp>
      <p:sp>
        <p:nvSpPr>
          <p:cNvPr id="8" name="s18_x4_c4">
            <a:extLst>
              <a:ext uri="{FF2B5EF4-FFF2-40B4-BE49-F238E27FC236}">
                <a16:creationId xmlns:a16="http://schemas.microsoft.com/office/drawing/2014/main" id="{3087DEF6-868D-453F-807E-995A6A563160}"/>
              </a:ext>
            </a:extLst>
          </p:cNvPr>
          <p:cNvSpPr>
            <a:spLocks noGrp="1"/>
          </p:cNvSpPr>
          <p:nvPr/>
        </p:nvSpPr>
        <p:spPr>
          <a:xfrm>
            <a:off x="609600" y="3314700"/>
            <a:ext cx="5895975" cy="1257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Эпидемия чумы на рубеже </a:t>
            </a:r>
            <a:r>
              <a:rPr sz="255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XVI-XVII вв.</a:t>
            </a: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→ сокращение населения.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BB72425-2742-405C-BC6E-7B710885E76A}"/>
              </a:ext>
            </a:extLst>
          </p:cNvPr>
          <p:cNvSpPr>
            <a:spLocks noGrp="1"/>
          </p:cNvSpPr>
          <p:nvPr/>
        </p:nvSpPr>
        <p:spPr>
          <a:xfrm>
            <a:off x="7019925" y="2181225"/>
            <a:ext cx="760095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0" name="s18_x6_c5">
            <a:extLst>
              <a:ext uri="{FF2B5EF4-FFF2-40B4-BE49-F238E27FC236}">
                <a16:creationId xmlns:a16="http://schemas.microsoft.com/office/drawing/2014/main" id="{D1E1E184-47FA-49EE-A7A6-744ED8377311}"/>
              </a:ext>
            </a:extLst>
          </p:cNvPr>
          <p:cNvSpPr>
            <a:spLocks noGrp="1"/>
          </p:cNvSpPr>
          <p:nvPr/>
        </p:nvSpPr>
        <p:spPr>
          <a:xfrm>
            <a:off x="7019925" y="2343150"/>
            <a:ext cx="760095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00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2700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Губительная экономическая политика:</a:t>
            </a:r>
          </a:p>
        </p:txBody>
      </p:sp>
      <p:sp>
        <p:nvSpPr>
          <p:cNvPr id="11" name="s18_x5_c6">
            <a:extLst>
              <a:ext uri="{FF2B5EF4-FFF2-40B4-BE49-F238E27FC236}">
                <a16:creationId xmlns:a16="http://schemas.microsoft.com/office/drawing/2014/main" id="{3A5837EF-BF6F-4654-AACA-5566720FF14D}"/>
              </a:ext>
            </a:extLst>
          </p:cNvPr>
          <p:cNvSpPr>
            <a:spLocks noGrp="1"/>
          </p:cNvSpPr>
          <p:nvPr/>
        </p:nvSpPr>
        <p:spPr>
          <a:xfrm>
            <a:off x="7019925" y="3314700"/>
            <a:ext cx="7600950" cy="1638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Покровительство </a:t>
            </a:r>
            <a:r>
              <a:rPr sz="255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Мéсте</a:t>
            </a: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(овцеводы) → упадок местного сукноделия. Регулирование цен на зерно → разорение крестьян.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57BFCA0-4B14-4181-A990-9B2CBB0EC1D1}"/>
              </a:ext>
            </a:extLst>
          </p:cNvPr>
          <p:cNvSpPr>
            <a:spLocks noGrp="1"/>
          </p:cNvSpPr>
          <p:nvPr/>
        </p:nvSpPr>
        <p:spPr>
          <a:xfrm>
            <a:off x="609600" y="5057775"/>
            <a:ext cx="5895975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3" name="s18_x7_c7">
            <a:extLst>
              <a:ext uri="{FF2B5EF4-FFF2-40B4-BE49-F238E27FC236}">
                <a16:creationId xmlns:a16="http://schemas.microsoft.com/office/drawing/2014/main" id="{A2244BA6-B26C-4798-8F45-25DD3155C73D}"/>
              </a:ext>
            </a:extLst>
          </p:cNvPr>
          <p:cNvSpPr>
            <a:spLocks noGrp="1"/>
          </p:cNvSpPr>
          <p:nvPr/>
        </p:nvSpPr>
        <p:spPr>
          <a:xfrm>
            <a:off x="609600" y="5219700"/>
            <a:ext cx="5895975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00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2700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Религиозная политика:</a:t>
            </a:r>
          </a:p>
        </p:txBody>
      </p:sp>
      <p:sp>
        <p:nvSpPr>
          <p:cNvPr id="14" name="s18_x8_c8">
            <a:extLst>
              <a:ext uri="{FF2B5EF4-FFF2-40B4-BE49-F238E27FC236}">
                <a16:creationId xmlns:a16="http://schemas.microsoft.com/office/drawing/2014/main" id="{47787CB6-5405-4D42-86FE-96C90DD2885E}"/>
              </a:ext>
            </a:extLst>
          </p:cNvPr>
          <p:cNvSpPr>
            <a:spLocks noGrp="1"/>
          </p:cNvSpPr>
          <p:nvPr/>
        </p:nvSpPr>
        <p:spPr>
          <a:xfrm>
            <a:off x="609600" y="6191250"/>
            <a:ext cx="5895975" cy="1857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Изгнание морúсков (</a:t>
            </a:r>
            <a:r>
              <a:rPr sz="255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1609 г.</a:t>
            </a: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) → удар по сельскому хозяйству и ремеслам.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464CCE7-3944-4512-8A1A-88DA64D5BA02}"/>
              </a:ext>
            </a:extLst>
          </p:cNvPr>
          <p:cNvSpPr>
            <a:spLocks noGrp="1"/>
          </p:cNvSpPr>
          <p:nvPr/>
        </p:nvSpPr>
        <p:spPr>
          <a:xfrm>
            <a:off x="7019925" y="5305425"/>
            <a:ext cx="760095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6" name="s18_x9_c9">
            <a:extLst>
              <a:ext uri="{FF2B5EF4-FFF2-40B4-BE49-F238E27FC236}">
                <a16:creationId xmlns:a16="http://schemas.microsoft.com/office/drawing/2014/main" id="{A668190A-1718-4AD4-BB42-55690856A902}"/>
              </a:ext>
            </a:extLst>
          </p:cNvPr>
          <p:cNvSpPr>
            <a:spLocks noGrp="1"/>
          </p:cNvSpPr>
          <p:nvPr/>
        </p:nvSpPr>
        <p:spPr>
          <a:xfrm>
            <a:off x="7019925" y="5467350"/>
            <a:ext cx="760095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00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2700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Налоговая система:</a:t>
            </a:r>
          </a:p>
        </p:txBody>
      </p:sp>
      <p:sp>
        <p:nvSpPr>
          <p:cNvPr id="17" name="s18_x10_c10">
            <a:extLst>
              <a:ext uri="{FF2B5EF4-FFF2-40B4-BE49-F238E27FC236}">
                <a16:creationId xmlns:a16="http://schemas.microsoft.com/office/drawing/2014/main" id="{D3FD1307-9E77-46E1-8D03-8B09AC86643E}"/>
              </a:ext>
            </a:extLst>
          </p:cNvPr>
          <p:cNvSpPr>
            <a:spLocks noGrp="1"/>
          </p:cNvSpPr>
          <p:nvPr/>
        </p:nvSpPr>
        <p:spPr>
          <a:xfrm>
            <a:off x="7019925" y="6438900"/>
            <a:ext cx="7600950" cy="1619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Несправедливое бремя: крестьяне и ремесленники разоряются от высоких налогов, дворяне (</a:t>
            </a:r>
            <a:r>
              <a:rPr sz="255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идáльго</a:t>
            </a: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) и церковь почти не платят.</a:t>
            </a:r>
          </a:p>
        </p:txBody>
      </p:sp>
    </p:spTree>
    <p:extLst>
      <p:ext uri="{BB962C8B-B14F-4D97-AF65-F5344CB8AC3E}">
        <p14:creationId xmlns:p14="http://schemas.microsoft.com/office/powerpoint/2010/main" val="1781742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D2DF80C-03DF-4972-B327-846F06F332CA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7AB50829-C7A4-4504-8434-620C3D920B19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19_x1_c1">
            <a:extLst>
              <a:ext uri="{FF2B5EF4-FFF2-40B4-BE49-F238E27FC236}">
                <a16:creationId xmlns:a16="http://schemas.microsoft.com/office/drawing/2014/main" id="{03B43965-35AC-4508-8016-C68C84025ADA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ПРОВАЛ РЕФОРМ И ПОТЕРЯ ТЕРРИТОРИЙ</a:t>
            </a:r>
          </a:p>
        </p:txBody>
      </p:sp>
      <p:sp>
        <p:nvSpPr>
          <p:cNvPr id="4" name="s19_x2_c2">
            <a:extLst>
              <a:ext uri="{FF2B5EF4-FFF2-40B4-BE49-F238E27FC236}">
                <a16:creationId xmlns:a16="http://schemas.microsoft.com/office/drawing/2014/main" id="{69E5CF32-D457-4E23-857E-831A47053864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Правление Филиппа IV и графа Оливареса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D05B2AF-12DA-42DC-BCC0-1F42C486B118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D36AE3B-D373-41D3-AAE4-4BC2C0F89EB7}"/>
              </a:ext>
            </a:extLst>
          </p:cNvPr>
          <p:cNvSpPr>
            <a:spLocks noGrp="1"/>
          </p:cNvSpPr>
          <p:nvPr/>
        </p:nvSpPr>
        <p:spPr>
          <a:xfrm>
            <a:off x="561975" y="2409327"/>
            <a:ext cx="2162175" cy="2563220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9600" y="2456952"/>
            <a:ext cx="2066925" cy="2467970"/>
          </a:xfrm>
          <a:prstGeom prst="rect">
            <a:avLst/>
          </a:prstGeom>
        </p:spPr>
      </p:pic>
      <p:sp>
        <p:nvSpPr>
          <p:cNvPr id="8" name="s19_x8_c3">
            <a:extLst>
              <a:ext uri="{FF2B5EF4-FFF2-40B4-BE49-F238E27FC236}">
                <a16:creationId xmlns:a16="http://schemas.microsoft.com/office/drawing/2014/main" id="{943B12AD-92C0-4F10-B062-A9537715A768}"/>
              </a:ext>
            </a:extLst>
          </p:cNvPr>
          <p:cNvSpPr>
            <a:spLocks noGrp="1"/>
          </p:cNvSpPr>
          <p:nvPr/>
        </p:nvSpPr>
        <p:spPr>
          <a:xfrm>
            <a:off x="609600" y="5219700"/>
            <a:ext cx="2343150" cy="942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«Король Испании Филипп IV», Художник Диего Веласкес.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272AB9-7EF2-42E0-874A-462C722EAC7A}"/>
              </a:ext>
            </a:extLst>
          </p:cNvPr>
          <p:cNvSpPr>
            <a:spLocks noGrp="1"/>
          </p:cNvSpPr>
          <p:nvPr/>
        </p:nvSpPr>
        <p:spPr>
          <a:xfrm>
            <a:off x="567705" y="6181725"/>
            <a:ext cx="1283940" cy="1647825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15330" y="6229350"/>
            <a:ext cx="1188690" cy="1552575"/>
          </a:xfrm>
          <a:prstGeom prst="rect">
            <a:avLst/>
          </a:prstGeom>
        </p:spPr>
      </p:pic>
      <p:sp>
        <p:nvSpPr>
          <p:cNvPr id="11" name="s19_x9_c4">
            <a:extLst>
              <a:ext uri="{FF2B5EF4-FFF2-40B4-BE49-F238E27FC236}">
                <a16:creationId xmlns:a16="http://schemas.microsoft.com/office/drawing/2014/main" id="{8380964C-8829-457B-BB48-A88546817868}"/>
              </a:ext>
            </a:extLst>
          </p:cNvPr>
          <p:cNvSpPr>
            <a:spLocks noGrp="1"/>
          </p:cNvSpPr>
          <p:nvPr/>
        </p:nvSpPr>
        <p:spPr>
          <a:xfrm>
            <a:off x="2038350" y="7086600"/>
            <a:ext cx="272415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«Граф-герцог де Оливарес», Художник Диего Веласкес.</a:t>
            </a:r>
          </a:p>
        </p:txBody>
      </p:sp>
      <p:sp>
        <p:nvSpPr>
          <p:cNvPr id="12" name="s19_x5_c5">
            <a:extLst>
              <a:ext uri="{FF2B5EF4-FFF2-40B4-BE49-F238E27FC236}">
                <a16:creationId xmlns:a16="http://schemas.microsoft.com/office/drawing/2014/main" id="{D86EED32-10ED-4A56-86EB-8135C8831731}"/>
              </a:ext>
            </a:extLst>
          </p:cNvPr>
          <p:cNvSpPr>
            <a:spLocks noGrp="1"/>
          </p:cNvSpPr>
          <p:nvPr/>
        </p:nvSpPr>
        <p:spPr>
          <a:xfrm>
            <a:off x="3276600" y="2209800"/>
            <a:ext cx="1133475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Граф Оливарес (1622-1643):</a:t>
            </a:r>
            <a:r>
              <a:rPr sz="26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Советник Филиппа IV, инициатор реформ.</a:t>
            </a:r>
          </a:p>
        </p:txBody>
      </p:sp>
      <p:sp>
        <p:nvSpPr>
          <p:cNvPr id="13" name="s19_x7_c6">
            <a:extLst>
              <a:ext uri="{FF2B5EF4-FFF2-40B4-BE49-F238E27FC236}">
                <a16:creationId xmlns:a16="http://schemas.microsoft.com/office/drawing/2014/main" id="{37B9620C-6F92-4DBE-BE96-AF23918F546E}"/>
              </a:ext>
            </a:extLst>
          </p:cNvPr>
          <p:cNvSpPr>
            <a:spLocks noGrp="1"/>
          </p:cNvSpPr>
          <p:nvPr/>
        </p:nvSpPr>
        <p:spPr>
          <a:xfrm>
            <a:off x="3295650" y="3419475"/>
            <a:ext cx="4210050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2625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Цель реформ:</a:t>
            </a:r>
          </a:p>
        </p:txBody>
      </p:sp>
      <p:sp>
        <p:nvSpPr>
          <p:cNvPr id="14" name="s19_x7_c7">
            <a:extLst>
              <a:ext uri="{FF2B5EF4-FFF2-40B4-BE49-F238E27FC236}">
                <a16:creationId xmlns:a16="http://schemas.microsoft.com/office/drawing/2014/main" id="{B709EF8D-784B-4D73-B28D-C9BD64F478A6}"/>
              </a:ext>
            </a:extLst>
          </p:cNvPr>
          <p:cNvSpPr>
            <a:spLocks noGrp="1"/>
          </p:cNvSpPr>
          <p:nvPr/>
        </p:nvSpPr>
        <p:spPr>
          <a:xfrm>
            <a:off x="3295650" y="4257675"/>
            <a:ext cx="4200525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Унификация управления.</a:t>
            </a:r>
          </a:p>
        </p:txBody>
      </p:sp>
      <p:sp>
        <p:nvSpPr>
          <p:cNvPr id="15" name="s19_x7_c8">
            <a:extLst>
              <a:ext uri="{FF2B5EF4-FFF2-40B4-BE49-F238E27FC236}">
                <a16:creationId xmlns:a16="http://schemas.microsoft.com/office/drawing/2014/main" id="{F9B6B363-7A40-43A8-9A35-2CFE85538C28}"/>
              </a:ext>
            </a:extLst>
          </p:cNvPr>
          <p:cNvSpPr>
            <a:spLocks noGrp="1"/>
          </p:cNvSpPr>
          <p:nvPr/>
        </p:nvSpPr>
        <p:spPr>
          <a:xfrm>
            <a:off x="3295650" y="5219700"/>
            <a:ext cx="4200525" cy="1695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Равномерное распределение налогов и военной повинности на все территории.</a:t>
            </a: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D3065F40-8C56-431E-BA8E-6A86D38B0EEF}"/>
              </a:ext>
            </a:extLst>
          </p:cNvPr>
          <p:cNvSpPr>
            <a:spLocks noGrp="1"/>
          </p:cNvSpPr>
          <p:nvPr/>
        </p:nvSpPr>
        <p:spPr>
          <a:xfrm>
            <a:off x="7820025" y="4714875"/>
            <a:ext cx="704850" cy="161925"/>
          </a:xfrm>
          <a:prstGeom prst="right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17" name="s19_x6_c9">
            <a:extLst>
              <a:ext uri="{FF2B5EF4-FFF2-40B4-BE49-F238E27FC236}">
                <a16:creationId xmlns:a16="http://schemas.microsoft.com/office/drawing/2014/main" id="{8B74484C-D235-40D3-8902-B4BFF34E4C1A}"/>
              </a:ext>
            </a:extLst>
          </p:cNvPr>
          <p:cNvSpPr>
            <a:spLocks noGrp="1"/>
          </p:cNvSpPr>
          <p:nvPr/>
        </p:nvSpPr>
        <p:spPr>
          <a:xfrm>
            <a:off x="8972550" y="3419475"/>
            <a:ext cx="5638800" cy="504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Результат:</a:t>
            </a:r>
          </a:p>
        </p:txBody>
      </p:sp>
      <p:sp>
        <p:nvSpPr>
          <p:cNvPr id="18" name="s19_x12_c10">
            <a:extLst>
              <a:ext uri="{FF2B5EF4-FFF2-40B4-BE49-F238E27FC236}">
                <a16:creationId xmlns:a16="http://schemas.microsoft.com/office/drawing/2014/main" id="{7E9BC48E-AC9E-4D00-9C33-42AE74A507BF}"/>
              </a:ext>
            </a:extLst>
          </p:cNvPr>
          <p:cNvSpPr>
            <a:spLocks noGrp="1"/>
          </p:cNvSpPr>
          <p:nvPr/>
        </p:nvSpPr>
        <p:spPr>
          <a:xfrm>
            <a:off x="8972550" y="4181475"/>
            <a:ext cx="5638800" cy="99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Восстание в привилегированных регионах (Каталония, Португалия).</a:t>
            </a:r>
          </a:p>
        </p:txBody>
      </p:sp>
      <p:sp>
        <p:nvSpPr>
          <p:cNvPr id="19" name="s19_x12_c11">
            <a:extLst>
              <a:ext uri="{FF2B5EF4-FFF2-40B4-BE49-F238E27FC236}">
                <a16:creationId xmlns:a16="http://schemas.microsoft.com/office/drawing/2014/main" id="{8B7C473C-0E4D-430B-ADC9-918E566AAEC8}"/>
              </a:ext>
            </a:extLst>
          </p:cNvPr>
          <p:cNvSpPr>
            <a:spLocks noGrp="1"/>
          </p:cNvSpPr>
          <p:nvPr/>
        </p:nvSpPr>
        <p:spPr>
          <a:xfrm>
            <a:off x="8972550" y="5314950"/>
            <a:ext cx="5638800" cy="1076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1640 г.:</a:t>
            </a: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Потеря Португалии (восстановление независимости).</a:t>
            </a:r>
          </a:p>
        </p:txBody>
      </p:sp>
      <p:sp>
        <p:nvSpPr>
          <p:cNvPr id="20" name="s19_x12_c12">
            <a:extLst>
              <a:ext uri="{FF2B5EF4-FFF2-40B4-BE49-F238E27FC236}">
                <a16:creationId xmlns:a16="http://schemas.microsoft.com/office/drawing/2014/main" id="{4173D27E-54A0-4E81-A06D-F1278696447D}"/>
              </a:ext>
            </a:extLst>
          </p:cNvPr>
          <p:cNvSpPr>
            <a:spLocks noGrp="1"/>
          </p:cNvSpPr>
          <p:nvPr/>
        </p:nvSpPr>
        <p:spPr>
          <a:xfrm>
            <a:off x="8972550" y="6543675"/>
            <a:ext cx="56388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Каталония удержана ценой сохранения её привилегий.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E62B247-736E-4DF8-9D23-3E87ABF94719}"/>
              </a:ext>
            </a:extLst>
          </p:cNvPr>
          <p:cNvSpPr>
            <a:spLocks noGrp="1"/>
          </p:cNvSpPr>
          <p:nvPr/>
        </p:nvSpPr>
        <p:spPr>
          <a:xfrm>
            <a:off x="5172075" y="7458075"/>
            <a:ext cx="9448800" cy="504825"/>
          </a:xfrm>
          <a:prstGeom prst="rect">
            <a:avLst/>
          </a:prstGeom>
          <a:solidFill>
            <a:srgbClr val="142B40"/>
          </a:solidFill>
          <a:ln w="0">
            <a:noFill/>
          </a:ln>
        </p:spPr>
      </p:sp>
      <p:sp>
        <p:nvSpPr>
          <p:cNvPr id="22" name="s19_x12_c13">
            <a:extLst>
              <a:ext uri="{FF2B5EF4-FFF2-40B4-BE49-F238E27FC236}">
                <a16:creationId xmlns:a16="http://schemas.microsoft.com/office/drawing/2014/main" id="{83752794-20D0-4BF4-86C5-64CFCFD9DC83}"/>
              </a:ext>
            </a:extLst>
          </p:cNvPr>
          <p:cNvSpPr>
            <a:spLocks noGrp="1"/>
          </p:cNvSpPr>
          <p:nvPr/>
        </p:nvSpPr>
        <p:spPr>
          <a:xfrm>
            <a:off x="5334000" y="7524750"/>
            <a:ext cx="912495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17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17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Испания истощена, теряет позиции в Европе.</a:t>
            </a:r>
          </a:p>
        </p:txBody>
      </p:sp>
    </p:spTree>
    <p:extLst>
      <p:ext uri="{BB962C8B-B14F-4D97-AF65-F5344CB8AC3E}">
        <p14:creationId xmlns:p14="http://schemas.microsoft.com/office/powerpoint/2010/main" val="1784416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FBDDC34-E10C-4E31-8C5E-67550D6F8AE0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38EC0C97-B2D6-43BC-9B9E-D64011B6AF5A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2_x1_c1">
            <a:extLst>
              <a:ext uri="{FF2B5EF4-FFF2-40B4-BE49-F238E27FC236}">
                <a16:creationId xmlns:a16="http://schemas.microsoft.com/office/drawing/2014/main" id="{FFB9E984-C134-448E-B114-ED6C748EA15B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РОЖДЕНИЕ МИРОВОЙ ДЕРЖАВЫ</a:t>
            </a:r>
          </a:p>
        </p:txBody>
      </p:sp>
      <p:sp>
        <p:nvSpPr>
          <p:cNvPr id="4" name="s2_x2_c2">
            <a:extLst>
              <a:ext uri="{FF2B5EF4-FFF2-40B4-BE49-F238E27FC236}">
                <a16:creationId xmlns:a16="http://schemas.microsoft.com/office/drawing/2014/main" id="{B5E7011E-6DF0-4164-AABE-A4F218974A7C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Объединение Испании и создание империи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533769D-55BF-4792-AD4F-58A3D1146D35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s2_x8_c3">
            <a:extLst>
              <a:ext uri="{FF2B5EF4-FFF2-40B4-BE49-F238E27FC236}">
                <a16:creationId xmlns:a16="http://schemas.microsoft.com/office/drawing/2014/main" id="{E11135B1-7B88-4F81-A0B9-C8A394CADE69}"/>
              </a:ext>
            </a:extLst>
          </p:cNvPr>
          <p:cNvSpPr>
            <a:spLocks noGrp="1"/>
          </p:cNvSpPr>
          <p:nvPr/>
        </p:nvSpPr>
        <p:spPr>
          <a:xfrm>
            <a:off x="609600" y="2200275"/>
            <a:ext cx="619125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Конец XV века:</a:t>
            </a:r>
          </a:p>
        </p:txBody>
      </p:sp>
      <p:sp>
        <p:nvSpPr>
          <p:cNvPr id="7" name="s2_x9_c4">
            <a:extLst>
              <a:ext uri="{FF2B5EF4-FFF2-40B4-BE49-F238E27FC236}">
                <a16:creationId xmlns:a16="http://schemas.microsoft.com/office/drawing/2014/main" id="{0354CC54-088A-4D22-BAFE-20A9D9496548}"/>
              </a:ext>
            </a:extLst>
          </p:cNvPr>
          <p:cNvSpPr>
            <a:spLocks noGrp="1"/>
          </p:cNvSpPr>
          <p:nvPr/>
        </p:nvSpPr>
        <p:spPr>
          <a:xfrm>
            <a:off x="7800975" y="2200275"/>
            <a:ext cx="628650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Наследник: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C782DC0-21D1-4DCA-8764-9337A29A1FA2}"/>
              </a:ext>
            </a:extLst>
          </p:cNvPr>
          <p:cNvSpPr>
            <a:spLocks noGrp="1"/>
          </p:cNvSpPr>
          <p:nvPr/>
        </p:nvSpPr>
        <p:spPr>
          <a:xfrm>
            <a:off x="571500" y="2756773"/>
            <a:ext cx="3267075" cy="1839754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19125" y="2804398"/>
            <a:ext cx="3171825" cy="1744504"/>
          </a:xfrm>
          <a:prstGeom prst="rect">
            <a:avLst/>
          </a:prstGeom>
        </p:spPr>
      </p:pic>
      <p:sp>
        <p:nvSpPr>
          <p:cNvPr id="10" name="s2_x14_c5">
            <a:extLst>
              <a:ext uri="{FF2B5EF4-FFF2-40B4-BE49-F238E27FC236}">
                <a16:creationId xmlns:a16="http://schemas.microsoft.com/office/drawing/2014/main" id="{78B2991F-F0F0-4408-9506-61537690ED18}"/>
              </a:ext>
            </a:extLst>
          </p:cNvPr>
          <p:cNvSpPr>
            <a:spLocks noGrp="1"/>
          </p:cNvSpPr>
          <p:nvPr/>
        </p:nvSpPr>
        <p:spPr>
          <a:xfrm>
            <a:off x="619125" y="4724400"/>
            <a:ext cx="3190875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«Фернандо II Арагонский и Изабелла I Кастильская», неизвестный художник, 15 в.</a:t>
            </a:r>
          </a:p>
        </p:txBody>
      </p:sp>
      <p:sp>
        <p:nvSpPr>
          <p:cNvPr id="11" name="s2_x3_c6">
            <a:extLst>
              <a:ext uri="{FF2B5EF4-FFF2-40B4-BE49-F238E27FC236}">
                <a16:creationId xmlns:a16="http://schemas.microsoft.com/office/drawing/2014/main" id="{B0A644D5-0B0A-4AA5-8425-817FF9DDB3D0}"/>
              </a:ext>
            </a:extLst>
          </p:cNvPr>
          <p:cNvSpPr>
            <a:spLocks noGrp="1"/>
          </p:cNvSpPr>
          <p:nvPr/>
        </p:nvSpPr>
        <p:spPr>
          <a:xfrm>
            <a:off x="4057650" y="2790825"/>
            <a:ext cx="3162300" cy="1828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Изабелла I</a:t>
            </a: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Кастильская и </a:t>
            </a: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Фернандо II</a:t>
            </a: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Арагонский объединяют Испанию и завершают Реконкисту.</a:t>
            </a:r>
          </a:p>
        </p:txBody>
      </p:sp>
      <p:sp>
        <p:nvSpPr>
          <p:cNvPr id="12" name="s2_x5_c7">
            <a:extLst>
              <a:ext uri="{FF2B5EF4-FFF2-40B4-BE49-F238E27FC236}">
                <a16:creationId xmlns:a16="http://schemas.microsoft.com/office/drawing/2014/main" id="{03E66AFC-68E7-4815-A1B3-2474320D0614}"/>
              </a:ext>
            </a:extLst>
          </p:cNvPr>
          <p:cNvSpPr>
            <a:spLocks noGrp="1"/>
          </p:cNvSpPr>
          <p:nvPr/>
        </p:nvSpPr>
        <p:spPr>
          <a:xfrm>
            <a:off x="619125" y="5810250"/>
            <a:ext cx="6591300" cy="1295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Папа римский награждает их титулом </a:t>
            </a: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«Католические короли»</a:t>
            </a: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за усердие в делах веры (поддержка инквизиции).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FA5DF66-30B4-4618-AFBB-291E0ABB0D36}"/>
              </a:ext>
            </a:extLst>
          </p:cNvPr>
          <p:cNvSpPr>
            <a:spLocks noGrp="1"/>
          </p:cNvSpPr>
          <p:nvPr/>
        </p:nvSpPr>
        <p:spPr>
          <a:xfrm>
            <a:off x="7505700" y="2257425"/>
            <a:ext cx="0" cy="485775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7860FDF-4FB6-4A5A-B363-49C809FF7369}"/>
              </a:ext>
            </a:extLst>
          </p:cNvPr>
          <p:cNvSpPr>
            <a:spLocks noGrp="1"/>
          </p:cNvSpPr>
          <p:nvPr/>
        </p:nvSpPr>
        <p:spPr>
          <a:xfrm>
            <a:off x="7800975" y="2743481"/>
            <a:ext cx="1781175" cy="2304488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848600" y="2791106"/>
            <a:ext cx="1685925" cy="2209238"/>
          </a:xfrm>
          <a:prstGeom prst="rect">
            <a:avLst/>
          </a:prstGeom>
        </p:spPr>
      </p:pic>
      <p:sp>
        <p:nvSpPr>
          <p:cNvPr id="16" name="s2_x15_c8">
            <a:extLst>
              <a:ext uri="{FF2B5EF4-FFF2-40B4-BE49-F238E27FC236}">
                <a16:creationId xmlns:a16="http://schemas.microsoft.com/office/drawing/2014/main" id="{C3151E8A-E6E7-4D91-868D-CF32CF013107}"/>
              </a:ext>
            </a:extLst>
          </p:cNvPr>
          <p:cNvSpPr>
            <a:spLocks noGrp="1"/>
          </p:cNvSpPr>
          <p:nvPr/>
        </p:nvSpPr>
        <p:spPr>
          <a:xfrm>
            <a:off x="7820025" y="5181600"/>
            <a:ext cx="1905000" cy="1228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«Карл V (Император Священной Римской империи)», круг Антониса Мора.</a:t>
            </a:r>
          </a:p>
        </p:txBody>
      </p:sp>
      <p:sp>
        <p:nvSpPr>
          <p:cNvPr id="17" name="s2_x7_c9">
            <a:extLst>
              <a:ext uri="{FF2B5EF4-FFF2-40B4-BE49-F238E27FC236}">
                <a16:creationId xmlns:a16="http://schemas.microsoft.com/office/drawing/2014/main" id="{A7DD84B8-6ED5-4A21-A023-DD133A77DFA7}"/>
              </a:ext>
            </a:extLst>
          </p:cNvPr>
          <p:cNvSpPr>
            <a:spLocks noGrp="1"/>
          </p:cNvSpPr>
          <p:nvPr/>
        </p:nvSpPr>
        <p:spPr>
          <a:xfrm>
            <a:off x="9963150" y="2771775"/>
            <a:ext cx="4676775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Их внук, </a:t>
            </a:r>
            <a:r>
              <a:rPr sz="23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Карл V Габсбург</a:t>
            </a: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, объединяет под своей властью:</a:t>
            </a:r>
          </a:p>
        </p:txBody>
      </p:sp>
      <p:sp>
        <p:nvSpPr>
          <p:cNvPr id="18" name="s2_x7_c10">
            <a:extLst>
              <a:ext uri="{FF2B5EF4-FFF2-40B4-BE49-F238E27FC236}">
                <a16:creationId xmlns:a16="http://schemas.microsoft.com/office/drawing/2014/main" id="{3AABE1F2-4CBD-431A-A2D5-25636A86A446}"/>
              </a:ext>
            </a:extLst>
          </p:cNvPr>
          <p:cNvSpPr>
            <a:spLocks noGrp="1"/>
          </p:cNvSpPr>
          <p:nvPr/>
        </p:nvSpPr>
        <p:spPr>
          <a:xfrm>
            <a:off x="9963150" y="3876675"/>
            <a:ext cx="4676775" cy="847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От Габсбургов:</a:t>
            </a: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Австрию, Нидерланды.</a:t>
            </a:r>
          </a:p>
        </p:txBody>
      </p:sp>
      <p:sp>
        <p:nvSpPr>
          <p:cNvPr id="19" name="s2_x7_c11">
            <a:extLst>
              <a:ext uri="{FF2B5EF4-FFF2-40B4-BE49-F238E27FC236}">
                <a16:creationId xmlns:a16="http://schemas.microsoft.com/office/drawing/2014/main" id="{97E8604B-B81C-40B9-BAB9-D4242EB11F18}"/>
              </a:ext>
            </a:extLst>
          </p:cNvPr>
          <p:cNvSpPr>
            <a:spLocks noGrp="1"/>
          </p:cNvSpPr>
          <p:nvPr/>
        </p:nvSpPr>
        <p:spPr>
          <a:xfrm>
            <a:off x="9963150" y="4781550"/>
            <a:ext cx="4676775" cy="1219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От Испании:</a:t>
            </a: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саму Испанию, владения в Италии, Новом Свете, на Филиппинах.</a:t>
            </a:r>
          </a:p>
        </p:txBody>
      </p:sp>
      <p:sp>
        <p:nvSpPr>
          <p:cNvPr id="20" name="s2_x10_c12">
            <a:extLst>
              <a:ext uri="{FF2B5EF4-FFF2-40B4-BE49-F238E27FC236}">
                <a16:creationId xmlns:a16="http://schemas.microsoft.com/office/drawing/2014/main" id="{C1BA4D1B-A6EB-4172-B7D5-397AA02EA05B}"/>
              </a:ext>
            </a:extLst>
          </p:cNvPr>
          <p:cNvSpPr>
            <a:spLocks noGrp="1"/>
          </p:cNvSpPr>
          <p:nvPr/>
        </p:nvSpPr>
        <p:spPr>
          <a:xfrm>
            <a:off x="7839075" y="6305550"/>
            <a:ext cx="6800850" cy="1209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1519 г.</a:t>
            </a: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: Избран императором Священной Римской империи. Выборы не обошлись без подкупа избирателей («курфюрстов»).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C71760B-F6A4-44E0-BD38-856394384B86}"/>
              </a:ext>
            </a:extLst>
          </p:cNvPr>
          <p:cNvSpPr>
            <a:spLocks noGrp="1"/>
          </p:cNvSpPr>
          <p:nvPr/>
        </p:nvSpPr>
        <p:spPr>
          <a:xfrm>
            <a:off x="609600" y="7505700"/>
            <a:ext cx="14020800" cy="542925"/>
          </a:xfrm>
          <a:prstGeom prst="rect">
            <a:avLst/>
          </a:prstGeom>
          <a:solidFill>
            <a:srgbClr val="142B40"/>
          </a:solidFill>
          <a:ln w="0">
            <a:noFill/>
          </a:ln>
        </p:spPr>
      </p:sp>
      <p:sp>
        <p:nvSpPr>
          <p:cNvPr id="22" name="s2_x13_c13">
            <a:extLst>
              <a:ext uri="{FF2B5EF4-FFF2-40B4-BE49-F238E27FC236}">
                <a16:creationId xmlns:a16="http://schemas.microsoft.com/office/drawing/2014/main" id="{FB03803B-FB1D-41FD-989C-D3C674F9B849}"/>
              </a:ext>
            </a:extLst>
          </p:cNvPr>
          <p:cNvSpPr>
            <a:spLocks noGrp="1"/>
          </p:cNvSpPr>
          <p:nvPr/>
        </p:nvSpPr>
        <p:spPr>
          <a:xfrm>
            <a:off x="800100" y="7581900"/>
            <a:ext cx="136398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17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17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Владения Карла V столь обширны, что в них никогда не заходит солнце.</a:t>
            </a:r>
          </a:p>
        </p:txBody>
      </p:sp>
    </p:spTree>
    <p:extLst>
      <p:ext uri="{BB962C8B-B14F-4D97-AF65-F5344CB8AC3E}">
        <p14:creationId xmlns:p14="http://schemas.microsoft.com/office/powerpoint/2010/main" val="398194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789793B-9925-473B-A81D-DB0896C4C3D0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44496C74-E971-4BBB-AD31-DBE528D5EF33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20_x1_c1">
            <a:extLst>
              <a:ext uri="{FF2B5EF4-FFF2-40B4-BE49-F238E27FC236}">
                <a16:creationId xmlns:a16="http://schemas.microsoft.com/office/drawing/2014/main" id="{7D80A50A-B771-4055-BE19-6A262B0BB347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ВНЕШНЯЯ ПОЛИТИКА</a:t>
            </a:r>
          </a:p>
        </p:txBody>
      </p:sp>
      <p:sp>
        <p:nvSpPr>
          <p:cNvPr id="4" name="s20_x2_c2">
            <a:extLst>
              <a:ext uri="{FF2B5EF4-FFF2-40B4-BE49-F238E27FC236}">
                <a16:creationId xmlns:a16="http://schemas.microsoft.com/office/drawing/2014/main" id="{52B79A24-F2D7-4122-9154-B2DACB2D3127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Испания на мировой арене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5CEC627-7835-45A4-B31F-4220740F1B32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s20_x3_c3">
            <a:extLst>
              <a:ext uri="{FF2B5EF4-FFF2-40B4-BE49-F238E27FC236}">
                <a16:creationId xmlns:a16="http://schemas.microsoft.com/office/drawing/2014/main" id="{59B2C6CC-9788-4C4E-92F5-3A1CD59F52FF}"/>
              </a:ext>
            </a:extLst>
          </p:cNvPr>
          <p:cNvSpPr>
            <a:spLocks noGrp="1"/>
          </p:cNvSpPr>
          <p:nvPr/>
        </p:nvSpPr>
        <p:spPr>
          <a:xfrm>
            <a:off x="609600" y="2171700"/>
            <a:ext cx="14020800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Испанская монархия XVII века была втянута в череду конфликтов, требовавших колоссальных расходов и приведших к финансовому истощению.</a:t>
            </a:r>
          </a:p>
        </p:txBody>
      </p:sp>
      <p:sp>
        <p:nvSpPr>
          <p:cNvPr id="7" name="s20_x5_c4">
            <a:extLst>
              <a:ext uri="{FF2B5EF4-FFF2-40B4-BE49-F238E27FC236}">
                <a16:creationId xmlns:a16="http://schemas.microsoft.com/office/drawing/2014/main" id="{5AF278A2-5959-441B-91B9-338903A5B572}"/>
              </a:ext>
            </a:extLst>
          </p:cNvPr>
          <p:cNvSpPr>
            <a:spLocks noGrp="1"/>
          </p:cNvSpPr>
          <p:nvPr/>
        </p:nvSpPr>
        <p:spPr>
          <a:xfrm>
            <a:off x="609600" y="3343275"/>
            <a:ext cx="4676775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00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2700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Тридцатилетняя война (1618-1648):</a:t>
            </a:r>
          </a:p>
        </p:txBody>
      </p:sp>
      <p:sp>
        <p:nvSpPr>
          <p:cNvPr id="8" name="s20_x5_c5">
            <a:extLst>
              <a:ext uri="{FF2B5EF4-FFF2-40B4-BE49-F238E27FC236}">
                <a16:creationId xmlns:a16="http://schemas.microsoft.com/office/drawing/2014/main" id="{4F64964C-33E7-41E4-8691-B3D545891EA1}"/>
              </a:ext>
            </a:extLst>
          </p:cNvPr>
          <p:cNvSpPr>
            <a:spLocks noGrp="1"/>
          </p:cNvSpPr>
          <p:nvPr/>
        </p:nvSpPr>
        <p:spPr>
          <a:xfrm>
            <a:off x="609600" y="4410075"/>
            <a:ext cx="4676775" cy="99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Цель:</a:t>
            </a: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Поддержка католиков и гегемония Габсбургов в Европе.</a:t>
            </a:r>
          </a:p>
        </p:txBody>
      </p:sp>
      <p:sp>
        <p:nvSpPr>
          <p:cNvPr id="9" name="s20_x5_c6">
            <a:extLst>
              <a:ext uri="{FF2B5EF4-FFF2-40B4-BE49-F238E27FC236}">
                <a16:creationId xmlns:a16="http://schemas.microsoft.com/office/drawing/2014/main" id="{BCB93A89-1514-49D6-B35F-874AB20E179B}"/>
              </a:ext>
            </a:extLst>
          </p:cNvPr>
          <p:cNvSpPr>
            <a:spLocks noGrp="1"/>
          </p:cNvSpPr>
          <p:nvPr/>
        </p:nvSpPr>
        <p:spPr>
          <a:xfrm>
            <a:off x="609600" y="5534025"/>
            <a:ext cx="4676775" cy="1590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Победа не достигнута. Вестфальский мир (1648) признал независимость Нидерландов и ослабил влияние Испании.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A0E3792-70CB-40D3-A324-BC9EA3ED2EA0}"/>
              </a:ext>
            </a:extLst>
          </p:cNvPr>
          <p:cNvSpPr>
            <a:spLocks noGrp="1"/>
          </p:cNvSpPr>
          <p:nvPr/>
        </p:nvSpPr>
        <p:spPr>
          <a:xfrm>
            <a:off x="5638800" y="3362325"/>
            <a:ext cx="0" cy="365760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11" name="s20_x6_c7">
            <a:extLst>
              <a:ext uri="{FF2B5EF4-FFF2-40B4-BE49-F238E27FC236}">
                <a16:creationId xmlns:a16="http://schemas.microsoft.com/office/drawing/2014/main" id="{A960E7BF-757F-4B01-B73D-EB9143CB220D}"/>
              </a:ext>
            </a:extLst>
          </p:cNvPr>
          <p:cNvSpPr>
            <a:spLocks noGrp="1"/>
          </p:cNvSpPr>
          <p:nvPr/>
        </p:nvSpPr>
        <p:spPr>
          <a:xfrm>
            <a:off x="6019800" y="3343275"/>
            <a:ext cx="8601075" cy="1514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Противостояние с Францией:</a:t>
            </a: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Цель: Сдержать усиление главного европейского соперника. Итог: Изнурительные войны, окончательно опустошившие казну.</a:t>
            </a:r>
          </a:p>
        </p:txBody>
      </p:sp>
      <p:sp>
        <p:nvSpPr>
          <p:cNvPr id="12" name="s20_x7_c8">
            <a:extLst>
              <a:ext uri="{FF2B5EF4-FFF2-40B4-BE49-F238E27FC236}">
                <a16:creationId xmlns:a16="http://schemas.microsoft.com/office/drawing/2014/main" id="{68B5A814-F05F-4826-8E76-000A521F4958}"/>
              </a:ext>
            </a:extLst>
          </p:cNvPr>
          <p:cNvSpPr>
            <a:spLocks noGrp="1"/>
          </p:cNvSpPr>
          <p:nvPr/>
        </p:nvSpPr>
        <p:spPr>
          <a:xfrm>
            <a:off x="6019800" y="5105400"/>
            <a:ext cx="5143500" cy="1895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Борьба с Османской империей:</a:t>
            </a: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Арена: Средиземноморье и Северная Африка. Цель: Защита морских путей от турецкого флота и пиратов.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428C248-755C-4177-8F53-F72934C24FE8}"/>
              </a:ext>
            </a:extLst>
          </p:cNvPr>
          <p:cNvSpPr>
            <a:spLocks noGrp="1"/>
          </p:cNvSpPr>
          <p:nvPr/>
        </p:nvSpPr>
        <p:spPr>
          <a:xfrm>
            <a:off x="11870764" y="5038725"/>
            <a:ext cx="2795122" cy="1838325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918389" y="5086350"/>
            <a:ext cx="2699872" cy="1743075"/>
          </a:xfrm>
          <a:prstGeom prst="rect">
            <a:avLst/>
          </a:prstGeom>
        </p:spPr>
      </p:pic>
      <p:sp>
        <p:nvSpPr>
          <p:cNvPr id="15" name="s20_x9_c9">
            <a:extLst>
              <a:ext uri="{FF2B5EF4-FFF2-40B4-BE49-F238E27FC236}">
                <a16:creationId xmlns:a16="http://schemas.microsoft.com/office/drawing/2014/main" id="{F2067971-E227-47AD-B971-52853228572F}"/>
              </a:ext>
            </a:extLst>
          </p:cNvPr>
          <p:cNvSpPr>
            <a:spLocks noGrp="1"/>
          </p:cNvSpPr>
          <p:nvPr/>
        </p:nvSpPr>
        <p:spPr>
          <a:xfrm>
            <a:off x="11563350" y="6877050"/>
            <a:ext cx="3057525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«Тридцатилетняя война», коллаж, разные авторы.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FD93D1A-3C18-49F1-A267-E3CD41F09D2B}"/>
              </a:ext>
            </a:extLst>
          </p:cNvPr>
          <p:cNvSpPr>
            <a:spLocks noGrp="1"/>
          </p:cNvSpPr>
          <p:nvPr/>
        </p:nvSpPr>
        <p:spPr>
          <a:xfrm>
            <a:off x="609600" y="7410450"/>
            <a:ext cx="14020800" cy="600075"/>
          </a:xfrm>
          <a:prstGeom prst="rect">
            <a:avLst/>
          </a:prstGeom>
          <a:solidFill>
            <a:srgbClr val="EAE2D3"/>
          </a:solidFill>
          <a:ln w="0">
            <a:noFill/>
          </a:ln>
        </p:spPr>
      </p:sp>
      <p:sp>
        <p:nvSpPr>
          <p:cNvPr id="17" name="s20_x8_c10">
            <a:extLst>
              <a:ext uri="{FF2B5EF4-FFF2-40B4-BE49-F238E27FC236}">
                <a16:creationId xmlns:a16="http://schemas.microsoft.com/office/drawing/2014/main" id="{63EB33ED-7691-4DCC-A2C3-E039F9D7683D}"/>
              </a:ext>
            </a:extLst>
          </p:cNvPr>
          <p:cNvSpPr>
            <a:spLocks noGrp="1"/>
          </p:cNvSpPr>
          <p:nvPr/>
        </p:nvSpPr>
        <p:spPr>
          <a:xfrm>
            <a:off x="800100" y="7505700"/>
            <a:ext cx="136398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25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Общий результат:</a:t>
            </a:r>
            <a:r>
              <a:rPr sz="22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Многократные государственные банкротства и экономический упадок.</a:t>
            </a:r>
          </a:p>
        </p:txBody>
      </p:sp>
    </p:spTree>
    <p:extLst>
      <p:ext uri="{BB962C8B-B14F-4D97-AF65-F5344CB8AC3E}">
        <p14:creationId xmlns:p14="http://schemas.microsoft.com/office/powerpoint/2010/main" val="947841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891F366-4902-4B2C-9943-8E1F1207B3C5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506375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0A34F2F1-E04B-40DF-9108-FDB18817C804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21_x1_c1">
            <a:extLst>
              <a:ext uri="{FF2B5EF4-FFF2-40B4-BE49-F238E27FC236}">
                <a16:creationId xmlns:a16="http://schemas.microsoft.com/office/drawing/2014/main" id="{985E955C-AAE3-4453-AE42-83D944D86681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НЕОЖИДАННЫЙ ДИАЛОГ: ОТНОШЕНИЯ С РОССИЕЙ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D9107B0-4FB8-454F-946F-526F4E544B6E}"/>
              </a:ext>
            </a:extLst>
          </p:cNvPr>
          <p:cNvSpPr>
            <a:spLocks noGrp="1"/>
          </p:cNvSpPr>
          <p:nvPr/>
        </p:nvSpPr>
        <p:spPr>
          <a:xfrm>
            <a:off x="609600" y="17240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AF1F2F-FA87-4E47-B2F2-D43CA27C4EAF}"/>
              </a:ext>
            </a:extLst>
          </p:cNvPr>
          <p:cNvSpPr>
            <a:spLocks noGrp="1"/>
          </p:cNvSpPr>
          <p:nvPr/>
        </p:nvSpPr>
        <p:spPr>
          <a:xfrm>
            <a:off x="723900" y="2536187"/>
            <a:ext cx="3143250" cy="3938276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71525" y="2583812"/>
            <a:ext cx="3048000" cy="3843026"/>
          </a:xfrm>
          <a:prstGeom prst="rect">
            <a:avLst/>
          </a:prstGeom>
        </p:spPr>
      </p:pic>
      <p:sp>
        <p:nvSpPr>
          <p:cNvPr id="7" name="s21_x7_c2">
            <a:extLst>
              <a:ext uri="{FF2B5EF4-FFF2-40B4-BE49-F238E27FC236}">
                <a16:creationId xmlns:a16="http://schemas.microsoft.com/office/drawing/2014/main" id="{B8262102-3B94-4A96-B291-E907E915699D}"/>
              </a:ext>
            </a:extLst>
          </p:cNvPr>
          <p:cNvSpPr>
            <a:spLocks noGrp="1"/>
          </p:cNvSpPr>
          <p:nvPr/>
        </p:nvSpPr>
        <p:spPr>
          <a:xfrm>
            <a:off x="609600" y="6762750"/>
            <a:ext cx="348615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«Портрет стольника П. И. Потемкина», неизвестный художник</a:t>
            </a:r>
          </a:p>
        </p:txBody>
      </p:sp>
      <p:sp>
        <p:nvSpPr>
          <p:cNvPr id="8" name="s21_x2_c3">
            <a:extLst>
              <a:ext uri="{FF2B5EF4-FFF2-40B4-BE49-F238E27FC236}">
                <a16:creationId xmlns:a16="http://schemas.microsoft.com/office/drawing/2014/main" id="{796A1C0D-57C8-48FC-A334-9FDE28526030}"/>
              </a:ext>
            </a:extLst>
          </p:cNvPr>
          <p:cNvSpPr>
            <a:spLocks noGrp="1"/>
          </p:cNvSpPr>
          <p:nvPr/>
        </p:nvSpPr>
        <p:spPr>
          <a:xfrm>
            <a:off x="4743450" y="2266950"/>
            <a:ext cx="9877425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92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925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1668 г.:</a:t>
            </a:r>
            <a:r>
              <a:rPr sz="292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Посольство Петра Потёмкина от царя Алексея Михайловича.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82CBECB-33EF-4755-904D-E6041107B2F1}"/>
              </a:ext>
            </a:extLst>
          </p:cNvPr>
          <p:cNvSpPr>
            <a:spLocks noGrp="1"/>
          </p:cNvSpPr>
          <p:nvPr/>
        </p:nvSpPr>
        <p:spPr>
          <a:xfrm>
            <a:off x="4772025" y="3714750"/>
            <a:ext cx="984885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10" name="s21_x2_c4">
            <a:extLst>
              <a:ext uri="{FF2B5EF4-FFF2-40B4-BE49-F238E27FC236}">
                <a16:creationId xmlns:a16="http://schemas.microsoft.com/office/drawing/2014/main" id="{BAA17B39-5458-4400-832D-710754F9A912}"/>
              </a:ext>
            </a:extLst>
          </p:cNvPr>
          <p:cNvSpPr>
            <a:spLocks noGrp="1"/>
          </p:cNvSpPr>
          <p:nvPr/>
        </p:nvSpPr>
        <p:spPr>
          <a:xfrm>
            <a:off x="4762500" y="4000500"/>
            <a:ext cx="9858375" cy="942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Цели:</a:t>
            </a:r>
            <a:r>
              <a:rPr sz="262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Поиск союзника против Османской империи и налаживание торговли.</a:t>
            </a:r>
          </a:p>
        </p:txBody>
      </p:sp>
      <p:sp>
        <p:nvSpPr>
          <p:cNvPr id="11" name="s21_x2_c5">
            <a:extLst>
              <a:ext uri="{FF2B5EF4-FFF2-40B4-BE49-F238E27FC236}">
                <a16:creationId xmlns:a16="http://schemas.microsoft.com/office/drawing/2014/main" id="{27CC9D05-D225-46C9-BFAB-025BC5EB25DE}"/>
              </a:ext>
            </a:extLst>
          </p:cNvPr>
          <p:cNvSpPr>
            <a:spLocks noGrp="1"/>
          </p:cNvSpPr>
          <p:nvPr/>
        </p:nvSpPr>
        <p:spPr>
          <a:xfrm>
            <a:off x="4762500" y="5295900"/>
            <a:ext cx="9858375" cy="1362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62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Интерес был взаимным, но слабость Испании и удаленность России помешали реализовать планы (удалось лишь в XVIII в.).</a:t>
            </a:r>
          </a:p>
        </p:txBody>
      </p:sp>
      <p:sp>
        <p:nvSpPr>
          <p:cNvPr id="12" name="s21_x2_c6">
            <a:extLst>
              <a:ext uri="{FF2B5EF4-FFF2-40B4-BE49-F238E27FC236}">
                <a16:creationId xmlns:a16="http://schemas.microsoft.com/office/drawing/2014/main" id="{C4A730D7-063A-4450-A02E-CF0E3971851B}"/>
              </a:ext>
            </a:extLst>
          </p:cNvPr>
          <p:cNvSpPr>
            <a:spLocks noGrp="1"/>
          </p:cNvSpPr>
          <p:nvPr/>
        </p:nvSpPr>
        <p:spPr>
          <a:xfrm>
            <a:off x="4762500" y="7000875"/>
            <a:ext cx="9858375" cy="857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550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Значение:</a:t>
            </a:r>
            <a:r>
              <a:rPr sz="255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Подробные отчёты посольства - ценный исторический источник об Испании XVII века.</a:t>
            </a:r>
          </a:p>
        </p:txBody>
      </p:sp>
    </p:spTree>
    <p:extLst>
      <p:ext uri="{BB962C8B-B14F-4D97-AF65-F5344CB8AC3E}">
        <p14:creationId xmlns:p14="http://schemas.microsoft.com/office/powerpoint/2010/main" val="2057532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EEEF06E7-0865-4A0A-B590-D9B21BCAF0CA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A3BA1D03-68ED-48D1-8489-A9C948FB666A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22_x1_c1">
            <a:extLst>
              <a:ext uri="{FF2B5EF4-FFF2-40B4-BE49-F238E27FC236}">
                <a16:creationId xmlns:a16="http://schemas.microsoft.com/office/drawing/2014/main" id="{2D30E8C3-9E2B-4632-B443-2247811361C9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БЛОК-СХЕМА 5: ПРИЧИНЫ УПАДКА ИСПАНИИ В XVII ВЕКЕ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809AA81-1988-4F6C-BC0C-FF8520BC107B}"/>
              </a:ext>
            </a:extLst>
          </p:cNvPr>
          <p:cNvSpPr>
            <a:spLocks noGrp="1"/>
          </p:cNvSpPr>
          <p:nvPr/>
        </p:nvSpPr>
        <p:spPr>
          <a:xfrm>
            <a:off x="609600" y="16859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8EAF5C1-6AD3-488C-B6D9-D091FF11D59E}"/>
              </a:ext>
            </a:extLst>
          </p:cNvPr>
          <p:cNvSpPr>
            <a:spLocks noGrp="1"/>
          </p:cNvSpPr>
          <p:nvPr/>
        </p:nvSpPr>
        <p:spPr>
          <a:xfrm>
            <a:off x="609600" y="2181225"/>
            <a:ext cx="3333750" cy="1304925"/>
          </a:xfrm>
          <a:prstGeom prst="rect">
            <a:avLst/>
          </a:prstGeom>
          <a:solidFill>
            <a:srgbClr val="7C2737"/>
          </a:solidFill>
          <a:ln w="0">
            <a:noFill/>
          </a:ln>
        </p:spPr>
      </p:sp>
      <p:sp>
        <p:nvSpPr>
          <p:cNvPr id="6" name="s22_x3_c2">
            <a:extLst>
              <a:ext uri="{FF2B5EF4-FFF2-40B4-BE49-F238E27FC236}">
                <a16:creationId xmlns:a16="http://schemas.microsoft.com/office/drawing/2014/main" id="{93FB9504-201F-4702-9584-C49582A9E3B1}"/>
              </a:ext>
            </a:extLst>
          </p:cNvPr>
          <p:cNvSpPr>
            <a:spLocks noGrp="1"/>
          </p:cNvSpPr>
          <p:nvPr/>
        </p:nvSpPr>
        <p:spPr>
          <a:xfrm>
            <a:off x="781050" y="2400300"/>
            <a:ext cx="2990850" cy="885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2175" b="1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ЭКОНОМИЧЕСКИЕ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C009EF4-401F-4B69-B654-3136E725B945}"/>
              </a:ext>
            </a:extLst>
          </p:cNvPr>
          <p:cNvSpPr>
            <a:spLocks noGrp="1"/>
          </p:cNvSpPr>
          <p:nvPr/>
        </p:nvSpPr>
        <p:spPr>
          <a:xfrm>
            <a:off x="800100" y="3667125"/>
            <a:ext cx="0" cy="378142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BC44C60-3E88-4600-A809-101A165966E1}"/>
              </a:ext>
            </a:extLst>
          </p:cNvPr>
          <p:cNvSpPr>
            <a:spLocks noGrp="1"/>
          </p:cNvSpPr>
          <p:nvPr/>
        </p:nvSpPr>
        <p:spPr>
          <a:xfrm>
            <a:off x="800100" y="4057650"/>
            <a:ext cx="2286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9" name="s22_x12_c3">
            <a:extLst>
              <a:ext uri="{FF2B5EF4-FFF2-40B4-BE49-F238E27FC236}">
                <a16:creationId xmlns:a16="http://schemas.microsoft.com/office/drawing/2014/main" id="{E63CFA84-8080-4CCA-A38A-A3093834AB49}"/>
              </a:ext>
            </a:extLst>
          </p:cNvPr>
          <p:cNvSpPr>
            <a:spLocks noGrp="1"/>
          </p:cNvSpPr>
          <p:nvPr/>
        </p:nvSpPr>
        <p:spPr>
          <a:xfrm>
            <a:off x="1171575" y="3857625"/>
            <a:ext cx="272415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Несправедливые налоги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69638CF-76DB-4CF7-B8DA-19ABDC920E68}"/>
              </a:ext>
            </a:extLst>
          </p:cNvPr>
          <p:cNvSpPr>
            <a:spLocks noGrp="1"/>
          </p:cNvSpPr>
          <p:nvPr/>
        </p:nvSpPr>
        <p:spPr>
          <a:xfrm>
            <a:off x="800100" y="5381625"/>
            <a:ext cx="2286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1" name="s22_x13_c4">
            <a:extLst>
              <a:ext uri="{FF2B5EF4-FFF2-40B4-BE49-F238E27FC236}">
                <a16:creationId xmlns:a16="http://schemas.microsoft.com/office/drawing/2014/main" id="{F9083007-C9D3-40D4-90A4-47DDF4EFD396}"/>
              </a:ext>
            </a:extLst>
          </p:cNvPr>
          <p:cNvSpPr>
            <a:spLocks noGrp="1"/>
          </p:cNvSpPr>
          <p:nvPr/>
        </p:nvSpPr>
        <p:spPr>
          <a:xfrm>
            <a:off x="1171575" y="5181600"/>
            <a:ext cx="272415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Негативная экономическая политика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C882C79-207B-49D7-8B42-B4866346456F}"/>
              </a:ext>
            </a:extLst>
          </p:cNvPr>
          <p:cNvSpPr>
            <a:spLocks noGrp="1"/>
          </p:cNvSpPr>
          <p:nvPr/>
        </p:nvSpPr>
        <p:spPr>
          <a:xfrm>
            <a:off x="800100" y="6705600"/>
            <a:ext cx="2286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3" name="s22_x14_c5">
            <a:extLst>
              <a:ext uri="{FF2B5EF4-FFF2-40B4-BE49-F238E27FC236}">
                <a16:creationId xmlns:a16="http://schemas.microsoft.com/office/drawing/2014/main" id="{2E6D58E8-D882-4D0B-87D1-E74127839773}"/>
              </a:ext>
            </a:extLst>
          </p:cNvPr>
          <p:cNvSpPr>
            <a:spLocks noGrp="1"/>
          </p:cNvSpPr>
          <p:nvPr/>
        </p:nvSpPr>
        <p:spPr>
          <a:xfrm>
            <a:off x="1171575" y="6505575"/>
            <a:ext cx="272415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Изгнание морисков 1609 г.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6165C7D-F66F-4255-9C16-D28203212053}"/>
              </a:ext>
            </a:extLst>
          </p:cNvPr>
          <p:cNvSpPr>
            <a:spLocks noGrp="1"/>
          </p:cNvSpPr>
          <p:nvPr/>
        </p:nvSpPr>
        <p:spPr>
          <a:xfrm>
            <a:off x="4171950" y="2181225"/>
            <a:ext cx="3333750" cy="1304925"/>
          </a:xfrm>
          <a:prstGeom prst="rect">
            <a:avLst/>
          </a:prstGeom>
          <a:solidFill>
            <a:srgbClr val="142B40"/>
          </a:solidFill>
          <a:ln w="0">
            <a:noFill/>
          </a:ln>
        </p:spPr>
      </p:sp>
      <p:sp>
        <p:nvSpPr>
          <p:cNvPr id="15" name="s22_x8_c6">
            <a:extLst>
              <a:ext uri="{FF2B5EF4-FFF2-40B4-BE49-F238E27FC236}">
                <a16:creationId xmlns:a16="http://schemas.microsoft.com/office/drawing/2014/main" id="{6BF8DB5D-628F-4346-B6B3-ABD087EBA020}"/>
              </a:ext>
            </a:extLst>
          </p:cNvPr>
          <p:cNvSpPr>
            <a:spLocks noGrp="1"/>
          </p:cNvSpPr>
          <p:nvPr/>
        </p:nvSpPr>
        <p:spPr>
          <a:xfrm>
            <a:off x="4286250" y="2447925"/>
            <a:ext cx="31051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6000"/>
              </a:lnSpc>
              <a:buNone/>
              <a:defRPr sz="2100" b="1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100" b="1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СОЦИАЛЬНО-</a:t>
            </a:r>
          </a:p>
        </p:txBody>
      </p:sp>
      <p:sp>
        <p:nvSpPr>
          <p:cNvPr id="16" name="s22_x8_c7">
            <a:extLst>
              <a:ext uri="{FF2B5EF4-FFF2-40B4-BE49-F238E27FC236}">
                <a16:creationId xmlns:a16="http://schemas.microsoft.com/office/drawing/2014/main" id="{1C268EFE-6BA9-46A5-8E5A-3A3CAD41551E}"/>
              </a:ext>
            </a:extLst>
          </p:cNvPr>
          <p:cNvSpPr>
            <a:spLocks noGrp="1"/>
          </p:cNvSpPr>
          <p:nvPr/>
        </p:nvSpPr>
        <p:spPr>
          <a:xfrm>
            <a:off x="4286250" y="2886075"/>
            <a:ext cx="31051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6000"/>
              </a:lnSpc>
              <a:buNone/>
              <a:defRPr sz="1950" b="1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1950" b="1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ДЕМОГРАФИЧЕСКИЕ</a:t>
            </a:r>
          </a:p>
        </p:txBody>
      </p:sp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0102D1A-96E5-4EB6-B58B-1F676ACB8FD0}"/>
              </a:ext>
            </a:extLst>
          </p:cNvPr>
          <p:cNvSpPr>
            <a:spLocks noGrp="1"/>
          </p:cNvSpPr>
          <p:nvPr/>
        </p:nvSpPr>
        <p:spPr>
          <a:xfrm>
            <a:off x="4362450" y="3667125"/>
            <a:ext cx="0" cy="378142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6EE138A-ADB5-482C-AB46-19B17D642163}"/>
              </a:ext>
            </a:extLst>
          </p:cNvPr>
          <p:cNvSpPr>
            <a:spLocks noGrp="1"/>
          </p:cNvSpPr>
          <p:nvPr/>
        </p:nvSpPr>
        <p:spPr>
          <a:xfrm>
            <a:off x="4362450" y="4057650"/>
            <a:ext cx="2286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9" name="s22_x15_c8">
            <a:extLst>
              <a:ext uri="{FF2B5EF4-FFF2-40B4-BE49-F238E27FC236}">
                <a16:creationId xmlns:a16="http://schemas.microsoft.com/office/drawing/2014/main" id="{A9E32C4B-CE21-4C8A-ACA1-020C55DBA54D}"/>
              </a:ext>
            </a:extLst>
          </p:cNvPr>
          <p:cNvSpPr>
            <a:spLocks noGrp="1"/>
          </p:cNvSpPr>
          <p:nvPr/>
        </p:nvSpPr>
        <p:spPr>
          <a:xfrm>
            <a:off x="4733925" y="3857625"/>
            <a:ext cx="272415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Эпидемия чумы</a:t>
            </a:r>
          </a:p>
        </p:txBody>
      </p:sp>
      <p:sp>
        <p:nv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38E2BC6-B04A-4EA2-B2F2-C74A57DCA617}"/>
              </a:ext>
            </a:extLst>
          </p:cNvPr>
          <p:cNvSpPr>
            <a:spLocks noGrp="1"/>
          </p:cNvSpPr>
          <p:nvPr/>
        </p:nvSpPr>
        <p:spPr>
          <a:xfrm>
            <a:off x="4362450" y="5381625"/>
            <a:ext cx="2286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1" name="s22_x16_c9">
            <a:extLst>
              <a:ext uri="{FF2B5EF4-FFF2-40B4-BE49-F238E27FC236}">
                <a16:creationId xmlns:a16="http://schemas.microsoft.com/office/drawing/2014/main" id="{A1F2A5C1-A984-458D-BA92-FE626152AEE6}"/>
              </a:ext>
            </a:extLst>
          </p:cNvPr>
          <p:cNvSpPr>
            <a:spLocks noGrp="1"/>
          </p:cNvSpPr>
          <p:nvPr/>
        </p:nvSpPr>
        <p:spPr>
          <a:xfrm>
            <a:off x="4733925" y="5181600"/>
            <a:ext cx="272415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Сокращение населения</a:t>
            </a:r>
          </a:p>
        </p:txBody>
      </p:sp>
      <p:sp>
        <p:nv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D3389EF-8972-47AF-B570-41B64126A3B9}"/>
              </a:ext>
            </a:extLst>
          </p:cNvPr>
          <p:cNvSpPr>
            <a:spLocks noGrp="1"/>
          </p:cNvSpPr>
          <p:nvPr/>
        </p:nvSpPr>
        <p:spPr>
          <a:xfrm>
            <a:off x="4362450" y="6705600"/>
            <a:ext cx="2286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3" name="s22_x17_c10">
            <a:extLst>
              <a:ext uri="{FF2B5EF4-FFF2-40B4-BE49-F238E27FC236}">
                <a16:creationId xmlns:a16="http://schemas.microsoft.com/office/drawing/2014/main" id="{D4314DDC-6BF3-40A6-851A-F0D81288B36A}"/>
              </a:ext>
            </a:extLst>
          </p:cNvPr>
          <p:cNvSpPr>
            <a:spLocks noGrp="1"/>
          </p:cNvSpPr>
          <p:nvPr/>
        </p:nvSpPr>
        <p:spPr>
          <a:xfrm>
            <a:off x="4733925" y="6505575"/>
            <a:ext cx="272415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Разорение крестьян и ремесленников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22E7468-AE2F-47EC-BF98-C693CE0282D3}"/>
              </a:ext>
            </a:extLst>
          </p:cNvPr>
          <p:cNvSpPr>
            <a:spLocks noGrp="1"/>
          </p:cNvSpPr>
          <p:nvPr/>
        </p:nvSpPr>
        <p:spPr>
          <a:xfrm>
            <a:off x="7734300" y="2181225"/>
            <a:ext cx="3333750" cy="1304925"/>
          </a:xfrm>
          <a:prstGeom prst="rect">
            <a:avLst/>
          </a:prstGeom>
          <a:solidFill>
            <a:srgbClr val="7C2737"/>
          </a:solidFill>
          <a:ln w="0">
            <a:noFill/>
          </a:ln>
        </p:spPr>
      </p:sp>
      <p:sp>
        <p:nvSpPr>
          <p:cNvPr id="25" name="s22_x19_c11">
            <a:extLst>
              <a:ext uri="{FF2B5EF4-FFF2-40B4-BE49-F238E27FC236}">
                <a16:creationId xmlns:a16="http://schemas.microsoft.com/office/drawing/2014/main" id="{E10E1464-FEE7-404B-8E85-8E61A8C71519}"/>
              </a:ext>
            </a:extLst>
          </p:cNvPr>
          <p:cNvSpPr>
            <a:spLocks noGrp="1"/>
          </p:cNvSpPr>
          <p:nvPr/>
        </p:nvSpPr>
        <p:spPr>
          <a:xfrm>
            <a:off x="7905750" y="2400300"/>
            <a:ext cx="2990850" cy="885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2175" b="1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ПОЛИТИЧЕСКИЕ</a:t>
            </a:r>
          </a:p>
        </p:txBody>
      </p:sp>
      <p:sp>
        <p:nv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8108341-3D51-4858-8072-523562A9187D}"/>
              </a:ext>
            </a:extLst>
          </p:cNvPr>
          <p:cNvSpPr>
            <a:spLocks noGrp="1"/>
          </p:cNvSpPr>
          <p:nvPr/>
        </p:nvSpPr>
        <p:spPr>
          <a:xfrm>
            <a:off x="7924800" y="3667125"/>
            <a:ext cx="0" cy="378142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453BB353-59AB-4732-BD48-A85C2BE4C58B}"/>
              </a:ext>
            </a:extLst>
          </p:cNvPr>
          <p:cNvSpPr>
            <a:spLocks noGrp="1"/>
          </p:cNvSpPr>
          <p:nvPr/>
        </p:nvSpPr>
        <p:spPr>
          <a:xfrm>
            <a:off x="7924800" y="4057650"/>
            <a:ext cx="2286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8" name="s22_x24_c12">
            <a:extLst>
              <a:ext uri="{FF2B5EF4-FFF2-40B4-BE49-F238E27FC236}">
                <a16:creationId xmlns:a16="http://schemas.microsoft.com/office/drawing/2014/main" id="{14455C66-8A21-4257-8432-D880C9EF2C2B}"/>
              </a:ext>
            </a:extLst>
          </p:cNvPr>
          <p:cNvSpPr>
            <a:spLocks noGrp="1"/>
          </p:cNvSpPr>
          <p:nvPr/>
        </p:nvSpPr>
        <p:spPr>
          <a:xfrm>
            <a:off x="8296275" y="3857625"/>
            <a:ext cx="272415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Неудачные реформы Оливареса</a:t>
            </a:r>
          </a:p>
        </p:txBody>
      </p:sp>
      <p:sp>
        <p:nv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E045C205-94DF-45D8-B2B7-B3E15D1B1E2D}"/>
              </a:ext>
            </a:extLst>
          </p:cNvPr>
          <p:cNvSpPr>
            <a:spLocks noGrp="1"/>
          </p:cNvSpPr>
          <p:nvPr/>
        </p:nvSpPr>
        <p:spPr>
          <a:xfrm>
            <a:off x="7924800" y="5381625"/>
            <a:ext cx="2286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30" name="s22_x25_c13">
            <a:extLst>
              <a:ext uri="{FF2B5EF4-FFF2-40B4-BE49-F238E27FC236}">
                <a16:creationId xmlns:a16="http://schemas.microsoft.com/office/drawing/2014/main" id="{CEEDCF2E-A2B4-4A74-A0C1-A3C183E9106C}"/>
              </a:ext>
            </a:extLst>
          </p:cNvPr>
          <p:cNvSpPr>
            <a:spLocks noGrp="1"/>
          </p:cNvSpPr>
          <p:nvPr/>
        </p:nvSpPr>
        <p:spPr>
          <a:xfrm>
            <a:off x="8296275" y="5181600"/>
            <a:ext cx="272415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Сепаратизм регионов. Потеря Португалии в 1640 г.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5BC51F9-5DD5-45C7-859A-14387C17053C}"/>
              </a:ext>
            </a:extLst>
          </p:cNvPr>
          <p:cNvSpPr>
            <a:spLocks noGrp="1"/>
          </p:cNvSpPr>
          <p:nvPr/>
        </p:nvSpPr>
        <p:spPr>
          <a:xfrm>
            <a:off x="11296650" y="2181225"/>
            <a:ext cx="3333750" cy="1304925"/>
          </a:xfrm>
          <a:prstGeom prst="rect">
            <a:avLst/>
          </a:prstGeom>
          <a:solidFill>
            <a:srgbClr val="142B40"/>
          </a:solidFill>
          <a:ln w="0">
            <a:noFill/>
          </a:ln>
        </p:spPr>
      </p:sp>
      <p:sp>
        <p:nvSpPr>
          <p:cNvPr id="32" name="s22_x21_c14">
            <a:extLst>
              <a:ext uri="{FF2B5EF4-FFF2-40B4-BE49-F238E27FC236}">
                <a16:creationId xmlns:a16="http://schemas.microsoft.com/office/drawing/2014/main" id="{B37B7EBB-B33E-427A-A36A-F5553FC5D721}"/>
              </a:ext>
            </a:extLst>
          </p:cNvPr>
          <p:cNvSpPr>
            <a:spLocks noGrp="1"/>
          </p:cNvSpPr>
          <p:nvPr/>
        </p:nvSpPr>
        <p:spPr>
          <a:xfrm>
            <a:off x="11410950" y="2447925"/>
            <a:ext cx="31051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6000"/>
              </a:lnSpc>
              <a:buNone/>
              <a:defRPr sz="2100" b="1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100" b="1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ВНЕШНЕ-</a:t>
            </a:r>
          </a:p>
        </p:txBody>
      </p:sp>
      <p:sp>
        <p:nvSpPr>
          <p:cNvPr id="33" name="s22_x21_c15">
            <a:extLst>
              <a:ext uri="{FF2B5EF4-FFF2-40B4-BE49-F238E27FC236}">
                <a16:creationId xmlns:a16="http://schemas.microsoft.com/office/drawing/2014/main" id="{885CECD1-F277-4316-BEFC-8FD52D8A1F83}"/>
              </a:ext>
            </a:extLst>
          </p:cNvPr>
          <p:cNvSpPr>
            <a:spLocks noGrp="1"/>
          </p:cNvSpPr>
          <p:nvPr/>
        </p:nvSpPr>
        <p:spPr>
          <a:xfrm>
            <a:off x="11410950" y="2886075"/>
            <a:ext cx="31051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6000"/>
              </a:lnSpc>
              <a:buNone/>
              <a:defRPr sz="1950" b="1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1950" b="1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ПОЛИТИЧЕСКИЕ</a:t>
            </a:r>
          </a:p>
        </p:txBody>
      </p:sp>
      <p:sp>
        <p:nv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A0191442-D0CA-4EE9-9C06-915F7E4AA41F}"/>
              </a:ext>
            </a:extLst>
          </p:cNvPr>
          <p:cNvSpPr>
            <a:spLocks noGrp="1"/>
          </p:cNvSpPr>
          <p:nvPr/>
        </p:nvSpPr>
        <p:spPr>
          <a:xfrm>
            <a:off x="11487150" y="3667125"/>
            <a:ext cx="0" cy="378142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53B82086-8514-41ED-A1CE-C43686489C9D}"/>
              </a:ext>
            </a:extLst>
          </p:cNvPr>
          <p:cNvSpPr>
            <a:spLocks noGrp="1"/>
          </p:cNvSpPr>
          <p:nvPr/>
        </p:nvSpPr>
        <p:spPr>
          <a:xfrm>
            <a:off x="11487150" y="4057650"/>
            <a:ext cx="2286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36" name="s22_x28_c16">
            <a:extLst>
              <a:ext uri="{FF2B5EF4-FFF2-40B4-BE49-F238E27FC236}">
                <a16:creationId xmlns:a16="http://schemas.microsoft.com/office/drawing/2014/main" id="{68BB8C6F-F27F-4084-ACD3-6F49E3284ACC}"/>
              </a:ext>
            </a:extLst>
          </p:cNvPr>
          <p:cNvSpPr>
            <a:spLocks noGrp="1"/>
          </p:cNvSpPr>
          <p:nvPr/>
        </p:nvSpPr>
        <p:spPr>
          <a:xfrm>
            <a:off x="11858625" y="3857625"/>
            <a:ext cx="272415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Дорогостоящие войны</a:t>
            </a:r>
          </a:p>
        </p:txBody>
      </p:sp>
      <p:sp>
        <p:nv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B29642BD-9F47-486C-B919-70440C6E3BAA}"/>
              </a:ext>
            </a:extLst>
          </p:cNvPr>
          <p:cNvSpPr>
            <a:spLocks noGrp="1"/>
          </p:cNvSpPr>
          <p:nvPr/>
        </p:nvSpPr>
        <p:spPr>
          <a:xfrm>
            <a:off x="11487150" y="5381625"/>
            <a:ext cx="2286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38" name="s22_x29_c17">
            <a:extLst>
              <a:ext uri="{FF2B5EF4-FFF2-40B4-BE49-F238E27FC236}">
                <a16:creationId xmlns:a16="http://schemas.microsoft.com/office/drawing/2014/main" id="{299AB6C8-8EA4-4810-B524-C7589E4BE6F4}"/>
              </a:ext>
            </a:extLst>
          </p:cNvPr>
          <p:cNvSpPr>
            <a:spLocks noGrp="1"/>
          </p:cNvSpPr>
          <p:nvPr/>
        </p:nvSpPr>
        <p:spPr>
          <a:xfrm>
            <a:off x="11858625" y="5181600"/>
            <a:ext cx="272415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Тридцатилетняя война 1618 - 1648 г.</a:t>
            </a:r>
          </a:p>
        </p:txBody>
      </p:sp>
    </p:spTree>
    <p:extLst>
      <p:ext uri="{BB962C8B-B14F-4D97-AF65-F5344CB8AC3E}">
        <p14:creationId xmlns:p14="http://schemas.microsoft.com/office/powerpoint/2010/main" val="1213776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1DC0288A-D48F-4616-BCE7-A8AB51710AB0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82017E2A-3C1C-4F55-8674-1C3A3277C1ED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23_x1_c1">
            <a:extLst>
              <a:ext uri="{FF2B5EF4-FFF2-40B4-BE49-F238E27FC236}">
                <a16:creationId xmlns:a16="http://schemas.microsoft.com/office/drawing/2014/main" id="{65C58563-A97F-4697-BD65-183853EA561C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ВОПРОС - ОТВЕТ</a:t>
            </a:r>
          </a:p>
        </p:txBody>
      </p:sp>
      <p:sp>
        <p:nvSpPr>
          <p:cNvPr id="4" name="s23_x2_c2">
            <a:extLst>
              <a:ext uri="{FF2B5EF4-FFF2-40B4-BE49-F238E27FC236}">
                <a16:creationId xmlns:a16="http://schemas.microsoft.com/office/drawing/2014/main" id="{E0965C7C-DD05-4ADD-8921-8512FB401E9E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Проверим понимание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AB811058-4710-41D6-A7FD-F65780B2C1EB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s23_x3_c3">
            <a:extLst>
              <a:ext uri="{FF2B5EF4-FFF2-40B4-BE49-F238E27FC236}">
                <a16:creationId xmlns:a16="http://schemas.microsoft.com/office/drawing/2014/main" id="{8B6EA2E2-CB4F-465D-86BA-58A234C0D7DA}"/>
              </a:ext>
            </a:extLst>
          </p:cNvPr>
          <p:cNvSpPr>
            <a:spLocks noGrp="1"/>
          </p:cNvSpPr>
          <p:nvPr/>
        </p:nvSpPr>
        <p:spPr>
          <a:xfrm>
            <a:off x="609600" y="2209800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1. Из каких частей состояла Испанская монархия и почему ими было сложно управлять?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A1E9251-5340-49C2-9BF3-149E09A91C59}"/>
              </a:ext>
            </a:extLst>
          </p:cNvPr>
          <p:cNvSpPr>
            <a:spLocks noGrp="1"/>
          </p:cNvSpPr>
          <p:nvPr/>
        </p:nvSpPr>
        <p:spPr>
          <a:xfrm>
            <a:off x="609600" y="3424238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8" name="s23_x3_c4">
            <a:extLst>
              <a:ext uri="{FF2B5EF4-FFF2-40B4-BE49-F238E27FC236}">
                <a16:creationId xmlns:a16="http://schemas.microsoft.com/office/drawing/2014/main" id="{3C6F8622-EF57-4107-85B0-CF39E6E256E8}"/>
              </a:ext>
            </a:extLst>
          </p:cNvPr>
          <p:cNvSpPr>
            <a:spLocks noGrp="1"/>
          </p:cNvSpPr>
          <p:nvPr/>
        </p:nvSpPr>
        <p:spPr>
          <a:xfrm>
            <a:off x="609600" y="3662363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2. Почему королям было трудно собирать деньги на войны, несмотря на богатство некоторых регионов?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D21EE63-E59E-492E-9F54-134FE080CC5A}"/>
              </a:ext>
            </a:extLst>
          </p:cNvPr>
          <p:cNvSpPr>
            <a:spLocks noGrp="1"/>
          </p:cNvSpPr>
          <p:nvPr/>
        </p:nvSpPr>
        <p:spPr>
          <a:xfrm>
            <a:off x="609600" y="4876800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10" name="s23_x3_c5">
            <a:extLst>
              <a:ext uri="{FF2B5EF4-FFF2-40B4-BE49-F238E27FC236}">
                <a16:creationId xmlns:a16="http://schemas.microsoft.com/office/drawing/2014/main" id="{5633F20C-87D4-4DDF-B9A4-DE528031AECB}"/>
              </a:ext>
            </a:extLst>
          </p:cNvPr>
          <p:cNvSpPr>
            <a:spLocks noGrp="1"/>
          </p:cNvSpPr>
          <p:nvPr/>
        </p:nvSpPr>
        <p:spPr>
          <a:xfrm>
            <a:off x="609600" y="5114925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3. Какие три главные причины привели к упадку испанской экономики в XVII веке?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7ADC626-C554-4D59-929C-111F0C7C1D81}"/>
              </a:ext>
            </a:extLst>
          </p:cNvPr>
          <p:cNvSpPr>
            <a:spLocks noGrp="1"/>
          </p:cNvSpPr>
          <p:nvPr/>
        </p:nvSpPr>
        <p:spPr>
          <a:xfrm>
            <a:off x="609600" y="6329363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12" name="s23_x3_c6">
            <a:extLst>
              <a:ext uri="{FF2B5EF4-FFF2-40B4-BE49-F238E27FC236}">
                <a16:creationId xmlns:a16="http://schemas.microsoft.com/office/drawing/2014/main" id="{0FA57371-1356-4338-AA49-39261888ADDD}"/>
              </a:ext>
            </a:extLst>
          </p:cNvPr>
          <p:cNvSpPr>
            <a:spLocks noGrp="1"/>
          </p:cNvSpPr>
          <p:nvPr/>
        </p:nvSpPr>
        <p:spPr>
          <a:xfrm>
            <a:off x="609600" y="6567488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4. Как изгнание морисков в 1609 году повлияло на экономику Испании?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94F3D25-1342-4BE4-B3AA-A3F3CDE47B8A}"/>
              </a:ext>
            </a:extLst>
          </p:cNvPr>
          <p:cNvSpPr>
            <a:spLocks noGrp="1"/>
          </p:cNvSpPr>
          <p:nvPr/>
        </p:nvSpPr>
        <p:spPr>
          <a:xfrm>
            <a:off x="609600" y="7781925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14" name="s23_x3_c7">
            <a:extLst>
              <a:ext uri="{FF2B5EF4-FFF2-40B4-BE49-F238E27FC236}">
                <a16:creationId xmlns:a16="http://schemas.microsoft.com/office/drawing/2014/main" id="{C2580542-A00C-4845-A2B9-721FD1BACF75}"/>
              </a:ext>
            </a:extLst>
          </p:cNvPr>
          <p:cNvSpPr>
            <a:spLocks noGrp="1"/>
          </p:cNvSpPr>
          <p:nvPr/>
        </p:nvSpPr>
        <p:spPr>
          <a:xfrm>
            <a:off x="7839075" y="2209800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5. Что хотел изменить граф Оливарес и почему его реформы провалились?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41E797A-B7B5-41D4-AED0-3D8C07FE1A2A}"/>
              </a:ext>
            </a:extLst>
          </p:cNvPr>
          <p:cNvSpPr>
            <a:spLocks noGrp="1"/>
          </p:cNvSpPr>
          <p:nvPr/>
        </p:nvSpPr>
        <p:spPr>
          <a:xfrm>
            <a:off x="7839075" y="3424238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16" name="s23_x3_c8">
            <a:extLst>
              <a:ext uri="{FF2B5EF4-FFF2-40B4-BE49-F238E27FC236}">
                <a16:creationId xmlns:a16="http://schemas.microsoft.com/office/drawing/2014/main" id="{7F54A1EE-1A02-4DE3-93C4-380BD329D322}"/>
              </a:ext>
            </a:extLst>
          </p:cNvPr>
          <p:cNvSpPr>
            <a:spLocks noGrp="1"/>
          </p:cNvSpPr>
          <p:nvPr/>
        </p:nvSpPr>
        <p:spPr>
          <a:xfrm>
            <a:off x="7839075" y="3662363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6. Каков был главный результат восстаний в Португалии и Каталонии?</a:t>
            </a:r>
          </a:p>
        </p:txBody>
      </p:sp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C89AE3D-6E61-4DC2-B10E-268CFBAD2BF1}"/>
              </a:ext>
            </a:extLst>
          </p:cNvPr>
          <p:cNvSpPr>
            <a:spLocks noGrp="1"/>
          </p:cNvSpPr>
          <p:nvPr/>
        </p:nvSpPr>
        <p:spPr>
          <a:xfrm>
            <a:off x="7839075" y="4876800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18" name="s23_x3_c9">
            <a:extLst>
              <a:ext uri="{FF2B5EF4-FFF2-40B4-BE49-F238E27FC236}">
                <a16:creationId xmlns:a16="http://schemas.microsoft.com/office/drawing/2014/main" id="{518FF8C8-528B-497A-A255-CB5604878FD9}"/>
              </a:ext>
            </a:extLst>
          </p:cNvPr>
          <p:cNvSpPr>
            <a:spLocks noGrp="1"/>
          </p:cNvSpPr>
          <p:nvPr/>
        </p:nvSpPr>
        <p:spPr>
          <a:xfrm>
            <a:off x="7839075" y="5114925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7. С какой целью русский царь отправил посольство в Испанию в 1668 году?</a:t>
            </a:r>
          </a:p>
        </p:txBody>
      </p:sp>
      <p:sp>
        <p:nv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9E4A746-C8ED-46C3-8BE6-D71126BEF456}"/>
              </a:ext>
            </a:extLst>
          </p:cNvPr>
          <p:cNvSpPr>
            <a:spLocks noGrp="1"/>
          </p:cNvSpPr>
          <p:nvPr/>
        </p:nvSpPr>
        <p:spPr>
          <a:xfrm>
            <a:off x="7839075" y="6329363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20" name="s23_x3_c10">
            <a:extLst>
              <a:ext uri="{FF2B5EF4-FFF2-40B4-BE49-F238E27FC236}">
                <a16:creationId xmlns:a16="http://schemas.microsoft.com/office/drawing/2014/main" id="{F1A6665F-9A09-4B96-A21C-BB0C9500E86E}"/>
              </a:ext>
            </a:extLst>
          </p:cNvPr>
          <p:cNvSpPr>
            <a:spLocks noGrp="1"/>
          </p:cNvSpPr>
          <p:nvPr/>
        </p:nvSpPr>
        <p:spPr>
          <a:xfrm>
            <a:off x="7839075" y="6567488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8. Почему визит русского посольства в Мадрид был важен, даже если договор подписать не удалось?</a:t>
            </a:r>
          </a:p>
        </p:txBody>
      </p:sp>
      <p:sp>
        <p:nv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00502A28-5729-41EB-B75C-4AE96AB8C70A}"/>
              </a:ext>
            </a:extLst>
          </p:cNvPr>
          <p:cNvSpPr>
            <a:spLocks noGrp="1"/>
          </p:cNvSpPr>
          <p:nvPr/>
        </p:nvSpPr>
        <p:spPr>
          <a:xfrm>
            <a:off x="7839075" y="7781925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2355988-340A-4262-A119-D9B3E95FFCBC}"/>
              </a:ext>
            </a:extLst>
          </p:cNvPr>
          <p:cNvSpPr>
            <a:spLocks noGrp="1"/>
          </p:cNvSpPr>
          <p:nvPr/>
        </p:nvSpPr>
        <p:spPr>
          <a:xfrm>
            <a:off x="7486650" y="2171700"/>
            <a:ext cx="0" cy="5619750"/>
          </a:xfrm>
          <a:prstGeom prst="line">
            <a:avLst/>
          </a:prstGeom>
          <a:ln w="9525">
            <a:solidFill>
              <a:srgbClr val="CDBFA7"/>
            </a:solidFill>
          </a:ln>
        </p:spPr>
      </p:sp>
    </p:spTree>
    <p:extLst>
      <p:ext uri="{BB962C8B-B14F-4D97-AF65-F5344CB8AC3E}">
        <p14:creationId xmlns:p14="http://schemas.microsoft.com/office/powerpoint/2010/main" val="1454690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F34C6D9-311C-43D5-B9AC-10C8D0BE589E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506375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1610E073-D426-4892-89D7-D042826079E6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24_x1_c1">
            <a:extLst>
              <a:ext uri="{FF2B5EF4-FFF2-40B4-BE49-F238E27FC236}">
                <a16:creationId xmlns:a16="http://schemas.microsoft.com/office/drawing/2014/main" id="{55B34B4E-6A61-4C51-B813-F72A18B48250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ВЫВОДЫ: ЦИКЛ ВЕЛИЧИЯ И УПАДКА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B6C88A6-836F-4189-A46C-F1B83920BAF8}"/>
              </a:ext>
            </a:extLst>
          </p:cNvPr>
          <p:cNvSpPr>
            <a:spLocks noGrp="1"/>
          </p:cNvSpPr>
          <p:nvPr/>
        </p:nvSpPr>
        <p:spPr>
          <a:xfrm>
            <a:off x="609600" y="16859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4E54D07-5FE0-45C4-989E-7DF79A6EF775}"/>
              </a:ext>
            </a:extLst>
          </p:cNvPr>
          <p:cNvSpPr>
            <a:spLocks noGrp="1"/>
          </p:cNvSpPr>
          <p:nvPr/>
        </p:nvSpPr>
        <p:spPr>
          <a:xfrm>
            <a:off x="609600" y="2324100"/>
            <a:ext cx="752475" cy="0"/>
          </a:xfrm>
          <a:prstGeom prst="line">
            <a:avLst/>
          </a:prstGeom>
          <a:ln w="28575">
            <a:solidFill>
              <a:srgbClr val="A58A55"/>
            </a:solidFill>
          </a:ln>
        </p:spPr>
      </p:sp>
      <p:sp>
        <p:nvSpPr>
          <p:cNvPr id="6" name="s24_x2_c2">
            <a:extLst>
              <a:ext uri="{FF2B5EF4-FFF2-40B4-BE49-F238E27FC236}">
                <a16:creationId xmlns:a16="http://schemas.microsoft.com/office/drawing/2014/main" id="{5A522DE1-71D2-4BB7-BBC9-C84822AA3010}"/>
              </a:ext>
            </a:extLst>
          </p:cNvPr>
          <p:cNvSpPr>
            <a:spLocks noGrp="1"/>
          </p:cNvSpPr>
          <p:nvPr/>
        </p:nvSpPr>
        <p:spPr>
          <a:xfrm>
            <a:off x="609600" y="2600325"/>
            <a:ext cx="6705600" cy="2333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От империи к национальному государству:</a:t>
            </a:r>
            <a:r>
              <a:rPr sz="262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Неповторимая, но неподъемная империя Карла V и Филиппа II уступила место более прагматичной Испании, вынужденной признать свои границы.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6F66C8A-A91A-4BEC-9DDA-A5D84F212B29}"/>
              </a:ext>
            </a:extLst>
          </p:cNvPr>
          <p:cNvSpPr>
            <a:spLocks noGrp="1"/>
          </p:cNvSpPr>
          <p:nvPr/>
        </p:nvSpPr>
        <p:spPr>
          <a:xfrm>
            <a:off x="7905750" y="2324100"/>
            <a:ext cx="752475" cy="0"/>
          </a:xfrm>
          <a:prstGeom prst="line">
            <a:avLst/>
          </a:prstGeom>
          <a:ln w="28575">
            <a:solidFill>
              <a:srgbClr val="A58A55"/>
            </a:solidFill>
          </a:ln>
        </p:spPr>
      </p:sp>
      <p:sp>
        <p:nvSpPr>
          <p:cNvPr id="8" name="s24_x2_c3">
            <a:extLst>
              <a:ext uri="{FF2B5EF4-FFF2-40B4-BE49-F238E27FC236}">
                <a16:creationId xmlns:a16="http://schemas.microsoft.com/office/drawing/2014/main" id="{A4BA7156-B353-4449-80C5-CFE895AB2D49}"/>
              </a:ext>
            </a:extLst>
          </p:cNvPr>
          <p:cNvSpPr>
            <a:spLocks noGrp="1"/>
          </p:cNvSpPr>
          <p:nvPr/>
        </p:nvSpPr>
        <p:spPr>
          <a:xfrm>
            <a:off x="7905750" y="2600325"/>
            <a:ext cx="6705600" cy="2333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Несоответствие амбиций и возможностей:</a:t>
            </a:r>
            <a:r>
              <a:rPr sz="262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Главной причиной упадка стал разрыв между глобальными амбициями (борьба за веру, гегемония в Европе) и скудной экономической базой, усугублённой внутренними проблемами.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52E2B33-3276-483A-BD8F-B1C9ED9E38AC}"/>
              </a:ext>
            </a:extLst>
          </p:cNvPr>
          <p:cNvSpPr>
            <a:spLocks noGrp="1"/>
          </p:cNvSpPr>
          <p:nvPr/>
        </p:nvSpPr>
        <p:spPr>
          <a:xfrm>
            <a:off x="609600" y="5191125"/>
            <a:ext cx="752475" cy="0"/>
          </a:xfrm>
          <a:prstGeom prst="line">
            <a:avLst/>
          </a:prstGeom>
          <a:ln w="28575">
            <a:solidFill>
              <a:srgbClr val="A58A55"/>
            </a:solidFill>
          </a:ln>
        </p:spPr>
      </p:sp>
      <p:sp>
        <p:nvSpPr>
          <p:cNvPr id="10" name="s24_x2_c4">
            <a:extLst>
              <a:ext uri="{FF2B5EF4-FFF2-40B4-BE49-F238E27FC236}">
                <a16:creationId xmlns:a16="http://schemas.microsoft.com/office/drawing/2014/main" id="{D4663621-98FD-4C6D-A307-A7D021C99FD8}"/>
              </a:ext>
            </a:extLst>
          </p:cNvPr>
          <p:cNvSpPr>
            <a:spLocks noGrp="1"/>
          </p:cNvSpPr>
          <p:nvPr/>
        </p:nvSpPr>
        <p:spPr>
          <a:xfrm>
            <a:off x="609600" y="5467350"/>
            <a:ext cx="6705600" cy="2333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Цена имперского величия:</a:t>
            </a:r>
            <a:r>
              <a:rPr sz="262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Могущество было достигнуто ценой экономического разорения Кастилии, подавления свобод и потери самых развитых территорий (Нидерланды, Португалия).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FE0B993-5FDD-491C-A379-CD81101AF75D}"/>
              </a:ext>
            </a:extLst>
          </p:cNvPr>
          <p:cNvSpPr>
            <a:spLocks noGrp="1"/>
          </p:cNvSpPr>
          <p:nvPr/>
        </p:nvSpPr>
        <p:spPr>
          <a:xfrm>
            <a:off x="7905750" y="5191125"/>
            <a:ext cx="752475" cy="0"/>
          </a:xfrm>
          <a:prstGeom prst="line">
            <a:avLst/>
          </a:prstGeom>
          <a:ln w="28575">
            <a:solidFill>
              <a:srgbClr val="A58A55"/>
            </a:solidFill>
          </a:ln>
        </p:spPr>
      </p:sp>
      <p:sp>
        <p:nvSpPr>
          <p:cNvPr id="12" name="s24_x2_c5">
            <a:extLst>
              <a:ext uri="{FF2B5EF4-FFF2-40B4-BE49-F238E27FC236}">
                <a16:creationId xmlns:a16="http://schemas.microsoft.com/office/drawing/2014/main" id="{0B32EB30-B793-4CC9-A910-3CA7BFA010B0}"/>
              </a:ext>
            </a:extLst>
          </p:cNvPr>
          <p:cNvSpPr>
            <a:spLocks noGrp="1"/>
          </p:cNvSpPr>
          <p:nvPr/>
        </p:nvSpPr>
        <p:spPr>
          <a:xfrm>
            <a:off x="7905750" y="5467350"/>
            <a:ext cx="6705600" cy="2333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Наследие:</a:t>
            </a:r>
            <a:r>
              <a:rPr sz="262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Несмотря на упадок, Испания оставила гигантское культурное, правовое и лингвистическое наследие, повлиявшее на весь мир.</a:t>
            </a:r>
          </a:p>
        </p:txBody>
      </p:sp>
    </p:spTree>
    <p:extLst>
      <p:ext uri="{BB962C8B-B14F-4D97-AF65-F5344CB8AC3E}">
        <p14:creationId xmlns:p14="http://schemas.microsoft.com/office/powerpoint/2010/main" val="121045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E23825A-8111-4F9D-B656-20E0B88D978E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2AE01568-B4E7-4F7D-9F9D-9A7D93571CDC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25_x1_c1">
            <a:extLst>
              <a:ext uri="{FF2B5EF4-FFF2-40B4-BE49-F238E27FC236}">
                <a16:creationId xmlns:a16="http://schemas.microsoft.com/office/drawing/2014/main" id="{254DC4B1-9BC9-427B-A2C6-2739ECDB2D05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ПОВТОРЯЕМ ТЕРМИНЫ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55769B9-DBE3-4692-837F-0E95FE6399A4}"/>
              </a:ext>
            </a:extLst>
          </p:cNvPr>
          <p:cNvSpPr>
            <a:spLocks noGrp="1"/>
          </p:cNvSpPr>
          <p:nvPr/>
        </p:nvSpPr>
        <p:spPr>
          <a:xfrm>
            <a:off x="609600" y="1314450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5" name="s25_x2_c2">
            <a:extLst>
              <a:ext uri="{FF2B5EF4-FFF2-40B4-BE49-F238E27FC236}">
                <a16:creationId xmlns:a16="http://schemas.microsoft.com/office/drawing/2014/main" id="{AEAE9754-323D-483C-B907-2F7DB30E6095}"/>
              </a:ext>
            </a:extLst>
          </p:cNvPr>
          <p:cNvSpPr>
            <a:spLocks noGrp="1"/>
          </p:cNvSpPr>
          <p:nvPr/>
        </p:nvSpPr>
        <p:spPr>
          <a:xfrm>
            <a:off x="609600" y="2095500"/>
            <a:ext cx="2828925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925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2925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Реконкúста</a:t>
            </a:r>
          </a:p>
        </p:txBody>
      </p:sp>
      <p:sp>
        <p:nvSpPr>
          <p:cNvPr id="6" name="s25_x2_c3">
            <a:extLst>
              <a:ext uri="{FF2B5EF4-FFF2-40B4-BE49-F238E27FC236}">
                <a16:creationId xmlns:a16="http://schemas.microsoft.com/office/drawing/2014/main" id="{86A33A66-AB5A-4D17-8303-DE96646E032B}"/>
              </a:ext>
            </a:extLst>
          </p:cNvPr>
          <p:cNvSpPr>
            <a:spLocks noGrp="1"/>
          </p:cNvSpPr>
          <p:nvPr/>
        </p:nvSpPr>
        <p:spPr>
          <a:xfrm>
            <a:off x="3781425" y="2047875"/>
            <a:ext cx="10839450" cy="1600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- многолетний процесс (VIII-XV вв.) отвоевывания Пиренейского полуострова христианскими королевствами у мусульман. Завершилась в 1492 году взятием Гранады. Создала культуру военной и религиозной нетерпимости.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5DAC22C-5385-4CA9-92B6-DB442316C5C5}"/>
              </a:ext>
            </a:extLst>
          </p:cNvPr>
          <p:cNvSpPr>
            <a:spLocks noGrp="1"/>
          </p:cNvSpPr>
          <p:nvPr/>
        </p:nvSpPr>
        <p:spPr>
          <a:xfrm>
            <a:off x="609600" y="3771900"/>
            <a:ext cx="14020800" cy="0"/>
          </a:xfrm>
          <a:prstGeom prst="line">
            <a:avLst/>
          </a:prstGeom>
          <a:ln w="9525">
            <a:solidFill>
              <a:srgbClr val="CDBFA9"/>
            </a:solidFill>
          </a:ln>
        </p:spPr>
      </p:sp>
      <p:sp>
        <p:nvSpPr>
          <p:cNvPr id="8" name="s25_x2_c4">
            <a:extLst>
              <a:ext uri="{FF2B5EF4-FFF2-40B4-BE49-F238E27FC236}">
                <a16:creationId xmlns:a16="http://schemas.microsoft.com/office/drawing/2014/main" id="{8D96FB7F-1833-43BF-8339-DE7624F9C5FA}"/>
              </a:ext>
            </a:extLst>
          </p:cNvPr>
          <p:cNvSpPr>
            <a:spLocks noGrp="1"/>
          </p:cNvSpPr>
          <p:nvPr/>
        </p:nvSpPr>
        <p:spPr>
          <a:xfrm>
            <a:off x="609600" y="4019550"/>
            <a:ext cx="2828925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925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2925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Кортéсы</a:t>
            </a:r>
          </a:p>
        </p:txBody>
      </p:sp>
      <p:sp>
        <p:nvSpPr>
          <p:cNvPr id="9" name="s25_x2_c5">
            <a:extLst>
              <a:ext uri="{FF2B5EF4-FFF2-40B4-BE49-F238E27FC236}">
                <a16:creationId xmlns:a16="http://schemas.microsoft.com/office/drawing/2014/main" id="{1E9C2AB8-3336-473B-819D-63E14F2D886D}"/>
              </a:ext>
            </a:extLst>
          </p:cNvPr>
          <p:cNvSpPr>
            <a:spLocks noGrp="1"/>
          </p:cNvSpPr>
          <p:nvPr/>
        </p:nvSpPr>
        <p:spPr>
          <a:xfrm>
            <a:off x="3781425" y="3971925"/>
            <a:ext cx="10839450" cy="1600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- сословно-представительный орган власти в испанских королевствах. Имели право вотировать (одобрять) новые налоги. Их влияние постепенно уменьшалось по мере усиления королевской власти.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EADB847-6BD9-44BC-ADF2-28308A533415}"/>
              </a:ext>
            </a:extLst>
          </p:cNvPr>
          <p:cNvSpPr>
            <a:spLocks noGrp="1"/>
          </p:cNvSpPr>
          <p:nvPr/>
        </p:nvSpPr>
        <p:spPr>
          <a:xfrm>
            <a:off x="609600" y="5695950"/>
            <a:ext cx="14020800" cy="0"/>
          </a:xfrm>
          <a:prstGeom prst="line">
            <a:avLst/>
          </a:prstGeom>
          <a:ln w="9525">
            <a:solidFill>
              <a:srgbClr val="CDBFA9"/>
            </a:solidFill>
          </a:ln>
        </p:spPr>
      </p:sp>
      <p:sp>
        <p:nvSpPr>
          <p:cNvPr id="11" name="s25_x2_c6">
            <a:extLst>
              <a:ext uri="{FF2B5EF4-FFF2-40B4-BE49-F238E27FC236}">
                <a16:creationId xmlns:a16="http://schemas.microsoft.com/office/drawing/2014/main" id="{3866619A-2FBC-4C47-AE8D-7F7805CD88B5}"/>
              </a:ext>
            </a:extLst>
          </p:cNvPr>
          <p:cNvSpPr>
            <a:spLocks noGrp="1"/>
          </p:cNvSpPr>
          <p:nvPr/>
        </p:nvSpPr>
        <p:spPr>
          <a:xfrm>
            <a:off x="609600" y="5943600"/>
            <a:ext cx="2828925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925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2925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Грáнды</a:t>
            </a:r>
          </a:p>
        </p:txBody>
      </p:sp>
      <p:sp>
        <p:nvSpPr>
          <p:cNvPr id="12" name="s25_x2_c7">
            <a:extLst>
              <a:ext uri="{FF2B5EF4-FFF2-40B4-BE49-F238E27FC236}">
                <a16:creationId xmlns:a16="http://schemas.microsoft.com/office/drawing/2014/main" id="{5FAC761F-3CEB-4C82-9803-59C0A8D937A5}"/>
              </a:ext>
            </a:extLst>
          </p:cNvPr>
          <p:cNvSpPr>
            <a:spLocks noGrp="1"/>
          </p:cNvSpPr>
          <p:nvPr/>
        </p:nvSpPr>
        <p:spPr>
          <a:xfrm>
            <a:off x="3781425" y="5895975"/>
            <a:ext cx="10839450" cy="1600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- высшая титулованная знать, имевшая огромное влияние и богатство. Короли, проводя политику централизации, отстраняли их от прямого управления, но оставляли им посты в армии и дипломатии.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C7473A3-B13C-46AD-9100-7AB8BB883346}"/>
              </a:ext>
            </a:extLst>
          </p:cNvPr>
          <p:cNvSpPr>
            <a:spLocks noGrp="1"/>
          </p:cNvSpPr>
          <p:nvPr/>
        </p:nvSpPr>
        <p:spPr>
          <a:xfrm>
            <a:off x="609600" y="7620000"/>
            <a:ext cx="14020800" cy="0"/>
          </a:xfrm>
          <a:prstGeom prst="line">
            <a:avLst/>
          </a:prstGeom>
          <a:ln w="9525">
            <a:solidFill>
              <a:srgbClr val="CDBFA9"/>
            </a:solidFill>
          </a:ln>
        </p:spPr>
      </p:sp>
    </p:spTree>
    <p:extLst>
      <p:ext uri="{BB962C8B-B14F-4D97-AF65-F5344CB8AC3E}">
        <p14:creationId xmlns:p14="http://schemas.microsoft.com/office/powerpoint/2010/main" val="238842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55B1E07-E4E9-410D-A3DD-DFD841EF4481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0844B848-77A1-435C-A944-84DC64D5DA2C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26_x1_c1">
            <a:extLst>
              <a:ext uri="{FF2B5EF4-FFF2-40B4-BE49-F238E27FC236}">
                <a16:creationId xmlns:a16="http://schemas.microsoft.com/office/drawing/2014/main" id="{E316572E-4030-4FF4-854F-78BA1EEFE9F6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ПОВТОРЯЕМ ТЕРМИНЫ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7D7B38F-BC36-4317-9D7A-E19807EFAD24}"/>
              </a:ext>
            </a:extLst>
          </p:cNvPr>
          <p:cNvSpPr>
            <a:spLocks noGrp="1"/>
          </p:cNvSpPr>
          <p:nvPr/>
        </p:nvSpPr>
        <p:spPr>
          <a:xfrm>
            <a:off x="609600" y="1314450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C4EA50F-DAD2-4970-96FB-51F9E6AA0E9C}"/>
              </a:ext>
            </a:extLst>
          </p:cNvPr>
          <p:cNvSpPr>
            <a:spLocks noGrp="1"/>
          </p:cNvSpPr>
          <p:nvPr/>
        </p:nvSpPr>
        <p:spPr>
          <a:xfrm>
            <a:off x="609600" y="2028825"/>
            <a:ext cx="4448175" cy="0"/>
          </a:xfrm>
          <a:prstGeom prst="line">
            <a:avLst/>
          </a:prstGeom>
          <a:ln w="28575">
            <a:solidFill>
              <a:srgbClr val="A58A55"/>
            </a:solidFill>
          </a:ln>
        </p:spPr>
      </p:sp>
      <p:sp>
        <p:nvSpPr>
          <p:cNvPr id="6" name="s26_x2_c2">
            <a:extLst>
              <a:ext uri="{FF2B5EF4-FFF2-40B4-BE49-F238E27FC236}">
                <a16:creationId xmlns:a16="http://schemas.microsoft.com/office/drawing/2014/main" id="{D937FF05-7A35-4DF8-B5B9-705D3E07FEDD}"/>
              </a:ext>
            </a:extLst>
          </p:cNvPr>
          <p:cNvSpPr>
            <a:spLocks noGrp="1"/>
          </p:cNvSpPr>
          <p:nvPr/>
        </p:nvSpPr>
        <p:spPr>
          <a:xfrm>
            <a:off x="609600" y="2371725"/>
            <a:ext cx="443865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300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Мéста</a:t>
            </a:r>
          </a:p>
        </p:txBody>
      </p:sp>
      <p:sp>
        <p:nvSpPr>
          <p:cNvPr id="7" name="s26_x2_c3">
            <a:extLst>
              <a:ext uri="{FF2B5EF4-FFF2-40B4-BE49-F238E27FC236}">
                <a16:creationId xmlns:a16="http://schemas.microsoft.com/office/drawing/2014/main" id="{02B860B8-5ED1-4489-8828-FFD3622BDC3B}"/>
              </a:ext>
            </a:extLst>
          </p:cNvPr>
          <p:cNvSpPr>
            <a:spLocks noGrp="1"/>
          </p:cNvSpPr>
          <p:nvPr/>
        </p:nvSpPr>
        <p:spPr>
          <a:xfrm>
            <a:off x="609600" y="3381375"/>
            <a:ext cx="4438650" cy="4371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- мощный союз владельцев овечьих отар, пользовавшийся королевскими привилегиями. Имел право на свободный выпас на больших территориях, что наносило ущерб земледелию. Экспорт шерсти обогащал казну, но разорял местных сукноделов.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03F1F0F-ACF4-4249-8A5A-51A838EC29E5}"/>
              </a:ext>
            </a:extLst>
          </p:cNvPr>
          <p:cNvSpPr>
            <a:spLocks noGrp="1"/>
          </p:cNvSpPr>
          <p:nvPr/>
        </p:nvSpPr>
        <p:spPr>
          <a:xfrm>
            <a:off x="5381625" y="2028825"/>
            <a:ext cx="4448175" cy="0"/>
          </a:xfrm>
          <a:prstGeom prst="line">
            <a:avLst/>
          </a:prstGeom>
          <a:ln w="28575">
            <a:solidFill>
              <a:srgbClr val="7C2737"/>
            </a:solidFill>
          </a:ln>
        </p:spPr>
      </p:sp>
      <p:sp>
        <p:nvSpPr>
          <p:cNvPr id="9" name="s26_x2_c4">
            <a:extLst>
              <a:ext uri="{FF2B5EF4-FFF2-40B4-BE49-F238E27FC236}">
                <a16:creationId xmlns:a16="http://schemas.microsoft.com/office/drawing/2014/main" id="{096B737C-7F55-460F-9164-AC5B1512B0E0}"/>
              </a:ext>
            </a:extLst>
          </p:cNvPr>
          <p:cNvSpPr>
            <a:spLocks noGrp="1"/>
          </p:cNvSpPr>
          <p:nvPr/>
        </p:nvSpPr>
        <p:spPr>
          <a:xfrm>
            <a:off x="5381625" y="2371725"/>
            <a:ext cx="443865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300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Идáльго</a:t>
            </a:r>
          </a:p>
        </p:txBody>
      </p:sp>
      <p:sp>
        <p:nvSpPr>
          <p:cNvPr id="10" name="s26_x2_c5">
            <a:extLst>
              <a:ext uri="{FF2B5EF4-FFF2-40B4-BE49-F238E27FC236}">
                <a16:creationId xmlns:a16="http://schemas.microsoft.com/office/drawing/2014/main" id="{16CB32DA-78A6-47F7-9198-E07BB41B6E9F}"/>
              </a:ext>
            </a:extLst>
          </p:cNvPr>
          <p:cNvSpPr>
            <a:spLocks noGrp="1"/>
          </p:cNvSpPr>
          <p:nvPr/>
        </p:nvSpPr>
        <p:spPr>
          <a:xfrm>
            <a:off x="5381625" y="3381375"/>
            <a:ext cx="4438650" cy="4371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- мелкое дворянство, освобожденное от уплаты налогов. Многие были бедны и жили за счет военной службы или поиска удачи в колониях. Их многочисленность и налоговые привилегии легли тяжелым бременем на экономику.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C67A4D1-8633-4F87-9E74-A45AF1D5BF55}"/>
              </a:ext>
            </a:extLst>
          </p:cNvPr>
          <p:cNvSpPr>
            <a:spLocks noGrp="1"/>
          </p:cNvSpPr>
          <p:nvPr/>
        </p:nvSpPr>
        <p:spPr>
          <a:xfrm>
            <a:off x="10153650" y="2028825"/>
            <a:ext cx="4448175" cy="0"/>
          </a:xfrm>
          <a:prstGeom prst="line">
            <a:avLst/>
          </a:prstGeom>
          <a:ln w="28575">
            <a:solidFill>
              <a:srgbClr val="A58A55"/>
            </a:solidFill>
          </a:ln>
        </p:spPr>
      </p:sp>
      <p:sp>
        <p:nvSpPr>
          <p:cNvPr id="12" name="s26_x2_c6">
            <a:extLst>
              <a:ext uri="{FF2B5EF4-FFF2-40B4-BE49-F238E27FC236}">
                <a16:creationId xmlns:a16="http://schemas.microsoft.com/office/drawing/2014/main" id="{77285678-3E8D-490F-8A14-0E7873254B6B}"/>
              </a:ext>
            </a:extLst>
          </p:cNvPr>
          <p:cNvSpPr>
            <a:spLocks noGrp="1"/>
          </p:cNvSpPr>
          <p:nvPr/>
        </p:nvSpPr>
        <p:spPr>
          <a:xfrm>
            <a:off x="10153650" y="2371725"/>
            <a:ext cx="443865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300" b="0">
                <a:solidFill>
                  <a:srgbClr val="7C2737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7C2737"/>
                </a:solidFill>
                <a:latin typeface="Georgia"/>
                <a:ea typeface="Georgia"/>
                <a:cs typeface="Georgia"/>
              </a:rPr>
              <a:t>Морúски</a:t>
            </a:r>
          </a:p>
        </p:txBody>
      </p:sp>
      <p:sp>
        <p:nvSpPr>
          <p:cNvPr id="13" name="s26_x2_c7">
            <a:extLst>
              <a:ext uri="{FF2B5EF4-FFF2-40B4-BE49-F238E27FC236}">
                <a16:creationId xmlns:a16="http://schemas.microsoft.com/office/drawing/2014/main" id="{193F85FA-32BD-408B-BC9D-BA2FAF91215F}"/>
              </a:ext>
            </a:extLst>
          </p:cNvPr>
          <p:cNvSpPr>
            <a:spLocks noGrp="1"/>
          </p:cNvSpPr>
          <p:nvPr/>
        </p:nvSpPr>
        <p:spPr>
          <a:xfrm>
            <a:off x="10153650" y="3381375"/>
            <a:ext cx="4438650" cy="4371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- потомки мусульман, насильственно обращенных в христианство. Подозревались в тайной приверженности исламу. Их изгнание в 1609 году нанесло тяжелый удар по сельскому хозяйству и ремеслам Испании.</a:t>
            </a:r>
          </a:p>
        </p:txBody>
      </p:sp>
    </p:spTree>
    <p:extLst>
      <p:ext uri="{BB962C8B-B14F-4D97-AF65-F5344CB8AC3E}">
        <p14:creationId xmlns:p14="http://schemas.microsoft.com/office/powerpoint/2010/main" val="2114340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7B84FE8-6711-46EF-968A-565FB0182062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BD26A835-5C8B-4DD7-8C9D-A3C765408F63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27_x1_c1">
            <a:extLst>
              <a:ext uri="{FF2B5EF4-FFF2-40B4-BE49-F238E27FC236}">
                <a16:creationId xmlns:a16="http://schemas.microsoft.com/office/drawing/2014/main" id="{0859D69D-F6F7-41D6-B8FC-E6085E874A67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ПОВТОРЯЕМ ТЕРМИНЫ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CBCF36DF-4B64-4A36-9209-172382A9BAC9}"/>
              </a:ext>
            </a:extLst>
          </p:cNvPr>
          <p:cNvSpPr>
            <a:spLocks noGrp="1"/>
          </p:cNvSpPr>
          <p:nvPr/>
        </p:nvSpPr>
        <p:spPr>
          <a:xfrm>
            <a:off x="609600" y="1314450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C3E978B-AE27-4B83-B952-2FF6CAE7353C}"/>
              </a:ext>
            </a:extLst>
          </p:cNvPr>
          <p:cNvSpPr>
            <a:spLocks noGrp="1"/>
          </p:cNvSpPr>
          <p:nvPr/>
        </p:nvSpPr>
        <p:spPr>
          <a:xfrm>
            <a:off x="609600" y="2066925"/>
            <a:ext cx="3533775" cy="1638300"/>
          </a:xfrm>
          <a:prstGeom prst="rect">
            <a:avLst/>
          </a:prstGeom>
          <a:solidFill>
            <a:srgbClr val="142B40"/>
          </a:solidFill>
          <a:ln w="0">
            <a:noFill/>
          </a:ln>
        </p:spPr>
      </p:sp>
      <p:sp>
        <p:nvSpPr>
          <p:cNvPr id="6" name="s27_x2_c2">
            <a:extLst>
              <a:ext uri="{FF2B5EF4-FFF2-40B4-BE49-F238E27FC236}">
                <a16:creationId xmlns:a16="http://schemas.microsoft.com/office/drawing/2014/main" id="{444F9512-62D4-4D9C-A968-D38100B8902A}"/>
              </a:ext>
            </a:extLst>
          </p:cNvPr>
          <p:cNvSpPr>
            <a:spLocks noGrp="1"/>
          </p:cNvSpPr>
          <p:nvPr/>
        </p:nvSpPr>
        <p:spPr>
          <a:xfrm>
            <a:off x="800100" y="2276475"/>
            <a:ext cx="3152775" cy="1219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775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2775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Инквизúция</a:t>
            </a:r>
          </a:p>
        </p:txBody>
      </p:sp>
      <p:sp>
        <p:nvSpPr>
          <p:cNvPr id="7" name="s27_x2_c3">
            <a:extLst>
              <a:ext uri="{FF2B5EF4-FFF2-40B4-BE49-F238E27FC236}">
                <a16:creationId xmlns:a16="http://schemas.microsoft.com/office/drawing/2014/main" id="{EDF63F84-1E75-41F7-A7B1-F44EAB43CACD}"/>
              </a:ext>
            </a:extLst>
          </p:cNvPr>
          <p:cNvSpPr>
            <a:spLocks noGrp="1"/>
          </p:cNvSpPr>
          <p:nvPr/>
        </p:nvSpPr>
        <p:spPr>
          <a:xfrm>
            <a:off x="4572000" y="2105025"/>
            <a:ext cx="10039350" cy="1619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- религиозный суд, созданный для борьбы с ересью. В Испании стала мощным инструментом укрепления власти короны, контроля над обществом и преследования морисков, евреев и протестантов.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E0A3A0-E3FD-460B-BF03-EF0DA7381963}"/>
              </a:ext>
            </a:extLst>
          </p:cNvPr>
          <p:cNvSpPr>
            <a:spLocks noGrp="1"/>
          </p:cNvSpPr>
          <p:nvPr/>
        </p:nvSpPr>
        <p:spPr>
          <a:xfrm>
            <a:off x="609600" y="3990975"/>
            <a:ext cx="3533775" cy="1638300"/>
          </a:xfrm>
          <a:prstGeom prst="rect">
            <a:avLst/>
          </a:prstGeom>
          <a:solidFill>
            <a:srgbClr val="7C2737"/>
          </a:solidFill>
          <a:ln w="0">
            <a:noFill/>
          </a:ln>
        </p:spPr>
      </p:sp>
      <p:sp>
        <p:nvSpPr>
          <p:cNvPr id="9" name="s27_x2_c4">
            <a:extLst>
              <a:ext uri="{FF2B5EF4-FFF2-40B4-BE49-F238E27FC236}">
                <a16:creationId xmlns:a16="http://schemas.microsoft.com/office/drawing/2014/main" id="{DACE67CB-6070-48EC-98AE-D781A392633D}"/>
              </a:ext>
            </a:extLst>
          </p:cNvPr>
          <p:cNvSpPr>
            <a:spLocks noGrp="1"/>
          </p:cNvSpPr>
          <p:nvPr/>
        </p:nvSpPr>
        <p:spPr>
          <a:xfrm>
            <a:off x="800100" y="4200525"/>
            <a:ext cx="3152775" cy="1219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775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2775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Непобедимая армада</a:t>
            </a:r>
          </a:p>
        </p:txBody>
      </p:sp>
      <p:sp>
        <p:nvSpPr>
          <p:cNvPr id="10" name="s27_x2_c5">
            <a:extLst>
              <a:ext uri="{FF2B5EF4-FFF2-40B4-BE49-F238E27FC236}">
                <a16:creationId xmlns:a16="http://schemas.microsoft.com/office/drawing/2014/main" id="{E59EAFC6-7AF2-4B3D-9672-FEBDA4A46E92}"/>
              </a:ext>
            </a:extLst>
          </p:cNvPr>
          <p:cNvSpPr>
            <a:spLocks noGrp="1"/>
          </p:cNvSpPr>
          <p:nvPr/>
        </p:nvSpPr>
        <p:spPr>
          <a:xfrm>
            <a:off x="4572000" y="4029075"/>
            <a:ext cx="10039350" cy="1619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- крупный военный флот, снаряженный Филиппом II в 1588 году для вторжения в Англию. Его разгром положил начало закату морского могущества Испании.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FDAC9D3-E67F-4AE5-AC67-99F8800FA485}"/>
              </a:ext>
            </a:extLst>
          </p:cNvPr>
          <p:cNvSpPr>
            <a:spLocks noGrp="1"/>
          </p:cNvSpPr>
          <p:nvPr/>
        </p:nvSpPr>
        <p:spPr>
          <a:xfrm>
            <a:off x="609600" y="5915025"/>
            <a:ext cx="3533775" cy="1638300"/>
          </a:xfrm>
          <a:prstGeom prst="rect">
            <a:avLst/>
          </a:prstGeom>
          <a:solidFill>
            <a:srgbClr val="142B40"/>
          </a:solidFill>
          <a:ln w="0">
            <a:noFill/>
          </a:ln>
        </p:spPr>
      </p:sp>
      <p:sp>
        <p:nvSpPr>
          <p:cNvPr id="12" name="s27_x2_c6">
            <a:extLst>
              <a:ext uri="{FF2B5EF4-FFF2-40B4-BE49-F238E27FC236}">
                <a16:creationId xmlns:a16="http://schemas.microsoft.com/office/drawing/2014/main" id="{04B6BF21-C9DB-4D89-A24B-FB856A013896}"/>
              </a:ext>
            </a:extLst>
          </p:cNvPr>
          <p:cNvSpPr>
            <a:spLocks noGrp="1"/>
          </p:cNvSpPr>
          <p:nvPr/>
        </p:nvSpPr>
        <p:spPr>
          <a:xfrm>
            <a:off x="800100" y="6124575"/>
            <a:ext cx="3152775" cy="1219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775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2775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Тридцатилетняя война</a:t>
            </a:r>
          </a:p>
        </p:txBody>
      </p:sp>
      <p:sp>
        <p:nvSpPr>
          <p:cNvPr id="13" name="s27_x2_c7">
            <a:extLst>
              <a:ext uri="{FF2B5EF4-FFF2-40B4-BE49-F238E27FC236}">
                <a16:creationId xmlns:a16="http://schemas.microsoft.com/office/drawing/2014/main" id="{409F68CC-6759-4CB3-BEF2-FC17837E137D}"/>
              </a:ext>
            </a:extLst>
          </p:cNvPr>
          <p:cNvSpPr>
            <a:spLocks noGrp="1"/>
          </p:cNvSpPr>
          <p:nvPr/>
        </p:nvSpPr>
        <p:spPr>
          <a:xfrm>
            <a:off x="4572000" y="5953125"/>
            <a:ext cx="10039350" cy="1619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- крупный общеевропейский конфликт (1618-1648) между католическими и протестантскими государствами. Испания активно участвовала на стороне Габсбургов, что окончательно истощило её ресурсы.</a:t>
            </a:r>
          </a:p>
        </p:txBody>
      </p:sp>
    </p:spTree>
    <p:extLst>
      <p:ext uri="{BB962C8B-B14F-4D97-AF65-F5344CB8AC3E}">
        <p14:creationId xmlns:p14="http://schemas.microsoft.com/office/powerpoint/2010/main" val="606259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FAA945E-89CC-4C5A-918E-4DD0A240121C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506375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A3963B6C-76E5-422E-868B-225316C67A5E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21BFC9F-BCD9-4082-AF54-11F4C54093BD}"/>
              </a:ext>
            </a:extLst>
          </p:cNvPr>
          <p:cNvSpPr>
            <a:spLocks noGrp="1"/>
          </p:cNvSpPr>
          <p:nvPr/>
        </p:nvSpPr>
        <p:spPr>
          <a:xfrm>
            <a:off x="1000125" y="2495550"/>
            <a:ext cx="1323975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4" name="s28_x1_c1">
            <a:extLst>
              <a:ext uri="{FF2B5EF4-FFF2-40B4-BE49-F238E27FC236}">
                <a16:creationId xmlns:a16="http://schemas.microsoft.com/office/drawing/2014/main" id="{E52BBD4E-F8CB-47F2-8FD8-B14A9B97D4A6}"/>
              </a:ext>
            </a:extLst>
          </p:cNvPr>
          <p:cNvSpPr>
            <a:spLocks noGrp="1"/>
          </p:cNvSpPr>
          <p:nvPr/>
        </p:nvSpPr>
        <p:spPr>
          <a:xfrm>
            <a:off x="1000125" y="3133725"/>
            <a:ext cx="13239750" cy="2171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585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585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СПАСИБО ЗА ВНИМАНИЕ!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5CAD2A2-1AED-4C32-B6EB-EBB638A43964}"/>
              </a:ext>
            </a:extLst>
          </p:cNvPr>
          <p:cNvSpPr>
            <a:spLocks noGrp="1"/>
          </p:cNvSpPr>
          <p:nvPr/>
        </p:nvSpPr>
        <p:spPr>
          <a:xfrm>
            <a:off x="1000125" y="5991225"/>
            <a:ext cx="1323975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</p:spTree>
    <p:extLst>
      <p:ext uri="{BB962C8B-B14F-4D97-AF65-F5344CB8AC3E}">
        <p14:creationId xmlns:p14="http://schemas.microsoft.com/office/powerpoint/2010/main" val="2145620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0CA0300A-D138-4879-ADFD-EA08838FD9A5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36D7E011-2B0A-4F79-9838-F50C0F4D5B1C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3_x1_c1">
            <a:extLst>
              <a:ext uri="{FF2B5EF4-FFF2-40B4-BE49-F238E27FC236}">
                <a16:creationId xmlns:a16="http://schemas.microsoft.com/office/drawing/2014/main" id="{39EF9796-432B-456C-A4A5-BCCFC8FEC0C9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БЛОК-СХЕМА 1: ФОРМИРОВАНИЕ ИМПЕРИИ КАРЛА V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F702C57-AC8A-487A-879D-BF97BC3FCBCE}"/>
              </a:ext>
            </a:extLst>
          </p:cNvPr>
          <p:cNvSpPr>
            <a:spLocks noGrp="1"/>
          </p:cNvSpPr>
          <p:nvPr/>
        </p:nvSpPr>
        <p:spPr>
          <a:xfrm>
            <a:off x="609600" y="16859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D24742-A27F-4AB7-8963-E310A62CE834}"/>
              </a:ext>
            </a:extLst>
          </p:cNvPr>
          <p:cNvSpPr>
            <a:spLocks noGrp="1"/>
          </p:cNvSpPr>
          <p:nvPr/>
        </p:nvSpPr>
        <p:spPr>
          <a:xfrm>
            <a:off x="619125" y="2209800"/>
            <a:ext cx="2990850" cy="981075"/>
          </a:xfrm>
          <a:prstGeom prst="rect">
            <a:avLst/>
          </a:prstGeom>
          <a:solidFill>
            <a:srgbClr val="FFFDF7"/>
          </a:solidFill>
          <a:ln w="9525">
            <a:solidFill>
              <a:srgbClr val="A58A55"/>
            </a:solidFill>
          </a:ln>
        </p:spPr>
      </p:sp>
      <p:sp>
        <p:nvSpPr>
          <p:cNvPr id="6" name="s3_x19_c2">
            <a:extLst>
              <a:ext uri="{FF2B5EF4-FFF2-40B4-BE49-F238E27FC236}">
                <a16:creationId xmlns:a16="http://schemas.microsoft.com/office/drawing/2014/main" id="{FF7EBA55-91CB-4431-8B26-4FC186E99FB2}"/>
              </a:ext>
            </a:extLst>
          </p:cNvPr>
          <p:cNvSpPr>
            <a:spLocks noGrp="1"/>
          </p:cNvSpPr>
          <p:nvPr/>
        </p:nvSpPr>
        <p:spPr>
          <a:xfrm>
            <a:off x="809625" y="2286000"/>
            <a:ext cx="260985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Georgia"/>
                <a:ea typeface="Georgia"/>
                <a:cs typeface="Georgia"/>
              </a:defRPr>
            </a:pPr>
            <a:r>
              <a:rPr sz="2550" b="0">
                <a:solidFill>
                  <a:srgbClr val="263542"/>
                </a:solidFill>
                <a:latin typeface="Georgia"/>
                <a:ea typeface="Georgia"/>
                <a:cs typeface="Georgia"/>
              </a:rPr>
              <a:t>Изабелла I Кастильская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0DB79B-B3B1-4D67-AA0E-A5E35688F685}"/>
              </a:ext>
            </a:extLst>
          </p:cNvPr>
          <p:cNvSpPr>
            <a:spLocks noGrp="1"/>
          </p:cNvSpPr>
          <p:nvPr/>
        </p:nvSpPr>
        <p:spPr>
          <a:xfrm>
            <a:off x="3943350" y="2209800"/>
            <a:ext cx="2990850" cy="981075"/>
          </a:xfrm>
          <a:prstGeom prst="rect">
            <a:avLst/>
          </a:prstGeom>
          <a:solidFill>
            <a:srgbClr val="FFFDF7"/>
          </a:solidFill>
          <a:ln w="9525">
            <a:solidFill>
              <a:srgbClr val="A58A55"/>
            </a:solidFill>
          </a:ln>
        </p:spPr>
      </p:sp>
      <p:sp>
        <p:nvSpPr>
          <p:cNvPr id="8" name="s3_x20_c3">
            <a:extLst>
              <a:ext uri="{FF2B5EF4-FFF2-40B4-BE49-F238E27FC236}">
                <a16:creationId xmlns:a16="http://schemas.microsoft.com/office/drawing/2014/main" id="{2B9C767E-5E8F-4730-8596-30C0D5B33C35}"/>
              </a:ext>
            </a:extLst>
          </p:cNvPr>
          <p:cNvSpPr>
            <a:spLocks noGrp="1"/>
          </p:cNvSpPr>
          <p:nvPr/>
        </p:nvSpPr>
        <p:spPr>
          <a:xfrm>
            <a:off x="4133850" y="2286000"/>
            <a:ext cx="260985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263542"/>
                </a:solidFill>
                <a:latin typeface="Georgia"/>
                <a:ea typeface="Georgia"/>
                <a:cs typeface="Georgia"/>
              </a:defRPr>
            </a:pPr>
            <a:r>
              <a:rPr sz="2550" b="0">
                <a:solidFill>
                  <a:srgbClr val="263542"/>
                </a:solidFill>
                <a:latin typeface="Georgia"/>
                <a:ea typeface="Georgia"/>
                <a:cs typeface="Georgia"/>
              </a:rPr>
              <a:t>Фернандо II Арагонский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63CCC55-8FF9-431A-BD9B-8A779ACA53D7}"/>
              </a:ext>
            </a:extLst>
          </p:cNvPr>
          <p:cNvSpPr>
            <a:spLocks noGrp="1"/>
          </p:cNvSpPr>
          <p:nvPr/>
        </p:nvSpPr>
        <p:spPr>
          <a:xfrm>
            <a:off x="2114550" y="3190875"/>
            <a:ext cx="0" cy="28575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43AACD3-DC32-4E3A-8ADF-45D97BE38E59}"/>
              </a:ext>
            </a:extLst>
          </p:cNvPr>
          <p:cNvSpPr>
            <a:spLocks noGrp="1"/>
          </p:cNvSpPr>
          <p:nvPr/>
        </p:nvSpPr>
        <p:spPr>
          <a:xfrm>
            <a:off x="2114550" y="3476625"/>
            <a:ext cx="1666875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8E8F344-F630-46FD-8A0E-D40A51E9E05A}"/>
              </a:ext>
            </a:extLst>
          </p:cNvPr>
          <p:cNvSpPr>
            <a:spLocks noGrp="1"/>
          </p:cNvSpPr>
          <p:nvPr/>
        </p:nvSpPr>
        <p:spPr>
          <a:xfrm>
            <a:off x="3781425" y="3476625"/>
            <a:ext cx="0" cy="24765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96BA467-1AA6-4A7F-9BD2-78997240C8B1}"/>
              </a:ext>
            </a:extLst>
          </p:cNvPr>
          <p:cNvSpPr>
            <a:spLocks noGrp="1"/>
          </p:cNvSpPr>
          <p:nvPr/>
        </p:nvSpPr>
        <p:spPr>
          <a:xfrm>
            <a:off x="5438775" y="3190875"/>
            <a:ext cx="0" cy="28575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0CBF6A7-D44A-43B5-8793-5CC455378284}"/>
              </a:ext>
            </a:extLst>
          </p:cNvPr>
          <p:cNvSpPr>
            <a:spLocks noGrp="1"/>
          </p:cNvSpPr>
          <p:nvPr/>
        </p:nvSpPr>
        <p:spPr>
          <a:xfrm>
            <a:off x="3781425" y="3476625"/>
            <a:ext cx="165735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3A29246-7DAA-47B9-BF47-2F23364B1866}"/>
              </a:ext>
            </a:extLst>
          </p:cNvPr>
          <p:cNvSpPr>
            <a:spLocks noGrp="1"/>
          </p:cNvSpPr>
          <p:nvPr/>
        </p:nvSpPr>
        <p:spPr>
          <a:xfrm>
            <a:off x="1971675" y="3733800"/>
            <a:ext cx="3619500" cy="704850"/>
          </a:xfrm>
          <a:prstGeom prst="rect">
            <a:avLst/>
          </a:prstGeom>
          <a:solidFill>
            <a:srgbClr val="FFFDF7"/>
          </a:solidFill>
          <a:ln w="9525">
            <a:solidFill>
              <a:srgbClr val="A58A55"/>
            </a:solidFill>
          </a:ln>
        </p:spPr>
      </p:sp>
      <p:sp>
        <p:nvSpPr>
          <p:cNvPr id="15" name="s3_x21_c4">
            <a:extLst>
              <a:ext uri="{FF2B5EF4-FFF2-40B4-BE49-F238E27FC236}">
                <a16:creationId xmlns:a16="http://schemas.microsoft.com/office/drawing/2014/main" id="{2DEB537B-033B-4ED8-BD13-BCB489C44D00}"/>
              </a:ext>
            </a:extLst>
          </p:cNvPr>
          <p:cNvSpPr>
            <a:spLocks noGrp="1"/>
          </p:cNvSpPr>
          <p:nvPr/>
        </p:nvSpPr>
        <p:spPr>
          <a:xfrm>
            <a:off x="2162175" y="3810000"/>
            <a:ext cx="323850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Объединение Испании</a:t>
            </a:r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FFFECAA7-C3B3-470A-986A-3762551906B7}"/>
              </a:ext>
            </a:extLst>
          </p:cNvPr>
          <p:cNvSpPr>
            <a:spLocks noGrp="1"/>
          </p:cNvSpPr>
          <p:nvPr/>
        </p:nvSpPr>
        <p:spPr>
          <a:xfrm>
            <a:off x="3705225" y="4457700"/>
            <a:ext cx="133350" cy="314325"/>
          </a:xfrm>
          <a:prstGeom prst="down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21BCD64-C10B-4D8C-B956-89A8A9BA0756}"/>
              </a:ext>
            </a:extLst>
          </p:cNvPr>
          <p:cNvSpPr>
            <a:spLocks noGrp="1"/>
          </p:cNvSpPr>
          <p:nvPr/>
        </p:nvSpPr>
        <p:spPr>
          <a:xfrm>
            <a:off x="1971675" y="4791075"/>
            <a:ext cx="3619500" cy="695325"/>
          </a:xfrm>
          <a:prstGeom prst="rect">
            <a:avLst/>
          </a:prstGeom>
          <a:solidFill>
            <a:srgbClr val="142B40"/>
          </a:solidFill>
          <a:ln w="9525">
            <a:solidFill>
              <a:srgbClr val="A58A55"/>
            </a:solidFill>
          </a:ln>
        </p:spPr>
      </p:sp>
      <p:sp>
        <p:nvSpPr>
          <p:cNvPr id="18" name="s3_x22_c5">
            <a:extLst>
              <a:ext uri="{FF2B5EF4-FFF2-40B4-BE49-F238E27FC236}">
                <a16:creationId xmlns:a16="http://schemas.microsoft.com/office/drawing/2014/main" id="{3F722795-380B-4F1F-9016-321D2B3CCAA5}"/>
              </a:ext>
            </a:extLst>
          </p:cNvPr>
          <p:cNvSpPr>
            <a:spLocks noGrp="1"/>
          </p:cNvSpPr>
          <p:nvPr/>
        </p:nvSpPr>
        <p:spPr>
          <a:xfrm>
            <a:off x="2162175" y="4867275"/>
            <a:ext cx="3238500" cy="542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Католические короли</a:t>
            </a:r>
          </a:p>
        </p:txBody>
      </p:sp>
      <p:sp>
        <p:nvSpPr>
          <p:cNvPr id="19" name="s3_x25_c6">
            <a:extLst>
              <a:ext uri="{FF2B5EF4-FFF2-40B4-BE49-F238E27FC236}">
                <a16:creationId xmlns:a16="http://schemas.microsoft.com/office/drawing/2014/main" id="{E60E9804-DA2C-4CB3-B758-D90617BC52C5}"/>
              </a:ext>
            </a:extLst>
          </p:cNvPr>
          <p:cNvSpPr>
            <a:spLocks noGrp="1"/>
          </p:cNvSpPr>
          <p:nvPr/>
        </p:nvSpPr>
        <p:spPr>
          <a:xfrm>
            <a:off x="7820025" y="2238375"/>
            <a:ext cx="6543675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175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НАСЛЕДСТВО ГАБСБУРГОВ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C7E41F8-71FF-4F46-BE1D-7FE6322A751A}"/>
              </a:ext>
            </a:extLst>
          </p:cNvPr>
          <p:cNvSpPr>
            <a:spLocks noGrp="1"/>
          </p:cNvSpPr>
          <p:nvPr/>
        </p:nvSpPr>
        <p:spPr>
          <a:xfrm>
            <a:off x="7839075" y="3000375"/>
            <a:ext cx="6772275" cy="1076325"/>
          </a:xfrm>
          <a:prstGeom prst="rect">
            <a:avLst/>
          </a:prstGeom>
          <a:solidFill>
            <a:srgbClr val="FFFDF7"/>
          </a:solidFill>
          <a:ln w="9525">
            <a:solidFill>
              <a:srgbClr val="A58A55"/>
            </a:solidFill>
          </a:ln>
        </p:spPr>
      </p:sp>
      <p:sp>
        <p:nvSpPr>
          <p:cNvPr id="21" name="s3_x24_c7">
            <a:extLst>
              <a:ext uri="{FF2B5EF4-FFF2-40B4-BE49-F238E27FC236}">
                <a16:creationId xmlns:a16="http://schemas.microsoft.com/office/drawing/2014/main" id="{3636ED22-E8DC-447A-B86F-2C97B5DD031B}"/>
              </a:ext>
            </a:extLst>
          </p:cNvPr>
          <p:cNvSpPr>
            <a:spLocks noGrp="1"/>
          </p:cNvSpPr>
          <p:nvPr/>
        </p:nvSpPr>
        <p:spPr>
          <a:xfrm>
            <a:off x="8029575" y="3076575"/>
            <a:ext cx="6391275" cy="923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Австрия, Нидерланды, другие земли</a:t>
            </a:r>
          </a:p>
        </p:txBody>
      </p:sp>
      <p:sp>
        <p:nvSpPr>
          <p:cNvPr id="22" name="s3_x26_c8">
            <a:extLst>
              <a:ext uri="{FF2B5EF4-FFF2-40B4-BE49-F238E27FC236}">
                <a16:creationId xmlns:a16="http://schemas.microsoft.com/office/drawing/2014/main" id="{A9239AA1-1415-49CA-B1BF-12EDEE578B9A}"/>
              </a:ext>
            </a:extLst>
          </p:cNvPr>
          <p:cNvSpPr>
            <a:spLocks noGrp="1"/>
          </p:cNvSpPr>
          <p:nvPr/>
        </p:nvSpPr>
        <p:spPr>
          <a:xfrm>
            <a:off x="7820025" y="4505325"/>
            <a:ext cx="6543675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175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ИСПАНСКОЕ НАСЛЕДСТВО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DD12AAE-CC16-455D-ACDE-637CED8F6301}"/>
              </a:ext>
            </a:extLst>
          </p:cNvPr>
          <p:cNvSpPr>
            <a:spLocks noGrp="1"/>
          </p:cNvSpPr>
          <p:nvPr/>
        </p:nvSpPr>
        <p:spPr>
          <a:xfrm>
            <a:off x="7839075" y="5229225"/>
            <a:ext cx="6772275" cy="1123950"/>
          </a:xfrm>
          <a:prstGeom prst="rect">
            <a:avLst/>
          </a:prstGeom>
          <a:solidFill>
            <a:srgbClr val="FFFDF7"/>
          </a:solidFill>
          <a:ln w="9525">
            <a:solidFill>
              <a:srgbClr val="A58A55"/>
            </a:solidFill>
          </a:ln>
        </p:spPr>
      </p:sp>
      <p:sp>
        <p:nvSpPr>
          <p:cNvPr id="24" name="s3_x27_c9">
            <a:extLst>
              <a:ext uri="{FF2B5EF4-FFF2-40B4-BE49-F238E27FC236}">
                <a16:creationId xmlns:a16="http://schemas.microsoft.com/office/drawing/2014/main" id="{C9A34AB1-AA0D-40D3-8CBF-0EF87994F50E}"/>
              </a:ext>
            </a:extLst>
          </p:cNvPr>
          <p:cNvSpPr>
            <a:spLocks noGrp="1"/>
          </p:cNvSpPr>
          <p:nvPr/>
        </p:nvSpPr>
        <p:spPr>
          <a:xfrm>
            <a:off x="8029575" y="5305425"/>
            <a:ext cx="6391275" cy="971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Испания, владения в Италии, Новый Свет, Филиппины</a:t>
            </a:r>
          </a:p>
        </p:txBody>
      </p:sp>
      <p:sp>
        <p:nv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86B74D8-F91F-48B6-9E07-94260E18207B}"/>
              </a:ext>
            </a:extLst>
          </p:cNvPr>
          <p:cNvSpPr>
            <a:spLocks noGrp="1"/>
          </p:cNvSpPr>
          <p:nvPr/>
        </p:nvSpPr>
        <p:spPr>
          <a:xfrm>
            <a:off x="7267575" y="3524250"/>
            <a:ext cx="542925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B5C555B-3352-4936-BE6F-558C203E0A6B}"/>
              </a:ext>
            </a:extLst>
          </p:cNvPr>
          <p:cNvSpPr>
            <a:spLocks noGrp="1"/>
          </p:cNvSpPr>
          <p:nvPr/>
        </p:nvSpPr>
        <p:spPr>
          <a:xfrm>
            <a:off x="7267575" y="3524250"/>
            <a:ext cx="0" cy="320992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1CE33F05-F0A5-4C6C-981E-505460E2F833}"/>
              </a:ext>
            </a:extLst>
          </p:cNvPr>
          <p:cNvSpPr>
            <a:spLocks noGrp="1"/>
          </p:cNvSpPr>
          <p:nvPr/>
        </p:nvSpPr>
        <p:spPr>
          <a:xfrm>
            <a:off x="6962775" y="6734175"/>
            <a:ext cx="3048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0C41763-D596-4B97-9198-3BF2D0F41F3A}"/>
              </a:ext>
            </a:extLst>
          </p:cNvPr>
          <p:cNvSpPr>
            <a:spLocks noGrp="1"/>
          </p:cNvSpPr>
          <p:nvPr/>
        </p:nvSpPr>
        <p:spPr>
          <a:xfrm>
            <a:off x="7429500" y="5753100"/>
            <a:ext cx="38100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7C296AA1-626C-4CB0-97B9-9019910E80DC}"/>
              </a:ext>
            </a:extLst>
          </p:cNvPr>
          <p:cNvSpPr>
            <a:spLocks noGrp="1"/>
          </p:cNvSpPr>
          <p:nvPr/>
        </p:nvSpPr>
        <p:spPr>
          <a:xfrm>
            <a:off x="7429500" y="5753100"/>
            <a:ext cx="0" cy="98107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7B951806-31F6-4F7A-BDED-21089F8C34B6}"/>
              </a:ext>
            </a:extLst>
          </p:cNvPr>
          <p:cNvSpPr>
            <a:spLocks noGrp="1"/>
          </p:cNvSpPr>
          <p:nvPr/>
        </p:nvSpPr>
        <p:spPr>
          <a:xfrm>
            <a:off x="3781425" y="5486400"/>
            <a:ext cx="0" cy="77152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31" name="Стрелка: вниз 30">
            <a:extLst>
              <a:ext uri="{FF2B5EF4-FFF2-40B4-BE49-F238E27FC236}">
                <a16:creationId xmlns:a16="http://schemas.microsoft.com/office/drawing/2014/main" id="{F094AC3E-BF11-4F4C-AF46-F6E533DB2711}"/>
              </a:ext>
            </a:extLst>
          </p:cNvPr>
          <p:cNvSpPr>
            <a:spLocks noGrp="1"/>
          </p:cNvSpPr>
          <p:nvPr/>
        </p:nvSpPr>
        <p:spPr>
          <a:xfrm>
            <a:off x="3714750" y="5905500"/>
            <a:ext cx="133350" cy="352425"/>
          </a:xfrm>
          <a:prstGeom prst="down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C21C52E-2F87-4C97-B5F1-68D608E41D6C}"/>
              </a:ext>
            </a:extLst>
          </p:cNvPr>
          <p:cNvSpPr>
            <a:spLocks noGrp="1"/>
          </p:cNvSpPr>
          <p:nvPr/>
        </p:nvSpPr>
        <p:spPr>
          <a:xfrm>
            <a:off x="628650" y="6267450"/>
            <a:ext cx="6343650" cy="981075"/>
          </a:xfrm>
          <a:prstGeom prst="rect">
            <a:avLst/>
          </a:prstGeom>
          <a:solidFill>
            <a:srgbClr val="7C2737"/>
          </a:solidFill>
          <a:ln w="9525">
            <a:solidFill>
              <a:srgbClr val="A58A55"/>
            </a:solidFill>
          </a:ln>
        </p:spPr>
      </p:sp>
      <p:sp>
        <p:nvSpPr>
          <p:cNvPr id="33" name="s3_x23_c10">
            <a:extLst>
              <a:ext uri="{FF2B5EF4-FFF2-40B4-BE49-F238E27FC236}">
                <a16:creationId xmlns:a16="http://schemas.microsoft.com/office/drawing/2014/main" id="{D4623934-1406-4D86-88D7-A62476DAAAAE}"/>
              </a:ext>
            </a:extLst>
          </p:cNvPr>
          <p:cNvSpPr>
            <a:spLocks noGrp="1"/>
          </p:cNvSpPr>
          <p:nvPr/>
        </p:nvSpPr>
        <p:spPr>
          <a:xfrm>
            <a:off x="819150" y="6343650"/>
            <a:ext cx="596265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315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Карл V Габсбург, внук</a:t>
            </a:r>
          </a:p>
        </p:txBody>
      </p:sp>
      <p:sp>
        <p:nvSpPr>
          <p:cNvPr id="34" name="s3_x28_c11">
            <a:extLst>
              <a:ext uri="{FF2B5EF4-FFF2-40B4-BE49-F238E27FC236}">
                <a16:creationId xmlns:a16="http://schemas.microsoft.com/office/drawing/2014/main" id="{4AF692C3-DE99-4DA8-BE13-583549A49533}"/>
              </a:ext>
            </a:extLst>
          </p:cNvPr>
          <p:cNvSpPr>
            <a:spLocks noGrp="1"/>
          </p:cNvSpPr>
          <p:nvPr/>
        </p:nvSpPr>
        <p:spPr>
          <a:xfrm>
            <a:off x="7820025" y="6772275"/>
            <a:ext cx="6772275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8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«Империя, в которой никогда не заходит Солнце»</a:t>
            </a:r>
          </a:p>
        </p:txBody>
      </p:sp>
    </p:spTree>
    <p:extLst>
      <p:ext uri="{BB962C8B-B14F-4D97-AF65-F5344CB8AC3E}">
        <p14:creationId xmlns:p14="http://schemas.microsoft.com/office/powerpoint/2010/main" val="1526094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424DA3C-2F3D-40FF-91D1-0758E16A4529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451301C3-C39A-46DB-AF9C-1DFD18A0811E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4_x1_c1">
            <a:extLst>
              <a:ext uri="{FF2B5EF4-FFF2-40B4-BE49-F238E27FC236}">
                <a16:creationId xmlns:a16="http://schemas.microsoft.com/office/drawing/2014/main" id="{A0B4497B-81F3-4C41-BFE0-DF20B5A76E5E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КРИЗИС УПРАВЛЕНИЯ: ИНОСТРАННЫЙ КОРОЛЬ</a:t>
            </a:r>
          </a:p>
        </p:txBody>
      </p:sp>
      <p:sp>
        <p:nvSpPr>
          <p:cNvPr id="4" name="s4_x2_c2">
            <a:extLst>
              <a:ext uri="{FF2B5EF4-FFF2-40B4-BE49-F238E27FC236}">
                <a16:creationId xmlns:a16="http://schemas.microsoft.com/office/drawing/2014/main" id="{EB9C0BAF-7134-4425-AD8E-A16E56140D08}"/>
              </a:ext>
            </a:extLst>
          </p:cNvPr>
          <p:cNvSpPr>
            <a:spLocks noGrp="1"/>
          </p:cNvSpPr>
          <p:nvPr/>
        </p:nvSpPr>
        <p:spPr>
          <a:xfrm>
            <a:off x="628650" y="15240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Причины недовольства в Испании (1517 г.)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1D78F2E-D55E-40EB-B137-49E7B4C7D940}"/>
              </a:ext>
            </a:extLst>
          </p:cNvPr>
          <p:cNvSpPr>
            <a:spLocks noGrp="1"/>
          </p:cNvSpPr>
          <p:nvPr/>
        </p:nvSpPr>
        <p:spPr>
          <a:xfrm>
            <a:off x="609600" y="21050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18A93E7-64C4-4C52-911C-6DAABF0429DF}"/>
              </a:ext>
            </a:extLst>
          </p:cNvPr>
          <p:cNvSpPr>
            <a:spLocks noGrp="1"/>
          </p:cNvSpPr>
          <p:nvPr/>
        </p:nvSpPr>
        <p:spPr>
          <a:xfrm>
            <a:off x="609600" y="2752725"/>
            <a:ext cx="828675" cy="0"/>
          </a:xfrm>
          <a:prstGeom prst="line">
            <a:avLst/>
          </a:prstGeom>
          <a:ln w="38100">
            <a:solidFill>
              <a:srgbClr val="7C2737"/>
            </a:solidFill>
          </a:ln>
        </p:spPr>
      </p:sp>
      <p:sp>
        <p:nvSpPr>
          <p:cNvPr id="7" name="s4_x3_c3">
            <a:extLst>
              <a:ext uri="{FF2B5EF4-FFF2-40B4-BE49-F238E27FC236}">
                <a16:creationId xmlns:a16="http://schemas.microsoft.com/office/drawing/2014/main" id="{5740B0E8-FD2C-4B09-8AAD-365942DC08A7}"/>
              </a:ext>
            </a:extLst>
          </p:cNvPr>
          <p:cNvSpPr>
            <a:spLocks noGrp="1"/>
          </p:cNvSpPr>
          <p:nvPr/>
        </p:nvSpPr>
        <p:spPr>
          <a:xfrm>
            <a:off x="609600" y="3019425"/>
            <a:ext cx="6486525" cy="2057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Чужеземец:</a:t>
            </a:r>
            <a:r>
              <a:rPr sz="26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Карл V воспитывался в Нидерландах, не знал испанских законов, обычаев и языка.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A96829E-9B03-4942-BC23-58F24527B7D3}"/>
              </a:ext>
            </a:extLst>
          </p:cNvPr>
          <p:cNvSpPr>
            <a:spLocks noGrp="1"/>
          </p:cNvSpPr>
          <p:nvPr/>
        </p:nvSpPr>
        <p:spPr>
          <a:xfrm>
            <a:off x="7829550" y="2752725"/>
            <a:ext cx="828675" cy="0"/>
          </a:xfrm>
          <a:prstGeom prst="line">
            <a:avLst/>
          </a:prstGeom>
          <a:ln w="38100">
            <a:solidFill>
              <a:srgbClr val="7C2737"/>
            </a:solidFill>
          </a:ln>
        </p:spPr>
      </p:sp>
      <p:sp>
        <p:nvSpPr>
          <p:cNvPr id="9" name="s4_x3_c4">
            <a:extLst>
              <a:ext uri="{FF2B5EF4-FFF2-40B4-BE49-F238E27FC236}">
                <a16:creationId xmlns:a16="http://schemas.microsoft.com/office/drawing/2014/main" id="{1234A808-6ED3-4FF4-866F-B51E5DB7CD01}"/>
              </a:ext>
            </a:extLst>
          </p:cNvPr>
          <p:cNvSpPr>
            <a:spLocks noGrp="1"/>
          </p:cNvSpPr>
          <p:nvPr/>
        </p:nvSpPr>
        <p:spPr>
          <a:xfrm>
            <a:off x="7829550" y="3019425"/>
            <a:ext cx="6486525" cy="2057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Кадровая политика:</a:t>
            </a:r>
            <a:r>
              <a:rPr sz="26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Окружил себя нидерландскими советниками, планируя передать им доходные должности в Испании.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CB46605-8CEE-4702-940A-AF077CF7EEE9}"/>
              </a:ext>
            </a:extLst>
          </p:cNvPr>
          <p:cNvSpPr>
            <a:spLocks noGrp="1"/>
          </p:cNvSpPr>
          <p:nvPr/>
        </p:nvSpPr>
        <p:spPr>
          <a:xfrm>
            <a:off x="609600" y="5286375"/>
            <a:ext cx="828675" cy="0"/>
          </a:xfrm>
          <a:prstGeom prst="line">
            <a:avLst/>
          </a:prstGeom>
          <a:ln w="38100">
            <a:solidFill>
              <a:srgbClr val="7C2737"/>
            </a:solidFill>
          </a:ln>
        </p:spPr>
      </p:sp>
      <p:sp>
        <p:nvSpPr>
          <p:cNvPr id="11" name="s4_x3_c5">
            <a:extLst>
              <a:ext uri="{FF2B5EF4-FFF2-40B4-BE49-F238E27FC236}">
                <a16:creationId xmlns:a16="http://schemas.microsoft.com/office/drawing/2014/main" id="{DF95CBBE-3285-45C2-8F86-450641D3264C}"/>
              </a:ext>
            </a:extLst>
          </p:cNvPr>
          <p:cNvSpPr>
            <a:spLocks noGrp="1"/>
          </p:cNvSpPr>
          <p:nvPr/>
        </p:nvSpPr>
        <p:spPr>
          <a:xfrm>
            <a:off x="609600" y="5553075"/>
            <a:ext cx="6486525" cy="2057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Финансовая политика:</a:t>
            </a:r>
            <a:r>
              <a:rPr sz="26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Стремился вывозить деньги из испанской казны для нужд других своих владений.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F44D879-5B78-4AF2-8F5B-066940A20C34}"/>
              </a:ext>
            </a:extLst>
          </p:cNvPr>
          <p:cNvSpPr>
            <a:spLocks noGrp="1"/>
          </p:cNvSpPr>
          <p:nvPr/>
        </p:nvSpPr>
        <p:spPr>
          <a:xfrm>
            <a:off x="7829550" y="5286375"/>
            <a:ext cx="828675" cy="0"/>
          </a:xfrm>
          <a:prstGeom prst="line">
            <a:avLst/>
          </a:prstGeom>
          <a:ln w="38100">
            <a:solidFill>
              <a:srgbClr val="7C2737"/>
            </a:solidFill>
          </a:ln>
        </p:spPr>
      </p:sp>
      <p:sp>
        <p:nvSpPr>
          <p:cNvPr id="13" name="s4_x3_c6">
            <a:extLst>
              <a:ext uri="{FF2B5EF4-FFF2-40B4-BE49-F238E27FC236}">
                <a16:creationId xmlns:a16="http://schemas.microsoft.com/office/drawing/2014/main" id="{4A02C0D7-B857-42FA-AF1B-1A177F3E2413}"/>
              </a:ext>
            </a:extLst>
          </p:cNvPr>
          <p:cNvSpPr>
            <a:spLocks noGrp="1"/>
          </p:cNvSpPr>
          <p:nvPr/>
        </p:nvSpPr>
        <p:spPr>
          <a:xfrm>
            <a:off x="7829550" y="5553075"/>
            <a:ext cx="6486525" cy="2057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Налоги:</a:t>
            </a:r>
            <a:r>
              <a:rPr sz="26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Для покрытия долгов за выборы императора резко повысил налоги через подконтрольные кортесы.</a:t>
            </a:r>
          </a:p>
        </p:txBody>
      </p:sp>
    </p:spTree>
    <p:extLst>
      <p:ext uri="{BB962C8B-B14F-4D97-AF65-F5344CB8AC3E}">
        <p14:creationId xmlns:p14="http://schemas.microsoft.com/office/powerpoint/2010/main" val="6502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65B7DB8-0F84-4C83-9F9C-B4620CA83CA6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D8BDBB6D-D7D2-44E9-92EF-8F62CB47AF32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5_x1_c1">
            <a:extLst>
              <a:ext uri="{FF2B5EF4-FFF2-40B4-BE49-F238E27FC236}">
                <a16:creationId xmlns:a16="http://schemas.microsoft.com/office/drawing/2014/main" id="{C5995C41-7EFD-4B59-B990-384B20DCAF7A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ВОССТАНИЕ КОМУНЕРОС (1520-1522)</a:t>
            </a:r>
          </a:p>
        </p:txBody>
      </p:sp>
      <p:sp>
        <p:nvSpPr>
          <p:cNvPr id="4" name="s5_x2_c2">
            <a:extLst>
              <a:ext uri="{FF2B5EF4-FFF2-40B4-BE49-F238E27FC236}">
                <a16:creationId xmlns:a16="http://schemas.microsoft.com/office/drawing/2014/main" id="{293B05C2-62F5-4F0D-9B82-2B8B41510F9E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Гражданская война за права и привилегии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24C1B4A-20B1-4709-AC58-95574038FE6F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s5_x3_c3">
            <a:extLst>
              <a:ext uri="{FF2B5EF4-FFF2-40B4-BE49-F238E27FC236}">
                <a16:creationId xmlns:a16="http://schemas.microsoft.com/office/drawing/2014/main" id="{DBD3497A-0E27-4603-A02A-90AEC5F7326D}"/>
              </a:ext>
            </a:extLst>
          </p:cNvPr>
          <p:cNvSpPr>
            <a:spLocks noGrp="1"/>
          </p:cNvSpPr>
          <p:nvPr/>
        </p:nvSpPr>
        <p:spPr>
          <a:xfrm>
            <a:off x="609600" y="2162175"/>
            <a:ext cx="1402080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Причина:</a:t>
            </a:r>
            <a:r>
              <a:rPr sz="247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Рост налогов, нарушение местных законов и привилегий, засилье иностранцев.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240A8C6-6819-4F4C-AA0C-83768D457A82}"/>
              </a:ext>
            </a:extLst>
          </p:cNvPr>
          <p:cNvSpPr>
            <a:spLocks noGrp="1"/>
          </p:cNvSpPr>
          <p:nvPr/>
        </p:nvSpPr>
        <p:spPr>
          <a:xfrm>
            <a:off x="1441287" y="3105150"/>
            <a:ext cx="5042226" cy="3571875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488912" y="3152775"/>
            <a:ext cx="4946976" cy="3476625"/>
          </a:xfrm>
          <a:prstGeom prst="rect">
            <a:avLst/>
          </a:prstGeom>
        </p:spPr>
      </p:pic>
      <p:sp>
        <p:nvSpPr>
          <p:cNvPr id="9" name="s5_x5_c4">
            <a:extLst>
              <a:ext uri="{FF2B5EF4-FFF2-40B4-BE49-F238E27FC236}">
                <a16:creationId xmlns:a16="http://schemas.microsoft.com/office/drawing/2014/main" id="{CA3EF004-87F3-4B0A-86D2-1E354A5E51B2}"/>
              </a:ext>
            </a:extLst>
          </p:cNvPr>
          <p:cNvSpPr>
            <a:spLocks noGrp="1"/>
          </p:cNvSpPr>
          <p:nvPr/>
        </p:nvSpPr>
        <p:spPr>
          <a:xfrm>
            <a:off x="619125" y="6781800"/>
            <a:ext cx="6715125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«Комунерос Кастилии на эшафоте», художник Антонио Гисберт.</a:t>
            </a:r>
          </a:p>
        </p:txBody>
      </p:sp>
      <p:sp>
        <p:nvSpPr>
          <p:cNvPr id="10" name="s5_x8_c5">
            <a:extLst>
              <a:ext uri="{FF2B5EF4-FFF2-40B4-BE49-F238E27FC236}">
                <a16:creationId xmlns:a16="http://schemas.microsoft.com/office/drawing/2014/main" id="{BEC57430-20AD-4365-8F01-75A8087AEB46}"/>
              </a:ext>
            </a:extLst>
          </p:cNvPr>
          <p:cNvSpPr>
            <a:spLocks noGrp="1"/>
          </p:cNvSpPr>
          <p:nvPr/>
        </p:nvSpPr>
        <p:spPr>
          <a:xfrm>
            <a:off x="7810500" y="3124200"/>
            <a:ext cx="6819900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Участники:</a:t>
            </a: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Горожане, крестьяне, часть дворянства.</a:t>
            </a:r>
          </a:p>
        </p:txBody>
      </p:sp>
      <p:sp>
        <p:nvSpPr>
          <p:cNvPr id="11" name="s5_x8_c6">
            <a:extLst>
              <a:ext uri="{FF2B5EF4-FFF2-40B4-BE49-F238E27FC236}">
                <a16:creationId xmlns:a16="http://schemas.microsoft.com/office/drawing/2014/main" id="{BB643044-8925-4DAF-B557-2C42E27366F6}"/>
              </a:ext>
            </a:extLst>
          </p:cNvPr>
          <p:cNvSpPr>
            <a:spLocks noGrp="1"/>
          </p:cNvSpPr>
          <p:nvPr/>
        </p:nvSpPr>
        <p:spPr>
          <a:xfrm>
            <a:off x="7810500" y="4086225"/>
            <a:ext cx="68199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Требования: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E1EB31B-DE2C-434F-A072-B8494D48743A}"/>
              </a:ext>
            </a:extLst>
          </p:cNvPr>
          <p:cNvSpPr>
            <a:spLocks noGrp="1"/>
          </p:cNvSpPr>
          <p:nvPr/>
        </p:nvSpPr>
        <p:spPr>
          <a:xfrm>
            <a:off x="7820025" y="4572000"/>
            <a:ext cx="47625" cy="361950"/>
          </a:xfrm>
          <a:prstGeom prst="rect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13" name="s5_x8_c7">
            <a:extLst>
              <a:ext uri="{FF2B5EF4-FFF2-40B4-BE49-F238E27FC236}">
                <a16:creationId xmlns:a16="http://schemas.microsoft.com/office/drawing/2014/main" id="{53837C8F-54E0-4446-8BCE-3314889B20FB}"/>
              </a:ext>
            </a:extLst>
          </p:cNvPr>
          <p:cNvSpPr>
            <a:spLocks noGrp="1"/>
          </p:cNvSpPr>
          <p:nvPr/>
        </p:nvSpPr>
        <p:spPr>
          <a:xfrm>
            <a:off x="8039100" y="4543425"/>
            <a:ext cx="65913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Запретить передачу должностей иностранцам.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31521EC-16BA-4C2F-A5DC-E4B0AB12D828}"/>
              </a:ext>
            </a:extLst>
          </p:cNvPr>
          <p:cNvSpPr>
            <a:spLocks noGrp="1"/>
          </p:cNvSpPr>
          <p:nvPr/>
        </p:nvSpPr>
        <p:spPr>
          <a:xfrm>
            <a:off x="7820025" y="5143500"/>
            <a:ext cx="47625" cy="361950"/>
          </a:xfrm>
          <a:prstGeom prst="rect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15" name="s5_x8_c8">
            <a:extLst>
              <a:ext uri="{FF2B5EF4-FFF2-40B4-BE49-F238E27FC236}">
                <a16:creationId xmlns:a16="http://schemas.microsoft.com/office/drawing/2014/main" id="{E9E96665-25CD-4F3C-8F7E-8FA5643B0CF7}"/>
              </a:ext>
            </a:extLst>
          </p:cNvPr>
          <p:cNvSpPr>
            <a:spLocks noGrp="1"/>
          </p:cNvSpPr>
          <p:nvPr/>
        </p:nvSpPr>
        <p:spPr>
          <a:xfrm>
            <a:off x="8039100" y="5114925"/>
            <a:ext cx="65913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Прекратить вывоз денег из страны.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BC16B2F-68F4-4AF4-8B76-7E391DAB285F}"/>
              </a:ext>
            </a:extLst>
          </p:cNvPr>
          <p:cNvSpPr>
            <a:spLocks noGrp="1"/>
          </p:cNvSpPr>
          <p:nvPr/>
        </p:nvSpPr>
        <p:spPr>
          <a:xfrm>
            <a:off x="7820025" y="5715000"/>
            <a:ext cx="47625" cy="361950"/>
          </a:xfrm>
          <a:prstGeom prst="rect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17" name="s5_x8_c9">
            <a:extLst>
              <a:ext uri="{FF2B5EF4-FFF2-40B4-BE49-F238E27FC236}">
                <a16:creationId xmlns:a16="http://schemas.microsoft.com/office/drawing/2014/main" id="{9C4A2B8D-3262-4044-BCBA-9F5698EEFC8F}"/>
              </a:ext>
            </a:extLst>
          </p:cNvPr>
          <p:cNvSpPr>
            <a:spLocks noGrp="1"/>
          </p:cNvSpPr>
          <p:nvPr/>
        </p:nvSpPr>
        <p:spPr>
          <a:xfrm>
            <a:off x="8039100" y="5686425"/>
            <a:ext cx="65913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Соблюдать местные законы.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982CF42-AD95-4FF6-A911-8032D2E6DD8E}"/>
              </a:ext>
            </a:extLst>
          </p:cNvPr>
          <p:cNvSpPr>
            <a:spLocks noGrp="1"/>
          </p:cNvSpPr>
          <p:nvPr/>
        </p:nvSpPr>
        <p:spPr>
          <a:xfrm>
            <a:off x="7820025" y="6286500"/>
            <a:ext cx="47625" cy="361950"/>
          </a:xfrm>
          <a:prstGeom prst="rect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19" name="s5_x8_c10">
            <a:extLst>
              <a:ext uri="{FF2B5EF4-FFF2-40B4-BE49-F238E27FC236}">
                <a16:creationId xmlns:a16="http://schemas.microsoft.com/office/drawing/2014/main" id="{4AA56936-C237-45C0-82BE-B612F708C7BF}"/>
              </a:ext>
            </a:extLst>
          </p:cNvPr>
          <p:cNvSpPr>
            <a:spLocks noGrp="1"/>
          </p:cNvSpPr>
          <p:nvPr/>
        </p:nvSpPr>
        <p:spPr>
          <a:xfrm>
            <a:off x="8039100" y="6257925"/>
            <a:ext cx="65913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Установить контроль кортесов над королевской властью.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50EB8C4-1DE7-404E-9AEE-5117C3C6B685}"/>
              </a:ext>
            </a:extLst>
          </p:cNvPr>
          <p:cNvSpPr>
            <a:spLocks noGrp="1"/>
          </p:cNvSpPr>
          <p:nvPr/>
        </p:nvSpPr>
        <p:spPr>
          <a:xfrm>
            <a:off x="609600" y="7296150"/>
            <a:ext cx="14020800" cy="714375"/>
          </a:xfrm>
          <a:prstGeom prst="rect">
            <a:avLst/>
          </a:prstGeom>
          <a:solidFill>
            <a:srgbClr val="142B40"/>
          </a:solidFill>
          <a:ln w="0">
            <a:noFill/>
          </a:ln>
        </p:spPr>
      </p:sp>
      <p:sp>
        <p:nvSpPr>
          <p:cNvPr id="21" name="s5_x7_c11">
            <a:extLst>
              <a:ext uri="{FF2B5EF4-FFF2-40B4-BE49-F238E27FC236}">
                <a16:creationId xmlns:a16="http://schemas.microsoft.com/office/drawing/2014/main" id="{B65CEFFC-039C-4B93-A145-0734D1A91A5A}"/>
              </a:ext>
            </a:extLst>
          </p:cNvPr>
          <p:cNvSpPr>
            <a:spLocks noGrp="1"/>
          </p:cNvSpPr>
          <p:nvPr/>
        </p:nvSpPr>
        <p:spPr>
          <a:xfrm>
            <a:off x="800100" y="7381875"/>
            <a:ext cx="136398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250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25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Восстание было жестоко подавлено правительственными войсками в битве при Вильяларе (1522 г.).</a:t>
            </a:r>
          </a:p>
        </p:txBody>
      </p:sp>
    </p:spTree>
    <p:extLst>
      <p:ext uri="{BB962C8B-B14F-4D97-AF65-F5344CB8AC3E}">
        <p14:creationId xmlns:p14="http://schemas.microsoft.com/office/powerpoint/2010/main" val="379414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DA19CA20-CCE2-4CB9-AF81-8BBDAF172961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3056C8D0-6AC9-45CE-8B7B-25D07064DB38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6_x1_c1">
            <a:extLst>
              <a:ext uri="{FF2B5EF4-FFF2-40B4-BE49-F238E27FC236}">
                <a16:creationId xmlns:a16="http://schemas.microsoft.com/office/drawing/2014/main" id="{CEF57893-EA69-44AA-8356-42E681FE16F2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ИТОГ И УРОКИ ВОССТАНИЯ</a:t>
            </a:r>
          </a:p>
        </p:txBody>
      </p:sp>
      <p:sp>
        <p:nvSpPr>
          <p:cNvPr id="4" name="s6_x2_c2">
            <a:extLst>
              <a:ext uri="{FF2B5EF4-FFF2-40B4-BE49-F238E27FC236}">
                <a16:creationId xmlns:a16="http://schemas.microsoft.com/office/drawing/2014/main" id="{C407098D-0C27-409C-964B-02948F58D245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Эволюция политики Карла V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A5FD277-0049-4422-935A-90D981D19462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387A8A2-01E8-4361-A8B1-4C54A3BCECC8}"/>
              </a:ext>
            </a:extLst>
          </p:cNvPr>
          <p:cNvSpPr>
            <a:spLocks noGrp="1"/>
          </p:cNvSpPr>
          <p:nvPr/>
        </p:nvSpPr>
        <p:spPr>
          <a:xfrm>
            <a:off x="685800" y="2456168"/>
            <a:ext cx="2952750" cy="4041165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33425" y="2503793"/>
            <a:ext cx="2857500" cy="3945915"/>
          </a:xfrm>
          <a:prstGeom prst="rect">
            <a:avLst/>
          </a:prstGeom>
        </p:spPr>
      </p:pic>
      <p:sp>
        <p:nvSpPr>
          <p:cNvPr id="8" name="s6_x6_c3">
            <a:extLst>
              <a:ext uri="{FF2B5EF4-FFF2-40B4-BE49-F238E27FC236}">
                <a16:creationId xmlns:a16="http://schemas.microsoft.com/office/drawing/2014/main" id="{A6B4A736-B697-4030-9BC6-0CCE2B3F75EF}"/>
              </a:ext>
            </a:extLst>
          </p:cNvPr>
          <p:cNvSpPr>
            <a:spLocks noGrp="1"/>
          </p:cNvSpPr>
          <p:nvPr/>
        </p:nvSpPr>
        <p:spPr>
          <a:xfrm>
            <a:off x="609600" y="6896100"/>
            <a:ext cx="31242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«Карл V», художник Джиованни Бритто.</a:t>
            </a:r>
          </a:p>
        </p:txBody>
      </p:sp>
      <p:sp>
        <p:nvSpPr>
          <p:cNvPr id="9" name="s6_x3_c4">
            <a:extLst>
              <a:ext uri="{FF2B5EF4-FFF2-40B4-BE49-F238E27FC236}">
                <a16:creationId xmlns:a16="http://schemas.microsoft.com/office/drawing/2014/main" id="{1F402D86-7A98-4F82-A315-5AE0FDCB1EA2}"/>
              </a:ext>
            </a:extLst>
          </p:cNvPr>
          <p:cNvSpPr>
            <a:spLocks noGrp="1"/>
          </p:cNvSpPr>
          <p:nvPr/>
        </p:nvSpPr>
        <p:spPr>
          <a:xfrm>
            <a:off x="4371975" y="2181225"/>
            <a:ext cx="10258425" cy="1047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Урок:</a:t>
            </a:r>
            <a:r>
              <a:rPr sz="26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Восстание Комунерос заставило Карла V кардинально изменить подход к управлению Испанией.</a:t>
            </a:r>
          </a:p>
        </p:txBody>
      </p:sp>
      <p:sp>
        <p:nvSpPr>
          <p:cNvPr id="10" name="s6_x8_c5">
            <a:extLst>
              <a:ext uri="{FF2B5EF4-FFF2-40B4-BE49-F238E27FC236}">
                <a16:creationId xmlns:a16="http://schemas.microsoft.com/office/drawing/2014/main" id="{E4E94273-7B3F-476F-8FAA-49728BD7C44D}"/>
              </a:ext>
            </a:extLst>
          </p:cNvPr>
          <p:cNvSpPr>
            <a:spLocks noGrp="1"/>
          </p:cNvSpPr>
          <p:nvPr/>
        </p:nvSpPr>
        <p:spPr>
          <a:xfrm>
            <a:off x="4371975" y="3457575"/>
            <a:ext cx="1024890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55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Изменения: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90D24C1-3815-4FCC-B37F-A80FCFB1B5FA}"/>
              </a:ext>
            </a:extLst>
          </p:cNvPr>
          <p:cNvSpPr>
            <a:spLocks noGrp="1"/>
          </p:cNvSpPr>
          <p:nvPr/>
        </p:nvSpPr>
        <p:spPr>
          <a:xfrm>
            <a:off x="4391025" y="4162425"/>
            <a:ext cx="447675" cy="0"/>
          </a:xfrm>
          <a:prstGeom prst="line">
            <a:avLst/>
          </a:prstGeom>
          <a:ln w="28575">
            <a:solidFill>
              <a:srgbClr val="A58A55"/>
            </a:solidFill>
          </a:ln>
        </p:spPr>
      </p:sp>
      <p:sp>
        <p:nvSpPr>
          <p:cNvPr id="12" name="s6_x8_c6">
            <a:extLst>
              <a:ext uri="{FF2B5EF4-FFF2-40B4-BE49-F238E27FC236}">
                <a16:creationId xmlns:a16="http://schemas.microsoft.com/office/drawing/2014/main" id="{C23A588D-7AC8-4D98-809C-9F5B76D95B8F}"/>
              </a:ext>
            </a:extLst>
          </p:cNvPr>
          <p:cNvSpPr>
            <a:spLocks noGrp="1"/>
          </p:cNvSpPr>
          <p:nvPr/>
        </p:nvSpPr>
        <p:spPr>
          <a:xfrm>
            <a:off x="5133975" y="4019550"/>
            <a:ext cx="9267825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Прожил в Испании несколько лет, изучил язык и обычаи.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5A03DE7-3079-48B0-ABAB-A848E3BC0CAF}"/>
              </a:ext>
            </a:extLst>
          </p:cNvPr>
          <p:cNvSpPr>
            <a:spLocks noGrp="1"/>
          </p:cNvSpPr>
          <p:nvPr/>
        </p:nvSpPr>
        <p:spPr>
          <a:xfrm>
            <a:off x="4391025" y="5076825"/>
            <a:ext cx="447675" cy="0"/>
          </a:xfrm>
          <a:prstGeom prst="line">
            <a:avLst/>
          </a:prstGeom>
          <a:ln w="28575">
            <a:solidFill>
              <a:srgbClr val="A58A55"/>
            </a:solidFill>
          </a:ln>
        </p:spPr>
      </p:sp>
      <p:sp>
        <p:nvSpPr>
          <p:cNvPr id="14" name="s6_x8_c7">
            <a:extLst>
              <a:ext uri="{FF2B5EF4-FFF2-40B4-BE49-F238E27FC236}">
                <a16:creationId xmlns:a16="http://schemas.microsoft.com/office/drawing/2014/main" id="{A87D7504-336E-4F6A-B595-0A2B6716A293}"/>
              </a:ext>
            </a:extLst>
          </p:cNvPr>
          <p:cNvSpPr>
            <a:spLocks noGrp="1"/>
          </p:cNvSpPr>
          <p:nvPr/>
        </p:nvSpPr>
        <p:spPr>
          <a:xfrm>
            <a:off x="5133975" y="4933950"/>
            <a:ext cx="9267825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Стал опираться на испанских советников.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AD39E79A-9D94-4021-87CE-EFE1085EDA1E}"/>
              </a:ext>
            </a:extLst>
          </p:cNvPr>
          <p:cNvSpPr>
            <a:spLocks noGrp="1"/>
          </p:cNvSpPr>
          <p:nvPr/>
        </p:nvSpPr>
        <p:spPr>
          <a:xfrm>
            <a:off x="4391025" y="5991225"/>
            <a:ext cx="447675" cy="0"/>
          </a:xfrm>
          <a:prstGeom prst="line">
            <a:avLst/>
          </a:prstGeom>
          <a:ln w="28575">
            <a:solidFill>
              <a:srgbClr val="A58A55"/>
            </a:solidFill>
          </a:ln>
        </p:spPr>
      </p:sp>
      <p:sp>
        <p:nvSpPr>
          <p:cNvPr id="16" name="s6_x8_c8">
            <a:extLst>
              <a:ext uri="{FF2B5EF4-FFF2-40B4-BE49-F238E27FC236}">
                <a16:creationId xmlns:a16="http://schemas.microsoft.com/office/drawing/2014/main" id="{B8C0AB1F-05BD-4A59-A431-219ACC9D2121}"/>
              </a:ext>
            </a:extLst>
          </p:cNvPr>
          <p:cNvSpPr>
            <a:spLocks noGrp="1"/>
          </p:cNvSpPr>
          <p:nvPr/>
        </p:nvSpPr>
        <p:spPr>
          <a:xfrm>
            <a:off x="5133975" y="5848350"/>
            <a:ext cx="9267825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Впредь старался не нарушать права и привилегии своих испанских подданных.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FF5EBB8-12AF-4CDD-9CF8-D8A9CB65061C}"/>
              </a:ext>
            </a:extLst>
          </p:cNvPr>
          <p:cNvSpPr>
            <a:spLocks noGrp="1"/>
          </p:cNvSpPr>
          <p:nvPr/>
        </p:nvSpPr>
        <p:spPr>
          <a:xfrm>
            <a:off x="4352925" y="7181850"/>
            <a:ext cx="10287000" cy="714375"/>
          </a:xfrm>
          <a:prstGeom prst="rect">
            <a:avLst/>
          </a:prstGeom>
          <a:solidFill>
            <a:srgbClr val="142B40"/>
          </a:solidFill>
          <a:ln w="0">
            <a:noFill/>
          </a:ln>
        </p:spPr>
      </p:sp>
      <p:sp>
        <p:nvSpPr>
          <p:cNvPr id="18" name="s6_x7_c9">
            <a:extLst>
              <a:ext uri="{FF2B5EF4-FFF2-40B4-BE49-F238E27FC236}">
                <a16:creationId xmlns:a16="http://schemas.microsoft.com/office/drawing/2014/main" id="{7840CBCF-B117-4491-821A-3EC22A46D533}"/>
              </a:ext>
            </a:extLst>
          </p:cNvPr>
          <p:cNvSpPr>
            <a:spLocks noGrp="1"/>
          </p:cNvSpPr>
          <p:nvPr/>
        </p:nvSpPr>
        <p:spPr>
          <a:xfrm>
            <a:off x="4552950" y="7324725"/>
            <a:ext cx="9886950" cy="504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Результат:</a:t>
            </a:r>
            <a:r>
              <a:rPr sz="24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 Испания стала надежной опорой его империи.</a:t>
            </a:r>
          </a:p>
        </p:txBody>
      </p:sp>
    </p:spTree>
    <p:extLst>
      <p:ext uri="{BB962C8B-B14F-4D97-AF65-F5344CB8AC3E}">
        <p14:creationId xmlns:p14="http://schemas.microsoft.com/office/powerpoint/2010/main" val="850211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0765698C-60FC-45D1-95BE-0F50B9C6CAA7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506375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D3C3812B-A1F4-4336-8401-6A9D02091DE8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7_x1_c1">
            <a:extLst>
              <a:ext uri="{FF2B5EF4-FFF2-40B4-BE49-F238E27FC236}">
                <a16:creationId xmlns:a16="http://schemas.microsoft.com/office/drawing/2014/main" id="{671ECBCA-B58D-49D1-845F-EB79FB39A7DF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БЛОК-СХЕМА 2: ЭВОЛЮЦИЯ УПРАВЛЕНИЯ КАРЛА V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1CA2D55-3567-4226-85A3-80E62C9A8273}"/>
              </a:ext>
            </a:extLst>
          </p:cNvPr>
          <p:cNvSpPr>
            <a:spLocks noGrp="1"/>
          </p:cNvSpPr>
          <p:nvPr/>
        </p:nvSpPr>
        <p:spPr>
          <a:xfrm>
            <a:off x="609600" y="16859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2C48BF-15CE-40B5-BA5E-4632A697CF3E}"/>
              </a:ext>
            </a:extLst>
          </p:cNvPr>
          <p:cNvSpPr>
            <a:spLocks noGrp="1"/>
          </p:cNvSpPr>
          <p:nvPr/>
        </p:nvSpPr>
        <p:spPr>
          <a:xfrm>
            <a:off x="609600" y="2200275"/>
            <a:ext cx="5514975" cy="923925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6" name="s7_x3_c2">
            <a:extLst>
              <a:ext uri="{FF2B5EF4-FFF2-40B4-BE49-F238E27FC236}">
                <a16:creationId xmlns:a16="http://schemas.microsoft.com/office/drawing/2014/main" id="{82447C1A-BD04-4CF9-A1D6-91BF4565CC8B}"/>
              </a:ext>
            </a:extLst>
          </p:cNvPr>
          <p:cNvSpPr>
            <a:spLocks noGrp="1"/>
          </p:cNvSpPr>
          <p:nvPr/>
        </p:nvSpPr>
        <p:spPr>
          <a:xfrm>
            <a:off x="800100" y="2276475"/>
            <a:ext cx="5133975" cy="771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2625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1517 год: Первый Приезд в Испанию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A25E2E3D-D011-4F57-991F-3F02FFA762F4}"/>
              </a:ext>
            </a:extLst>
          </p:cNvPr>
          <p:cNvSpPr>
            <a:spLocks noGrp="1"/>
          </p:cNvSpPr>
          <p:nvPr/>
        </p:nvSpPr>
        <p:spPr>
          <a:xfrm>
            <a:off x="3295650" y="3181350"/>
            <a:ext cx="133350" cy="361950"/>
          </a:xfrm>
          <a:prstGeom prst="down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38CB880-F578-40A7-A5EA-2645CEE34B32}"/>
              </a:ext>
            </a:extLst>
          </p:cNvPr>
          <p:cNvSpPr>
            <a:spLocks noGrp="1"/>
          </p:cNvSpPr>
          <p:nvPr/>
        </p:nvSpPr>
        <p:spPr>
          <a:xfrm>
            <a:off x="609600" y="3609975"/>
            <a:ext cx="5514975" cy="2533650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9" name="s7_x5_c3">
            <a:extLst>
              <a:ext uri="{FF2B5EF4-FFF2-40B4-BE49-F238E27FC236}">
                <a16:creationId xmlns:a16="http://schemas.microsoft.com/office/drawing/2014/main" id="{4E6ECF88-69AC-475A-B824-CC6E42A2854E}"/>
              </a:ext>
            </a:extLst>
          </p:cNvPr>
          <p:cNvSpPr>
            <a:spLocks noGrp="1"/>
          </p:cNvSpPr>
          <p:nvPr/>
        </p:nvSpPr>
        <p:spPr>
          <a:xfrm>
            <a:off x="828675" y="3771900"/>
            <a:ext cx="5095875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1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2550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До восстания:</a:t>
            </a:r>
          </a:p>
        </p:txBody>
      </p:sp>
      <p:sp>
        <p:nvSpPr>
          <p:cNvPr id="10" name="s7_x5_c4">
            <a:extLst>
              <a:ext uri="{FF2B5EF4-FFF2-40B4-BE49-F238E27FC236}">
                <a16:creationId xmlns:a16="http://schemas.microsoft.com/office/drawing/2014/main" id="{C8EF19E5-7C47-496B-96DE-526183EF0F3E}"/>
              </a:ext>
            </a:extLst>
          </p:cNvPr>
          <p:cNvSpPr>
            <a:spLocks noGrp="1"/>
          </p:cNvSpPr>
          <p:nvPr/>
        </p:nvSpPr>
        <p:spPr>
          <a:xfrm>
            <a:off x="828675" y="4352925"/>
            <a:ext cx="5095875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Нидерландские советники</a:t>
            </a:r>
          </a:p>
        </p:txBody>
      </p:sp>
      <p:sp>
        <p:nvSpPr>
          <p:cNvPr id="11" name="s7_x5_c5">
            <a:extLst>
              <a:ext uri="{FF2B5EF4-FFF2-40B4-BE49-F238E27FC236}">
                <a16:creationId xmlns:a16="http://schemas.microsoft.com/office/drawing/2014/main" id="{5DF19792-847A-4FFF-964F-6E8268754991}"/>
              </a:ext>
            </a:extLst>
          </p:cNvPr>
          <p:cNvSpPr>
            <a:spLocks noGrp="1"/>
          </p:cNvSpPr>
          <p:nvPr/>
        </p:nvSpPr>
        <p:spPr>
          <a:xfrm>
            <a:off x="828675" y="4943475"/>
            <a:ext cx="5095875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Незнание местных обычаев</a:t>
            </a:r>
          </a:p>
        </p:txBody>
      </p:sp>
      <p:sp>
        <p:nvSpPr>
          <p:cNvPr id="12" name="s7_x5_c6">
            <a:extLst>
              <a:ext uri="{FF2B5EF4-FFF2-40B4-BE49-F238E27FC236}">
                <a16:creationId xmlns:a16="http://schemas.microsoft.com/office/drawing/2014/main" id="{5547C6E3-81F4-4615-AFEC-EEE8D74942B8}"/>
              </a:ext>
            </a:extLst>
          </p:cNvPr>
          <p:cNvSpPr>
            <a:spLocks noGrp="1"/>
          </p:cNvSpPr>
          <p:nvPr/>
        </p:nvSpPr>
        <p:spPr>
          <a:xfrm>
            <a:off x="828675" y="5534025"/>
            <a:ext cx="5095875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Вывод средств из страны</a:t>
            </a: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F0C4AB5F-5CC6-4061-BAFE-4D2A82A7E38D}"/>
              </a:ext>
            </a:extLst>
          </p:cNvPr>
          <p:cNvSpPr>
            <a:spLocks noGrp="1"/>
          </p:cNvSpPr>
          <p:nvPr/>
        </p:nvSpPr>
        <p:spPr>
          <a:xfrm>
            <a:off x="6324600" y="4600575"/>
            <a:ext cx="552450" cy="152400"/>
          </a:xfrm>
          <a:prstGeom prst="right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3CFADF1-2806-4103-96A2-F8B690A2274B}"/>
              </a:ext>
            </a:extLst>
          </p:cNvPr>
          <p:cNvSpPr>
            <a:spLocks noGrp="1"/>
          </p:cNvSpPr>
          <p:nvPr/>
        </p:nvSpPr>
        <p:spPr>
          <a:xfrm>
            <a:off x="7067550" y="3952875"/>
            <a:ext cx="2686050" cy="1733550"/>
          </a:xfrm>
          <a:prstGeom prst="rect">
            <a:avLst/>
          </a:prstGeom>
          <a:solidFill>
            <a:srgbClr val="7C2737"/>
          </a:solidFill>
          <a:ln w="9525">
            <a:solidFill>
              <a:srgbClr val="A58A55"/>
            </a:solidFill>
          </a:ln>
        </p:spPr>
      </p:sp>
      <p:sp>
        <p:nvSpPr>
          <p:cNvPr id="15" name="s7_x7_c7">
            <a:extLst>
              <a:ext uri="{FF2B5EF4-FFF2-40B4-BE49-F238E27FC236}">
                <a16:creationId xmlns:a16="http://schemas.microsoft.com/office/drawing/2014/main" id="{0858FFDB-3CE8-4443-8B33-029CAA60E94F}"/>
              </a:ext>
            </a:extLst>
          </p:cNvPr>
          <p:cNvSpPr>
            <a:spLocks noGrp="1"/>
          </p:cNvSpPr>
          <p:nvPr/>
        </p:nvSpPr>
        <p:spPr>
          <a:xfrm>
            <a:off x="7258050" y="4029075"/>
            <a:ext cx="2305050" cy="1581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55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255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Восстание Комунерос 1520-1522</a:t>
            </a: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5FDEEE53-F591-4F7A-BAD5-DCC51C7C3599}"/>
              </a:ext>
            </a:extLst>
          </p:cNvPr>
          <p:cNvSpPr>
            <a:spLocks noGrp="1"/>
          </p:cNvSpPr>
          <p:nvPr/>
        </p:nvSpPr>
        <p:spPr>
          <a:xfrm>
            <a:off x="9934575" y="4600575"/>
            <a:ext cx="552450" cy="152400"/>
          </a:xfrm>
          <a:prstGeom prst="right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30E2B4D-BCF9-4168-99F4-B6FD4331F03C}"/>
              </a:ext>
            </a:extLst>
          </p:cNvPr>
          <p:cNvSpPr>
            <a:spLocks noGrp="1"/>
          </p:cNvSpPr>
          <p:nvPr/>
        </p:nvSpPr>
        <p:spPr>
          <a:xfrm>
            <a:off x="10677525" y="3609975"/>
            <a:ext cx="3943350" cy="3286125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18" name="s7_x13_c8">
            <a:extLst>
              <a:ext uri="{FF2B5EF4-FFF2-40B4-BE49-F238E27FC236}">
                <a16:creationId xmlns:a16="http://schemas.microsoft.com/office/drawing/2014/main" id="{BD7D1B0D-0C8D-430A-AEBF-105500E7C3FB}"/>
              </a:ext>
            </a:extLst>
          </p:cNvPr>
          <p:cNvSpPr>
            <a:spLocks noGrp="1"/>
          </p:cNvSpPr>
          <p:nvPr/>
        </p:nvSpPr>
        <p:spPr>
          <a:xfrm>
            <a:off x="10896600" y="3752850"/>
            <a:ext cx="350520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1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2550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После восстания:</a:t>
            </a:r>
          </a:p>
        </p:txBody>
      </p:sp>
      <p:sp>
        <p:nvSpPr>
          <p:cNvPr id="19" name="s7_x13_c9">
            <a:extLst>
              <a:ext uri="{FF2B5EF4-FFF2-40B4-BE49-F238E27FC236}">
                <a16:creationId xmlns:a16="http://schemas.microsoft.com/office/drawing/2014/main" id="{3553BA20-FA11-4F0A-8469-9BF06F6F8912}"/>
              </a:ext>
            </a:extLst>
          </p:cNvPr>
          <p:cNvSpPr>
            <a:spLocks noGrp="1"/>
          </p:cNvSpPr>
          <p:nvPr/>
        </p:nvSpPr>
        <p:spPr>
          <a:xfrm>
            <a:off x="10896600" y="4305300"/>
            <a:ext cx="350520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Испанские советники</a:t>
            </a:r>
          </a:p>
        </p:txBody>
      </p:sp>
      <p:sp>
        <p:nvSpPr>
          <p:cNvPr id="20" name="s7_x14_c10">
            <a:extLst>
              <a:ext uri="{FF2B5EF4-FFF2-40B4-BE49-F238E27FC236}">
                <a16:creationId xmlns:a16="http://schemas.microsoft.com/office/drawing/2014/main" id="{A06E24A6-9BCC-42AA-BEF1-976F98A7B4D0}"/>
              </a:ext>
            </a:extLst>
          </p:cNvPr>
          <p:cNvSpPr>
            <a:spLocks noGrp="1"/>
          </p:cNvSpPr>
          <p:nvPr/>
        </p:nvSpPr>
        <p:spPr>
          <a:xfrm>
            <a:off x="10896600" y="5229225"/>
            <a:ext cx="350520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Изучение языка и обычаев</a:t>
            </a:r>
          </a:p>
        </p:txBody>
      </p:sp>
      <p:sp>
        <p:nvSpPr>
          <p:cNvPr id="21" name="s7_x14_c11">
            <a:extLst>
              <a:ext uri="{FF2B5EF4-FFF2-40B4-BE49-F238E27FC236}">
                <a16:creationId xmlns:a16="http://schemas.microsoft.com/office/drawing/2014/main" id="{1E119CBB-D521-4DAD-BF41-994F458DCC66}"/>
              </a:ext>
            </a:extLst>
          </p:cNvPr>
          <p:cNvSpPr>
            <a:spLocks noGrp="1"/>
          </p:cNvSpPr>
          <p:nvPr/>
        </p:nvSpPr>
        <p:spPr>
          <a:xfrm>
            <a:off x="10896600" y="6076950"/>
            <a:ext cx="35052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Соблюдение прав и привилегий</a:t>
            </a:r>
          </a:p>
        </p:txBody>
      </p:sp>
      <p:sp>
        <p:nv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234429C-08F6-433D-A742-4991BF3E661C}"/>
              </a:ext>
            </a:extLst>
          </p:cNvPr>
          <p:cNvSpPr>
            <a:spLocks noGrp="1"/>
          </p:cNvSpPr>
          <p:nvPr/>
        </p:nvSpPr>
        <p:spPr>
          <a:xfrm>
            <a:off x="12649200" y="6896100"/>
            <a:ext cx="0" cy="123825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506A8637-E5E1-4545-9759-0651097D0260}"/>
              </a:ext>
            </a:extLst>
          </p:cNvPr>
          <p:cNvSpPr>
            <a:spLocks noGrp="1"/>
          </p:cNvSpPr>
          <p:nvPr/>
        </p:nvSpPr>
        <p:spPr>
          <a:xfrm>
            <a:off x="9163050" y="7019925"/>
            <a:ext cx="3486150" cy="0"/>
          </a:xfrm>
          <a:prstGeom prst="line">
            <a:avLst/>
          </a:prstGeom>
          <a:ln w="19050">
            <a:solidFill>
              <a:srgbClr val="A58A55"/>
            </a:solidFill>
          </a:ln>
        </p:spPr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F89C1070-1DA8-4F8E-A693-35B48C2AF961}"/>
              </a:ext>
            </a:extLst>
          </p:cNvPr>
          <p:cNvSpPr>
            <a:spLocks noGrp="1"/>
          </p:cNvSpPr>
          <p:nvPr/>
        </p:nvSpPr>
        <p:spPr>
          <a:xfrm>
            <a:off x="9096375" y="7019925"/>
            <a:ext cx="133350" cy="152400"/>
          </a:xfrm>
          <a:prstGeom prst="down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6BFC97E2-A2FF-46E4-B051-AD425819264A}"/>
              </a:ext>
            </a:extLst>
          </p:cNvPr>
          <p:cNvSpPr>
            <a:spLocks noGrp="1"/>
          </p:cNvSpPr>
          <p:nvPr/>
        </p:nvSpPr>
        <p:spPr>
          <a:xfrm>
            <a:off x="3295650" y="6191250"/>
            <a:ext cx="133350" cy="304800"/>
          </a:xfrm>
          <a:prstGeom prst="down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4330DA2-590E-4A6F-B481-EC37C160CD01}"/>
              </a:ext>
            </a:extLst>
          </p:cNvPr>
          <p:cNvSpPr>
            <a:spLocks noGrp="1"/>
          </p:cNvSpPr>
          <p:nvPr/>
        </p:nvSpPr>
        <p:spPr>
          <a:xfrm>
            <a:off x="609600" y="6581775"/>
            <a:ext cx="2590800" cy="838200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27" name="s7_x9_c12">
            <a:extLst>
              <a:ext uri="{FF2B5EF4-FFF2-40B4-BE49-F238E27FC236}">
                <a16:creationId xmlns:a16="http://schemas.microsoft.com/office/drawing/2014/main" id="{726C56A5-D5A1-4CFB-9152-DB10F2895380}"/>
              </a:ext>
            </a:extLst>
          </p:cNvPr>
          <p:cNvSpPr>
            <a:spLocks noGrp="1"/>
          </p:cNvSpPr>
          <p:nvPr/>
        </p:nvSpPr>
        <p:spPr>
          <a:xfrm>
            <a:off x="800100" y="6657975"/>
            <a:ext cx="2209800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Недовольство подданных</a:t>
            </a:r>
          </a:p>
        </p:txBody>
      </p:sp>
      <p:sp>
        <p:nvSpPr>
          <p:cNvPr id="28" name="Стрелка: вправо 27">
            <a:extLst>
              <a:ext uri="{FF2B5EF4-FFF2-40B4-BE49-F238E27FC236}">
                <a16:creationId xmlns:a16="http://schemas.microsoft.com/office/drawing/2014/main" id="{E277E7A3-42F9-4DF0-9C3E-1AF223AD05BC}"/>
              </a:ext>
            </a:extLst>
          </p:cNvPr>
          <p:cNvSpPr>
            <a:spLocks noGrp="1"/>
          </p:cNvSpPr>
          <p:nvPr/>
        </p:nvSpPr>
        <p:spPr>
          <a:xfrm>
            <a:off x="3333750" y="6934200"/>
            <a:ext cx="323850" cy="142875"/>
          </a:xfrm>
          <a:prstGeom prst="right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9EF3F85-9103-44AA-8BB7-26FB1AA39931}"/>
              </a:ext>
            </a:extLst>
          </p:cNvPr>
          <p:cNvSpPr>
            <a:spLocks noGrp="1"/>
          </p:cNvSpPr>
          <p:nvPr/>
        </p:nvSpPr>
        <p:spPr>
          <a:xfrm>
            <a:off x="3790950" y="6581775"/>
            <a:ext cx="2867025" cy="838200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30" name="s7_x11_c13">
            <a:extLst>
              <a:ext uri="{FF2B5EF4-FFF2-40B4-BE49-F238E27FC236}">
                <a16:creationId xmlns:a16="http://schemas.microsoft.com/office/drawing/2014/main" id="{4BBE8BD2-A4F6-472A-8C61-114AC5E7837B}"/>
              </a:ext>
            </a:extLst>
          </p:cNvPr>
          <p:cNvSpPr>
            <a:spLocks noGrp="1"/>
          </p:cNvSpPr>
          <p:nvPr/>
        </p:nvSpPr>
        <p:spPr>
          <a:xfrm>
            <a:off x="3981450" y="6657975"/>
            <a:ext cx="2486025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Испания - источник проблем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B225544-EC2D-492D-8325-187E39987680}"/>
              </a:ext>
            </a:extLst>
          </p:cNvPr>
          <p:cNvSpPr>
            <a:spLocks noGrp="1"/>
          </p:cNvSpPr>
          <p:nvPr/>
        </p:nvSpPr>
        <p:spPr>
          <a:xfrm>
            <a:off x="7143750" y="7172325"/>
            <a:ext cx="4048125" cy="657225"/>
          </a:xfrm>
          <a:prstGeom prst="rect">
            <a:avLst/>
          </a:prstGeom>
          <a:solidFill>
            <a:srgbClr val="203D53"/>
          </a:solidFill>
          <a:ln w="9525">
            <a:solidFill>
              <a:srgbClr val="A58A55"/>
            </a:solidFill>
          </a:ln>
        </p:spPr>
      </p:sp>
      <p:sp>
        <p:nvSpPr>
          <p:cNvPr id="32" name="s7_x16_c14">
            <a:extLst>
              <a:ext uri="{FF2B5EF4-FFF2-40B4-BE49-F238E27FC236}">
                <a16:creationId xmlns:a16="http://schemas.microsoft.com/office/drawing/2014/main" id="{CDE7113B-71D5-4A0D-95FB-417D7CB15DBE}"/>
              </a:ext>
            </a:extLst>
          </p:cNvPr>
          <p:cNvSpPr>
            <a:spLocks noGrp="1"/>
          </p:cNvSpPr>
          <p:nvPr/>
        </p:nvSpPr>
        <p:spPr>
          <a:xfrm>
            <a:off x="7334250" y="7248525"/>
            <a:ext cx="3667125" cy="504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Стабильность в управлении</a:t>
            </a:r>
          </a:p>
        </p:txBody>
      </p:sp>
      <p:sp>
        <p:nvSpPr>
          <p:cNvPr id="33" name="Стрелка: вправо 32">
            <a:extLst>
              <a:ext uri="{FF2B5EF4-FFF2-40B4-BE49-F238E27FC236}">
                <a16:creationId xmlns:a16="http://schemas.microsoft.com/office/drawing/2014/main" id="{01458BB3-9E72-4E2E-925D-7C07990A6506}"/>
              </a:ext>
            </a:extLst>
          </p:cNvPr>
          <p:cNvSpPr>
            <a:spLocks noGrp="1"/>
          </p:cNvSpPr>
          <p:nvPr/>
        </p:nvSpPr>
        <p:spPr>
          <a:xfrm>
            <a:off x="11334750" y="7419975"/>
            <a:ext cx="295275" cy="123825"/>
          </a:xfrm>
          <a:prstGeom prst="rightArrow">
            <a:avLst/>
          </a:prstGeom>
          <a:solidFill>
            <a:srgbClr val="A58A55"/>
          </a:solidFill>
          <a:ln w="0">
            <a:noFill/>
          </a:ln>
        </p:spPr>
      </p:sp>
      <p:sp>
        <p:nvSpPr>
          <p:cNvPr id="34" name="s7_x18_c15">
            <a:extLst>
              <a:ext uri="{FF2B5EF4-FFF2-40B4-BE49-F238E27FC236}">
                <a16:creationId xmlns:a16="http://schemas.microsoft.com/office/drawing/2014/main" id="{2D751A93-99F1-4BC0-A1C9-9C235EAF04C5}"/>
              </a:ext>
            </a:extLst>
          </p:cNvPr>
          <p:cNvSpPr>
            <a:spLocks noGrp="1"/>
          </p:cNvSpPr>
          <p:nvPr/>
        </p:nvSpPr>
        <p:spPr>
          <a:xfrm>
            <a:off x="11858625" y="7115175"/>
            <a:ext cx="276225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175" b="1">
                <a:solidFill>
                  <a:srgbClr val="DFD2B9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DFD2B9"/>
                </a:solidFill>
                <a:latin typeface="Calibri"/>
                <a:ea typeface="Calibri"/>
                <a:cs typeface="Calibri"/>
              </a:rPr>
              <a:t>ИСПАНИЯ - ОПОРА ИМПЕРИИ</a:t>
            </a:r>
          </a:p>
        </p:txBody>
      </p:sp>
    </p:spTree>
    <p:extLst>
      <p:ext uri="{BB962C8B-B14F-4D97-AF65-F5344CB8AC3E}">
        <p14:creationId xmlns:p14="http://schemas.microsoft.com/office/powerpoint/2010/main" val="2051592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4CCCED5-3160-4D02-BE77-77ACC5886362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41DFD795-B70A-464A-A1F5-F826DE83CAA4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8_x1_c1">
            <a:extLst>
              <a:ext uri="{FF2B5EF4-FFF2-40B4-BE49-F238E27FC236}">
                <a16:creationId xmlns:a16="http://schemas.microsoft.com/office/drawing/2014/main" id="{4F026A19-E8D8-41E4-875F-84C1CAF38C2D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ВОПРОС - ОТВЕТ</a:t>
            </a:r>
          </a:p>
        </p:txBody>
      </p:sp>
      <p:sp>
        <p:nvSpPr>
          <p:cNvPr id="4" name="s8_x2_c2">
            <a:extLst>
              <a:ext uri="{FF2B5EF4-FFF2-40B4-BE49-F238E27FC236}">
                <a16:creationId xmlns:a16="http://schemas.microsoft.com/office/drawing/2014/main" id="{2BE6762D-CA34-4B70-A1DB-57D23B174594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Проверим понимание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F1F61B2-BF95-4E1B-9E14-B006D7B4C6C4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s8_x3_c3">
            <a:extLst>
              <a:ext uri="{FF2B5EF4-FFF2-40B4-BE49-F238E27FC236}">
                <a16:creationId xmlns:a16="http://schemas.microsoft.com/office/drawing/2014/main" id="{AA57C1B5-357C-4672-B765-A8408A5262C0}"/>
              </a:ext>
            </a:extLst>
          </p:cNvPr>
          <p:cNvSpPr>
            <a:spLocks noGrp="1"/>
          </p:cNvSpPr>
          <p:nvPr/>
        </p:nvSpPr>
        <p:spPr>
          <a:xfrm>
            <a:off x="609600" y="2209800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1. Какой титул папа римский присвоил Изабелле и Фердинанду и за какие заслуги?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FB009D1-3484-4A4A-830D-6317E4795A3A}"/>
              </a:ext>
            </a:extLst>
          </p:cNvPr>
          <p:cNvSpPr>
            <a:spLocks noGrp="1"/>
          </p:cNvSpPr>
          <p:nvPr/>
        </p:nvSpPr>
        <p:spPr>
          <a:xfrm>
            <a:off x="609600" y="3424238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8" name="s8_x3_c4">
            <a:extLst>
              <a:ext uri="{FF2B5EF4-FFF2-40B4-BE49-F238E27FC236}">
                <a16:creationId xmlns:a16="http://schemas.microsoft.com/office/drawing/2014/main" id="{05AB83A8-6A27-4BB4-9347-C875855B2034}"/>
              </a:ext>
            </a:extLst>
          </p:cNvPr>
          <p:cNvSpPr>
            <a:spLocks noGrp="1"/>
          </p:cNvSpPr>
          <p:nvPr/>
        </p:nvSpPr>
        <p:spPr>
          <a:xfrm>
            <a:off x="609600" y="3662363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2. Почему именно при Карле V Испанская империя достигла таких размеров, что «в ней не заходило солнце»?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8E55336-662A-4112-8332-EB3BD8D3A6CD}"/>
              </a:ext>
            </a:extLst>
          </p:cNvPr>
          <p:cNvSpPr>
            <a:spLocks noGrp="1"/>
          </p:cNvSpPr>
          <p:nvPr/>
        </p:nvSpPr>
        <p:spPr>
          <a:xfrm>
            <a:off x="609600" y="4876800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10" name="s8_x3_c5">
            <a:extLst>
              <a:ext uri="{FF2B5EF4-FFF2-40B4-BE49-F238E27FC236}">
                <a16:creationId xmlns:a16="http://schemas.microsoft.com/office/drawing/2014/main" id="{7A47919F-8D7E-424E-B081-1DF9A093E4B4}"/>
              </a:ext>
            </a:extLst>
          </p:cNvPr>
          <p:cNvSpPr>
            <a:spLocks noGrp="1"/>
          </p:cNvSpPr>
          <p:nvPr/>
        </p:nvSpPr>
        <p:spPr>
          <a:xfrm>
            <a:off x="609600" y="5114925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3. Почему испанцы были недовольны нидерландскими советниками Карла V?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D4D3EEC-2B02-4DB4-8E6A-3E9E01E3568F}"/>
              </a:ext>
            </a:extLst>
          </p:cNvPr>
          <p:cNvSpPr>
            <a:spLocks noGrp="1"/>
          </p:cNvSpPr>
          <p:nvPr/>
        </p:nvSpPr>
        <p:spPr>
          <a:xfrm>
            <a:off x="609600" y="6329363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12" name="s8_x3_c6">
            <a:extLst>
              <a:ext uri="{FF2B5EF4-FFF2-40B4-BE49-F238E27FC236}">
                <a16:creationId xmlns:a16="http://schemas.microsoft.com/office/drawing/2014/main" id="{1A609EC1-831D-431B-90F4-EB55509F15FA}"/>
              </a:ext>
            </a:extLst>
          </p:cNvPr>
          <p:cNvSpPr>
            <a:spLocks noGrp="1"/>
          </p:cNvSpPr>
          <p:nvPr/>
        </p:nvSpPr>
        <p:spPr>
          <a:xfrm>
            <a:off x="609600" y="6567488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4. Как выборы Карла V императором повлияли на экономическую ситуацию в Испании?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2E86473-CFFC-4105-9A22-A6DD8CACF730}"/>
              </a:ext>
            </a:extLst>
          </p:cNvPr>
          <p:cNvSpPr>
            <a:spLocks noGrp="1"/>
          </p:cNvSpPr>
          <p:nvPr/>
        </p:nvSpPr>
        <p:spPr>
          <a:xfrm>
            <a:off x="609600" y="7781925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14" name="s8_x3_c7">
            <a:extLst>
              <a:ext uri="{FF2B5EF4-FFF2-40B4-BE49-F238E27FC236}">
                <a16:creationId xmlns:a16="http://schemas.microsoft.com/office/drawing/2014/main" id="{76105D88-7940-40B0-B388-6D17831022F3}"/>
              </a:ext>
            </a:extLst>
          </p:cNvPr>
          <p:cNvSpPr>
            <a:spLocks noGrp="1"/>
          </p:cNvSpPr>
          <p:nvPr/>
        </p:nvSpPr>
        <p:spPr>
          <a:xfrm>
            <a:off x="7839075" y="2209800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﻿5. Какие требования выдвигали восставшие комунерос и почему они были важны для испанцев?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024F96D-5AC5-491F-BC64-D1CA0E5B9C62}"/>
              </a:ext>
            </a:extLst>
          </p:cNvPr>
          <p:cNvSpPr>
            <a:spLocks noGrp="1"/>
          </p:cNvSpPr>
          <p:nvPr/>
        </p:nvSpPr>
        <p:spPr>
          <a:xfrm>
            <a:off x="7839075" y="3424238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16" name="s8_x3_c8">
            <a:extLst>
              <a:ext uri="{FF2B5EF4-FFF2-40B4-BE49-F238E27FC236}">
                <a16:creationId xmlns:a16="http://schemas.microsoft.com/office/drawing/2014/main" id="{FE83BF21-563C-4E64-8743-FE90583D8B06}"/>
              </a:ext>
            </a:extLst>
          </p:cNvPr>
          <p:cNvSpPr>
            <a:spLocks noGrp="1"/>
          </p:cNvSpPr>
          <p:nvPr/>
        </p:nvSpPr>
        <p:spPr>
          <a:xfrm>
            <a:off x="7839075" y="3662363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6. Почему восстание комунерос потерпело поражение, несмотря на широкую поддержку?</a:t>
            </a:r>
          </a:p>
        </p:txBody>
      </p:sp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6AAC648-B916-4F59-A6C8-C7C21207F36C}"/>
              </a:ext>
            </a:extLst>
          </p:cNvPr>
          <p:cNvSpPr>
            <a:spLocks noGrp="1"/>
          </p:cNvSpPr>
          <p:nvPr/>
        </p:nvSpPr>
        <p:spPr>
          <a:xfrm>
            <a:off x="7839075" y="4876800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18" name="s8_x3_c9">
            <a:extLst>
              <a:ext uri="{FF2B5EF4-FFF2-40B4-BE49-F238E27FC236}">
                <a16:creationId xmlns:a16="http://schemas.microsoft.com/office/drawing/2014/main" id="{DE1566C4-BEA3-42B6-AECB-8F2CC4893BEC}"/>
              </a:ext>
            </a:extLst>
          </p:cNvPr>
          <p:cNvSpPr>
            <a:spLocks noGrp="1"/>
          </p:cNvSpPr>
          <p:nvPr/>
        </p:nvSpPr>
        <p:spPr>
          <a:xfrm>
            <a:off x="7839075" y="5114925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7. Как изменилась политика Карла V в отношении Испании после подавления восстания?</a:t>
            </a:r>
          </a:p>
        </p:txBody>
      </p:sp>
      <p:sp>
        <p:nv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D047AA17-FB34-45AB-A1BC-2FF48CD7DF56}"/>
              </a:ext>
            </a:extLst>
          </p:cNvPr>
          <p:cNvSpPr>
            <a:spLocks noGrp="1"/>
          </p:cNvSpPr>
          <p:nvPr/>
        </p:nvSpPr>
        <p:spPr>
          <a:xfrm>
            <a:off x="7839075" y="6329363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20" name="s8_x3_c10">
            <a:extLst>
              <a:ext uri="{FF2B5EF4-FFF2-40B4-BE49-F238E27FC236}">
                <a16:creationId xmlns:a16="http://schemas.microsoft.com/office/drawing/2014/main" id="{22D7AF8E-78DF-481F-9DAC-25620938A459}"/>
              </a:ext>
            </a:extLst>
          </p:cNvPr>
          <p:cNvSpPr>
            <a:spLocks noGrp="1"/>
          </p:cNvSpPr>
          <p:nvPr/>
        </p:nvSpPr>
        <p:spPr>
          <a:xfrm>
            <a:off x="7839075" y="6567488"/>
            <a:ext cx="6772275" cy="119538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8. Какие долгосрочные последствия для Испании имело подавление восстания комунерос?</a:t>
            </a:r>
          </a:p>
        </p:txBody>
      </p:sp>
      <p:sp>
        <p:nv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FC7659D-9A5F-405B-9C85-BEFC58879DB6}"/>
              </a:ext>
            </a:extLst>
          </p:cNvPr>
          <p:cNvSpPr>
            <a:spLocks noGrp="1"/>
          </p:cNvSpPr>
          <p:nvPr/>
        </p:nvSpPr>
        <p:spPr>
          <a:xfrm>
            <a:off x="7839075" y="7781925"/>
            <a:ext cx="6772275" cy="0"/>
          </a:xfrm>
          <a:prstGeom prst="line">
            <a:avLst/>
          </a:prstGeom>
          <a:ln w="9525">
            <a:solidFill>
              <a:srgbClr val="CBBFA9"/>
            </a:solidFill>
          </a:ln>
        </p:spPr>
      </p:sp>
      <p:sp>
        <p:nv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760579C-82C3-4891-8AC1-24D7A7356E97}"/>
              </a:ext>
            </a:extLst>
          </p:cNvPr>
          <p:cNvSpPr>
            <a:spLocks noGrp="1"/>
          </p:cNvSpPr>
          <p:nvPr/>
        </p:nvSpPr>
        <p:spPr>
          <a:xfrm>
            <a:off x="7486650" y="2171700"/>
            <a:ext cx="0" cy="5619750"/>
          </a:xfrm>
          <a:prstGeom prst="line">
            <a:avLst/>
          </a:prstGeom>
          <a:ln w="9525">
            <a:solidFill>
              <a:srgbClr val="CDBFA7"/>
            </a:solidFill>
          </a:ln>
        </p:spPr>
      </p:sp>
    </p:spTree>
    <p:extLst>
      <p:ext uri="{BB962C8B-B14F-4D97-AF65-F5344CB8AC3E}">
        <p14:creationId xmlns:p14="http://schemas.microsoft.com/office/powerpoint/2010/main" val="262014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71A692D-421C-4006-9375-6CDF04E5FC72}"/>
              </a:ext>
            </a:extLst>
          </p:cNvPr>
          <p:cNvSpPr>
            <a:spLocks noGrp="1"/>
          </p:cNvSpPr>
          <p:nvPr/>
        </p:nvSpPr>
        <p:spPr>
          <a:xfrm>
            <a:off x="609600" y="8106075"/>
            <a:ext cx="14020800" cy="0"/>
          </a:xfrm>
          <a:prstGeom prst="line">
            <a:avLst/>
          </a:prstGeom>
          <a:ln w="6668">
            <a:solidFill>
              <a:srgbClr val="D6CBB7"/>
            </a:solidFill>
          </a:ln>
        </p:spPr>
      </p:sp>
      <p:sp>
        <p:nvSpPr>
          <p:cNvPr id="2" name="footer_c0">
            <a:extLst>
              <a:ext uri="{FF2B5EF4-FFF2-40B4-BE49-F238E27FC236}">
                <a16:creationId xmlns:a16="http://schemas.microsoft.com/office/drawing/2014/main" id="{954E140F-2A6F-4856-9CE5-9E7B3159A476}"/>
              </a:ext>
            </a:extLst>
          </p:cNvPr>
          <p:cNvSpPr>
            <a:spLocks noGrp="1"/>
          </p:cNvSpPr>
          <p:nvPr/>
        </p:nvSpPr>
        <p:spPr>
          <a:xfrm>
            <a:off x="12192000" y="8210850"/>
            <a:ext cx="2438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25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125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3" name="s9_x1_c1">
            <a:extLst>
              <a:ext uri="{FF2B5EF4-FFF2-40B4-BE49-F238E27FC236}">
                <a16:creationId xmlns:a16="http://schemas.microsoft.com/office/drawing/2014/main" id="{769EF6B2-1D10-4535-9AD6-7AC7FD28D1FE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40208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142B40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142B40"/>
                </a:solidFill>
                <a:latin typeface="Georgia"/>
                <a:ea typeface="Georgia"/>
                <a:cs typeface="Georgia"/>
              </a:rPr>
              <a:t>ОТРЕЧЕНИЕ КАРЛА V И РАЗДЕЛ ИМПЕРИИ</a:t>
            </a:r>
          </a:p>
        </p:txBody>
      </p:sp>
      <p:sp>
        <p:nvSpPr>
          <p:cNvPr id="4" name="s9_x2_c2">
            <a:extLst>
              <a:ext uri="{FF2B5EF4-FFF2-40B4-BE49-F238E27FC236}">
                <a16:creationId xmlns:a16="http://schemas.microsoft.com/office/drawing/2014/main" id="{C27245A1-DEDE-4655-8E3E-C748DBDF4BAF}"/>
              </a:ext>
            </a:extLst>
          </p:cNvPr>
          <p:cNvSpPr>
            <a:spLocks noGrp="1"/>
          </p:cNvSpPr>
          <p:nvPr/>
        </p:nvSpPr>
        <p:spPr>
          <a:xfrm>
            <a:off x="628650" y="1066800"/>
            <a:ext cx="139827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Кризис власти и наследие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5CB0F2B-4B6F-4B79-B03F-4EC1ACC0211F}"/>
              </a:ext>
            </a:extLst>
          </p:cNvPr>
          <p:cNvSpPr>
            <a:spLocks noGrp="1"/>
          </p:cNvSpPr>
          <p:nvPr/>
        </p:nvSpPr>
        <p:spPr>
          <a:xfrm>
            <a:off x="609600" y="1647825"/>
            <a:ext cx="14020800" cy="0"/>
          </a:xfrm>
          <a:prstGeom prst="line">
            <a:avLst/>
          </a:prstGeom>
          <a:ln w="9525">
            <a:solidFill>
              <a:srgbClr val="A58A55"/>
            </a:solidFill>
          </a:ln>
        </p:spPr>
      </p:sp>
      <p:sp>
        <p:nvSpPr>
          <p:cNvPr id="6" name="s9_x3_c3">
            <a:extLst>
              <a:ext uri="{FF2B5EF4-FFF2-40B4-BE49-F238E27FC236}">
                <a16:creationId xmlns:a16="http://schemas.microsoft.com/office/drawing/2014/main" id="{24C4B962-340B-4074-84A2-A15F133A1F83}"/>
              </a:ext>
            </a:extLst>
          </p:cNvPr>
          <p:cNvSpPr>
            <a:spLocks noGrp="1"/>
          </p:cNvSpPr>
          <p:nvPr/>
        </p:nvSpPr>
        <p:spPr>
          <a:xfrm>
            <a:off x="609600" y="2181225"/>
            <a:ext cx="6858000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1556 год:</a:t>
            </a:r>
            <a:r>
              <a:rPr sz="26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62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Карл V</a:t>
            </a:r>
            <a:r>
              <a:rPr sz="2625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добровольно отрекается от престола по причинам:</a:t>
            </a:r>
          </a:p>
        </p:txBody>
      </p:sp>
      <p:sp>
        <p:nvSpPr>
          <p:cNvPr id="7" name="s9_x6_c4">
            <a:extLst>
              <a:ext uri="{FF2B5EF4-FFF2-40B4-BE49-F238E27FC236}">
                <a16:creationId xmlns:a16="http://schemas.microsoft.com/office/drawing/2014/main" id="{131E2031-BBB3-45E9-8AF2-51156EAB5EDC}"/>
              </a:ext>
            </a:extLst>
          </p:cNvPr>
          <p:cNvSpPr>
            <a:spLocks noGrp="1"/>
          </p:cNvSpPr>
          <p:nvPr/>
        </p:nvSpPr>
        <p:spPr>
          <a:xfrm>
            <a:off x="609600" y="3314700"/>
            <a:ext cx="6572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Религиозный раскол.</a:t>
            </a:r>
          </a:p>
        </p:txBody>
      </p:sp>
      <p:sp>
        <p:nvSpPr>
          <p:cNvPr id="8" name="s9_x6_c5">
            <a:extLst>
              <a:ext uri="{FF2B5EF4-FFF2-40B4-BE49-F238E27FC236}">
                <a16:creationId xmlns:a16="http://schemas.microsoft.com/office/drawing/2014/main" id="{3B9A442F-D2FF-4F3A-8738-70990482D632}"/>
              </a:ext>
            </a:extLst>
          </p:cNvPr>
          <p:cNvSpPr>
            <a:spLocks noGrp="1"/>
          </p:cNvSpPr>
          <p:nvPr/>
        </p:nvSpPr>
        <p:spPr>
          <a:xfrm>
            <a:off x="609600" y="3781425"/>
            <a:ext cx="6572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Состояние здоровья.</a:t>
            </a:r>
          </a:p>
        </p:txBody>
      </p:sp>
      <p:sp>
        <p:nvSpPr>
          <p:cNvPr id="9" name="s9_x6_c6">
            <a:extLst>
              <a:ext uri="{FF2B5EF4-FFF2-40B4-BE49-F238E27FC236}">
                <a16:creationId xmlns:a16="http://schemas.microsoft.com/office/drawing/2014/main" id="{976BD6D6-C1F8-4802-8D5C-7B27B2D38CFA}"/>
              </a:ext>
            </a:extLst>
          </p:cNvPr>
          <p:cNvSpPr>
            <a:spLocks noGrp="1"/>
          </p:cNvSpPr>
          <p:nvPr/>
        </p:nvSpPr>
        <p:spPr>
          <a:xfrm>
            <a:off x="609600" y="4248150"/>
            <a:ext cx="6572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Глубокая вера.</a:t>
            </a:r>
          </a:p>
        </p:txBody>
      </p:sp>
      <p:sp>
        <p:nvSpPr>
          <p:cNvPr id="10" name="s9_x4_c7">
            <a:extLst>
              <a:ext uri="{FF2B5EF4-FFF2-40B4-BE49-F238E27FC236}">
                <a16:creationId xmlns:a16="http://schemas.microsoft.com/office/drawing/2014/main" id="{4AFEE129-7E4B-46A8-90DB-A4E81EC344B1}"/>
              </a:ext>
            </a:extLst>
          </p:cNvPr>
          <p:cNvSpPr>
            <a:spLocks noGrp="1"/>
          </p:cNvSpPr>
          <p:nvPr/>
        </p:nvSpPr>
        <p:spPr>
          <a:xfrm>
            <a:off x="609600" y="4933950"/>
            <a:ext cx="6667500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1">
                <a:solidFill>
                  <a:srgbClr val="7C2737"/>
                </a:solidFill>
                <a:latin typeface="Calibri"/>
                <a:ea typeface="Calibri"/>
                <a:cs typeface="Calibri"/>
              </a:defRPr>
            </a:pPr>
            <a:r>
              <a:rPr sz="255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Раздел владений:</a:t>
            </a:r>
          </a:p>
        </p:txBody>
      </p:sp>
      <p:sp>
        <p:nvSpPr>
          <p:cNvPr id="11" name="s9_x4_c8">
            <a:extLst>
              <a:ext uri="{FF2B5EF4-FFF2-40B4-BE49-F238E27FC236}">
                <a16:creationId xmlns:a16="http://schemas.microsoft.com/office/drawing/2014/main" id="{29553B50-297B-4ECB-A94E-614117C432CF}"/>
              </a:ext>
            </a:extLst>
          </p:cNvPr>
          <p:cNvSpPr>
            <a:spLocks noGrp="1"/>
          </p:cNvSpPr>
          <p:nvPr/>
        </p:nvSpPr>
        <p:spPr>
          <a:xfrm>
            <a:off x="838200" y="5514975"/>
            <a:ext cx="6429375" cy="1152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Фердинанд I (брат):</a:t>
            </a: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Австрийские земли Габсбургов, титул императора Священной Римской империи.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38EE735-72C7-488C-9287-AB2CC41B9772}"/>
              </a:ext>
            </a:extLst>
          </p:cNvPr>
          <p:cNvSpPr>
            <a:spLocks noGrp="1"/>
          </p:cNvSpPr>
          <p:nvPr/>
        </p:nvSpPr>
        <p:spPr>
          <a:xfrm>
            <a:off x="609600" y="5505450"/>
            <a:ext cx="38100" cy="0"/>
          </a:xfrm>
          <a:prstGeom prst="line">
            <a:avLst/>
          </a:prstGeom>
          <a:ln w="28575">
            <a:solidFill>
              <a:srgbClr val="A58A55"/>
            </a:solidFill>
          </a:ln>
        </p:spPr>
      </p:sp>
      <p:sp>
        <p:nvSpPr>
          <p:cNvPr id="13" name="s9_x11_c9">
            <a:extLst>
              <a:ext uri="{FF2B5EF4-FFF2-40B4-BE49-F238E27FC236}">
                <a16:creationId xmlns:a16="http://schemas.microsoft.com/office/drawing/2014/main" id="{16219D52-8FC6-445D-9237-C2112243847D}"/>
              </a:ext>
            </a:extLst>
          </p:cNvPr>
          <p:cNvSpPr>
            <a:spLocks noGrp="1"/>
          </p:cNvSpPr>
          <p:nvPr/>
        </p:nvSpPr>
        <p:spPr>
          <a:xfrm>
            <a:off x="838200" y="6896100"/>
            <a:ext cx="6429375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>
                <a:solidFill>
                  <a:srgbClr val="263542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7C2737"/>
                </a:solidFill>
                <a:latin typeface="Calibri"/>
                <a:ea typeface="Calibri"/>
                <a:cs typeface="Calibri"/>
              </a:rPr>
              <a:t>Филипп II (сын):</a:t>
            </a:r>
            <a:r>
              <a:rPr sz="2400" b="0">
                <a:solidFill>
                  <a:srgbClr val="263542"/>
                </a:solidFill>
                <a:latin typeface="Calibri"/>
                <a:ea typeface="Calibri"/>
                <a:cs typeface="Calibri"/>
              </a:rPr>
              <a:t> Испания, Нидерланды, владения в Италии и Америке.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65835BD-A5BA-4BE0-A117-C92C666C423D}"/>
              </a:ext>
            </a:extLst>
          </p:cNvPr>
          <p:cNvSpPr>
            <a:spLocks noGrp="1"/>
          </p:cNvSpPr>
          <p:nvPr/>
        </p:nvSpPr>
        <p:spPr>
          <a:xfrm>
            <a:off x="8618314" y="2124075"/>
            <a:ext cx="5461447" cy="3905250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665939" y="2171700"/>
            <a:ext cx="5366197" cy="3810000"/>
          </a:xfrm>
          <a:prstGeom prst="rect">
            <a:avLst/>
          </a:prstGeom>
        </p:spPr>
      </p:pic>
      <p:sp>
        <p:nvSpPr>
          <p:cNvPr id="16" name="s9_x8_c10">
            <a:extLst>
              <a:ext uri="{FF2B5EF4-FFF2-40B4-BE49-F238E27FC236}">
                <a16:creationId xmlns:a16="http://schemas.microsoft.com/office/drawing/2014/main" id="{90BECC5C-05CA-4B58-B4E6-BC13E79ED54B}"/>
              </a:ext>
            </a:extLst>
          </p:cNvPr>
          <p:cNvSpPr>
            <a:spLocks noGrp="1"/>
          </p:cNvSpPr>
          <p:nvPr/>
        </p:nvSpPr>
        <p:spPr>
          <a:xfrm>
            <a:off x="8096250" y="6143625"/>
            <a:ext cx="6505575" cy="857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«Отречение императора Карла V в пользу своего сына Филиппа II. Брюссель, 25 октября 1555 года», художник Луи Галле.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451E72A-E4B1-4D6D-B6A5-2B7B71CEF8F6}"/>
              </a:ext>
            </a:extLst>
          </p:cNvPr>
          <p:cNvSpPr>
            <a:spLocks noGrp="1"/>
          </p:cNvSpPr>
          <p:nvPr/>
        </p:nvSpPr>
        <p:spPr>
          <a:xfrm>
            <a:off x="8190971" y="7067550"/>
            <a:ext cx="1077383" cy="857250"/>
          </a:xfrm>
          <a:prstGeom prst="rect">
            <a:avLst/>
          </a:prstGeom>
          <a:noFill/>
          <a:ln w="9525">
            <a:solidFill>
              <a:srgbClr val="A58A55"/>
            </a:solidFill>
          </a:ln>
        </p:spPr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238596" y="7115175"/>
            <a:ext cx="982133" cy="762000"/>
          </a:xfrm>
          <a:prstGeom prst="rect">
            <a:avLst/>
          </a:prstGeom>
        </p:spPr>
      </p:pic>
      <p:sp>
        <p:nvSpPr>
          <p:cNvPr id="19" name="s9_x10_c11">
            <a:extLst>
              <a:ext uri="{FF2B5EF4-FFF2-40B4-BE49-F238E27FC236}">
                <a16:creationId xmlns:a16="http://schemas.microsoft.com/office/drawing/2014/main" id="{ABB8A6D1-AE89-4606-8AB0-B46CC26C172E}"/>
              </a:ext>
            </a:extLst>
          </p:cNvPr>
          <p:cNvSpPr>
            <a:spLocks noGrp="1"/>
          </p:cNvSpPr>
          <p:nvPr/>
        </p:nvSpPr>
        <p:spPr>
          <a:xfrm>
            <a:off x="9629775" y="7200900"/>
            <a:ext cx="497205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500" b="0">
                <a:solidFill>
                  <a:srgbClr val="776F63"/>
                </a:solidFill>
                <a:latin typeface="Calibri"/>
                <a:ea typeface="Calibri"/>
                <a:cs typeface="Calibri"/>
              </a:defRPr>
            </a:pPr>
            <a:r>
              <a:rPr sz="1500" b="0">
                <a:solidFill>
                  <a:srgbClr val="776F63"/>
                </a:solidFill>
                <a:latin typeface="Calibri"/>
                <a:ea typeface="Calibri"/>
                <a:cs typeface="Calibri"/>
              </a:rPr>
              <a:t>Гобелен с изображением отречения Карла V.</a:t>
            </a:r>
          </a:p>
        </p:txBody>
      </p:sp>
    </p:spTree>
    <p:extLst>
      <p:ext uri="{BB962C8B-B14F-4D97-AF65-F5344CB8AC3E}">
        <p14:creationId xmlns:p14="http://schemas.microsoft.com/office/powerpoint/2010/main" val="89898201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2358</Words>
  <Application>Microsoft Office PowerPoint</Application>
  <DocSecurity>0</DocSecurity>
  <PresentationFormat>Произвольный</PresentationFormat>
  <Paragraphs>288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2026-09-15T15:04:32Z</dcterms:created>
  <dcterms:modified xsi:type="dcterms:W3CDTF">2026-09-15T16:42:29Z</dcterms:modified>
</cp:coreProperties>
</file>