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Томас Лоуренс, портрет Клеменса фон Меттерниха, около 1815. Fondation Napoléon. https://www.napoleon.org/histoire-des-2-empires/biographies/metternich-winneburg-clement-wenceslas-lothaire-prince-de-1773-1859-diplomate-homme-politique-autrichien/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A39DC5-D6F9-4F97-9E22-918DD66396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41ADD4-0458-436B-B443-1CE24E39D77C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3" name="europe-1-text-89">
            <a:extLst>
              <a:ext uri="{FF2B5EF4-FFF2-40B4-BE49-F238E27FC236}">
                <a16:creationId xmlns:a16="http://schemas.microsoft.com/office/drawing/2014/main" id="{2674CE99-BB44-4940-A144-03452B2CAA4F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D8CFB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CFB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5F209C-51DA-4B0C-B9E5-AFBB5195FDA8}"/>
              </a:ext>
            </a:extLst>
          </p:cNvPr>
          <p:cNvSpPr>
            <a:spLocks noGrp="1"/>
          </p:cNvSpPr>
          <p:nvPr/>
        </p:nvSpPr>
        <p:spPr>
          <a:xfrm>
            <a:off x="7696200" y="114300"/>
            <a:ext cx="4495800" cy="6296025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39001" y="419100"/>
            <a:ext cx="3533999" cy="26289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694349" y="3209925"/>
            <a:ext cx="2385203" cy="30384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AA6239-8D77-4EB9-9FCF-C31D2A7CE448}"/>
              </a:ext>
            </a:extLst>
          </p:cNvPr>
          <p:cNvSpPr>
            <a:spLocks noGrp="1"/>
          </p:cNvSpPr>
          <p:nvPr/>
        </p:nvSpPr>
        <p:spPr>
          <a:xfrm>
            <a:off x="457200" y="609600"/>
            <a:ext cx="1209675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8" name="europe-1-text-90">
            <a:extLst>
              <a:ext uri="{FF2B5EF4-FFF2-40B4-BE49-F238E27FC236}">
                <a16:creationId xmlns:a16="http://schemas.microsoft.com/office/drawing/2014/main" id="{CCD3B8AA-ED9C-40C5-BCEF-0E093413C7E6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674370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900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900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Центральная и Юго-Восточная Европа:</a:t>
            </a:r>
          </a:p>
        </p:txBody>
      </p:sp>
      <p:sp>
        <p:nvSpPr>
          <p:cNvPr id="9" name="europe-1-text-91">
            <a:extLst>
              <a:ext uri="{FF2B5EF4-FFF2-40B4-BE49-F238E27FC236}">
                <a16:creationId xmlns:a16="http://schemas.microsoft.com/office/drawing/2014/main" id="{852E6539-40C7-4E01-BF35-BB3FAC1D0F26}"/>
              </a:ext>
            </a:extLst>
          </p:cNvPr>
          <p:cNvSpPr>
            <a:spLocks noGrp="1"/>
          </p:cNvSpPr>
          <p:nvPr/>
        </p:nvSpPr>
        <p:spPr>
          <a:xfrm>
            <a:off x="457200" y="3886200"/>
            <a:ext cx="6724650" cy="1466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5250" b="1">
                <a:solidFill>
                  <a:srgbClr val="E6C779"/>
                </a:solidFill>
                <a:latin typeface="Georgia"/>
                <a:ea typeface="Georgia"/>
                <a:cs typeface="Georgia"/>
              </a:defRPr>
            </a:pPr>
            <a:r>
              <a:rPr sz="5250" b="1">
                <a:solidFill>
                  <a:srgbClr val="E6C779"/>
                </a:solidFill>
                <a:latin typeface="Georgia"/>
                <a:ea typeface="Georgia"/>
                <a:cs typeface="Georgia"/>
              </a:rPr>
              <a:t>империи и нации</a:t>
            </a:r>
          </a:p>
        </p:txBody>
      </p:sp>
      <p:sp>
        <p:nvSpPr>
          <p:cNvPr id="10" name="europe-1-text-92">
            <a:extLst>
              <a:ext uri="{FF2B5EF4-FFF2-40B4-BE49-F238E27FC236}">
                <a16:creationId xmlns:a16="http://schemas.microsoft.com/office/drawing/2014/main" id="{047D0EB8-9724-4DDB-9E26-F3B7116CCA32}"/>
              </a:ext>
            </a:extLst>
          </p:cNvPr>
          <p:cNvSpPr>
            <a:spLocks noGrp="1"/>
          </p:cNvSpPr>
          <p:nvPr/>
        </p:nvSpPr>
        <p:spPr>
          <a:xfrm>
            <a:off x="457200" y="5905500"/>
            <a:ext cx="2476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9 класс</a:t>
            </a:r>
          </a:p>
        </p:txBody>
      </p:sp>
    </p:spTree>
    <p:extLst>
      <p:ext uri="{BB962C8B-B14F-4D97-AF65-F5344CB8AC3E}">
        <p14:creationId xmlns:p14="http://schemas.microsoft.com/office/powerpoint/2010/main" val="1553827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94BE25D-AA68-4405-AFFC-8220B435E0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2-text-93">
            <a:extLst>
              <a:ext uri="{FF2B5EF4-FFF2-40B4-BE49-F238E27FC236}">
                <a16:creationId xmlns:a16="http://schemas.microsoft.com/office/drawing/2014/main" id="{1EAF6D6F-9962-479B-80D5-256A72A31CB8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Основные термины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9D50C1-4EB1-4202-95EB-26808FEDA0B3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2-text-94">
            <a:extLst>
              <a:ext uri="{FF2B5EF4-FFF2-40B4-BE49-F238E27FC236}">
                <a16:creationId xmlns:a16="http://schemas.microsoft.com/office/drawing/2014/main" id="{6D1E491B-A319-44E0-ADA1-1681F19D7523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495238-4FAB-44C9-9DEA-03C4EC818AA6}"/>
              </a:ext>
            </a:extLst>
          </p:cNvPr>
          <p:cNvSpPr>
            <a:spLocks noGrp="1"/>
          </p:cNvSpPr>
          <p:nvPr/>
        </p:nvSpPr>
        <p:spPr>
          <a:xfrm>
            <a:off x="457200" y="1581150"/>
            <a:ext cx="5476875" cy="4714875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6" name="europe-2-text-95">
            <a:extLst>
              <a:ext uri="{FF2B5EF4-FFF2-40B4-BE49-F238E27FC236}">
                <a16:creationId xmlns:a16="http://schemas.microsoft.com/office/drawing/2014/main" id="{03AC85F0-2986-466D-9DE3-FA79CCA05928}"/>
              </a:ext>
            </a:extLst>
          </p:cNvPr>
          <p:cNvSpPr>
            <a:spLocks noGrp="1"/>
          </p:cNvSpPr>
          <p:nvPr/>
        </p:nvSpPr>
        <p:spPr>
          <a:xfrm>
            <a:off x="714375" y="1847850"/>
            <a:ext cx="4962525" cy="151599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Система Меттерниха — политика Австрийской империи первой половины XIX века, направленная на:</a:t>
            </a:r>
          </a:p>
        </p:txBody>
      </p:sp>
      <p:sp>
        <p:nvSpPr>
          <p:cNvPr id="7" name="europe-2-text-96">
            <a:extLst>
              <a:ext uri="{FF2B5EF4-FFF2-40B4-BE49-F238E27FC236}">
                <a16:creationId xmlns:a16="http://schemas.microsoft.com/office/drawing/2014/main" id="{11894AD2-618F-4D69-96A1-D7EA5596880E}"/>
              </a:ext>
            </a:extLst>
          </p:cNvPr>
          <p:cNvSpPr>
            <a:spLocks noGrp="1"/>
          </p:cNvSpPr>
          <p:nvPr/>
        </p:nvSpPr>
        <p:spPr>
          <a:xfrm>
            <a:off x="714375" y="3506724"/>
            <a:ext cx="4962525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Сохранение монархического строя</a:t>
            </a:r>
          </a:p>
        </p:txBody>
      </p:sp>
      <p:sp>
        <p:nvSpPr>
          <p:cNvPr id="8" name="europe-2-text-97">
            <a:extLst>
              <a:ext uri="{FF2B5EF4-FFF2-40B4-BE49-F238E27FC236}">
                <a16:creationId xmlns:a16="http://schemas.microsoft.com/office/drawing/2014/main" id="{5714E840-9ECC-455A-9044-84B852860B04}"/>
              </a:ext>
            </a:extLst>
          </p:cNvPr>
          <p:cNvSpPr>
            <a:spLocks noGrp="1"/>
          </p:cNvSpPr>
          <p:nvPr/>
        </p:nvSpPr>
        <p:spPr>
          <a:xfrm>
            <a:off x="714375" y="4421886"/>
            <a:ext cx="4962525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Подавление революционных движений</a:t>
            </a:r>
          </a:p>
        </p:txBody>
      </p:sp>
      <p:sp>
        <p:nvSpPr>
          <p:cNvPr id="9" name="europe-2-text-98">
            <a:extLst>
              <a:ext uri="{FF2B5EF4-FFF2-40B4-BE49-F238E27FC236}">
                <a16:creationId xmlns:a16="http://schemas.microsoft.com/office/drawing/2014/main" id="{5FAEEC4A-9D85-4BC1-BD70-627414E454F4}"/>
              </a:ext>
            </a:extLst>
          </p:cNvPr>
          <p:cNvSpPr>
            <a:spLocks noGrp="1"/>
          </p:cNvSpPr>
          <p:nvPr/>
        </p:nvSpPr>
        <p:spPr>
          <a:xfrm>
            <a:off x="714375" y="5337048"/>
            <a:ext cx="4962525" cy="4004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Удержание статус-кво в Европе</a:t>
            </a:r>
          </a:p>
        </p:txBody>
      </p:sp>
      <p:sp>
        <p:nvSpPr>
          <p:cNvPr id="10" name="europe-2-text-99">
            <a:extLst>
              <a:ext uri="{FF2B5EF4-FFF2-40B4-BE49-F238E27FC236}">
                <a16:creationId xmlns:a16="http://schemas.microsoft.com/office/drawing/2014/main" id="{B90BAACD-801D-428E-9F96-9AB6F58AAAC7}"/>
              </a:ext>
            </a:extLst>
          </p:cNvPr>
          <p:cNvSpPr>
            <a:spLocks noGrp="1"/>
          </p:cNvSpPr>
          <p:nvPr/>
        </p:nvSpPr>
        <p:spPr>
          <a:xfrm>
            <a:off x="6410325" y="1695450"/>
            <a:ext cx="5295900" cy="13765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Клеменс фон Меттерних — австрийский политик, министр иностранных дел, организатор Венского конгресса 1814–1815 гг.</a:t>
            </a:r>
          </a:p>
        </p:txBody>
      </p:sp>
      <p:sp>
        <p:nvSpPr>
          <p:cNvPr id="11" name="europe-2-text-100">
            <a:extLst>
              <a:ext uri="{FF2B5EF4-FFF2-40B4-BE49-F238E27FC236}">
                <a16:creationId xmlns:a16="http://schemas.microsoft.com/office/drawing/2014/main" id="{3871C1D8-F6A5-4894-8E76-330575FDAB37}"/>
              </a:ext>
            </a:extLst>
          </p:cNvPr>
          <p:cNvSpPr>
            <a:spLocks noGrp="1"/>
          </p:cNvSpPr>
          <p:nvPr/>
        </p:nvSpPr>
        <p:spPr>
          <a:xfrm>
            <a:off x="6410325" y="3195828"/>
            <a:ext cx="5295900" cy="7025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Лайош Кошут — венгерский политик, противник Меттерниха, борец за:</a:t>
            </a:r>
          </a:p>
        </p:txBody>
      </p:sp>
      <p:sp>
        <p:nvSpPr>
          <p:cNvPr id="12" name="europe-2-text-101">
            <a:extLst>
              <a:ext uri="{FF2B5EF4-FFF2-40B4-BE49-F238E27FC236}">
                <a16:creationId xmlns:a16="http://schemas.microsoft.com/office/drawing/2014/main" id="{AFC3AECC-8B31-4EC3-BAA3-69B5D465FD08}"/>
              </a:ext>
            </a:extLst>
          </p:cNvPr>
          <p:cNvSpPr>
            <a:spLocks noGrp="1"/>
          </p:cNvSpPr>
          <p:nvPr/>
        </p:nvSpPr>
        <p:spPr>
          <a:xfrm>
            <a:off x="6410325" y="4022217"/>
            <a:ext cx="529590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Независимость Венгрии</a:t>
            </a:r>
          </a:p>
        </p:txBody>
      </p:sp>
      <p:sp>
        <p:nvSpPr>
          <p:cNvPr id="13" name="europe-2-text-102">
            <a:extLst>
              <a:ext uri="{FF2B5EF4-FFF2-40B4-BE49-F238E27FC236}">
                <a16:creationId xmlns:a16="http://schemas.microsoft.com/office/drawing/2014/main" id="{0A27782B-09D7-4D4D-93F1-1546796E3BDA}"/>
              </a:ext>
            </a:extLst>
          </p:cNvPr>
          <p:cNvSpPr>
            <a:spLocks noGrp="1"/>
          </p:cNvSpPr>
          <p:nvPr/>
        </p:nvSpPr>
        <p:spPr>
          <a:xfrm>
            <a:off x="6410325" y="4511612"/>
            <a:ext cx="529590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Демократические реформы</a:t>
            </a:r>
          </a:p>
        </p:txBody>
      </p:sp>
      <p:sp>
        <p:nvSpPr>
          <p:cNvPr id="14" name="europe-2-text-103">
            <a:extLst>
              <a:ext uri="{FF2B5EF4-FFF2-40B4-BE49-F238E27FC236}">
                <a16:creationId xmlns:a16="http://schemas.microsoft.com/office/drawing/2014/main" id="{1633EEEE-13EB-46E2-A303-8E90D37DB437}"/>
              </a:ext>
            </a:extLst>
          </p:cNvPr>
          <p:cNvSpPr>
            <a:spLocks noGrp="1"/>
          </p:cNvSpPr>
          <p:nvPr/>
        </p:nvSpPr>
        <p:spPr>
          <a:xfrm>
            <a:off x="6410325" y="5001006"/>
            <a:ext cx="529590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Национальное самоопределение</a:t>
            </a:r>
          </a:p>
        </p:txBody>
      </p:sp>
    </p:spTree>
    <p:extLst>
      <p:ext uri="{BB962C8B-B14F-4D97-AF65-F5344CB8AC3E}">
        <p14:creationId xmlns:p14="http://schemas.microsoft.com/office/powerpoint/2010/main" val="995108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946D949-9E16-41A7-9610-784F0DE59D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2" name="europe-3-text-104">
            <a:extLst>
              <a:ext uri="{FF2B5EF4-FFF2-40B4-BE49-F238E27FC236}">
                <a16:creationId xmlns:a16="http://schemas.microsoft.com/office/drawing/2014/main" id="{8E0F14EF-6DED-41AE-8CF5-C3E1E3E470DA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173E72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73E72"/>
                </a:solidFill>
                <a:latin typeface="Georgia"/>
                <a:ea typeface="Georgia"/>
                <a:cs typeface="Georgia"/>
              </a:rPr>
              <a:t>Нации и государства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3C069E-8439-4A4A-81DA-2F40C2B4439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3-text-105">
            <a:extLst>
              <a:ext uri="{FF2B5EF4-FFF2-40B4-BE49-F238E27FC236}">
                <a16:creationId xmlns:a16="http://schemas.microsoft.com/office/drawing/2014/main" id="{569ABA01-1429-4003-A046-8008DF6DC536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3-text-106">
            <a:extLst>
              <a:ext uri="{FF2B5EF4-FFF2-40B4-BE49-F238E27FC236}">
                <a16:creationId xmlns:a16="http://schemas.microsoft.com/office/drawing/2014/main" id="{B5356324-5DF7-4193-8054-77BE1B12EFCF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11277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Влияние национальной идеи в Европе XIX века</a:t>
            </a:r>
          </a:p>
        </p:txBody>
      </p:sp>
      <p:sp>
        <p:nvSpPr>
          <p:cNvPr id="6" name="europe-3-text-107">
            <a:extLst>
              <a:ext uri="{FF2B5EF4-FFF2-40B4-BE49-F238E27FC236}">
                <a16:creationId xmlns:a16="http://schemas.microsoft.com/office/drawing/2014/main" id="{6F0F7699-FACD-4D93-BB52-1E8CCF4230D7}"/>
              </a:ext>
            </a:extLst>
          </p:cNvPr>
          <p:cNvSpPr>
            <a:spLocks noGrp="1"/>
          </p:cNvSpPr>
          <p:nvPr/>
        </p:nvSpPr>
        <p:spPr>
          <a:xfrm>
            <a:off x="457200" y="2162175"/>
            <a:ext cx="5381625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Западная Европа (Англия, Франция):</a:t>
            </a:r>
          </a:p>
        </p:txBody>
      </p:sp>
      <p:sp>
        <p:nvSpPr>
          <p:cNvPr id="7" name="europe-3-text-108">
            <a:extLst>
              <a:ext uri="{FF2B5EF4-FFF2-40B4-BE49-F238E27FC236}">
                <a16:creationId xmlns:a16="http://schemas.microsoft.com/office/drawing/2014/main" id="{51BB6346-725D-45DF-A959-4F77ADE599D6}"/>
              </a:ext>
            </a:extLst>
          </p:cNvPr>
          <p:cNvSpPr>
            <a:spLocks noGrp="1"/>
          </p:cNvSpPr>
          <p:nvPr/>
        </p:nvSpPr>
        <p:spPr>
          <a:xfrm>
            <a:off x="457200" y="3101721"/>
            <a:ext cx="5381625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Укрепление существующих государств</a:t>
            </a:r>
          </a:p>
        </p:txBody>
      </p:sp>
      <p:sp>
        <p:nvSpPr>
          <p:cNvPr id="8" name="europe-3-text-109">
            <a:extLst>
              <a:ext uri="{FF2B5EF4-FFF2-40B4-BE49-F238E27FC236}">
                <a16:creationId xmlns:a16="http://schemas.microsoft.com/office/drawing/2014/main" id="{70A8D70A-B11E-438A-B382-1C9427B9CD1C}"/>
              </a:ext>
            </a:extLst>
          </p:cNvPr>
          <p:cNvSpPr>
            <a:spLocks noGrp="1"/>
          </p:cNvSpPr>
          <p:nvPr/>
        </p:nvSpPr>
        <p:spPr>
          <a:xfrm>
            <a:off x="457200" y="4041267"/>
            <a:ext cx="5381625" cy="38881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Рост национального самосознания</a:t>
            </a:r>
          </a:p>
        </p:txBody>
      </p:sp>
      <p:sp>
        <p:nvSpPr>
          <p:cNvPr id="9" name="europe-3-text-110">
            <a:extLst>
              <a:ext uri="{FF2B5EF4-FFF2-40B4-BE49-F238E27FC236}">
                <a16:creationId xmlns:a16="http://schemas.microsoft.com/office/drawing/2014/main" id="{E94994F3-DE9A-488B-85D4-A7ACB4523056}"/>
              </a:ext>
            </a:extLst>
          </p:cNvPr>
          <p:cNvSpPr>
            <a:spLocks noGrp="1"/>
          </p:cNvSpPr>
          <p:nvPr/>
        </p:nvSpPr>
        <p:spPr>
          <a:xfrm>
            <a:off x="457200" y="4620578"/>
            <a:ext cx="5381625" cy="11092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Смена легитимности власти (от «милости Божьей» к власти от имени нации)</a:t>
            </a:r>
          </a:p>
        </p:txBody>
      </p:sp>
      <p:sp>
        <p:nvSpPr>
          <p:cNvPr id="10" name="europe-3-text-111">
            <a:extLst>
              <a:ext uri="{FF2B5EF4-FFF2-40B4-BE49-F238E27FC236}">
                <a16:creationId xmlns:a16="http://schemas.microsoft.com/office/drawing/2014/main" id="{015FDB75-FD17-4D42-A2D2-65F6DED6E47A}"/>
              </a:ext>
            </a:extLst>
          </p:cNvPr>
          <p:cNvSpPr>
            <a:spLocks noGrp="1"/>
          </p:cNvSpPr>
          <p:nvPr/>
        </p:nvSpPr>
        <p:spPr>
          <a:xfrm>
            <a:off x="457200" y="5920359"/>
            <a:ext cx="5381625" cy="749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Подавление сепаратистских движений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 l="8163" t="9840" r="26747" b="19499"/>
          <a:stretch/>
        </p:blipFill>
        <p:spPr>
          <a:xfrm>
            <a:off x="6343650" y="2023694"/>
            <a:ext cx="5391150" cy="435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7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1889FA4-3A38-4ED4-B090-ADBB95CF49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" name="europe-4-text-112">
            <a:extLst>
              <a:ext uri="{FF2B5EF4-FFF2-40B4-BE49-F238E27FC236}">
                <a16:creationId xmlns:a16="http://schemas.microsoft.com/office/drawing/2014/main" id="{2F26CEAE-7BCD-4761-88DC-AFEE6C4004FE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356A5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356A54"/>
                </a:solidFill>
                <a:latin typeface="Georgia"/>
                <a:ea typeface="Georgia"/>
                <a:cs typeface="Georgia"/>
              </a:rPr>
              <a:t>Нации и государства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BEFC86-D5F8-45CC-947E-C5736B1EA4A6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4-text-113">
            <a:extLst>
              <a:ext uri="{FF2B5EF4-FFF2-40B4-BE49-F238E27FC236}">
                <a16:creationId xmlns:a16="http://schemas.microsoft.com/office/drawing/2014/main" id="{3C58FA02-B3FD-483A-BCC0-DA93FA82A677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4-text-114">
            <a:extLst>
              <a:ext uri="{FF2B5EF4-FFF2-40B4-BE49-F238E27FC236}">
                <a16:creationId xmlns:a16="http://schemas.microsoft.com/office/drawing/2014/main" id="{737079BA-05EF-47FC-B567-77B1DABEC63A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11277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Влияние национальной идеи в Европе XIX века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 l="32222" t="28263" r="12673" b="1077"/>
          <a:stretch/>
        </p:blipFill>
        <p:spPr>
          <a:xfrm>
            <a:off x="911005" y="2038350"/>
            <a:ext cx="4483540" cy="427672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DF70847-E24D-4FA0-9901-E18E1573DC12}"/>
              </a:ext>
            </a:extLst>
          </p:cNvPr>
          <p:cNvSpPr>
            <a:spLocks noGrp="1"/>
          </p:cNvSpPr>
          <p:nvPr/>
        </p:nvSpPr>
        <p:spPr>
          <a:xfrm>
            <a:off x="6286500" y="2047875"/>
            <a:ext cx="5448300" cy="426720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8" name="europe-4-text-115">
            <a:extLst>
              <a:ext uri="{FF2B5EF4-FFF2-40B4-BE49-F238E27FC236}">
                <a16:creationId xmlns:a16="http://schemas.microsoft.com/office/drawing/2014/main" id="{A7FBB853-CE39-4583-B109-D4BA58527D45}"/>
              </a:ext>
            </a:extLst>
          </p:cNvPr>
          <p:cNvSpPr>
            <a:spLocks noGrp="1"/>
          </p:cNvSpPr>
          <p:nvPr/>
        </p:nvSpPr>
        <p:spPr>
          <a:xfrm>
            <a:off x="6610350" y="2343150"/>
            <a:ext cx="4800600" cy="128358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Центральная и Южная Европа (Германия, Италия):</a:t>
            </a:r>
          </a:p>
        </p:txBody>
      </p:sp>
      <p:sp>
        <p:nvSpPr>
          <p:cNvPr id="9" name="europe-4-text-116">
            <a:extLst>
              <a:ext uri="{FF2B5EF4-FFF2-40B4-BE49-F238E27FC236}">
                <a16:creationId xmlns:a16="http://schemas.microsoft.com/office/drawing/2014/main" id="{18275580-4CCD-460E-92C4-3F0795AB0123}"/>
              </a:ext>
            </a:extLst>
          </p:cNvPr>
          <p:cNvSpPr>
            <a:spLocks noGrp="1"/>
          </p:cNvSpPr>
          <p:nvPr/>
        </p:nvSpPr>
        <p:spPr>
          <a:xfrm>
            <a:off x="6610350" y="3826764"/>
            <a:ext cx="48006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Интеграционный эффект</a:t>
            </a:r>
          </a:p>
        </p:txBody>
      </p:sp>
      <p:sp>
        <p:nvSpPr>
          <p:cNvPr id="10" name="europe-4-text-117">
            <a:extLst>
              <a:ext uri="{FF2B5EF4-FFF2-40B4-BE49-F238E27FC236}">
                <a16:creationId xmlns:a16="http://schemas.microsoft.com/office/drawing/2014/main" id="{F0C42075-1F8E-453F-8F15-548F74EFEF87}"/>
              </a:ext>
            </a:extLst>
          </p:cNvPr>
          <p:cNvSpPr>
            <a:spLocks noGrp="1"/>
          </p:cNvSpPr>
          <p:nvPr/>
        </p:nvSpPr>
        <p:spPr>
          <a:xfrm>
            <a:off x="6610350" y="4473702"/>
            <a:ext cx="48006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Объединение территорий</a:t>
            </a:r>
          </a:p>
        </p:txBody>
      </p:sp>
      <p:sp>
        <p:nvSpPr>
          <p:cNvPr id="11" name="europe-4-text-118">
            <a:extLst>
              <a:ext uri="{FF2B5EF4-FFF2-40B4-BE49-F238E27FC236}">
                <a16:creationId xmlns:a16="http://schemas.microsoft.com/office/drawing/2014/main" id="{24A21794-ADE6-4546-AC1D-E72F6BDF4BE5}"/>
              </a:ext>
            </a:extLst>
          </p:cNvPr>
          <p:cNvSpPr>
            <a:spLocks noGrp="1"/>
          </p:cNvSpPr>
          <p:nvPr/>
        </p:nvSpPr>
        <p:spPr>
          <a:xfrm>
            <a:off x="6610350" y="5120640"/>
            <a:ext cx="4800600" cy="8652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Сближение культурно и этнически близких народов</a:t>
            </a:r>
          </a:p>
        </p:txBody>
      </p:sp>
    </p:spTree>
    <p:extLst>
      <p:ext uri="{BB962C8B-B14F-4D97-AF65-F5344CB8AC3E}">
        <p14:creationId xmlns:p14="http://schemas.microsoft.com/office/powerpoint/2010/main" val="84276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C2CE307-EE1B-4D71-A8CD-F982892655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5-text-119">
            <a:extLst>
              <a:ext uri="{FF2B5EF4-FFF2-40B4-BE49-F238E27FC236}">
                <a16:creationId xmlns:a16="http://schemas.microsoft.com/office/drawing/2014/main" id="{913AC1AE-E16E-4922-AEDE-66C941217ACF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Нации и государства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29411D8-7407-4551-A65D-C6456A890E8F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5-text-120">
            <a:extLst>
              <a:ext uri="{FF2B5EF4-FFF2-40B4-BE49-F238E27FC236}">
                <a16:creationId xmlns:a16="http://schemas.microsoft.com/office/drawing/2014/main" id="{60DF3D7C-8B4F-449A-918A-69B3F8CB963E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5-text-121">
            <a:extLst>
              <a:ext uri="{FF2B5EF4-FFF2-40B4-BE49-F238E27FC236}">
                <a16:creationId xmlns:a16="http://schemas.microsoft.com/office/drawing/2014/main" id="{7F9119E1-A330-4C35-B69D-186DFF0D3AA7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11277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Влияние национальной идеи в Европе XIX века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 l="3514" t="54536" r="2576" b="301"/>
          <a:stretch/>
        </p:blipFill>
        <p:spPr>
          <a:xfrm>
            <a:off x="457200" y="3123119"/>
            <a:ext cx="5810250" cy="2078612"/>
          </a:xfrm>
          <a:prstGeom prst="rect">
            <a:avLst/>
          </a:prstGeom>
        </p:spPr>
      </p:pic>
      <p:sp>
        <p:nvSpPr>
          <p:cNvPr id="7" name="europe-5-text-122">
            <a:extLst>
              <a:ext uri="{FF2B5EF4-FFF2-40B4-BE49-F238E27FC236}">
                <a16:creationId xmlns:a16="http://schemas.microsoft.com/office/drawing/2014/main" id="{65E6EBDF-BD16-45E3-BACF-2518E638E50D}"/>
              </a:ext>
            </a:extLst>
          </p:cNvPr>
          <p:cNvSpPr>
            <a:spLocks noGrp="1"/>
          </p:cNvSpPr>
          <p:nvPr/>
        </p:nvSpPr>
        <p:spPr>
          <a:xfrm>
            <a:off x="6743700" y="2428875"/>
            <a:ext cx="4991100" cy="8652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Восточная и Юго-Восточная Европа:</a:t>
            </a:r>
          </a:p>
        </p:txBody>
      </p:sp>
      <p:sp>
        <p:nvSpPr>
          <p:cNvPr id="8" name="europe-5-text-123">
            <a:extLst>
              <a:ext uri="{FF2B5EF4-FFF2-40B4-BE49-F238E27FC236}">
                <a16:creationId xmlns:a16="http://schemas.microsoft.com/office/drawing/2014/main" id="{9ED302E8-D275-4895-944B-E14BAF6538D1}"/>
              </a:ext>
            </a:extLst>
          </p:cNvPr>
          <p:cNvSpPr>
            <a:spLocks noGrp="1"/>
          </p:cNvSpPr>
          <p:nvPr/>
        </p:nvSpPr>
        <p:spPr>
          <a:xfrm>
            <a:off x="6743700" y="3522726"/>
            <a:ext cx="4991100" cy="8652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Разлагающее влияние в многонациональных империях</a:t>
            </a:r>
          </a:p>
        </p:txBody>
      </p:sp>
      <p:sp>
        <p:nvSpPr>
          <p:cNvPr id="9" name="europe-5-text-124">
            <a:extLst>
              <a:ext uri="{FF2B5EF4-FFF2-40B4-BE49-F238E27FC236}">
                <a16:creationId xmlns:a16="http://schemas.microsoft.com/office/drawing/2014/main" id="{A58C4D8C-6678-4C9E-A9B3-D566584E98A6}"/>
              </a:ext>
            </a:extLst>
          </p:cNvPr>
          <p:cNvSpPr>
            <a:spLocks noGrp="1"/>
          </p:cNvSpPr>
          <p:nvPr/>
        </p:nvSpPr>
        <p:spPr>
          <a:xfrm>
            <a:off x="6743700" y="4616577"/>
            <a:ext cx="49911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Угроза распада империй</a:t>
            </a:r>
          </a:p>
        </p:txBody>
      </p:sp>
      <p:sp>
        <p:nvSpPr>
          <p:cNvPr id="10" name="europe-5-text-125">
            <a:extLst>
              <a:ext uri="{FF2B5EF4-FFF2-40B4-BE49-F238E27FC236}">
                <a16:creationId xmlns:a16="http://schemas.microsoft.com/office/drawing/2014/main" id="{8052A1BB-DF74-4F8F-B944-8BD33C426474}"/>
              </a:ext>
            </a:extLst>
          </p:cNvPr>
          <p:cNvSpPr>
            <a:spLocks noGrp="1"/>
          </p:cNvSpPr>
          <p:nvPr/>
        </p:nvSpPr>
        <p:spPr>
          <a:xfrm>
            <a:off x="6743700" y="5292090"/>
            <a:ext cx="49911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Рост национальных движений</a:t>
            </a:r>
          </a:p>
        </p:txBody>
      </p:sp>
    </p:spTree>
    <p:extLst>
      <p:ext uri="{BB962C8B-B14F-4D97-AF65-F5344CB8AC3E}">
        <p14:creationId xmlns:p14="http://schemas.microsoft.com/office/powerpoint/2010/main" val="1387940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0C71673-4EA9-45D0-911F-12AD107EB1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6-text-126">
            <a:extLst>
              <a:ext uri="{FF2B5EF4-FFF2-40B4-BE49-F238E27FC236}">
                <a16:creationId xmlns:a16="http://schemas.microsoft.com/office/drawing/2014/main" id="{609ADA7D-D28A-4A23-BB2A-CBCE8C930DD9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Нации и государства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58947A-4CAA-4C59-9CE5-EB45F8449EF8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6-text-127">
            <a:extLst>
              <a:ext uri="{FF2B5EF4-FFF2-40B4-BE49-F238E27FC236}">
                <a16:creationId xmlns:a16="http://schemas.microsoft.com/office/drawing/2014/main" id="{1ED14C92-BD0A-4BA0-A0F4-C704462EA336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6-text-128">
            <a:extLst>
              <a:ext uri="{FF2B5EF4-FFF2-40B4-BE49-F238E27FC236}">
                <a16:creationId xmlns:a16="http://schemas.microsoft.com/office/drawing/2014/main" id="{A3E6006F-B7E4-40D0-B694-B5753B58BF20}"/>
              </a:ext>
            </a:extLst>
          </p:cNvPr>
          <p:cNvSpPr>
            <a:spLocks noGrp="1"/>
          </p:cNvSpPr>
          <p:nvPr/>
        </p:nvSpPr>
        <p:spPr>
          <a:xfrm>
            <a:off x="457200" y="1704975"/>
            <a:ext cx="5191125" cy="818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Современное понимание империи:</a:t>
            </a:r>
          </a:p>
        </p:txBody>
      </p:sp>
      <p:sp>
        <p:nvSpPr>
          <p:cNvPr id="6" name="europe-6-text-129">
            <a:extLst>
              <a:ext uri="{FF2B5EF4-FFF2-40B4-BE49-F238E27FC236}">
                <a16:creationId xmlns:a16="http://schemas.microsoft.com/office/drawing/2014/main" id="{1BEC2BA6-8577-4B3B-B116-CADA8FF7A024}"/>
              </a:ext>
            </a:extLst>
          </p:cNvPr>
          <p:cNvSpPr>
            <a:spLocks noGrp="1"/>
          </p:cNvSpPr>
          <p:nvPr/>
        </p:nvSpPr>
        <p:spPr>
          <a:xfrm>
            <a:off x="457200" y="2666619"/>
            <a:ext cx="5191125" cy="818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Сдерживали крайние формы национализма</a:t>
            </a:r>
          </a:p>
        </p:txBody>
      </p:sp>
      <p:sp>
        <p:nvSpPr>
          <p:cNvPr id="7" name="europe-6-text-130">
            <a:extLst>
              <a:ext uri="{FF2B5EF4-FFF2-40B4-BE49-F238E27FC236}">
                <a16:creationId xmlns:a16="http://schemas.microsoft.com/office/drawing/2014/main" id="{FEAE7BD1-0D86-42F1-9945-4496AD8C2E82}"/>
              </a:ext>
            </a:extLst>
          </p:cNvPr>
          <p:cNvSpPr>
            <a:spLocks noGrp="1"/>
          </p:cNvSpPr>
          <p:nvPr/>
        </p:nvSpPr>
        <p:spPr>
          <a:xfrm>
            <a:off x="457200" y="3628263"/>
            <a:ext cx="5191125" cy="818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Обеспечивали межнациональное сосуществование</a:t>
            </a:r>
          </a:p>
        </p:txBody>
      </p:sp>
      <p:sp>
        <p:nvSpPr>
          <p:cNvPr id="8" name="europe-6-text-131">
            <a:extLst>
              <a:ext uri="{FF2B5EF4-FFF2-40B4-BE49-F238E27FC236}">
                <a16:creationId xmlns:a16="http://schemas.microsoft.com/office/drawing/2014/main" id="{BDD08CE1-D7D0-474C-8AF6-9934FAF04233}"/>
              </a:ext>
            </a:extLst>
          </p:cNvPr>
          <p:cNvSpPr>
            <a:spLocks noGrp="1"/>
          </p:cNvSpPr>
          <p:nvPr/>
        </p:nvSpPr>
        <p:spPr>
          <a:xfrm>
            <a:off x="457200" y="4589907"/>
            <a:ext cx="5191125" cy="4236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Защищали от внешних угроз</a:t>
            </a:r>
          </a:p>
        </p:txBody>
      </p:sp>
      <p:sp>
        <p:nvSpPr>
          <p:cNvPr id="9" name="europe-6-text-132">
            <a:extLst>
              <a:ext uri="{FF2B5EF4-FFF2-40B4-BE49-F238E27FC236}">
                <a16:creationId xmlns:a16="http://schemas.microsoft.com/office/drawing/2014/main" id="{3A6139C1-1575-4B79-8114-01D04EB7239D}"/>
              </a:ext>
            </a:extLst>
          </p:cNvPr>
          <p:cNvSpPr>
            <a:spLocks noGrp="1"/>
          </p:cNvSpPr>
          <p:nvPr/>
        </p:nvSpPr>
        <p:spPr>
          <a:xfrm>
            <a:off x="457200" y="5156454"/>
            <a:ext cx="5191125" cy="8187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Способствовали экономическому и культурному развитию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62A5FAA-A2AD-4738-B1AD-2F6943284FD8}"/>
              </a:ext>
            </a:extLst>
          </p:cNvPr>
          <p:cNvSpPr>
            <a:spLocks noGrp="1"/>
          </p:cNvSpPr>
          <p:nvPr/>
        </p:nvSpPr>
        <p:spPr>
          <a:xfrm>
            <a:off x="6115050" y="1590675"/>
            <a:ext cx="5619750" cy="47244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11" name="europe-6-text-133">
            <a:extLst>
              <a:ext uri="{FF2B5EF4-FFF2-40B4-BE49-F238E27FC236}">
                <a16:creationId xmlns:a16="http://schemas.microsoft.com/office/drawing/2014/main" id="{B25DC933-8A12-4D0D-B5FB-1E221CF45890}"/>
              </a:ext>
            </a:extLst>
          </p:cNvPr>
          <p:cNvSpPr>
            <a:spLocks noGrp="1"/>
          </p:cNvSpPr>
          <p:nvPr/>
        </p:nvSpPr>
        <p:spPr>
          <a:xfrm>
            <a:off x="6419850" y="1857375"/>
            <a:ext cx="5010150" cy="4004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Важные наблюдения:</a:t>
            </a:r>
          </a:p>
        </p:txBody>
      </p:sp>
      <p:sp>
        <p:nvSpPr>
          <p:cNvPr id="12" name="europe-6-text-134">
            <a:extLst>
              <a:ext uri="{FF2B5EF4-FFF2-40B4-BE49-F238E27FC236}">
                <a16:creationId xmlns:a16="http://schemas.microsoft.com/office/drawing/2014/main" id="{B7DAE680-2D37-4F03-A5E1-5EFE523D4542}"/>
              </a:ext>
            </a:extLst>
          </p:cNvPr>
          <p:cNvSpPr>
            <a:spLocks noGrp="1"/>
          </p:cNvSpPr>
          <p:nvPr/>
        </p:nvSpPr>
        <p:spPr>
          <a:xfrm>
            <a:off x="6419850" y="2391156"/>
            <a:ext cx="5010150" cy="11441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Необходимость согласия населения на жизнь в многонациональном государстве</a:t>
            </a:r>
          </a:p>
        </p:txBody>
      </p:sp>
      <p:sp>
        <p:nvSpPr>
          <p:cNvPr id="13" name="europe-6-text-135">
            <a:extLst>
              <a:ext uri="{FF2B5EF4-FFF2-40B4-BE49-F238E27FC236}">
                <a16:creationId xmlns:a16="http://schemas.microsoft.com/office/drawing/2014/main" id="{816CAF20-6C9B-427B-B705-E457CED9A4FA}"/>
              </a:ext>
            </a:extLst>
          </p:cNvPr>
          <p:cNvSpPr>
            <a:spLocks noGrp="1"/>
          </p:cNvSpPr>
          <p:nvPr/>
        </p:nvSpPr>
        <p:spPr>
          <a:xfrm>
            <a:off x="6419850" y="3668649"/>
            <a:ext cx="5010150" cy="4004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Разная ситуация в империях:</a:t>
            </a:r>
          </a:p>
        </p:txBody>
      </p:sp>
      <p:sp>
        <p:nvSpPr>
          <p:cNvPr id="14" name="europe-6-text-136">
            <a:extLst>
              <a:ext uri="{FF2B5EF4-FFF2-40B4-BE49-F238E27FC236}">
                <a16:creationId xmlns:a16="http://schemas.microsoft.com/office/drawing/2014/main" id="{42EC873E-76D3-4887-8B7B-7AFFDD791B4D}"/>
              </a:ext>
            </a:extLst>
          </p:cNvPr>
          <p:cNvSpPr>
            <a:spLocks noGrp="1"/>
          </p:cNvSpPr>
          <p:nvPr/>
        </p:nvSpPr>
        <p:spPr>
          <a:xfrm>
            <a:off x="6419850" y="4202430"/>
            <a:ext cx="5010150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Австрийская империя — минимум национальных восстаний</a:t>
            </a:r>
          </a:p>
        </p:txBody>
      </p:sp>
      <p:sp>
        <p:nvSpPr>
          <p:cNvPr id="15" name="europe-6-text-137">
            <a:extLst>
              <a:ext uri="{FF2B5EF4-FFF2-40B4-BE49-F238E27FC236}">
                <a16:creationId xmlns:a16="http://schemas.microsoft.com/office/drawing/2014/main" id="{42FD2C6F-B074-4E37-8284-6667F0FC8543}"/>
              </a:ext>
            </a:extLst>
          </p:cNvPr>
          <p:cNvSpPr>
            <a:spLocks noGrp="1"/>
          </p:cNvSpPr>
          <p:nvPr/>
        </p:nvSpPr>
        <p:spPr>
          <a:xfrm>
            <a:off x="6419850" y="5108067"/>
            <a:ext cx="5010150" cy="77228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Османская империя — частые восстания</a:t>
            </a:r>
          </a:p>
        </p:txBody>
      </p:sp>
    </p:spTree>
    <p:extLst>
      <p:ext uri="{BB962C8B-B14F-4D97-AF65-F5344CB8AC3E}">
        <p14:creationId xmlns:p14="http://schemas.microsoft.com/office/powerpoint/2010/main" val="291445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A865E32-F420-4551-99C9-ED942AC2F6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2" name="europe-7-text-138">
            <a:extLst>
              <a:ext uri="{FF2B5EF4-FFF2-40B4-BE49-F238E27FC236}">
                <a16:creationId xmlns:a16="http://schemas.microsoft.com/office/drawing/2014/main" id="{8E7198A6-2BC4-4DC6-94F9-103AE4E0A964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300" b="1">
                <a:solidFill>
                  <a:srgbClr val="173E72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3E72"/>
                </a:solidFill>
                <a:latin typeface="Georgia"/>
                <a:ea typeface="Georgia"/>
                <a:cs typeface="Georgia"/>
              </a:rPr>
              <a:t>Австрия: «лоскутная империя»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1A5E359-A3DA-46FB-BE0E-E80C2A4534EE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7-text-139">
            <a:extLst>
              <a:ext uri="{FF2B5EF4-FFF2-40B4-BE49-F238E27FC236}">
                <a16:creationId xmlns:a16="http://schemas.microsoft.com/office/drawing/2014/main" id="{229033EA-814F-47B6-848D-C65B6476BAFF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7-text-140">
            <a:extLst>
              <a:ext uri="{FF2B5EF4-FFF2-40B4-BE49-F238E27FC236}">
                <a16:creationId xmlns:a16="http://schemas.microsoft.com/office/drawing/2014/main" id="{3F6554C6-BF82-4348-8FE9-455C54FE6F8F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Особенности Австрийской империи</a:t>
            </a:r>
          </a:p>
        </p:txBody>
      </p:sp>
      <p:sp>
        <p:nvSpPr>
          <p:cNvPr id="6" name="europe-7-text-141">
            <a:extLst>
              <a:ext uri="{FF2B5EF4-FFF2-40B4-BE49-F238E27FC236}">
                <a16:creationId xmlns:a16="http://schemas.microsoft.com/office/drawing/2014/main" id="{7B0571F9-D6DF-4DB9-8863-5ADAD05BCCBE}"/>
              </a:ext>
            </a:extLst>
          </p:cNvPr>
          <p:cNvSpPr>
            <a:spLocks noGrp="1"/>
          </p:cNvSpPr>
          <p:nvPr/>
        </p:nvSpPr>
        <p:spPr>
          <a:xfrm>
            <a:off x="457200" y="2200275"/>
            <a:ext cx="4733925" cy="4004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Уникальность положения:</a:t>
            </a:r>
          </a:p>
        </p:txBody>
      </p:sp>
      <p:sp>
        <p:nvSpPr>
          <p:cNvPr id="7" name="europe-7-text-142">
            <a:extLst>
              <a:ext uri="{FF2B5EF4-FFF2-40B4-BE49-F238E27FC236}">
                <a16:creationId xmlns:a16="http://schemas.microsoft.com/office/drawing/2014/main" id="{AD05C079-AB7F-4B2C-B09A-30230EDA5A0D}"/>
              </a:ext>
            </a:extLst>
          </p:cNvPr>
          <p:cNvSpPr>
            <a:spLocks noGrp="1"/>
          </p:cNvSpPr>
          <p:nvPr/>
        </p:nvSpPr>
        <p:spPr>
          <a:xfrm>
            <a:off x="457200" y="2791206"/>
            <a:ext cx="4733925" cy="11441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Единственная великая европейская держава XIX века без современного преемника</a:t>
            </a:r>
          </a:p>
        </p:txBody>
      </p:sp>
      <p:sp>
        <p:nvSpPr>
          <p:cNvPr id="8" name="europe-7-text-143">
            <a:extLst>
              <a:ext uri="{FF2B5EF4-FFF2-40B4-BE49-F238E27FC236}">
                <a16:creationId xmlns:a16="http://schemas.microsoft.com/office/drawing/2014/main" id="{A06D6970-1780-4921-9581-57EFC7F32F02}"/>
              </a:ext>
            </a:extLst>
          </p:cNvPr>
          <p:cNvSpPr>
            <a:spLocks noGrp="1"/>
          </p:cNvSpPr>
          <p:nvPr/>
        </p:nvSpPr>
        <p:spPr>
          <a:xfrm>
            <a:off x="457200" y="4125849"/>
            <a:ext cx="4733925" cy="11441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Бывшие территории входят в состав 10 современных государств</a:t>
            </a:r>
          </a:p>
        </p:txBody>
      </p:sp>
      <p:sp>
        <p:nvSpPr>
          <p:cNvPr id="9" name="europe-7-text-144">
            <a:extLst>
              <a:ext uri="{FF2B5EF4-FFF2-40B4-BE49-F238E27FC236}">
                <a16:creationId xmlns:a16="http://schemas.microsoft.com/office/drawing/2014/main" id="{D4397513-7907-40BB-897F-0EDBFBB8B57F}"/>
              </a:ext>
            </a:extLst>
          </p:cNvPr>
          <p:cNvSpPr>
            <a:spLocks noGrp="1"/>
          </p:cNvSpPr>
          <p:nvPr/>
        </p:nvSpPr>
        <p:spPr>
          <a:xfrm>
            <a:off x="457200" y="5460492"/>
            <a:ext cx="4733925" cy="11441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Прозвище «лоскутная империя» из-за многонационального состава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rcRect l="110"/>
          <a:stretch/>
        </p:blipFill>
        <p:spPr>
          <a:xfrm>
            <a:off x="5524500" y="2277546"/>
            <a:ext cx="6210300" cy="385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71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C6AA8C7-F516-4E2C-840F-75078BBC4B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" name="europe-8-text-145">
            <a:extLst>
              <a:ext uri="{FF2B5EF4-FFF2-40B4-BE49-F238E27FC236}">
                <a16:creationId xmlns:a16="http://schemas.microsoft.com/office/drawing/2014/main" id="{D2CB1D74-661B-4A41-A58A-31E8B262BDA7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300" b="1">
                <a:solidFill>
                  <a:srgbClr val="356A54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356A54"/>
                </a:solidFill>
                <a:latin typeface="Georgia"/>
                <a:ea typeface="Georgia"/>
                <a:cs typeface="Georgia"/>
              </a:rPr>
              <a:t>Австрия: «лоскутная империя»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74360B-96C2-4C30-8EAB-E7E92753830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8-text-146">
            <a:extLst>
              <a:ext uri="{FF2B5EF4-FFF2-40B4-BE49-F238E27FC236}">
                <a16:creationId xmlns:a16="http://schemas.microsoft.com/office/drawing/2014/main" id="{0D990A8D-C8AC-40F6-A2F1-E53576246DEF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8-text-147">
            <a:extLst>
              <a:ext uri="{FF2B5EF4-FFF2-40B4-BE49-F238E27FC236}">
                <a16:creationId xmlns:a16="http://schemas.microsoft.com/office/drawing/2014/main" id="{AE56DEE5-E522-42E3-86E2-080773238108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Политическое устройство</a:t>
            </a:r>
          </a:p>
        </p:txBody>
      </p:sp>
      <p:sp>
        <p:nvSpPr>
          <p:cNvPr id="6" name="europe-8-text-148">
            <a:extLst>
              <a:ext uri="{FF2B5EF4-FFF2-40B4-BE49-F238E27FC236}">
                <a16:creationId xmlns:a16="http://schemas.microsoft.com/office/drawing/2014/main" id="{C3584896-B47A-4B2E-9018-A9AE055CE1C2}"/>
              </a:ext>
            </a:extLst>
          </p:cNvPr>
          <p:cNvSpPr>
            <a:spLocks noGrp="1"/>
          </p:cNvSpPr>
          <p:nvPr/>
        </p:nvSpPr>
        <p:spPr>
          <a:xfrm>
            <a:off x="457200" y="2057400"/>
            <a:ext cx="5181600" cy="3597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38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138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Особенности структуры:</a:t>
            </a:r>
          </a:p>
        </p:txBody>
      </p:sp>
      <p:sp>
        <p:nvSpPr>
          <p:cNvPr id="7" name="europe-8-text-149">
            <a:extLst>
              <a:ext uri="{FF2B5EF4-FFF2-40B4-BE49-F238E27FC236}">
                <a16:creationId xmlns:a16="http://schemas.microsoft.com/office/drawing/2014/main" id="{620D2A8B-4AFF-412C-A3E7-CEB4CAF57FD6}"/>
              </a:ext>
            </a:extLst>
          </p:cNvPr>
          <p:cNvSpPr>
            <a:spLocks noGrp="1"/>
          </p:cNvSpPr>
          <p:nvPr/>
        </p:nvSpPr>
        <p:spPr>
          <a:xfrm>
            <a:off x="457200" y="2502884"/>
            <a:ext cx="5181600" cy="690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38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Состояла из отдельных герцогств и королевств</a:t>
            </a:r>
          </a:p>
        </p:txBody>
      </p:sp>
      <p:sp>
        <p:nvSpPr>
          <p:cNvPr id="8" name="europe-8-text-150">
            <a:extLst>
              <a:ext uri="{FF2B5EF4-FFF2-40B4-BE49-F238E27FC236}">
                <a16:creationId xmlns:a16="http://schemas.microsoft.com/office/drawing/2014/main" id="{A5665648-7B67-40D9-9704-43B73A7F8919}"/>
              </a:ext>
            </a:extLst>
          </p:cNvPr>
          <p:cNvSpPr>
            <a:spLocks noGrp="1"/>
          </p:cNvSpPr>
          <p:nvPr/>
        </p:nvSpPr>
        <p:spPr>
          <a:xfrm>
            <a:off x="457200" y="3279553"/>
            <a:ext cx="5181600" cy="690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38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Отсутствие единой системы губерний/провинций</a:t>
            </a:r>
          </a:p>
        </p:txBody>
      </p:sp>
      <p:sp>
        <p:nvSpPr>
          <p:cNvPr id="9" name="europe-8-text-151">
            <a:extLst>
              <a:ext uri="{FF2B5EF4-FFF2-40B4-BE49-F238E27FC236}">
                <a16:creationId xmlns:a16="http://schemas.microsoft.com/office/drawing/2014/main" id="{F03758AB-0B8D-41F5-976A-2012F18A8834}"/>
              </a:ext>
            </a:extLst>
          </p:cNvPr>
          <p:cNvSpPr>
            <a:spLocks noGrp="1"/>
          </p:cNvSpPr>
          <p:nvPr/>
        </p:nvSpPr>
        <p:spPr>
          <a:xfrm>
            <a:off x="457200" y="4056221"/>
            <a:ext cx="5181600" cy="69094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38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Разная степень самостоятельности территорий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D0C203-E6B6-4571-944D-51BE82D4CBBA}"/>
              </a:ext>
            </a:extLst>
          </p:cNvPr>
          <p:cNvSpPr>
            <a:spLocks noGrp="1"/>
          </p:cNvSpPr>
          <p:nvPr/>
        </p:nvSpPr>
        <p:spPr>
          <a:xfrm>
            <a:off x="6086475" y="1952625"/>
            <a:ext cx="5648325" cy="314325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11" name="europe-8-text-152">
            <a:extLst>
              <a:ext uri="{FF2B5EF4-FFF2-40B4-BE49-F238E27FC236}">
                <a16:creationId xmlns:a16="http://schemas.microsoft.com/office/drawing/2014/main" id="{AE49E59C-66E9-4A0D-AC72-442256AE7114}"/>
              </a:ext>
            </a:extLst>
          </p:cNvPr>
          <p:cNvSpPr>
            <a:spLocks noGrp="1"/>
          </p:cNvSpPr>
          <p:nvPr/>
        </p:nvSpPr>
        <p:spPr>
          <a:xfrm>
            <a:off x="6343650" y="2095500"/>
            <a:ext cx="51435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Система управления:</a:t>
            </a:r>
          </a:p>
        </p:txBody>
      </p:sp>
      <p:sp>
        <p:nvSpPr>
          <p:cNvPr id="12" name="europe-8-text-153">
            <a:extLst>
              <a:ext uri="{FF2B5EF4-FFF2-40B4-BE49-F238E27FC236}">
                <a16:creationId xmlns:a16="http://schemas.microsoft.com/office/drawing/2014/main" id="{689C2A1D-9E37-43B6-9F03-964C63EB1789}"/>
              </a:ext>
            </a:extLst>
          </p:cNvPr>
          <p:cNvSpPr>
            <a:spLocks noGrp="1"/>
          </p:cNvSpPr>
          <p:nvPr/>
        </p:nvSpPr>
        <p:spPr>
          <a:xfrm>
            <a:off x="6343650" y="2516124"/>
            <a:ext cx="51435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Династия Габсбургов правила разными титулами</a:t>
            </a:r>
          </a:p>
        </p:txBody>
      </p:sp>
      <p:sp>
        <p:nvSpPr>
          <p:cNvPr id="13" name="europe-8-text-154">
            <a:extLst>
              <a:ext uri="{FF2B5EF4-FFF2-40B4-BE49-F238E27FC236}">
                <a16:creationId xmlns:a16="http://schemas.microsoft.com/office/drawing/2014/main" id="{0C07A137-AAA1-4C2A-9421-2EDCA9DF00A6}"/>
              </a:ext>
            </a:extLst>
          </p:cNvPr>
          <p:cNvSpPr>
            <a:spLocks noGrp="1"/>
          </p:cNvSpPr>
          <p:nvPr/>
        </p:nvSpPr>
        <p:spPr>
          <a:xfrm>
            <a:off x="6343650" y="3262122"/>
            <a:ext cx="51435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Официальное название появилось только в 1804 году</a:t>
            </a:r>
          </a:p>
        </p:txBody>
      </p:sp>
      <p:sp>
        <p:nvSpPr>
          <p:cNvPr id="14" name="europe-8-text-155">
            <a:extLst>
              <a:ext uri="{FF2B5EF4-FFF2-40B4-BE49-F238E27FC236}">
                <a16:creationId xmlns:a16="http://schemas.microsoft.com/office/drawing/2014/main" id="{82C8392B-F498-4FC1-AC2C-C11ADA1160D3}"/>
              </a:ext>
            </a:extLst>
          </p:cNvPr>
          <p:cNvSpPr>
            <a:spLocks noGrp="1"/>
          </p:cNvSpPr>
          <p:nvPr/>
        </p:nvSpPr>
        <p:spPr>
          <a:xfrm>
            <a:off x="6343650" y="4008120"/>
            <a:ext cx="5143500" cy="10046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Государственные символы унаследованы от Священной Римской империи</a:t>
            </a:r>
          </a:p>
        </p:txBody>
      </p:sp>
      <p:sp>
        <p:nvSpPr>
          <p:cNvPr id="15" name="europe-8-text-156">
            <a:extLst>
              <a:ext uri="{FF2B5EF4-FFF2-40B4-BE49-F238E27FC236}">
                <a16:creationId xmlns:a16="http://schemas.microsoft.com/office/drawing/2014/main" id="{C793B394-92CC-494F-89D6-4E537D4ED4C5}"/>
              </a:ext>
            </a:extLst>
          </p:cNvPr>
          <p:cNvSpPr>
            <a:spLocks noGrp="1"/>
          </p:cNvSpPr>
          <p:nvPr/>
        </p:nvSpPr>
        <p:spPr>
          <a:xfrm>
            <a:off x="457200" y="5038725"/>
            <a:ext cx="112776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Основные народы:</a:t>
            </a:r>
          </a:p>
        </p:txBody>
      </p:sp>
      <p:sp>
        <p:nvSpPr>
          <p:cNvPr id="16" name="europe-8-text-157">
            <a:extLst>
              <a:ext uri="{FF2B5EF4-FFF2-40B4-BE49-F238E27FC236}">
                <a16:creationId xmlns:a16="http://schemas.microsoft.com/office/drawing/2014/main" id="{C6CB5F66-2150-463E-BB58-FDAF9572A614}"/>
              </a:ext>
            </a:extLst>
          </p:cNvPr>
          <p:cNvSpPr>
            <a:spLocks noGrp="1"/>
          </p:cNvSpPr>
          <p:nvPr/>
        </p:nvSpPr>
        <p:spPr>
          <a:xfrm>
            <a:off x="457200" y="5505450"/>
            <a:ext cx="44577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Немцы (преобладающий этнос)</a:t>
            </a:r>
          </a:p>
        </p:txBody>
      </p:sp>
      <p:sp>
        <p:nvSpPr>
          <p:cNvPr id="17" name="europe-8-text-158">
            <a:extLst>
              <a:ext uri="{FF2B5EF4-FFF2-40B4-BE49-F238E27FC236}">
                <a16:creationId xmlns:a16="http://schemas.microsoft.com/office/drawing/2014/main" id="{F6A1ACD3-F1BB-4E21-B604-934A641D6227}"/>
              </a:ext>
            </a:extLst>
          </p:cNvPr>
          <p:cNvSpPr>
            <a:spLocks noGrp="1"/>
          </p:cNvSpPr>
          <p:nvPr/>
        </p:nvSpPr>
        <p:spPr>
          <a:xfrm>
            <a:off x="5400675" y="5505450"/>
            <a:ext cx="17907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Венгры</a:t>
            </a:r>
          </a:p>
        </p:txBody>
      </p:sp>
      <p:sp>
        <p:nvSpPr>
          <p:cNvPr id="18" name="europe-8-text-159">
            <a:extLst>
              <a:ext uri="{FF2B5EF4-FFF2-40B4-BE49-F238E27FC236}">
                <a16:creationId xmlns:a16="http://schemas.microsoft.com/office/drawing/2014/main" id="{1601B436-2D35-47A5-BBE3-E788DB6AE64B}"/>
              </a:ext>
            </a:extLst>
          </p:cNvPr>
          <p:cNvSpPr>
            <a:spLocks noGrp="1"/>
          </p:cNvSpPr>
          <p:nvPr/>
        </p:nvSpPr>
        <p:spPr>
          <a:xfrm>
            <a:off x="7581900" y="550545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Итальянцы</a:t>
            </a:r>
          </a:p>
        </p:txBody>
      </p:sp>
      <p:sp>
        <p:nvSpPr>
          <p:cNvPr id="19" name="europe-8-text-160">
            <a:extLst>
              <a:ext uri="{FF2B5EF4-FFF2-40B4-BE49-F238E27FC236}">
                <a16:creationId xmlns:a16="http://schemas.microsoft.com/office/drawing/2014/main" id="{92BB0861-F1B1-4723-BB8D-0F76CE48B977}"/>
              </a:ext>
            </a:extLst>
          </p:cNvPr>
          <p:cNvSpPr>
            <a:spLocks noGrp="1"/>
          </p:cNvSpPr>
          <p:nvPr/>
        </p:nvSpPr>
        <p:spPr>
          <a:xfrm>
            <a:off x="9810750" y="5505450"/>
            <a:ext cx="1905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Румыны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08BCEB4-CFC8-4245-801E-D363F0A3BD52}"/>
              </a:ext>
            </a:extLst>
          </p:cNvPr>
          <p:cNvSpPr>
            <a:spLocks noGrp="1"/>
          </p:cNvSpPr>
          <p:nvPr/>
        </p:nvSpPr>
        <p:spPr>
          <a:xfrm>
            <a:off x="457200" y="5962650"/>
            <a:ext cx="11277600" cy="1905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1" name="europe-8-text-161">
            <a:extLst>
              <a:ext uri="{FF2B5EF4-FFF2-40B4-BE49-F238E27FC236}">
                <a16:creationId xmlns:a16="http://schemas.microsoft.com/office/drawing/2014/main" id="{8C01622B-A076-40CD-86AF-2E2055F4D02A}"/>
              </a:ext>
            </a:extLst>
          </p:cNvPr>
          <p:cNvSpPr>
            <a:spLocks noGrp="1"/>
          </p:cNvSpPr>
          <p:nvPr/>
        </p:nvSpPr>
        <p:spPr>
          <a:xfrm>
            <a:off x="457200" y="6076950"/>
            <a:ext cx="112776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56A54"/>
                </a:solidFill>
                <a:latin typeface="Arial"/>
                <a:ea typeface="Arial"/>
                <a:cs typeface="Arial"/>
              </a:rPr>
              <a:t>7 славянских народов (чехи, словаки, поляки, русины, словенцы, хорваты, сербы)</a:t>
            </a:r>
          </a:p>
        </p:txBody>
      </p:sp>
    </p:spTree>
    <p:extLst>
      <p:ext uri="{BB962C8B-B14F-4D97-AF65-F5344CB8AC3E}">
        <p14:creationId xmlns:p14="http://schemas.microsoft.com/office/powerpoint/2010/main" val="1740909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CDF7502-4ADE-4A31-B91D-66F0BF822D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9-text-162">
            <a:extLst>
              <a:ext uri="{FF2B5EF4-FFF2-40B4-BE49-F238E27FC236}">
                <a16:creationId xmlns:a16="http://schemas.microsoft.com/office/drawing/2014/main" id="{C956EB80-4765-47A4-AF2D-816414273B21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3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Австрия: «лоскутная империя»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AA8771-A8DD-4F70-9217-994454F632A4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9-text-163">
            <a:extLst>
              <a:ext uri="{FF2B5EF4-FFF2-40B4-BE49-F238E27FC236}">
                <a16:creationId xmlns:a16="http://schemas.microsoft.com/office/drawing/2014/main" id="{D93633E4-CA80-4FC7-B6EB-61BA5F11B7EF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9-text-164">
            <a:extLst>
              <a:ext uri="{FF2B5EF4-FFF2-40B4-BE49-F238E27FC236}">
                <a16:creationId xmlns:a16="http://schemas.microsoft.com/office/drawing/2014/main" id="{D8FBAEA4-C98B-4E06-A2CF-E7174066454F}"/>
              </a:ext>
            </a:extLst>
          </p:cNvPr>
          <p:cNvSpPr>
            <a:spLocks noGrp="1"/>
          </p:cNvSpPr>
          <p:nvPr/>
        </p:nvSpPr>
        <p:spPr>
          <a:xfrm>
            <a:off x="457200" y="1590675"/>
            <a:ext cx="542925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XIX век:</a:t>
            </a:r>
          </a:p>
        </p:txBody>
      </p:sp>
      <p:sp>
        <p:nvSpPr>
          <p:cNvPr id="6" name="europe-9-text-165">
            <a:extLst>
              <a:ext uri="{FF2B5EF4-FFF2-40B4-BE49-F238E27FC236}">
                <a16:creationId xmlns:a16="http://schemas.microsoft.com/office/drawing/2014/main" id="{42447F47-530F-447C-95ED-98941B779F2B}"/>
              </a:ext>
            </a:extLst>
          </p:cNvPr>
          <p:cNvSpPr>
            <a:spLocks noGrp="1"/>
          </p:cNvSpPr>
          <p:nvPr/>
        </p:nvSpPr>
        <p:spPr>
          <a:xfrm>
            <a:off x="457200" y="2003870"/>
            <a:ext cx="542925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«Национальное пробуждение» народов</a:t>
            </a:r>
          </a:p>
        </p:txBody>
      </p:sp>
      <p:sp>
        <p:nvSpPr>
          <p:cNvPr id="7" name="europe-9-text-166">
            <a:extLst>
              <a:ext uri="{FF2B5EF4-FFF2-40B4-BE49-F238E27FC236}">
                <a16:creationId xmlns:a16="http://schemas.microsoft.com/office/drawing/2014/main" id="{31CED8FC-F1F9-4695-AEBB-58DA4DAF1F6E}"/>
              </a:ext>
            </a:extLst>
          </p:cNvPr>
          <p:cNvSpPr>
            <a:spLocks noGrp="1"/>
          </p:cNvSpPr>
          <p:nvPr/>
        </p:nvSpPr>
        <p:spPr>
          <a:xfrm>
            <a:off x="457200" y="2417064"/>
            <a:ext cx="542925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Развитие национальных культур</a:t>
            </a:r>
          </a:p>
        </p:txBody>
      </p:sp>
      <p:sp>
        <p:nvSpPr>
          <p:cNvPr id="8" name="europe-9-text-167">
            <a:extLst>
              <a:ext uri="{FF2B5EF4-FFF2-40B4-BE49-F238E27FC236}">
                <a16:creationId xmlns:a16="http://schemas.microsoft.com/office/drawing/2014/main" id="{AE4674EC-F029-4259-9F6E-ADA93593A899}"/>
              </a:ext>
            </a:extLst>
          </p:cNvPr>
          <p:cNvSpPr>
            <a:spLocks noGrp="1"/>
          </p:cNvSpPr>
          <p:nvPr/>
        </p:nvSpPr>
        <p:spPr>
          <a:xfrm>
            <a:off x="457200" y="2830259"/>
            <a:ext cx="542925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Рост стремления к самостоятельности</a:t>
            </a:r>
          </a:p>
        </p:txBody>
      </p:sp>
      <p:sp>
        <p:nvSpPr>
          <p:cNvPr id="9" name="europe-9-text-168">
            <a:extLst>
              <a:ext uri="{FF2B5EF4-FFF2-40B4-BE49-F238E27FC236}">
                <a16:creationId xmlns:a16="http://schemas.microsoft.com/office/drawing/2014/main" id="{1922E1FE-A34F-4681-A444-661DCDD26721}"/>
              </a:ext>
            </a:extLst>
          </p:cNvPr>
          <p:cNvSpPr>
            <a:spLocks noGrp="1"/>
          </p:cNvSpPr>
          <p:nvPr/>
        </p:nvSpPr>
        <p:spPr>
          <a:xfrm>
            <a:off x="457200" y="3243453"/>
            <a:ext cx="542925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Усиление межнациональных конфликтов</a:t>
            </a:r>
          </a:p>
        </p:txBody>
      </p:sp>
      <p:sp>
        <p:nvSpPr>
          <p:cNvPr id="10" name="europe-9-text-169">
            <a:extLst>
              <a:ext uri="{FF2B5EF4-FFF2-40B4-BE49-F238E27FC236}">
                <a16:creationId xmlns:a16="http://schemas.microsoft.com/office/drawing/2014/main" id="{CAF6650C-1D33-4531-B6EF-6D16CF8AD4CB}"/>
              </a:ext>
            </a:extLst>
          </p:cNvPr>
          <p:cNvSpPr>
            <a:spLocks noGrp="1"/>
          </p:cNvSpPr>
          <p:nvPr/>
        </p:nvSpPr>
        <p:spPr>
          <a:xfrm>
            <a:off x="457200" y="3656648"/>
            <a:ext cx="542925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11" name="europe-9-text-170">
            <a:extLst>
              <a:ext uri="{FF2B5EF4-FFF2-40B4-BE49-F238E27FC236}">
                <a16:creationId xmlns:a16="http://schemas.microsoft.com/office/drawing/2014/main" id="{6EC62C7A-FDBE-47AE-B4A2-E14CB0514D66}"/>
              </a:ext>
            </a:extLst>
          </p:cNvPr>
          <p:cNvSpPr>
            <a:spLocks noGrp="1"/>
          </p:cNvSpPr>
          <p:nvPr/>
        </p:nvSpPr>
        <p:spPr>
          <a:xfrm>
            <a:off x="457200" y="4069842"/>
            <a:ext cx="5429250" cy="7025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Прочность структуры до Первой мировой войны</a:t>
            </a:r>
          </a:p>
        </p:txBody>
      </p:sp>
      <p:sp>
        <p:nvSpPr>
          <p:cNvPr id="12" name="europe-9-text-171">
            <a:extLst>
              <a:ext uri="{FF2B5EF4-FFF2-40B4-BE49-F238E27FC236}">
                <a16:creationId xmlns:a16="http://schemas.microsoft.com/office/drawing/2014/main" id="{3E22C08E-255C-4693-9EE3-8DA0103BB930}"/>
              </a:ext>
            </a:extLst>
          </p:cNvPr>
          <p:cNvSpPr>
            <a:spLocks noGrp="1"/>
          </p:cNvSpPr>
          <p:nvPr/>
        </p:nvSpPr>
        <p:spPr>
          <a:xfrm>
            <a:off x="457200" y="4820031"/>
            <a:ext cx="5429250" cy="7025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Уникальная модель сосуществования разных народов</a:t>
            </a:r>
          </a:p>
        </p:txBody>
      </p:sp>
      <p:sp>
        <p:nvSpPr>
          <p:cNvPr id="13" name="europe-9-text-172">
            <a:extLst>
              <a:ext uri="{FF2B5EF4-FFF2-40B4-BE49-F238E27FC236}">
                <a16:creationId xmlns:a16="http://schemas.microsoft.com/office/drawing/2014/main" id="{77730CA3-B768-4D72-BD6F-EDEE6719182A}"/>
              </a:ext>
            </a:extLst>
          </p:cNvPr>
          <p:cNvSpPr>
            <a:spLocks noGrp="1"/>
          </p:cNvSpPr>
          <p:nvPr/>
        </p:nvSpPr>
        <p:spPr>
          <a:xfrm>
            <a:off x="457200" y="5570220"/>
            <a:ext cx="5429250" cy="7025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Сложность решения национального вопроса как причина распада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E48E595-E040-49F7-9726-F6B1EA825D06}"/>
              </a:ext>
            </a:extLst>
          </p:cNvPr>
          <p:cNvSpPr>
            <a:spLocks noGrp="1"/>
          </p:cNvSpPr>
          <p:nvPr/>
        </p:nvSpPr>
        <p:spPr>
          <a:xfrm>
            <a:off x="6324600" y="1590675"/>
            <a:ext cx="5410200" cy="7239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15" name="europe-9-text-173">
            <a:extLst>
              <a:ext uri="{FF2B5EF4-FFF2-40B4-BE49-F238E27FC236}">
                <a16:creationId xmlns:a16="http://schemas.microsoft.com/office/drawing/2014/main" id="{24EB2649-2AAB-4F46-8828-18CC63A32505}"/>
              </a:ext>
            </a:extLst>
          </p:cNvPr>
          <p:cNvSpPr>
            <a:spLocks noGrp="1"/>
          </p:cNvSpPr>
          <p:nvPr/>
        </p:nvSpPr>
        <p:spPr>
          <a:xfrm>
            <a:off x="6553200" y="1724025"/>
            <a:ext cx="49530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  <a:buNone/>
              <a:defRPr sz="25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Система власти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58F8C23-1387-40A2-AF4A-E14C78ADE838}"/>
              </a:ext>
            </a:extLst>
          </p:cNvPr>
          <p:cNvSpPr>
            <a:spLocks noGrp="1"/>
          </p:cNvSpPr>
          <p:nvPr/>
        </p:nvSpPr>
        <p:spPr>
          <a:xfrm>
            <a:off x="6324600" y="2495550"/>
            <a:ext cx="5410200" cy="800100"/>
          </a:xfrm>
          <a:prstGeom prst="rect">
            <a:avLst/>
          </a:prstGeom>
          <a:solidFill>
            <a:srgbClr val="E8DFD8"/>
          </a:solidFill>
          <a:ln w="0">
            <a:noFill/>
          </a:ln>
        </p:spPr>
      </p:sp>
      <p:sp>
        <p:nvSpPr>
          <p:cNvPr id="17" name="europe-9-text-174">
            <a:extLst>
              <a:ext uri="{FF2B5EF4-FFF2-40B4-BE49-F238E27FC236}">
                <a16:creationId xmlns:a16="http://schemas.microsoft.com/office/drawing/2014/main" id="{7B4DAE74-A03B-4C4C-AC86-432EEF075B45}"/>
              </a:ext>
            </a:extLst>
          </p:cNvPr>
          <p:cNvSpPr>
            <a:spLocks noGrp="1"/>
          </p:cNvSpPr>
          <p:nvPr/>
        </p:nvSpPr>
        <p:spPr>
          <a:xfrm>
            <a:off x="6515100" y="2590800"/>
            <a:ext cx="5029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Немецкое доминирование в управлении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1831AFB-D489-46E6-AC7B-409B5E9909D9}"/>
              </a:ext>
            </a:extLst>
          </p:cNvPr>
          <p:cNvSpPr>
            <a:spLocks noGrp="1"/>
          </p:cNvSpPr>
          <p:nvPr/>
        </p:nvSpPr>
        <p:spPr>
          <a:xfrm>
            <a:off x="6324600" y="3429000"/>
            <a:ext cx="5410200" cy="80010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19" name="europe-9-text-175">
            <a:extLst>
              <a:ext uri="{FF2B5EF4-FFF2-40B4-BE49-F238E27FC236}">
                <a16:creationId xmlns:a16="http://schemas.microsoft.com/office/drawing/2014/main" id="{B4DB4E50-243E-4768-9021-6114249BF5EC}"/>
              </a:ext>
            </a:extLst>
          </p:cNvPr>
          <p:cNvSpPr>
            <a:spLocks noGrp="1"/>
          </p:cNvSpPr>
          <p:nvPr/>
        </p:nvSpPr>
        <p:spPr>
          <a:xfrm>
            <a:off x="6515100" y="3524250"/>
            <a:ext cx="5029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Широкая автономия Венгрии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30B2DF3-9B1F-4C0C-A31D-1D88CF2596E4}"/>
              </a:ext>
            </a:extLst>
          </p:cNvPr>
          <p:cNvSpPr>
            <a:spLocks noGrp="1"/>
          </p:cNvSpPr>
          <p:nvPr/>
        </p:nvSpPr>
        <p:spPr>
          <a:xfrm>
            <a:off x="6324600" y="4362450"/>
            <a:ext cx="5410200" cy="800100"/>
          </a:xfrm>
          <a:prstGeom prst="rect">
            <a:avLst/>
          </a:prstGeom>
          <a:solidFill>
            <a:srgbClr val="E8DFD8"/>
          </a:solidFill>
          <a:ln w="0">
            <a:noFill/>
          </a:ln>
        </p:spPr>
      </p:sp>
      <p:sp>
        <p:nvSpPr>
          <p:cNvPr id="21" name="europe-9-text-176">
            <a:extLst>
              <a:ext uri="{FF2B5EF4-FFF2-40B4-BE49-F238E27FC236}">
                <a16:creationId xmlns:a16="http://schemas.microsoft.com/office/drawing/2014/main" id="{301662A1-F47E-4DA0-B6F8-3F0343C28B07}"/>
              </a:ext>
            </a:extLst>
          </p:cNvPr>
          <p:cNvSpPr>
            <a:spLocks noGrp="1"/>
          </p:cNvSpPr>
          <p:nvPr/>
        </p:nvSpPr>
        <p:spPr>
          <a:xfrm>
            <a:off x="6515100" y="4457700"/>
            <a:ext cx="5029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Собственный парламент в Венгрии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8118AEF-9C9D-4E33-AC55-7AA82A6EE514}"/>
              </a:ext>
            </a:extLst>
          </p:cNvPr>
          <p:cNvSpPr>
            <a:spLocks noGrp="1"/>
          </p:cNvSpPr>
          <p:nvPr/>
        </p:nvSpPr>
        <p:spPr>
          <a:xfrm>
            <a:off x="6324600" y="5295900"/>
            <a:ext cx="5410200" cy="80010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23" name="europe-9-text-177">
            <a:extLst>
              <a:ext uri="{FF2B5EF4-FFF2-40B4-BE49-F238E27FC236}">
                <a16:creationId xmlns:a16="http://schemas.microsoft.com/office/drawing/2014/main" id="{505C23F4-190D-4072-B8CA-8F44E248880B}"/>
              </a:ext>
            </a:extLst>
          </p:cNvPr>
          <p:cNvSpPr>
            <a:spLocks noGrp="1"/>
          </p:cNvSpPr>
          <p:nvPr/>
        </p:nvSpPr>
        <p:spPr>
          <a:xfrm>
            <a:off x="6515100" y="5391150"/>
            <a:ext cx="5029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Сложность управления многонациональными территориями</a:t>
            </a:r>
          </a:p>
        </p:txBody>
      </p:sp>
    </p:spTree>
    <p:extLst>
      <p:ext uri="{BB962C8B-B14F-4D97-AF65-F5344CB8AC3E}">
        <p14:creationId xmlns:p14="http://schemas.microsoft.com/office/powerpoint/2010/main" val="22208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6AD9513-A836-4A4B-8D18-5A86598CA0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AF4D34"/>
          </a:solidFill>
          <a:ln w="0">
            <a:noFill/>
          </a:ln>
        </p:spPr>
      </p:sp>
      <p:sp>
        <p:nvSpPr>
          <p:cNvPr id="2" name="europe-10-text-178">
            <a:extLst>
              <a:ext uri="{FF2B5EF4-FFF2-40B4-BE49-F238E27FC236}">
                <a16:creationId xmlns:a16="http://schemas.microsoft.com/office/drawing/2014/main" id="{286994BE-7B9C-40EC-BF53-448C22A6129C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AF4D3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AF4D34"/>
                </a:solidFill>
                <a:latin typeface="Georgia"/>
                <a:ea typeface="Georgia"/>
                <a:cs typeface="Georgia"/>
              </a:rPr>
              <a:t>Экономика и общество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17CAD6-590F-4E5A-9A47-257DADE320B8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0-text-179">
            <a:extLst>
              <a:ext uri="{FF2B5EF4-FFF2-40B4-BE49-F238E27FC236}">
                <a16:creationId xmlns:a16="http://schemas.microsoft.com/office/drawing/2014/main" id="{7EC7CC64-960A-405D-92AA-1CD32A00F83A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rcRect t="522" r="55206" b="2197"/>
          <a:stretch/>
        </p:blipFill>
        <p:spPr>
          <a:xfrm>
            <a:off x="457200" y="2279093"/>
            <a:ext cx="2600325" cy="3338040"/>
          </a:xfrm>
          <a:prstGeom prst="rect">
            <a:avLst/>
          </a:prstGeom>
        </p:spPr>
      </p:pic>
      <p:sp>
        <p:nvSpPr>
          <p:cNvPr id="6" name="europe-10-text-180">
            <a:extLst>
              <a:ext uri="{FF2B5EF4-FFF2-40B4-BE49-F238E27FC236}">
                <a16:creationId xmlns:a16="http://schemas.microsoft.com/office/drawing/2014/main" id="{41E48167-3F9B-4072-AA43-AEBFD27F67F8}"/>
              </a:ext>
            </a:extLst>
          </p:cNvPr>
          <p:cNvSpPr>
            <a:spLocks noGrp="1"/>
          </p:cNvSpPr>
          <p:nvPr/>
        </p:nvSpPr>
        <p:spPr>
          <a:xfrm>
            <a:off x="3476625" y="1657350"/>
            <a:ext cx="3800475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Слабые стороны экономики:</a:t>
            </a:r>
          </a:p>
        </p:txBody>
      </p:sp>
      <p:sp>
        <p:nvSpPr>
          <p:cNvPr id="7" name="europe-10-text-181">
            <a:extLst>
              <a:ext uri="{FF2B5EF4-FFF2-40B4-BE49-F238E27FC236}">
                <a16:creationId xmlns:a16="http://schemas.microsoft.com/office/drawing/2014/main" id="{22A1FC85-B3E7-4851-AA77-A3433D8E686B}"/>
              </a:ext>
            </a:extLst>
          </p:cNvPr>
          <p:cNvSpPr>
            <a:spLocks noGrp="1"/>
          </p:cNvSpPr>
          <p:nvPr/>
        </p:nvSpPr>
        <p:spPr>
          <a:xfrm>
            <a:off x="3476625" y="2422398"/>
            <a:ext cx="3800475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Медленные темпы модернизации</a:t>
            </a:r>
          </a:p>
        </p:txBody>
      </p:sp>
      <p:sp>
        <p:nvSpPr>
          <p:cNvPr id="8" name="europe-10-text-182">
            <a:extLst>
              <a:ext uri="{FF2B5EF4-FFF2-40B4-BE49-F238E27FC236}">
                <a16:creationId xmlns:a16="http://schemas.microsoft.com/office/drawing/2014/main" id="{B2F3E4D6-DEB8-440C-B840-18FD7F8C5343}"/>
              </a:ext>
            </a:extLst>
          </p:cNvPr>
          <p:cNvSpPr>
            <a:spLocks noGrp="1"/>
          </p:cNvSpPr>
          <p:nvPr/>
        </p:nvSpPr>
        <p:spPr>
          <a:xfrm>
            <a:off x="3476625" y="3187446"/>
            <a:ext cx="3800475" cy="10046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Сохранение докапиталистических пережитков:</a:t>
            </a:r>
          </a:p>
        </p:txBody>
      </p:sp>
      <p:sp>
        <p:nvSpPr>
          <p:cNvPr id="9" name="europe-10-text-183">
            <a:extLst>
              <a:ext uri="{FF2B5EF4-FFF2-40B4-BE49-F238E27FC236}">
                <a16:creationId xmlns:a16="http://schemas.microsoft.com/office/drawing/2014/main" id="{FC4B37FD-F6CA-4D1E-907B-C04EABAA4A51}"/>
              </a:ext>
            </a:extLst>
          </p:cNvPr>
          <p:cNvSpPr>
            <a:spLocks noGrp="1"/>
          </p:cNvSpPr>
          <p:nvPr/>
        </p:nvSpPr>
        <p:spPr>
          <a:xfrm>
            <a:off x="3476625" y="4277868"/>
            <a:ext cx="3800475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Цеховая система</a:t>
            </a:r>
          </a:p>
        </p:txBody>
      </p:sp>
      <p:sp>
        <p:nvSpPr>
          <p:cNvPr id="10" name="europe-10-text-184">
            <a:extLst>
              <a:ext uri="{FF2B5EF4-FFF2-40B4-BE49-F238E27FC236}">
                <a16:creationId xmlns:a16="http://schemas.microsoft.com/office/drawing/2014/main" id="{FED0DC3C-261C-48FC-AADD-AC79EE7E2893}"/>
              </a:ext>
            </a:extLst>
          </p:cNvPr>
          <p:cNvSpPr>
            <a:spLocks noGrp="1"/>
          </p:cNvSpPr>
          <p:nvPr/>
        </p:nvSpPr>
        <p:spPr>
          <a:xfrm>
            <a:off x="3476625" y="4717542"/>
            <a:ext cx="3800475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Внутренние таможенные границы</a:t>
            </a:r>
          </a:p>
        </p:txBody>
      </p:sp>
      <p:sp>
        <p:nvSpPr>
          <p:cNvPr id="11" name="europe-10-text-185">
            <a:extLst>
              <a:ext uri="{FF2B5EF4-FFF2-40B4-BE49-F238E27FC236}">
                <a16:creationId xmlns:a16="http://schemas.microsoft.com/office/drawing/2014/main" id="{6893C6E1-A810-46A6-8206-479EDB5EF647}"/>
              </a:ext>
            </a:extLst>
          </p:cNvPr>
          <p:cNvSpPr>
            <a:spLocks noGrp="1"/>
          </p:cNvSpPr>
          <p:nvPr/>
        </p:nvSpPr>
        <p:spPr>
          <a:xfrm>
            <a:off x="3476625" y="5482590"/>
            <a:ext cx="3800475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Сеньориальные порядки</a:t>
            </a:r>
          </a:p>
        </p:txBody>
      </p:sp>
      <p:sp>
        <p:nvSpPr>
          <p:cNvPr id="12" name="europe-10-text-186">
            <a:extLst>
              <a:ext uri="{FF2B5EF4-FFF2-40B4-BE49-F238E27FC236}">
                <a16:creationId xmlns:a16="http://schemas.microsoft.com/office/drawing/2014/main" id="{D3865C69-0326-4141-8F42-0307B793A44D}"/>
              </a:ext>
            </a:extLst>
          </p:cNvPr>
          <p:cNvSpPr>
            <a:spLocks noGrp="1"/>
          </p:cNvSpPr>
          <p:nvPr/>
        </p:nvSpPr>
        <p:spPr>
          <a:xfrm>
            <a:off x="3476625" y="5922264"/>
            <a:ext cx="3800475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Неравномерное развитие регионов</a:t>
            </a:r>
          </a:p>
        </p:txBody>
      </p:sp>
      <p:sp>
        <p:nvSpPr>
          <p:cNvPr id="13" name="europe-10-text-187">
            <a:extLst>
              <a:ext uri="{FF2B5EF4-FFF2-40B4-BE49-F238E27FC236}">
                <a16:creationId xmlns:a16="http://schemas.microsoft.com/office/drawing/2014/main" id="{D27CBE08-530E-4A39-AFA5-F3F4338A1409}"/>
              </a:ext>
            </a:extLst>
          </p:cNvPr>
          <p:cNvSpPr>
            <a:spLocks noGrp="1"/>
          </p:cNvSpPr>
          <p:nvPr/>
        </p:nvSpPr>
        <p:spPr>
          <a:xfrm>
            <a:off x="7762875" y="1657350"/>
            <a:ext cx="3971925" cy="7258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Особенности индустриализации:</a:t>
            </a:r>
          </a:p>
        </p:txBody>
      </p:sp>
      <p:sp>
        <p:nvSpPr>
          <p:cNvPr id="14" name="europe-10-text-188">
            <a:extLst>
              <a:ext uri="{FF2B5EF4-FFF2-40B4-BE49-F238E27FC236}">
                <a16:creationId xmlns:a16="http://schemas.microsoft.com/office/drawing/2014/main" id="{5DADDF39-3E76-4910-BCB0-6E500D5EA2C3}"/>
              </a:ext>
            </a:extLst>
          </p:cNvPr>
          <p:cNvSpPr>
            <a:spLocks noGrp="1"/>
          </p:cNvSpPr>
          <p:nvPr/>
        </p:nvSpPr>
        <p:spPr>
          <a:xfrm>
            <a:off x="7762875" y="2468880"/>
            <a:ext cx="3971925" cy="7258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Начало промышленной революции — 1830-е годы</a:t>
            </a:r>
          </a:p>
        </p:txBody>
      </p:sp>
      <p:sp>
        <p:nvSpPr>
          <p:cNvPr id="15" name="europe-10-text-189">
            <a:extLst>
              <a:ext uri="{FF2B5EF4-FFF2-40B4-BE49-F238E27FC236}">
                <a16:creationId xmlns:a16="http://schemas.microsoft.com/office/drawing/2014/main" id="{1E55CC91-05BA-4197-A223-6ED69CD72644}"/>
              </a:ext>
            </a:extLst>
          </p:cNvPr>
          <p:cNvSpPr>
            <a:spLocks noGrp="1"/>
          </p:cNvSpPr>
          <p:nvPr/>
        </p:nvSpPr>
        <p:spPr>
          <a:xfrm>
            <a:off x="7762875" y="3280410"/>
            <a:ext cx="3971925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AF4D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F4D34"/>
                </a:solidFill>
                <a:latin typeface="Arial"/>
                <a:ea typeface="Arial"/>
                <a:cs typeface="Arial"/>
              </a:rPr>
              <a:t>Ограниченность развития:</a:t>
            </a:r>
          </a:p>
        </p:txBody>
      </p:sp>
      <p:sp>
        <p:nvSpPr>
          <p:cNvPr id="16" name="europe-10-text-190">
            <a:extLst>
              <a:ext uri="{FF2B5EF4-FFF2-40B4-BE49-F238E27FC236}">
                <a16:creationId xmlns:a16="http://schemas.microsoft.com/office/drawing/2014/main" id="{E72F646D-975B-419C-BBD7-16D9CFF48BD1}"/>
              </a:ext>
            </a:extLst>
          </p:cNvPr>
          <p:cNvSpPr>
            <a:spLocks noGrp="1"/>
          </p:cNvSpPr>
          <p:nvPr/>
        </p:nvSpPr>
        <p:spPr>
          <a:xfrm>
            <a:off x="7762875" y="3743325"/>
            <a:ext cx="3971925" cy="7258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Только немецкие провинции и Богемия</a:t>
            </a:r>
          </a:p>
        </p:txBody>
      </p:sp>
      <p:sp>
        <p:nvSpPr>
          <p:cNvPr id="17" name="europe-10-text-191">
            <a:extLst>
              <a:ext uri="{FF2B5EF4-FFF2-40B4-BE49-F238E27FC236}">
                <a16:creationId xmlns:a16="http://schemas.microsoft.com/office/drawing/2014/main" id="{37A0FCD3-4997-402B-A1FD-345339E66210}"/>
              </a:ext>
            </a:extLst>
          </p:cNvPr>
          <p:cNvSpPr>
            <a:spLocks noGrp="1"/>
          </p:cNvSpPr>
          <p:nvPr/>
        </p:nvSpPr>
        <p:spPr>
          <a:xfrm>
            <a:off x="7762875" y="4554855"/>
            <a:ext cx="3971925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Нехватка капитала</a:t>
            </a:r>
          </a:p>
        </p:txBody>
      </p:sp>
      <p:sp>
        <p:nvSpPr>
          <p:cNvPr id="18" name="europe-10-text-192">
            <a:extLst>
              <a:ext uri="{FF2B5EF4-FFF2-40B4-BE49-F238E27FC236}">
                <a16:creationId xmlns:a16="http://schemas.microsoft.com/office/drawing/2014/main" id="{26C18A0D-6098-4BA8-AB28-AC8F44EA0CD6}"/>
              </a:ext>
            </a:extLst>
          </p:cNvPr>
          <p:cNvSpPr>
            <a:spLocks noGrp="1"/>
          </p:cNvSpPr>
          <p:nvPr/>
        </p:nvSpPr>
        <p:spPr>
          <a:xfrm>
            <a:off x="7762875" y="5017770"/>
            <a:ext cx="3971925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Дефицит угля</a:t>
            </a:r>
          </a:p>
        </p:txBody>
      </p:sp>
      <p:sp>
        <p:nvSpPr>
          <p:cNvPr id="19" name="europe-10-text-193">
            <a:extLst>
              <a:ext uri="{FF2B5EF4-FFF2-40B4-BE49-F238E27FC236}">
                <a16:creationId xmlns:a16="http://schemas.microsoft.com/office/drawing/2014/main" id="{DE9FE29A-F5FF-4D75-B850-DE9F53A45F0B}"/>
              </a:ext>
            </a:extLst>
          </p:cNvPr>
          <p:cNvSpPr>
            <a:spLocks noGrp="1"/>
          </p:cNvSpPr>
          <p:nvPr/>
        </p:nvSpPr>
        <p:spPr>
          <a:xfrm>
            <a:off x="7762875" y="5480685"/>
            <a:ext cx="3971925" cy="7258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Недостаток свободных рабочих рук</a:t>
            </a:r>
          </a:p>
        </p:txBody>
      </p:sp>
    </p:spTree>
    <p:extLst>
      <p:ext uri="{BB962C8B-B14F-4D97-AF65-F5344CB8AC3E}">
        <p14:creationId xmlns:p14="http://schemas.microsoft.com/office/powerpoint/2010/main" val="1988293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F2C9666-E9FA-4EF8-A1E0-8A98BFF2CF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" name="europe-11-text-194">
            <a:extLst>
              <a:ext uri="{FF2B5EF4-FFF2-40B4-BE49-F238E27FC236}">
                <a16:creationId xmlns:a16="http://schemas.microsoft.com/office/drawing/2014/main" id="{0939EE73-8431-4BA6-A820-568428A13AB4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356A5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356A54"/>
                </a:solidFill>
                <a:latin typeface="Georgia"/>
                <a:ea typeface="Georgia"/>
                <a:cs typeface="Georgia"/>
              </a:rPr>
              <a:t>Экономика и общество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F21606-BA16-4F1F-9D9B-3953891EB29D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1-text-195">
            <a:extLst>
              <a:ext uri="{FF2B5EF4-FFF2-40B4-BE49-F238E27FC236}">
                <a16:creationId xmlns:a16="http://schemas.microsoft.com/office/drawing/2014/main" id="{22515310-6287-4865-A7F9-16B0AA753FBB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1-text-196">
            <a:extLst>
              <a:ext uri="{FF2B5EF4-FFF2-40B4-BE49-F238E27FC236}">
                <a16:creationId xmlns:a16="http://schemas.microsoft.com/office/drawing/2014/main" id="{5B2CECA7-2989-4DC5-B94F-653DD9A7E262}"/>
              </a:ext>
            </a:extLst>
          </p:cNvPr>
          <p:cNvSpPr>
            <a:spLocks noGrp="1"/>
          </p:cNvSpPr>
          <p:nvPr/>
        </p:nvSpPr>
        <p:spPr>
          <a:xfrm>
            <a:off x="457200" y="1571625"/>
            <a:ext cx="7562850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Достижения:</a:t>
            </a:r>
          </a:p>
        </p:txBody>
      </p:sp>
      <p:sp>
        <p:nvSpPr>
          <p:cNvPr id="6" name="europe-11-text-197">
            <a:extLst>
              <a:ext uri="{FF2B5EF4-FFF2-40B4-BE49-F238E27FC236}">
                <a16:creationId xmlns:a16="http://schemas.microsoft.com/office/drawing/2014/main" id="{2A5DD43A-0168-4D37-B6D2-F9D8D9E88017}"/>
              </a:ext>
            </a:extLst>
          </p:cNvPr>
          <p:cNvSpPr>
            <a:spLocks noGrp="1"/>
          </p:cNvSpPr>
          <p:nvPr/>
        </p:nvSpPr>
        <p:spPr>
          <a:xfrm>
            <a:off x="457200" y="2044065"/>
            <a:ext cx="7562850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Развитие пищевой промышленности</a:t>
            </a:r>
          </a:p>
        </p:txBody>
      </p:sp>
      <p:sp>
        <p:nvSpPr>
          <p:cNvPr id="7" name="europe-11-text-198">
            <a:extLst>
              <a:ext uri="{FF2B5EF4-FFF2-40B4-BE49-F238E27FC236}">
                <a16:creationId xmlns:a16="http://schemas.microsoft.com/office/drawing/2014/main" id="{6B4A7924-AB50-4716-ADB7-DB7A6CF723C1}"/>
              </a:ext>
            </a:extLst>
          </p:cNvPr>
          <p:cNvSpPr>
            <a:spLocks noGrp="1"/>
          </p:cNvSpPr>
          <p:nvPr/>
        </p:nvSpPr>
        <p:spPr>
          <a:xfrm>
            <a:off x="457200" y="2516505"/>
            <a:ext cx="7562850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Лидерство в производстве сахара из свёклы</a:t>
            </a:r>
          </a:p>
        </p:txBody>
      </p:sp>
      <p:sp>
        <p:nvSpPr>
          <p:cNvPr id="8" name="europe-11-text-199">
            <a:extLst>
              <a:ext uri="{FF2B5EF4-FFF2-40B4-BE49-F238E27FC236}">
                <a16:creationId xmlns:a16="http://schemas.microsoft.com/office/drawing/2014/main" id="{0578D129-7D72-42E2-A1D6-9329ED85A969}"/>
              </a:ext>
            </a:extLst>
          </p:cNvPr>
          <p:cNvSpPr>
            <a:spLocks noGrp="1"/>
          </p:cNvSpPr>
          <p:nvPr/>
        </p:nvSpPr>
        <p:spPr>
          <a:xfrm>
            <a:off x="457200" y="2988945"/>
            <a:ext cx="7562850" cy="7258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Успех мебельной промышленности (венская мебель М. Тонета)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rcRect l="34637" r="19393"/>
          <a:stretch/>
        </p:blipFill>
        <p:spPr>
          <a:xfrm>
            <a:off x="8932607" y="1533525"/>
            <a:ext cx="2070611" cy="253365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E093691-8972-4E85-8332-BA46030F42F3}"/>
              </a:ext>
            </a:extLst>
          </p:cNvPr>
          <p:cNvSpPr>
            <a:spLocks noGrp="1"/>
          </p:cNvSpPr>
          <p:nvPr/>
        </p:nvSpPr>
        <p:spPr>
          <a:xfrm>
            <a:off x="457200" y="4219575"/>
            <a:ext cx="11277600" cy="1905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11" name="europe-11-text-200">
            <a:extLst>
              <a:ext uri="{FF2B5EF4-FFF2-40B4-BE49-F238E27FC236}">
                <a16:creationId xmlns:a16="http://schemas.microsoft.com/office/drawing/2014/main" id="{5FC00724-B39F-411F-AA03-1B74742129EB}"/>
              </a:ext>
            </a:extLst>
          </p:cNvPr>
          <p:cNvSpPr>
            <a:spLocks noGrp="1"/>
          </p:cNvSpPr>
          <p:nvPr/>
        </p:nvSpPr>
        <p:spPr>
          <a:xfrm>
            <a:off x="457200" y="4448175"/>
            <a:ext cx="5695950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Транспортная инфраструктура</a:t>
            </a:r>
          </a:p>
        </p:txBody>
      </p:sp>
      <p:sp>
        <p:nvSpPr>
          <p:cNvPr id="12" name="europe-11-text-201">
            <a:extLst>
              <a:ext uri="{FF2B5EF4-FFF2-40B4-BE49-F238E27FC236}">
                <a16:creationId xmlns:a16="http://schemas.microsoft.com/office/drawing/2014/main" id="{0F43C9DC-71ED-4B19-99C4-8F35DE00A218}"/>
              </a:ext>
            </a:extLst>
          </p:cNvPr>
          <p:cNvSpPr>
            <a:spLocks noGrp="1"/>
          </p:cNvSpPr>
          <p:nvPr/>
        </p:nvSpPr>
        <p:spPr>
          <a:xfrm>
            <a:off x="457200" y="4949190"/>
            <a:ext cx="5695950" cy="7258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Начало железнодорожного строительства — </a:t>
            </a: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1837 год</a:t>
            </a:r>
          </a:p>
        </p:txBody>
      </p:sp>
      <p:sp>
        <p:nvSpPr>
          <p:cNvPr id="13" name="europe-11-text-202">
            <a:extLst>
              <a:ext uri="{FF2B5EF4-FFF2-40B4-BE49-F238E27FC236}">
                <a16:creationId xmlns:a16="http://schemas.microsoft.com/office/drawing/2014/main" id="{9085FAD8-77FE-475E-A7FA-496A8A1A6FB9}"/>
              </a:ext>
            </a:extLst>
          </p:cNvPr>
          <p:cNvSpPr>
            <a:spLocks noGrp="1"/>
          </p:cNvSpPr>
          <p:nvPr/>
        </p:nvSpPr>
        <p:spPr>
          <a:xfrm>
            <a:off x="457200" y="5798820"/>
            <a:ext cx="5695950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К 1850 году — </a:t>
            </a:r>
            <a:r>
              <a:rPr sz="225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1700 км</a:t>
            </a: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железных дорог</a:t>
            </a:r>
          </a:p>
        </p:txBody>
      </p:sp>
      <p:sp>
        <p:nvSpPr>
          <p:cNvPr id="14" name="europe-11-text-203">
            <a:extLst>
              <a:ext uri="{FF2B5EF4-FFF2-40B4-BE49-F238E27FC236}">
                <a16:creationId xmlns:a16="http://schemas.microsoft.com/office/drawing/2014/main" id="{6749DA3B-D41C-4DAD-866D-EBC88C3534B8}"/>
              </a:ext>
            </a:extLst>
          </p:cNvPr>
          <p:cNvSpPr>
            <a:spLocks noGrp="1"/>
          </p:cNvSpPr>
          <p:nvPr/>
        </p:nvSpPr>
        <p:spPr>
          <a:xfrm>
            <a:off x="6629400" y="4448175"/>
            <a:ext cx="51054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Препятствия развитию:</a:t>
            </a:r>
          </a:p>
        </p:txBody>
      </p:sp>
      <p:sp>
        <p:nvSpPr>
          <p:cNvPr id="15" name="europe-11-text-204">
            <a:extLst>
              <a:ext uri="{FF2B5EF4-FFF2-40B4-BE49-F238E27FC236}">
                <a16:creationId xmlns:a16="http://schemas.microsoft.com/office/drawing/2014/main" id="{9A86FE77-995C-46A2-B5FC-7C6A470BF77C}"/>
              </a:ext>
            </a:extLst>
          </p:cNvPr>
          <p:cNvSpPr>
            <a:spLocks noGrp="1"/>
          </p:cNvSpPr>
          <p:nvPr/>
        </p:nvSpPr>
        <p:spPr>
          <a:xfrm>
            <a:off x="6629400" y="4887849"/>
            <a:ext cx="51054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Таможенные барьеры</a:t>
            </a:r>
          </a:p>
        </p:txBody>
      </p:sp>
      <p:sp>
        <p:nvSpPr>
          <p:cNvPr id="16" name="europe-11-text-205">
            <a:extLst>
              <a:ext uri="{FF2B5EF4-FFF2-40B4-BE49-F238E27FC236}">
                <a16:creationId xmlns:a16="http://schemas.microsoft.com/office/drawing/2014/main" id="{05F9B7B7-DF7D-4DF4-9546-2F855AE4F519}"/>
              </a:ext>
            </a:extLst>
          </p:cNvPr>
          <p:cNvSpPr>
            <a:spLocks noGrp="1"/>
          </p:cNvSpPr>
          <p:nvPr/>
        </p:nvSpPr>
        <p:spPr>
          <a:xfrm>
            <a:off x="6629400" y="5327523"/>
            <a:ext cx="51054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Дорожные сборы</a:t>
            </a:r>
          </a:p>
        </p:txBody>
      </p:sp>
      <p:sp>
        <p:nvSpPr>
          <p:cNvPr id="17" name="europe-11-text-206">
            <a:extLst>
              <a:ext uri="{FF2B5EF4-FFF2-40B4-BE49-F238E27FC236}">
                <a16:creationId xmlns:a16="http://schemas.microsoft.com/office/drawing/2014/main" id="{B2130A9A-6147-4DCC-AA78-2367516662B0}"/>
              </a:ext>
            </a:extLst>
          </p:cNvPr>
          <p:cNvSpPr>
            <a:spLocks noGrp="1"/>
          </p:cNvSpPr>
          <p:nvPr/>
        </p:nvSpPr>
        <p:spPr>
          <a:xfrm>
            <a:off x="6629400" y="5767197"/>
            <a:ext cx="51054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410</a:t>
            </a: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 таможенных застав в австрийских землях</a:t>
            </a:r>
          </a:p>
        </p:txBody>
      </p:sp>
    </p:spTree>
    <p:extLst>
      <p:ext uri="{BB962C8B-B14F-4D97-AF65-F5344CB8AC3E}">
        <p14:creationId xmlns:p14="http://schemas.microsoft.com/office/powerpoint/2010/main" val="920674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AC496E8-2627-4A15-89B0-C43B7EDE14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2" name="europe-12-text-207">
            <a:extLst>
              <a:ext uri="{FF2B5EF4-FFF2-40B4-BE49-F238E27FC236}">
                <a16:creationId xmlns:a16="http://schemas.microsoft.com/office/drawing/2014/main" id="{4D31F3EC-3CAB-4B80-95F6-214393111DF4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173E72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73E72"/>
                </a:solidFill>
                <a:latin typeface="Georgia"/>
                <a:ea typeface="Georgia"/>
                <a:cs typeface="Georgia"/>
              </a:rPr>
              <a:t>Экономика и общество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7BA238-D60E-431A-A4A0-54B9E995626F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2-text-208">
            <a:extLst>
              <a:ext uri="{FF2B5EF4-FFF2-40B4-BE49-F238E27FC236}">
                <a16:creationId xmlns:a16="http://schemas.microsoft.com/office/drawing/2014/main" id="{7F309CDD-5FA9-486D-86F5-F848EA1E2AA5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2-text-209">
            <a:extLst>
              <a:ext uri="{FF2B5EF4-FFF2-40B4-BE49-F238E27FC236}">
                <a16:creationId xmlns:a16="http://schemas.microsoft.com/office/drawing/2014/main" id="{84F0C281-3EEF-4602-A9E7-B6F19592CD60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38481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Демографические показатели</a:t>
            </a:r>
          </a:p>
        </p:txBody>
      </p:sp>
      <p:sp>
        <p:nvSpPr>
          <p:cNvPr id="6" name="europe-12-text-210">
            <a:extLst>
              <a:ext uri="{FF2B5EF4-FFF2-40B4-BE49-F238E27FC236}">
                <a16:creationId xmlns:a16="http://schemas.microsoft.com/office/drawing/2014/main" id="{32C02022-499A-4B31-8EE5-5E1557310AC5}"/>
              </a:ext>
            </a:extLst>
          </p:cNvPr>
          <p:cNvSpPr>
            <a:spLocks noGrp="1"/>
          </p:cNvSpPr>
          <p:nvPr/>
        </p:nvSpPr>
        <p:spPr>
          <a:xfrm>
            <a:off x="457200" y="2498598"/>
            <a:ext cx="38481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Население к 1850 году — </a:t>
            </a:r>
            <a:r>
              <a:rPr sz="210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40 млн человек</a:t>
            </a:r>
          </a:p>
        </p:txBody>
      </p:sp>
      <p:sp>
        <p:nvSpPr>
          <p:cNvPr id="7" name="europe-12-text-211">
            <a:extLst>
              <a:ext uri="{FF2B5EF4-FFF2-40B4-BE49-F238E27FC236}">
                <a16:creationId xmlns:a16="http://schemas.microsoft.com/office/drawing/2014/main" id="{DC72630D-5D39-454A-8C9C-D74D4D0800DE}"/>
              </a:ext>
            </a:extLst>
          </p:cNvPr>
          <p:cNvSpPr>
            <a:spLocks noGrp="1"/>
          </p:cNvSpPr>
          <p:nvPr/>
        </p:nvSpPr>
        <p:spPr>
          <a:xfrm>
            <a:off x="457200" y="3320796"/>
            <a:ext cx="38481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Причины роста:</a:t>
            </a:r>
          </a:p>
        </p:txBody>
      </p:sp>
      <p:sp>
        <p:nvSpPr>
          <p:cNvPr id="8" name="europe-12-text-212">
            <a:extLst>
              <a:ext uri="{FF2B5EF4-FFF2-40B4-BE49-F238E27FC236}">
                <a16:creationId xmlns:a16="http://schemas.microsoft.com/office/drawing/2014/main" id="{73411E09-9698-4D77-9CE7-CEA15DF07173}"/>
              </a:ext>
            </a:extLst>
          </p:cNvPr>
          <p:cNvSpPr>
            <a:spLocks noGrp="1"/>
          </p:cNvSpPr>
          <p:nvPr/>
        </p:nvSpPr>
        <p:spPr>
          <a:xfrm>
            <a:off x="457200" y="3817620"/>
            <a:ext cx="38481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Снижение детской смертности</a:t>
            </a:r>
          </a:p>
        </p:txBody>
      </p:sp>
      <p:sp>
        <p:nvSpPr>
          <p:cNvPr id="9" name="europe-12-text-213">
            <a:extLst>
              <a:ext uri="{FF2B5EF4-FFF2-40B4-BE49-F238E27FC236}">
                <a16:creationId xmlns:a16="http://schemas.microsoft.com/office/drawing/2014/main" id="{0E796989-21D9-4E66-9455-3305439DC9B4}"/>
              </a:ext>
            </a:extLst>
          </p:cNvPr>
          <p:cNvSpPr>
            <a:spLocks noGrp="1"/>
          </p:cNvSpPr>
          <p:nvPr/>
        </p:nvSpPr>
        <p:spPr>
          <a:xfrm>
            <a:off x="457200" y="4639818"/>
            <a:ext cx="38481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Успешная борьба с эпидемиями</a:t>
            </a:r>
          </a:p>
        </p:txBody>
      </p:sp>
      <p:sp>
        <p:nvSpPr>
          <p:cNvPr id="10" name="europe-12-text-214">
            <a:extLst>
              <a:ext uri="{FF2B5EF4-FFF2-40B4-BE49-F238E27FC236}">
                <a16:creationId xmlns:a16="http://schemas.microsoft.com/office/drawing/2014/main" id="{10196445-6957-4658-B467-0E1DB60C5797}"/>
              </a:ext>
            </a:extLst>
          </p:cNvPr>
          <p:cNvSpPr>
            <a:spLocks noGrp="1"/>
          </p:cNvSpPr>
          <p:nvPr/>
        </p:nvSpPr>
        <p:spPr>
          <a:xfrm>
            <a:off x="457200" y="5462016"/>
            <a:ext cx="384810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Эффективная система вакцинации против оспы</a:t>
            </a:r>
          </a:p>
        </p:txBody>
      </p:sp>
      <p:sp>
        <p:nvSpPr>
          <p:cNvPr id="11" name="europe-12-text-215">
            <a:extLst>
              <a:ext uri="{FF2B5EF4-FFF2-40B4-BE49-F238E27FC236}">
                <a16:creationId xmlns:a16="http://schemas.microsoft.com/office/drawing/2014/main" id="{8512FF2E-DED8-4D0C-A641-BEA1C9F24377}"/>
              </a:ext>
            </a:extLst>
          </p:cNvPr>
          <p:cNvSpPr>
            <a:spLocks noGrp="1"/>
          </p:cNvSpPr>
          <p:nvPr/>
        </p:nvSpPr>
        <p:spPr>
          <a:xfrm>
            <a:off x="4857750" y="1619250"/>
            <a:ext cx="68865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55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Основные сословия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CE0CFB2-F2F5-43F9-8BF9-62B6E1D35483}"/>
              </a:ext>
            </a:extLst>
          </p:cNvPr>
          <p:cNvSpPr>
            <a:spLocks noGrp="1"/>
          </p:cNvSpPr>
          <p:nvPr/>
        </p:nvSpPr>
        <p:spPr>
          <a:xfrm>
            <a:off x="4838700" y="2276475"/>
            <a:ext cx="2295525" cy="1209675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13" name="europe-12-text-216">
            <a:extLst>
              <a:ext uri="{FF2B5EF4-FFF2-40B4-BE49-F238E27FC236}">
                <a16:creationId xmlns:a16="http://schemas.microsoft.com/office/drawing/2014/main" id="{92BFD38C-6321-4605-BD2E-83E6E605B4EA}"/>
              </a:ext>
            </a:extLst>
          </p:cNvPr>
          <p:cNvSpPr>
            <a:spLocks noGrp="1"/>
          </p:cNvSpPr>
          <p:nvPr/>
        </p:nvSpPr>
        <p:spPr>
          <a:xfrm>
            <a:off x="4972050" y="2638425"/>
            <a:ext cx="20288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Дворянство</a:t>
            </a:r>
          </a:p>
        </p:txBody>
      </p:sp>
      <p:sp>
        <p:nvSpPr>
          <p:cNvPr id="14" name="europe-12-text-217">
            <a:extLst>
              <a:ext uri="{FF2B5EF4-FFF2-40B4-BE49-F238E27FC236}">
                <a16:creationId xmlns:a16="http://schemas.microsoft.com/office/drawing/2014/main" id="{1F8A10AA-CE52-495F-B490-502FE9BB9437}"/>
              </a:ext>
            </a:extLst>
          </p:cNvPr>
          <p:cNvSpPr>
            <a:spLocks noGrp="1"/>
          </p:cNvSpPr>
          <p:nvPr/>
        </p:nvSpPr>
        <p:spPr>
          <a:xfrm>
            <a:off x="7372350" y="2333625"/>
            <a:ext cx="43434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Преобладало венгерское и польское</a:t>
            </a:r>
          </a:p>
        </p:txBody>
      </p:sp>
      <p:sp>
        <p:nvSpPr>
          <p:cNvPr id="15" name="europe-12-text-218">
            <a:extLst>
              <a:ext uri="{FF2B5EF4-FFF2-40B4-BE49-F238E27FC236}">
                <a16:creationId xmlns:a16="http://schemas.microsoft.com/office/drawing/2014/main" id="{20DACF6C-3BBD-4A89-9356-9C16970CB2AE}"/>
              </a:ext>
            </a:extLst>
          </p:cNvPr>
          <p:cNvSpPr>
            <a:spLocks noGrp="1"/>
          </p:cNvSpPr>
          <p:nvPr/>
        </p:nvSpPr>
        <p:spPr>
          <a:xfrm>
            <a:off x="7372350" y="2702433"/>
            <a:ext cx="4343400" cy="6328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Каждый 20-й житель Венгрии — дворянин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584B588-47B7-426C-BAFE-521E94C175C3}"/>
              </a:ext>
            </a:extLst>
          </p:cNvPr>
          <p:cNvSpPr>
            <a:spLocks noGrp="1"/>
          </p:cNvSpPr>
          <p:nvPr/>
        </p:nvSpPr>
        <p:spPr>
          <a:xfrm>
            <a:off x="4838700" y="3619500"/>
            <a:ext cx="2295525" cy="1209675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17" name="europe-12-text-219">
            <a:extLst>
              <a:ext uri="{FF2B5EF4-FFF2-40B4-BE49-F238E27FC236}">
                <a16:creationId xmlns:a16="http://schemas.microsoft.com/office/drawing/2014/main" id="{52C0D7FC-F40E-4956-B2C9-A3B426A0F84D}"/>
              </a:ext>
            </a:extLst>
          </p:cNvPr>
          <p:cNvSpPr>
            <a:spLocks noGrp="1"/>
          </p:cNvSpPr>
          <p:nvPr/>
        </p:nvSpPr>
        <p:spPr>
          <a:xfrm>
            <a:off x="4972050" y="3981450"/>
            <a:ext cx="20288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Буржуазия</a:t>
            </a:r>
          </a:p>
        </p:txBody>
      </p:sp>
      <p:sp>
        <p:nvSpPr>
          <p:cNvPr id="18" name="europe-12-text-220">
            <a:extLst>
              <a:ext uri="{FF2B5EF4-FFF2-40B4-BE49-F238E27FC236}">
                <a16:creationId xmlns:a16="http://schemas.microsoft.com/office/drawing/2014/main" id="{8363C242-DA6B-4544-BB9B-C2109A7BE074}"/>
              </a:ext>
            </a:extLst>
          </p:cNvPr>
          <p:cNvSpPr>
            <a:spLocks noGrp="1"/>
          </p:cNvSpPr>
          <p:nvPr/>
        </p:nvSpPr>
        <p:spPr>
          <a:xfrm>
            <a:off x="7372350" y="3676650"/>
            <a:ext cx="43434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Малочисленность</a:t>
            </a:r>
          </a:p>
        </p:txBody>
      </p:sp>
      <p:sp>
        <p:nvSpPr>
          <p:cNvPr id="19" name="europe-12-text-221">
            <a:extLst>
              <a:ext uri="{FF2B5EF4-FFF2-40B4-BE49-F238E27FC236}">
                <a16:creationId xmlns:a16="http://schemas.microsoft.com/office/drawing/2014/main" id="{64A54B45-9AD8-4AC9-81B7-0A926481E329}"/>
              </a:ext>
            </a:extLst>
          </p:cNvPr>
          <p:cNvSpPr>
            <a:spLocks noGrp="1"/>
          </p:cNvSpPr>
          <p:nvPr/>
        </p:nvSpPr>
        <p:spPr>
          <a:xfrm>
            <a:off x="7372350" y="4045458"/>
            <a:ext cx="43434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Ограниченное влияние на экономику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0922872-F2FD-4D40-8710-76C93769300A}"/>
              </a:ext>
            </a:extLst>
          </p:cNvPr>
          <p:cNvSpPr>
            <a:spLocks noGrp="1"/>
          </p:cNvSpPr>
          <p:nvPr/>
        </p:nvSpPr>
        <p:spPr>
          <a:xfrm>
            <a:off x="4838700" y="4962525"/>
            <a:ext cx="2295525" cy="1209675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1" name="europe-12-text-222">
            <a:extLst>
              <a:ext uri="{FF2B5EF4-FFF2-40B4-BE49-F238E27FC236}">
                <a16:creationId xmlns:a16="http://schemas.microsoft.com/office/drawing/2014/main" id="{107AF78D-1302-4A23-908D-A63B5B22A90F}"/>
              </a:ext>
            </a:extLst>
          </p:cNvPr>
          <p:cNvSpPr>
            <a:spLocks noGrp="1"/>
          </p:cNvSpPr>
          <p:nvPr/>
        </p:nvSpPr>
        <p:spPr>
          <a:xfrm>
            <a:off x="4972050" y="5324475"/>
            <a:ext cx="20288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Крестьянство</a:t>
            </a:r>
          </a:p>
        </p:txBody>
      </p:sp>
      <p:sp>
        <p:nvSpPr>
          <p:cNvPr id="22" name="europe-12-text-223">
            <a:extLst>
              <a:ext uri="{FF2B5EF4-FFF2-40B4-BE49-F238E27FC236}">
                <a16:creationId xmlns:a16="http://schemas.microsoft.com/office/drawing/2014/main" id="{309B8274-F6F1-4932-A862-99CCA3428C4D}"/>
              </a:ext>
            </a:extLst>
          </p:cNvPr>
          <p:cNvSpPr>
            <a:spLocks noGrp="1"/>
          </p:cNvSpPr>
          <p:nvPr/>
        </p:nvSpPr>
        <p:spPr>
          <a:xfrm>
            <a:off x="7372350" y="5019675"/>
            <a:ext cx="4343400" cy="6328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Личная свобода в немецких провинциях</a:t>
            </a:r>
          </a:p>
        </p:txBody>
      </p:sp>
      <p:sp>
        <p:nvSpPr>
          <p:cNvPr id="23" name="europe-12-text-224">
            <a:extLst>
              <a:ext uri="{FF2B5EF4-FFF2-40B4-BE49-F238E27FC236}">
                <a16:creationId xmlns:a16="http://schemas.microsoft.com/office/drawing/2014/main" id="{CCFB7DFC-9C2E-4E85-9616-BE1416CE4522}"/>
              </a:ext>
            </a:extLst>
          </p:cNvPr>
          <p:cNvSpPr>
            <a:spLocks noGrp="1"/>
          </p:cNvSpPr>
          <p:nvPr/>
        </p:nvSpPr>
        <p:spPr>
          <a:xfrm>
            <a:off x="7372350" y="5690616"/>
            <a:ext cx="43434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Зависимость и барщина на востоке</a:t>
            </a:r>
          </a:p>
        </p:txBody>
      </p:sp>
    </p:spTree>
    <p:extLst>
      <p:ext uri="{BB962C8B-B14F-4D97-AF65-F5344CB8AC3E}">
        <p14:creationId xmlns:p14="http://schemas.microsoft.com/office/powerpoint/2010/main" val="1499585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3BD3DF1-7FDD-4D0D-B44B-7F371CFDD2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13-text-225">
            <a:extLst>
              <a:ext uri="{FF2B5EF4-FFF2-40B4-BE49-F238E27FC236}">
                <a16:creationId xmlns:a16="http://schemas.microsoft.com/office/drawing/2014/main" id="{36E9E214-A3E2-47EA-9E87-17CB8D53FD06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«Система Меттерниха»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3A83A6-BC33-4383-A3CD-F4EB115DAD0D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3-text-226">
            <a:extLst>
              <a:ext uri="{FF2B5EF4-FFF2-40B4-BE49-F238E27FC236}">
                <a16:creationId xmlns:a16="http://schemas.microsoft.com/office/drawing/2014/main" id="{D703A9DE-0CCA-4206-B6F6-BF3B55DB5B2A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3-text-227">
            <a:extLst>
              <a:ext uri="{FF2B5EF4-FFF2-40B4-BE49-F238E27FC236}">
                <a16:creationId xmlns:a16="http://schemas.microsoft.com/office/drawing/2014/main" id="{DEE22C1D-C73B-49C0-9DB1-D8C9605EA1A6}"/>
              </a:ext>
            </a:extLst>
          </p:cNvPr>
          <p:cNvSpPr>
            <a:spLocks noGrp="1"/>
          </p:cNvSpPr>
          <p:nvPr/>
        </p:nvSpPr>
        <p:spPr>
          <a:xfrm>
            <a:off x="457200" y="1362075"/>
            <a:ext cx="11277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Политическая система Австрии до 1848 года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A11CFC-A47F-4013-970A-A5C0B7EB2C72}"/>
              </a:ext>
            </a:extLst>
          </p:cNvPr>
          <p:cNvSpPr>
            <a:spLocks noGrp="1"/>
          </p:cNvSpPr>
          <p:nvPr/>
        </p:nvSpPr>
        <p:spPr>
          <a:xfrm>
            <a:off x="457200" y="2152650"/>
            <a:ext cx="11277600" cy="1209675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7" name="europe-13-text-228">
            <a:extLst>
              <a:ext uri="{FF2B5EF4-FFF2-40B4-BE49-F238E27FC236}">
                <a16:creationId xmlns:a16="http://schemas.microsoft.com/office/drawing/2014/main" id="{EC93F3C0-C8DB-4B23-A1CB-B3496643F083}"/>
              </a:ext>
            </a:extLst>
          </p:cNvPr>
          <p:cNvSpPr>
            <a:spLocks noGrp="1"/>
          </p:cNvSpPr>
          <p:nvPr/>
        </p:nvSpPr>
        <p:spPr>
          <a:xfrm>
            <a:off x="742950" y="2381250"/>
            <a:ext cx="1070610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625" b="1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DF7"/>
                </a:solidFill>
                <a:latin typeface="Arial"/>
                <a:ea typeface="Arial"/>
                <a:cs typeface="Arial"/>
              </a:rPr>
              <a:t>Абсолютная монархия: император обладал практически неограниченной властью</a:t>
            </a:r>
          </a:p>
        </p:txBody>
      </p:sp>
      <p:sp>
        <p:nvSpPr>
          <p:cNvPr id="8" name="europe-13-text-229">
            <a:extLst>
              <a:ext uri="{FF2B5EF4-FFF2-40B4-BE49-F238E27FC236}">
                <a16:creationId xmlns:a16="http://schemas.microsoft.com/office/drawing/2014/main" id="{8909C405-B60A-4B0D-92A3-CEBFA58F0255}"/>
              </a:ext>
            </a:extLst>
          </p:cNvPr>
          <p:cNvSpPr>
            <a:spLocks noGrp="1"/>
          </p:cNvSpPr>
          <p:nvPr/>
        </p:nvSpPr>
        <p:spPr>
          <a:xfrm>
            <a:off x="457200" y="3752850"/>
            <a:ext cx="11277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Сословные органы власти:</a:t>
            </a:r>
          </a:p>
        </p:txBody>
      </p:sp>
      <p:sp>
        <p:nvSpPr>
          <p:cNvPr id="9" name="europe-13-text-230">
            <a:extLst>
              <a:ext uri="{FF2B5EF4-FFF2-40B4-BE49-F238E27FC236}">
                <a16:creationId xmlns:a16="http://schemas.microsoft.com/office/drawing/2014/main" id="{043F0819-DACA-47AF-9B8B-6019013464DF}"/>
              </a:ext>
            </a:extLst>
          </p:cNvPr>
          <p:cNvSpPr>
            <a:spLocks noGrp="1"/>
          </p:cNvSpPr>
          <p:nvPr/>
        </p:nvSpPr>
        <p:spPr>
          <a:xfrm>
            <a:off x="457200" y="4429125"/>
            <a:ext cx="11277600" cy="412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Ландтаг в Богемии</a:t>
            </a:r>
          </a:p>
        </p:txBody>
      </p:sp>
      <p:sp>
        <p:nvSpPr>
          <p:cNvPr id="10" name="europe-13-text-231">
            <a:extLst>
              <a:ext uri="{FF2B5EF4-FFF2-40B4-BE49-F238E27FC236}">
                <a16:creationId xmlns:a16="http://schemas.microsoft.com/office/drawing/2014/main" id="{E22076FE-4D36-4715-8ACF-9AB5EF6395C3}"/>
              </a:ext>
            </a:extLst>
          </p:cNvPr>
          <p:cNvSpPr>
            <a:spLocks noGrp="1"/>
          </p:cNvSpPr>
          <p:nvPr/>
        </p:nvSpPr>
        <p:spPr>
          <a:xfrm>
            <a:off x="457200" y="4955477"/>
            <a:ext cx="11277600" cy="412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Государственное собрание в Венгрии</a:t>
            </a:r>
          </a:p>
        </p:txBody>
      </p:sp>
      <p:sp>
        <p:nvSpPr>
          <p:cNvPr id="11" name="europe-13-text-232">
            <a:extLst>
              <a:ext uri="{FF2B5EF4-FFF2-40B4-BE49-F238E27FC236}">
                <a16:creationId xmlns:a16="http://schemas.microsoft.com/office/drawing/2014/main" id="{614AE30B-ED7E-4D61-9B1D-18FF4B2F8F70}"/>
              </a:ext>
            </a:extLst>
          </p:cNvPr>
          <p:cNvSpPr>
            <a:spLocks noGrp="1"/>
          </p:cNvSpPr>
          <p:nvPr/>
        </p:nvSpPr>
        <p:spPr>
          <a:xfrm>
            <a:off x="457200" y="5481828"/>
            <a:ext cx="11277600" cy="412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Сейм в Галиции</a:t>
            </a:r>
          </a:p>
        </p:txBody>
      </p:sp>
      <p:sp>
        <p:nvSpPr>
          <p:cNvPr id="12" name="europe-13-text-233">
            <a:extLst>
              <a:ext uri="{FF2B5EF4-FFF2-40B4-BE49-F238E27FC236}">
                <a16:creationId xmlns:a16="http://schemas.microsoft.com/office/drawing/2014/main" id="{6B798733-9EBE-4CCE-8EEE-48C56EDCEEA6}"/>
              </a:ext>
            </a:extLst>
          </p:cNvPr>
          <p:cNvSpPr>
            <a:spLocks noGrp="1"/>
          </p:cNvSpPr>
          <p:nvPr/>
        </p:nvSpPr>
        <p:spPr>
          <a:xfrm>
            <a:off x="457200" y="6008180"/>
            <a:ext cx="11277600" cy="412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Преобладание дворянства в этих органах</a:t>
            </a:r>
          </a:p>
        </p:txBody>
      </p:sp>
    </p:spTree>
    <p:extLst>
      <p:ext uri="{BB962C8B-B14F-4D97-AF65-F5344CB8AC3E}">
        <p14:creationId xmlns:p14="http://schemas.microsoft.com/office/powerpoint/2010/main" val="339953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548B029-9C3F-4608-B148-180016FEFB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14-text-234">
            <a:extLst>
              <a:ext uri="{FF2B5EF4-FFF2-40B4-BE49-F238E27FC236}">
                <a16:creationId xmlns:a16="http://schemas.microsoft.com/office/drawing/2014/main" id="{DB1160EE-0C28-4C71-9C17-3A5C47557609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«Система Меттерниха»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80F1648-860F-48FA-9A45-28BAEE233DED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4" name="europe-14-text-235">
            <a:extLst>
              <a:ext uri="{FF2B5EF4-FFF2-40B4-BE49-F238E27FC236}">
                <a16:creationId xmlns:a16="http://schemas.microsoft.com/office/drawing/2014/main" id="{907D8B4F-3869-4151-9614-E2A3B267E496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D8CFB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CFB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4-text-236">
            <a:extLst>
              <a:ext uri="{FF2B5EF4-FFF2-40B4-BE49-F238E27FC236}">
                <a16:creationId xmlns:a16="http://schemas.microsoft.com/office/drawing/2014/main" id="{5CC233D6-8A5A-4B8E-9C3F-ABB4EF1D384B}"/>
              </a:ext>
            </a:extLst>
          </p:cNvPr>
          <p:cNvSpPr>
            <a:spLocks noGrp="1"/>
          </p:cNvSpPr>
          <p:nvPr/>
        </p:nvSpPr>
        <p:spPr>
          <a:xfrm>
            <a:off x="457200" y="1704975"/>
            <a:ext cx="65913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Ограничения свобод:</a:t>
            </a:r>
          </a:p>
        </p:txBody>
      </p:sp>
      <p:sp>
        <p:nvSpPr>
          <p:cNvPr id="6" name="europe-14-text-237">
            <a:extLst>
              <a:ext uri="{FF2B5EF4-FFF2-40B4-BE49-F238E27FC236}">
                <a16:creationId xmlns:a16="http://schemas.microsoft.com/office/drawing/2014/main" id="{6D6DCBE3-B1DF-4B3C-B906-DBE47EF78F22}"/>
              </a:ext>
            </a:extLst>
          </p:cNvPr>
          <p:cNvSpPr>
            <a:spLocks noGrp="1"/>
          </p:cNvSpPr>
          <p:nvPr/>
        </p:nvSpPr>
        <p:spPr>
          <a:xfrm>
            <a:off x="457200" y="2351913"/>
            <a:ext cx="65913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Жесткая предварительная цензура</a:t>
            </a:r>
          </a:p>
        </p:txBody>
      </p:sp>
      <p:sp>
        <p:nvSpPr>
          <p:cNvPr id="7" name="europe-14-text-238">
            <a:extLst>
              <a:ext uri="{FF2B5EF4-FFF2-40B4-BE49-F238E27FC236}">
                <a16:creationId xmlns:a16="http://schemas.microsoft.com/office/drawing/2014/main" id="{C192D10C-F2DF-42A1-A1A8-B6D962FBBB95}"/>
              </a:ext>
            </a:extLst>
          </p:cNvPr>
          <p:cNvSpPr>
            <a:spLocks noGrp="1"/>
          </p:cNvSpPr>
          <p:nvPr/>
        </p:nvSpPr>
        <p:spPr>
          <a:xfrm>
            <a:off x="457200" y="2998851"/>
            <a:ext cx="65913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Контроль над университетами</a:t>
            </a:r>
          </a:p>
        </p:txBody>
      </p:sp>
      <p:sp>
        <p:nvSpPr>
          <p:cNvPr id="8" name="europe-14-text-239">
            <a:extLst>
              <a:ext uri="{FF2B5EF4-FFF2-40B4-BE49-F238E27FC236}">
                <a16:creationId xmlns:a16="http://schemas.microsoft.com/office/drawing/2014/main" id="{CE56368A-72BF-4C29-9C43-AB1E391E8E93}"/>
              </a:ext>
            </a:extLst>
          </p:cNvPr>
          <p:cNvSpPr>
            <a:spLocks noGrp="1"/>
          </p:cNvSpPr>
          <p:nvPr/>
        </p:nvSpPr>
        <p:spPr>
          <a:xfrm>
            <a:off x="457200" y="3645789"/>
            <a:ext cx="6591300" cy="8652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Запрет на обучение иностранцев в Венском университете</a:t>
            </a:r>
          </a:p>
        </p:txBody>
      </p:sp>
      <p:sp>
        <p:nvSpPr>
          <p:cNvPr id="9" name="europe-14-text-240">
            <a:extLst>
              <a:ext uri="{FF2B5EF4-FFF2-40B4-BE49-F238E27FC236}">
                <a16:creationId xmlns:a16="http://schemas.microsoft.com/office/drawing/2014/main" id="{3A7A25FF-9FE4-4D66-A988-CF36C0B7BA6C}"/>
              </a:ext>
            </a:extLst>
          </p:cNvPr>
          <p:cNvSpPr>
            <a:spLocks noGrp="1"/>
          </p:cNvSpPr>
          <p:nvPr/>
        </p:nvSpPr>
        <p:spPr>
          <a:xfrm>
            <a:off x="457200" y="4711065"/>
            <a:ext cx="6591300" cy="44691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Запрет австрийцам учиться за границей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832B0C9-FFEF-49DA-9272-FDEF811673E6}"/>
              </a:ext>
            </a:extLst>
          </p:cNvPr>
          <p:cNvSpPr>
            <a:spLocks noGrp="1"/>
          </p:cNvSpPr>
          <p:nvPr/>
        </p:nvSpPr>
        <p:spPr>
          <a:xfrm>
            <a:off x="7610475" y="1704975"/>
            <a:ext cx="4124325" cy="4572000"/>
          </a:xfrm>
          <a:prstGeom prst="rect">
            <a:avLst/>
          </a:prstGeom>
          <a:solidFill>
            <a:srgbClr val="FAF5E9"/>
          </a:solidFill>
          <a:ln w="0">
            <a:noFill/>
          </a:ln>
        </p:spPr>
      </p:sp>
      <p:sp>
        <p:nvSpPr>
          <p:cNvPr id="11" name="europe-14-text-241">
            <a:extLst>
              <a:ext uri="{FF2B5EF4-FFF2-40B4-BE49-F238E27FC236}">
                <a16:creationId xmlns:a16="http://schemas.microsoft.com/office/drawing/2014/main" id="{C329619A-BC1A-40FE-83D1-1F70795BF1F0}"/>
              </a:ext>
            </a:extLst>
          </p:cNvPr>
          <p:cNvSpPr>
            <a:spLocks noGrp="1"/>
          </p:cNvSpPr>
          <p:nvPr/>
        </p:nvSpPr>
        <p:spPr>
          <a:xfrm>
            <a:off x="7915275" y="2057400"/>
            <a:ext cx="3505200" cy="911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8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Полицейский контроль:</a:t>
            </a:r>
          </a:p>
        </p:txBody>
      </p:sp>
      <p:sp>
        <p:nvSpPr>
          <p:cNvPr id="12" name="europe-14-text-242">
            <a:extLst>
              <a:ext uri="{FF2B5EF4-FFF2-40B4-BE49-F238E27FC236}">
                <a16:creationId xmlns:a16="http://schemas.microsoft.com/office/drawing/2014/main" id="{90632537-B83D-4D1A-AC0A-9AFF05234416}"/>
              </a:ext>
            </a:extLst>
          </p:cNvPr>
          <p:cNvSpPr>
            <a:spLocks noGrp="1"/>
          </p:cNvSpPr>
          <p:nvPr/>
        </p:nvSpPr>
        <p:spPr>
          <a:xfrm>
            <a:off x="7915275" y="3321558"/>
            <a:ext cx="3505200" cy="911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8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Широкая сеть осведомителей</a:t>
            </a:r>
          </a:p>
        </p:txBody>
      </p:sp>
      <p:sp>
        <p:nvSpPr>
          <p:cNvPr id="13" name="europe-14-text-243">
            <a:extLst>
              <a:ext uri="{FF2B5EF4-FFF2-40B4-BE49-F238E27FC236}">
                <a16:creationId xmlns:a16="http://schemas.microsoft.com/office/drawing/2014/main" id="{1D61448D-BBEB-44A3-9D9A-23E991E3D4FD}"/>
              </a:ext>
            </a:extLst>
          </p:cNvPr>
          <p:cNvSpPr>
            <a:spLocks noGrp="1"/>
          </p:cNvSpPr>
          <p:nvPr/>
        </p:nvSpPr>
        <p:spPr>
          <a:xfrm>
            <a:off x="7915275" y="4585716"/>
            <a:ext cx="3505200" cy="911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8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Вскрытие частной корреспонденции</a:t>
            </a:r>
          </a:p>
        </p:txBody>
      </p:sp>
    </p:spTree>
    <p:extLst>
      <p:ext uri="{BB962C8B-B14F-4D97-AF65-F5344CB8AC3E}">
        <p14:creationId xmlns:p14="http://schemas.microsoft.com/office/powerpoint/2010/main" val="832398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EFC59A1-A63E-4FB6-B6E9-5B52D792DA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15-text-244">
            <a:extLst>
              <a:ext uri="{FF2B5EF4-FFF2-40B4-BE49-F238E27FC236}">
                <a16:creationId xmlns:a16="http://schemas.microsoft.com/office/drawing/2014/main" id="{733B6F01-0533-4F77-B5E4-E898838C86F1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«Система Меттерниха»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DABB29-84A5-4ACC-ACA4-1F3C6C5F6B6E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5-text-245">
            <a:extLst>
              <a:ext uri="{FF2B5EF4-FFF2-40B4-BE49-F238E27FC236}">
                <a16:creationId xmlns:a16="http://schemas.microsoft.com/office/drawing/2014/main" id="{5A4C405A-92C8-4BCD-9F7E-6C6F6371B454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5-text-246">
            <a:extLst>
              <a:ext uri="{FF2B5EF4-FFF2-40B4-BE49-F238E27FC236}">
                <a16:creationId xmlns:a16="http://schemas.microsoft.com/office/drawing/2014/main" id="{D14E6383-F079-44AC-AE78-4BAB59924FA9}"/>
              </a:ext>
            </a:extLst>
          </p:cNvPr>
          <p:cNvSpPr>
            <a:spLocks noGrp="1"/>
          </p:cNvSpPr>
          <p:nvPr/>
        </p:nvSpPr>
        <p:spPr>
          <a:xfrm>
            <a:off x="457200" y="1514475"/>
            <a:ext cx="11277600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Правление Фердинанда I (1835-1848)</a:t>
            </a:r>
          </a:p>
        </p:txBody>
      </p:sp>
      <p:sp>
        <p:nvSpPr>
          <p:cNvPr id="6" name="europe-15-text-247">
            <a:extLst>
              <a:ext uri="{FF2B5EF4-FFF2-40B4-BE49-F238E27FC236}">
                <a16:creationId xmlns:a16="http://schemas.microsoft.com/office/drawing/2014/main" id="{3C535D78-8B81-4D84-A52A-86D6FD6CD680}"/>
              </a:ext>
            </a:extLst>
          </p:cNvPr>
          <p:cNvSpPr>
            <a:spLocks noGrp="1"/>
          </p:cNvSpPr>
          <p:nvPr/>
        </p:nvSpPr>
        <p:spPr>
          <a:xfrm>
            <a:off x="457200" y="1958340"/>
            <a:ext cx="11277600" cy="3771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Фактическое руководство: канцлер К. фон Меттерних из-за болезни императора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E079EF-A159-46C8-A44D-3C48D3AA7779}"/>
              </a:ext>
            </a:extLst>
          </p:cNvPr>
          <p:cNvSpPr>
            <a:spLocks noGrp="1"/>
          </p:cNvSpPr>
          <p:nvPr/>
        </p:nvSpPr>
        <p:spPr>
          <a:xfrm>
            <a:off x="457200" y="2714625"/>
            <a:ext cx="11277600" cy="1905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6154" y="2962275"/>
            <a:ext cx="2582417" cy="3286125"/>
          </a:xfrm>
          <a:prstGeom prst="rect">
            <a:avLst/>
          </a:prstGeom>
        </p:spPr>
      </p:pic>
      <p:sp>
        <p:nvSpPr>
          <p:cNvPr id="9" name="europe-15-text-248">
            <a:extLst>
              <a:ext uri="{FF2B5EF4-FFF2-40B4-BE49-F238E27FC236}">
                <a16:creationId xmlns:a16="http://schemas.microsoft.com/office/drawing/2014/main" id="{AEDF2DD0-06FA-454A-A674-659996920625}"/>
              </a:ext>
            </a:extLst>
          </p:cNvPr>
          <p:cNvSpPr>
            <a:spLocks noGrp="1"/>
          </p:cNvSpPr>
          <p:nvPr/>
        </p:nvSpPr>
        <p:spPr>
          <a:xfrm>
            <a:off x="3400425" y="2990850"/>
            <a:ext cx="400050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Система Меттерниха</a:t>
            </a:r>
          </a:p>
        </p:txBody>
      </p:sp>
      <p:sp>
        <p:nvSpPr>
          <p:cNvPr id="10" name="europe-15-text-249">
            <a:extLst>
              <a:ext uri="{FF2B5EF4-FFF2-40B4-BE49-F238E27FC236}">
                <a16:creationId xmlns:a16="http://schemas.microsoft.com/office/drawing/2014/main" id="{12D9FBAC-D688-46B4-A7B4-C5890009814B}"/>
              </a:ext>
            </a:extLst>
          </p:cNvPr>
          <p:cNvSpPr>
            <a:spLocks noGrp="1"/>
          </p:cNvSpPr>
          <p:nvPr/>
        </p:nvSpPr>
        <p:spPr>
          <a:xfrm>
            <a:off x="3400425" y="3470720"/>
            <a:ext cx="4000500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Основные принципы:</a:t>
            </a:r>
          </a:p>
        </p:txBody>
      </p:sp>
      <p:sp>
        <p:nvSpPr>
          <p:cNvPr id="11" name="europe-15-text-250">
            <a:extLst>
              <a:ext uri="{FF2B5EF4-FFF2-40B4-BE49-F238E27FC236}">
                <a16:creationId xmlns:a16="http://schemas.microsoft.com/office/drawing/2014/main" id="{B9149AB4-7C5C-4E82-B60A-FF600A4247CF}"/>
              </a:ext>
            </a:extLst>
          </p:cNvPr>
          <p:cNvSpPr>
            <a:spLocks noGrp="1"/>
          </p:cNvSpPr>
          <p:nvPr/>
        </p:nvSpPr>
        <p:spPr>
          <a:xfrm>
            <a:off x="3400425" y="3950589"/>
            <a:ext cx="4000500" cy="7025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Бескомпромиссная борьба с революциями</a:t>
            </a:r>
          </a:p>
        </p:txBody>
      </p:sp>
      <p:sp>
        <p:nvSpPr>
          <p:cNvPr id="12" name="europe-15-text-251">
            <a:extLst>
              <a:ext uri="{FF2B5EF4-FFF2-40B4-BE49-F238E27FC236}">
                <a16:creationId xmlns:a16="http://schemas.microsoft.com/office/drawing/2014/main" id="{7E540C64-E006-478D-A63A-58477C51C911}"/>
              </a:ext>
            </a:extLst>
          </p:cNvPr>
          <p:cNvSpPr>
            <a:spLocks noGrp="1"/>
          </p:cNvSpPr>
          <p:nvPr/>
        </p:nvSpPr>
        <p:spPr>
          <a:xfrm>
            <a:off x="3400425" y="4767453"/>
            <a:ext cx="4000500" cy="7025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Подавление либеральных движений</a:t>
            </a:r>
          </a:p>
        </p:txBody>
      </p:sp>
      <p:sp>
        <p:nvSpPr>
          <p:cNvPr id="13" name="europe-15-text-252">
            <a:extLst>
              <a:ext uri="{FF2B5EF4-FFF2-40B4-BE49-F238E27FC236}">
                <a16:creationId xmlns:a16="http://schemas.microsoft.com/office/drawing/2014/main" id="{261ECF0B-04FA-402A-AA8A-C3C5DF582EB2}"/>
              </a:ext>
            </a:extLst>
          </p:cNvPr>
          <p:cNvSpPr>
            <a:spLocks noGrp="1"/>
          </p:cNvSpPr>
          <p:nvPr/>
        </p:nvSpPr>
        <p:spPr>
          <a:xfrm>
            <a:off x="3400425" y="5584317"/>
            <a:ext cx="4000500" cy="7025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Противодействие национальным движениям</a:t>
            </a:r>
          </a:p>
        </p:txBody>
      </p:sp>
      <p:sp>
        <p:nvSpPr>
          <p:cNvPr id="14" name="europe-15-text-253">
            <a:extLst>
              <a:ext uri="{FF2B5EF4-FFF2-40B4-BE49-F238E27FC236}">
                <a16:creationId xmlns:a16="http://schemas.microsoft.com/office/drawing/2014/main" id="{D0481412-FE6F-4C95-A862-8912E8A09F0F}"/>
              </a:ext>
            </a:extLst>
          </p:cNvPr>
          <p:cNvSpPr>
            <a:spLocks noGrp="1"/>
          </p:cNvSpPr>
          <p:nvPr/>
        </p:nvSpPr>
        <p:spPr>
          <a:xfrm>
            <a:off x="7858125" y="2990850"/>
            <a:ext cx="3876675" cy="3655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Внешнеполитический курс:</a:t>
            </a:r>
          </a:p>
        </p:txBody>
      </p:sp>
      <p:sp>
        <p:nvSpPr>
          <p:cNvPr id="15" name="europe-15-text-254">
            <a:extLst>
              <a:ext uri="{FF2B5EF4-FFF2-40B4-BE49-F238E27FC236}">
                <a16:creationId xmlns:a16="http://schemas.microsoft.com/office/drawing/2014/main" id="{F577D39C-852B-4DC2-A337-33141D1C7673}"/>
              </a:ext>
            </a:extLst>
          </p:cNvPr>
          <p:cNvSpPr>
            <a:spLocks noGrp="1"/>
          </p:cNvSpPr>
          <p:nvPr/>
        </p:nvSpPr>
        <p:spPr>
          <a:xfrm>
            <a:off x="7858125" y="3499295"/>
            <a:ext cx="3876675" cy="10395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Принцип интервенции во внутренние дела других государств</a:t>
            </a:r>
          </a:p>
        </p:txBody>
      </p:sp>
      <p:sp>
        <p:nvSpPr>
          <p:cNvPr id="16" name="europe-15-text-255">
            <a:extLst>
              <a:ext uri="{FF2B5EF4-FFF2-40B4-BE49-F238E27FC236}">
                <a16:creationId xmlns:a16="http://schemas.microsoft.com/office/drawing/2014/main" id="{133AE578-2658-4F18-BF03-92CFB1B26B80}"/>
              </a:ext>
            </a:extLst>
          </p:cNvPr>
          <p:cNvSpPr>
            <a:spLocks noGrp="1"/>
          </p:cNvSpPr>
          <p:nvPr/>
        </p:nvSpPr>
        <p:spPr>
          <a:xfrm>
            <a:off x="7858125" y="4681728"/>
            <a:ext cx="3876675" cy="10395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Отстаивание этой политики на международных конгрессах 1820-х годов</a:t>
            </a:r>
          </a:p>
        </p:txBody>
      </p:sp>
    </p:spTree>
    <p:extLst>
      <p:ext uri="{BB962C8B-B14F-4D97-AF65-F5344CB8AC3E}">
        <p14:creationId xmlns:p14="http://schemas.microsoft.com/office/powerpoint/2010/main" val="1557393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0A3C1F1-9BDE-4CC9-959F-25C696C28F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16-text-256">
            <a:extLst>
              <a:ext uri="{FF2B5EF4-FFF2-40B4-BE49-F238E27FC236}">
                <a16:creationId xmlns:a16="http://schemas.microsoft.com/office/drawing/2014/main" id="{F640B3F5-A806-430C-A2E0-1990A66FB91A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Революция 1848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9C06B21-1529-49F2-9124-A7D926EDF72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6-text-257">
            <a:extLst>
              <a:ext uri="{FF2B5EF4-FFF2-40B4-BE49-F238E27FC236}">
                <a16:creationId xmlns:a16="http://schemas.microsoft.com/office/drawing/2014/main" id="{D36E3A8C-CF75-407C-9215-20161A1FC21F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6-text-258">
            <a:extLst>
              <a:ext uri="{FF2B5EF4-FFF2-40B4-BE49-F238E27FC236}">
                <a16:creationId xmlns:a16="http://schemas.microsoft.com/office/drawing/2014/main" id="{BEF3C9D4-9602-428E-B325-96BD629B2A32}"/>
              </a:ext>
            </a:extLst>
          </p:cNvPr>
          <p:cNvSpPr>
            <a:spLocks noGrp="1"/>
          </p:cNvSpPr>
          <p:nvPr/>
        </p:nvSpPr>
        <p:spPr>
          <a:xfrm>
            <a:off x="457200" y="1495425"/>
            <a:ext cx="39624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Экономический кризис:</a:t>
            </a:r>
          </a:p>
        </p:txBody>
      </p:sp>
      <p:sp>
        <p:nvSpPr>
          <p:cNvPr id="6" name="europe-16-text-259">
            <a:extLst>
              <a:ext uri="{FF2B5EF4-FFF2-40B4-BE49-F238E27FC236}">
                <a16:creationId xmlns:a16="http://schemas.microsoft.com/office/drawing/2014/main" id="{0308B37B-6D34-4DCC-B082-13D0BC3D026E}"/>
              </a:ext>
            </a:extLst>
          </p:cNvPr>
          <p:cNvSpPr>
            <a:spLocks noGrp="1"/>
          </p:cNvSpPr>
          <p:nvPr/>
        </p:nvSpPr>
        <p:spPr>
          <a:xfrm>
            <a:off x="457200" y="1896999"/>
            <a:ext cx="39624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Неурожаи 1845–1846 годов</a:t>
            </a:r>
          </a:p>
        </p:txBody>
      </p:sp>
      <p:sp>
        <p:nvSpPr>
          <p:cNvPr id="7" name="europe-16-text-260">
            <a:extLst>
              <a:ext uri="{FF2B5EF4-FFF2-40B4-BE49-F238E27FC236}">
                <a16:creationId xmlns:a16="http://schemas.microsoft.com/office/drawing/2014/main" id="{21ABFF9D-2D2A-4EAB-8E82-7546ECBB8995}"/>
              </a:ext>
            </a:extLst>
          </p:cNvPr>
          <p:cNvSpPr>
            <a:spLocks noGrp="1"/>
          </p:cNvSpPr>
          <p:nvPr/>
        </p:nvSpPr>
        <p:spPr>
          <a:xfrm>
            <a:off x="457200" y="2298573"/>
            <a:ext cx="39624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Голодные бунты 1847 года</a:t>
            </a:r>
          </a:p>
        </p:txBody>
      </p:sp>
      <p:sp>
        <p:nvSpPr>
          <p:cNvPr id="8" name="europe-16-text-261">
            <a:extLst>
              <a:ext uri="{FF2B5EF4-FFF2-40B4-BE49-F238E27FC236}">
                <a16:creationId xmlns:a16="http://schemas.microsoft.com/office/drawing/2014/main" id="{75D5BD69-5563-43D4-9525-0788B26C6034}"/>
              </a:ext>
            </a:extLst>
          </p:cNvPr>
          <p:cNvSpPr>
            <a:spLocks noGrp="1"/>
          </p:cNvSpPr>
          <p:nvPr/>
        </p:nvSpPr>
        <p:spPr>
          <a:xfrm>
            <a:off x="4829175" y="1495425"/>
            <a:ext cx="6905625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Начало революционных событий</a:t>
            </a:r>
          </a:p>
        </p:txBody>
      </p:sp>
      <p:sp>
        <p:nvSpPr>
          <p:cNvPr id="9" name="europe-16-text-262">
            <a:extLst>
              <a:ext uri="{FF2B5EF4-FFF2-40B4-BE49-F238E27FC236}">
                <a16:creationId xmlns:a16="http://schemas.microsoft.com/office/drawing/2014/main" id="{F537395E-779D-4A95-9CF9-9B68C1D1800B}"/>
              </a:ext>
            </a:extLst>
          </p:cNvPr>
          <p:cNvSpPr>
            <a:spLocks noGrp="1"/>
          </p:cNvSpPr>
          <p:nvPr/>
        </p:nvSpPr>
        <p:spPr>
          <a:xfrm>
            <a:off x="4829175" y="1854708"/>
            <a:ext cx="6905625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Ключевые даты:</a:t>
            </a:r>
          </a:p>
        </p:txBody>
      </p:sp>
      <p:sp>
        <p:nvSpPr>
          <p:cNvPr id="10" name="europe-16-text-263">
            <a:extLst>
              <a:ext uri="{FF2B5EF4-FFF2-40B4-BE49-F238E27FC236}">
                <a16:creationId xmlns:a16="http://schemas.microsoft.com/office/drawing/2014/main" id="{03C8569F-65B7-4839-9346-66D274717F14}"/>
              </a:ext>
            </a:extLst>
          </p:cNvPr>
          <p:cNvSpPr>
            <a:spLocks noGrp="1"/>
          </p:cNvSpPr>
          <p:nvPr/>
        </p:nvSpPr>
        <p:spPr>
          <a:xfrm>
            <a:off x="4829175" y="2213991"/>
            <a:ext cx="6905625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13 марта 1848 года — начало революции в Вене</a:t>
            </a:r>
          </a:p>
        </p:txBody>
      </p:sp>
      <p:sp>
        <p:nvSpPr>
          <p:cNvPr id="11" name="europe-16-text-264">
            <a:extLst>
              <a:ext uri="{FF2B5EF4-FFF2-40B4-BE49-F238E27FC236}">
                <a16:creationId xmlns:a16="http://schemas.microsoft.com/office/drawing/2014/main" id="{A8C811EC-8F87-4D28-9F2F-2C1534C2D05A}"/>
              </a:ext>
            </a:extLst>
          </p:cNvPr>
          <p:cNvSpPr>
            <a:spLocks noGrp="1"/>
          </p:cNvSpPr>
          <p:nvPr/>
        </p:nvSpPr>
        <p:spPr>
          <a:xfrm>
            <a:off x="4829175" y="2573274"/>
            <a:ext cx="6905625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15 марта 1848 года — начало революции в Венгрии</a:t>
            </a:r>
          </a:p>
        </p:txBody>
      </p:sp>
      <p:sp>
        <p:nvSpPr>
          <p:cNvPr id="12" name="europe-16-text-265">
            <a:extLst>
              <a:ext uri="{FF2B5EF4-FFF2-40B4-BE49-F238E27FC236}">
                <a16:creationId xmlns:a16="http://schemas.microsoft.com/office/drawing/2014/main" id="{DB9BC10C-E62F-4CD5-A145-A83830AFDF50}"/>
              </a:ext>
            </a:extLst>
          </p:cNvPr>
          <p:cNvSpPr>
            <a:spLocks noGrp="1"/>
          </p:cNvSpPr>
          <p:nvPr/>
        </p:nvSpPr>
        <p:spPr>
          <a:xfrm>
            <a:off x="4829175" y="2932557"/>
            <a:ext cx="6905625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Падение «системы Меттерниха»</a:t>
            </a:r>
          </a:p>
        </p:txBody>
      </p:sp>
      <p:sp>
        <p:nvSpPr>
          <p:cNvPr id="13" name="europe-16-text-266">
            <a:extLst>
              <a:ext uri="{FF2B5EF4-FFF2-40B4-BE49-F238E27FC236}">
                <a16:creationId xmlns:a16="http://schemas.microsoft.com/office/drawing/2014/main" id="{929B0EA8-97B3-4819-97AE-B7B453B4341E}"/>
              </a:ext>
            </a:extLst>
          </p:cNvPr>
          <p:cNvSpPr>
            <a:spLocks noGrp="1"/>
          </p:cNvSpPr>
          <p:nvPr/>
        </p:nvSpPr>
        <p:spPr>
          <a:xfrm>
            <a:off x="457200" y="3352800"/>
            <a:ext cx="112776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Основные реформы</a:t>
            </a:r>
          </a:p>
        </p:txBody>
      </p:sp>
      <p:graphicFrame>
        <p:nvGraphicFramePr>
          <p:cNvPr id="28" name="Таблица 27"/>
          <p:cNvGraphicFramePr/>
          <p:nvPr/>
        </p:nvGraphicFramePr>
        <p:xfrm>
          <a:off x="457200" y="3800475"/>
          <a:ext cx="11277600" cy="2697480"/>
        </p:xfrm>
        <a:graphic>
          <a:graphicData uri="http://schemas.openxmlformats.org/drawingml/2006/table">
            <a:tbl>
              <a:tblPr/>
              <a:tblGrid>
                <a:gridCol w="4657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2025" b="1">
                          <a:solidFill>
                            <a:srgbClr val="FFFDF7"/>
                          </a:solidFill>
                          <a:latin typeface="Arial"/>
                          <a:ea typeface="Arial"/>
                          <a:cs typeface="Arial"/>
                        </a:rPr>
                        <a:t>Политические уступки</a:t>
                      </a:r>
                    </a:p>
                  </a:txBody>
                  <a:tcPr>
                    <a:solidFill>
                      <a:srgbClr val="792F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2025" b="1">
                          <a:solidFill>
                            <a:srgbClr val="FFFDF7"/>
                          </a:solidFill>
                          <a:latin typeface="Arial"/>
                          <a:ea typeface="Arial"/>
                          <a:cs typeface="Arial"/>
                        </a:rPr>
                        <a:t>Аграрные преобразования</a:t>
                      </a:r>
                    </a:p>
                  </a:txBody>
                  <a:tcPr>
                    <a:solidFill>
                      <a:srgbClr val="792F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Созыв парламента</a:t>
                      </a: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Закон о выкупе сеньориальных повинностей (август 1848)</a:t>
                      </a:r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58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Введение конституции</a:t>
                      </a:r>
                    </a:p>
                  </a:txBody>
                  <a:tcPr>
                    <a:solidFill>
                      <a:srgbClr val="F0E8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Компенсационная система: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Крестьянин — 1/3 стоимости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Государство — 1/3 стоимости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Помещик отказывался от 1/3</a:t>
                      </a:r>
                    </a:p>
                  </a:txBody>
                  <a:tcPr>
                    <a:solidFill>
                      <a:srgbClr val="F0E8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75" b="0">
                          <a:solidFill>
                            <a:srgbClr val="202D3B"/>
                          </a:solidFill>
                          <a:latin typeface="Arial"/>
                          <a:ea typeface="Arial"/>
                          <a:cs typeface="Arial"/>
                        </a:rPr>
                        <a:t>Предоставление политических свобод</a:t>
                      </a:r>
                    </a:p>
                  </a:txBody>
                  <a:tcPr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47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C67621-8073-4ABB-8A8E-476FDDBF10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17-text-267">
            <a:extLst>
              <a:ext uri="{FF2B5EF4-FFF2-40B4-BE49-F238E27FC236}">
                <a16:creationId xmlns:a16="http://schemas.microsoft.com/office/drawing/2014/main" id="{FEDFADCE-4E25-4C03-969D-BA8568B1B313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792F48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792F48"/>
                </a:solidFill>
                <a:latin typeface="Georgia"/>
                <a:ea typeface="Georgia"/>
                <a:cs typeface="Georgia"/>
              </a:rPr>
              <a:t>Революция 1848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044374-10A8-4EA8-B01E-45E41505A083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7-text-268">
            <a:extLst>
              <a:ext uri="{FF2B5EF4-FFF2-40B4-BE49-F238E27FC236}">
                <a16:creationId xmlns:a16="http://schemas.microsoft.com/office/drawing/2014/main" id="{0A4023C6-2BA7-43F8-829C-F061CB520516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7-text-269">
            <a:extLst>
              <a:ext uri="{FF2B5EF4-FFF2-40B4-BE49-F238E27FC236}">
                <a16:creationId xmlns:a16="http://schemas.microsoft.com/office/drawing/2014/main" id="{A91AFCA9-656B-457D-99B3-21D6F9E794CA}"/>
              </a:ext>
            </a:extLst>
          </p:cNvPr>
          <p:cNvSpPr>
            <a:spLocks noGrp="1"/>
          </p:cNvSpPr>
          <p:nvPr/>
        </p:nvSpPr>
        <p:spPr>
          <a:xfrm>
            <a:off x="457200" y="1581150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Подавление революций</a:t>
            </a:r>
          </a:p>
        </p:txBody>
      </p:sp>
      <p:sp>
        <p:nvSpPr>
          <p:cNvPr id="6" name="europe-17-text-270">
            <a:extLst>
              <a:ext uri="{FF2B5EF4-FFF2-40B4-BE49-F238E27FC236}">
                <a16:creationId xmlns:a16="http://schemas.microsoft.com/office/drawing/2014/main" id="{289C1F95-E15F-4295-BB86-A74402CD9FA6}"/>
              </a:ext>
            </a:extLst>
          </p:cNvPr>
          <p:cNvSpPr>
            <a:spLocks noGrp="1"/>
          </p:cNvSpPr>
          <p:nvPr/>
        </p:nvSpPr>
        <p:spPr>
          <a:xfrm>
            <a:off x="457200" y="1944624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Хронология подавления:</a:t>
            </a:r>
          </a:p>
        </p:txBody>
      </p:sp>
      <p:sp>
        <p:nvSpPr>
          <p:cNvPr id="7" name="europe-17-text-271">
            <a:extLst>
              <a:ext uri="{FF2B5EF4-FFF2-40B4-BE49-F238E27FC236}">
                <a16:creationId xmlns:a16="http://schemas.microsoft.com/office/drawing/2014/main" id="{AFF2BBAB-72B9-4B3B-A4EB-9DF514FB21A3}"/>
              </a:ext>
            </a:extLst>
          </p:cNvPr>
          <p:cNvSpPr>
            <a:spLocks noGrp="1"/>
          </p:cNvSpPr>
          <p:nvPr/>
        </p:nvSpPr>
        <p:spPr>
          <a:xfrm>
            <a:off x="457200" y="2308098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Лето 1848 — подавление в чешских землях</a:t>
            </a:r>
          </a:p>
        </p:txBody>
      </p:sp>
      <p:sp>
        <p:nvSpPr>
          <p:cNvPr id="8" name="europe-17-text-272">
            <a:extLst>
              <a:ext uri="{FF2B5EF4-FFF2-40B4-BE49-F238E27FC236}">
                <a16:creationId xmlns:a16="http://schemas.microsoft.com/office/drawing/2014/main" id="{D6B3E0E9-3422-4B4D-A996-5052A6654FC8}"/>
              </a:ext>
            </a:extLst>
          </p:cNvPr>
          <p:cNvSpPr>
            <a:spLocks noGrp="1"/>
          </p:cNvSpPr>
          <p:nvPr/>
        </p:nvSpPr>
        <p:spPr>
          <a:xfrm>
            <a:off x="457200" y="2671572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Осень 1848 — подавление в немецких землях</a:t>
            </a:r>
          </a:p>
        </p:txBody>
      </p:sp>
      <p:sp>
        <p:nvSpPr>
          <p:cNvPr id="9" name="europe-17-text-273">
            <a:extLst>
              <a:ext uri="{FF2B5EF4-FFF2-40B4-BE49-F238E27FC236}">
                <a16:creationId xmlns:a16="http://schemas.microsoft.com/office/drawing/2014/main" id="{BDC9C0DA-7D76-4603-9E19-467322E4E9E2}"/>
              </a:ext>
            </a:extLst>
          </p:cNvPr>
          <p:cNvSpPr>
            <a:spLocks noGrp="1"/>
          </p:cNvSpPr>
          <p:nvPr/>
        </p:nvSpPr>
        <p:spPr>
          <a:xfrm>
            <a:off x="457200" y="3035046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Война с итальянскими территориями</a:t>
            </a:r>
          </a:p>
        </p:txBody>
      </p:sp>
      <p:sp>
        <p:nvSpPr>
          <p:cNvPr id="10" name="europe-17-text-274">
            <a:extLst>
              <a:ext uri="{FF2B5EF4-FFF2-40B4-BE49-F238E27FC236}">
                <a16:creationId xmlns:a16="http://schemas.microsoft.com/office/drawing/2014/main" id="{BBAC47EA-5F75-4AD6-9CEE-E8462959EC65}"/>
              </a:ext>
            </a:extLst>
          </p:cNvPr>
          <p:cNvSpPr>
            <a:spLocks noGrp="1"/>
          </p:cNvSpPr>
          <p:nvPr/>
        </p:nvSpPr>
        <p:spPr>
          <a:xfrm>
            <a:off x="457200" y="3398520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Поражение сардинских войск при Кустоцце (июль 1848)</a:t>
            </a:r>
          </a:p>
        </p:txBody>
      </p:sp>
      <p:sp>
        <p:nvSpPr>
          <p:cNvPr id="11" name="europe-17-text-275">
            <a:extLst>
              <a:ext uri="{FF2B5EF4-FFF2-40B4-BE49-F238E27FC236}">
                <a16:creationId xmlns:a16="http://schemas.microsoft.com/office/drawing/2014/main" id="{7A023FF4-E700-41F8-98FB-D3B361D15BED}"/>
              </a:ext>
            </a:extLst>
          </p:cNvPr>
          <p:cNvSpPr>
            <a:spLocks noGrp="1"/>
          </p:cNvSpPr>
          <p:nvPr/>
        </p:nvSpPr>
        <p:spPr>
          <a:xfrm>
            <a:off x="457200" y="3761994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Венгерская революция</a:t>
            </a:r>
          </a:p>
        </p:txBody>
      </p:sp>
      <p:sp>
        <p:nvSpPr>
          <p:cNvPr id="12" name="europe-17-text-276">
            <a:extLst>
              <a:ext uri="{FF2B5EF4-FFF2-40B4-BE49-F238E27FC236}">
                <a16:creationId xmlns:a16="http://schemas.microsoft.com/office/drawing/2014/main" id="{3D646236-CB8A-4695-B3BB-6F21592684D7}"/>
              </a:ext>
            </a:extLst>
          </p:cNvPr>
          <p:cNvSpPr>
            <a:spLocks noGrp="1"/>
          </p:cNvSpPr>
          <p:nvPr/>
        </p:nvSpPr>
        <p:spPr>
          <a:xfrm>
            <a:off x="457200" y="4125468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792F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92F48"/>
                </a:solidFill>
                <a:latin typeface="Arial"/>
                <a:ea typeface="Arial"/>
                <a:cs typeface="Arial"/>
              </a:rPr>
              <a:t>Особенности:</a:t>
            </a:r>
          </a:p>
        </p:txBody>
      </p:sp>
      <p:sp>
        <p:nvSpPr>
          <p:cNvPr id="13" name="europe-17-text-277">
            <a:extLst>
              <a:ext uri="{FF2B5EF4-FFF2-40B4-BE49-F238E27FC236}">
                <a16:creationId xmlns:a16="http://schemas.microsoft.com/office/drawing/2014/main" id="{8C08FF35-1DF8-44F4-AE78-48CAB29AFBF4}"/>
              </a:ext>
            </a:extLst>
          </p:cNvPr>
          <p:cNvSpPr>
            <a:spLocks noGrp="1"/>
          </p:cNvSpPr>
          <p:nvPr/>
        </p:nvSpPr>
        <p:spPr>
          <a:xfrm>
            <a:off x="457200" y="4488942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Создание независимого правительства</a:t>
            </a:r>
          </a:p>
        </p:txBody>
      </p:sp>
      <p:sp>
        <p:nvSpPr>
          <p:cNvPr id="14" name="europe-17-text-278">
            <a:extLst>
              <a:ext uri="{FF2B5EF4-FFF2-40B4-BE49-F238E27FC236}">
                <a16:creationId xmlns:a16="http://schemas.microsoft.com/office/drawing/2014/main" id="{8A6944B2-AB1A-4BFC-98C7-F3A743473993}"/>
              </a:ext>
            </a:extLst>
          </p:cNvPr>
          <p:cNvSpPr>
            <a:spLocks noGrp="1"/>
          </p:cNvSpPr>
          <p:nvPr/>
        </p:nvSpPr>
        <p:spPr>
          <a:xfrm>
            <a:off x="457200" y="4852416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Политические свободы</a:t>
            </a:r>
          </a:p>
        </p:txBody>
      </p:sp>
      <p:sp>
        <p:nvSpPr>
          <p:cNvPr id="15" name="europe-17-text-279">
            <a:extLst>
              <a:ext uri="{FF2B5EF4-FFF2-40B4-BE49-F238E27FC236}">
                <a16:creationId xmlns:a16="http://schemas.microsoft.com/office/drawing/2014/main" id="{71DDFB18-EB40-4C8D-B836-03D63420C8B6}"/>
              </a:ext>
            </a:extLst>
          </p:cNvPr>
          <p:cNvSpPr>
            <a:spLocks noGrp="1"/>
          </p:cNvSpPr>
          <p:nvPr/>
        </p:nvSpPr>
        <p:spPr>
          <a:xfrm>
            <a:off x="457200" y="5215890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Аграрная реформа (выкуп земли за счёт государства)</a:t>
            </a:r>
          </a:p>
        </p:txBody>
      </p:sp>
      <p:sp>
        <p:nvSpPr>
          <p:cNvPr id="16" name="europe-17-text-280">
            <a:extLst>
              <a:ext uri="{FF2B5EF4-FFF2-40B4-BE49-F238E27FC236}">
                <a16:creationId xmlns:a16="http://schemas.microsoft.com/office/drawing/2014/main" id="{933A1E6E-E6DC-4F9F-805B-7D16063FD610}"/>
              </a:ext>
            </a:extLst>
          </p:cNvPr>
          <p:cNvSpPr>
            <a:spLocks noGrp="1"/>
          </p:cNvSpPr>
          <p:nvPr/>
        </p:nvSpPr>
        <p:spPr>
          <a:xfrm>
            <a:off x="457200" y="5579364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Провозглашение независимости (весна 1849)</a:t>
            </a:r>
          </a:p>
        </p:txBody>
      </p:sp>
      <p:sp>
        <p:nvSpPr>
          <p:cNvPr id="17" name="europe-17-text-281">
            <a:extLst>
              <a:ext uri="{FF2B5EF4-FFF2-40B4-BE49-F238E27FC236}">
                <a16:creationId xmlns:a16="http://schemas.microsoft.com/office/drawing/2014/main" id="{69A7CAA7-A51A-436D-9DFF-7DBD506B634E}"/>
              </a:ext>
            </a:extLst>
          </p:cNvPr>
          <p:cNvSpPr>
            <a:spLocks noGrp="1"/>
          </p:cNvSpPr>
          <p:nvPr/>
        </p:nvSpPr>
        <p:spPr>
          <a:xfrm>
            <a:off x="457200" y="5942838"/>
            <a:ext cx="720090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Подавление русскими войсками (лето 1849)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20050" y="2479902"/>
            <a:ext cx="3714750" cy="281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86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CC8E5DA-DABC-49A0-B6B3-383958F117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2" name="europe-18-text-282">
            <a:extLst>
              <a:ext uri="{FF2B5EF4-FFF2-40B4-BE49-F238E27FC236}">
                <a16:creationId xmlns:a16="http://schemas.microsoft.com/office/drawing/2014/main" id="{D98D67A7-255E-48B9-B172-FB9D15219BF2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356A5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356A54"/>
                </a:solidFill>
                <a:latin typeface="Georgia"/>
                <a:ea typeface="Georgia"/>
                <a:cs typeface="Georgia"/>
              </a:rPr>
              <a:t>Революция 1848 г.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009CCD-7D88-45DC-9C4E-FE5111621615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8-text-283">
            <a:extLst>
              <a:ext uri="{FF2B5EF4-FFF2-40B4-BE49-F238E27FC236}">
                <a16:creationId xmlns:a16="http://schemas.microsoft.com/office/drawing/2014/main" id="{6662848F-D04B-4B74-9B9A-53501D53EC35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F6B416-9550-4E8C-B443-B62B6159EB5B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5381625" cy="4667250"/>
          </a:xfrm>
          <a:prstGeom prst="rect">
            <a:avLst/>
          </a:prstGeom>
          <a:solidFill>
            <a:srgbClr val="356A54"/>
          </a:solidFill>
          <a:ln w="0">
            <a:noFill/>
          </a:ln>
        </p:spPr>
      </p:sp>
      <p:sp>
        <p:nvSpPr>
          <p:cNvPr id="6" name="europe-18-text-284">
            <a:extLst>
              <a:ext uri="{FF2B5EF4-FFF2-40B4-BE49-F238E27FC236}">
                <a16:creationId xmlns:a16="http://schemas.microsoft.com/office/drawing/2014/main" id="{CB2761AA-B254-46B0-B836-F36A10BCF572}"/>
              </a:ext>
            </a:extLst>
          </p:cNvPr>
          <p:cNvSpPr>
            <a:spLocks noGrp="1"/>
          </p:cNvSpPr>
          <p:nvPr/>
        </p:nvSpPr>
        <p:spPr>
          <a:xfrm>
            <a:off x="762000" y="1981200"/>
            <a:ext cx="4772025" cy="7839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38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438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Причины сохранения империи</a:t>
            </a:r>
          </a:p>
        </p:txBody>
      </p:sp>
      <p:sp>
        <p:nvSpPr>
          <p:cNvPr id="7" name="europe-18-text-285">
            <a:extLst>
              <a:ext uri="{FF2B5EF4-FFF2-40B4-BE49-F238E27FC236}">
                <a16:creationId xmlns:a16="http://schemas.microsoft.com/office/drawing/2014/main" id="{9ACF489A-A1FD-448D-9EB2-4511FA477A7D}"/>
              </a:ext>
            </a:extLst>
          </p:cNvPr>
          <p:cNvSpPr>
            <a:spLocks noGrp="1"/>
          </p:cNvSpPr>
          <p:nvPr/>
        </p:nvSpPr>
        <p:spPr>
          <a:xfrm>
            <a:off x="762000" y="2965133"/>
            <a:ext cx="4772025" cy="4062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38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438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Факторы выживания:</a:t>
            </a:r>
          </a:p>
        </p:txBody>
      </p:sp>
      <p:sp>
        <p:nvSpPr>
          <p:cNvPr id="8" name="europe-18-text-286">
            <a:extLst>
              <a:ext uri="{FF2B5EF4-FFF2-40B4-BE49-F238E27FC236}">
                <a16:creationId xmlns:a16="http://schemas.microsoft.com/office/drawing/2014/main" id="{70549E7E-F8A8-4209-9FCF-CF3C4AAAD6A3}"/>
              </a:ext>
            </a:extLst>
          </p:cNvPr>
          <p:cNvSpPr>
            <a:spLocks noGrp="1"/>
          </p:cNvSpPr>
          <p:nvPr/>
        </p:nvSpPr>
        <p:spPr>
          <a:xfrm>
            <a:off x="762000" y="3571399"/>
            <a:ext cx="4772025" cy="7839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3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Международная необходимость сохранения империи</a:t>
            </a:r>
          </a:p>
        </p:txBody>
      </p:sp>
      <p:sp>
        <p:nvSpPr>
          <p:cNvPr id="9" name="europe-18-text-287">
            <a:extLst>
              <a:ext uri="{FF2B5EF4-FFF2-40B4-BE49-F238E27FC236}">
                <a16:creationId xmlns:a16="http://schemas.microsoft.com/office/drawing/2014/main" id="{2560BD16-0EA7-4BA6-9564-29DB07FC32E0}"/>
              </a:ext>
            </a:extLst>
          </p:cNvPr>
          <p:cNvSpPr>
            <a:spLocks noGrp="1"/>
          </p:cNvSpPr>
          <p:nvPr/>
        </p:nvSpPr>
        <p:spPr>
          <a:xfrm>
            <a:off x="762000" y="4555331"/>
            <a:ext cx="4772025" cy="7839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3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Потребность народов в едином государстве</a:t>
            </a:r>
          </a:p>
        </p:txBody>
      </p:sp>
      <p:sp>
        <p:nvSpPr>
          <p:cNvPr id="10" name="europe-18-text-288">
            <a:extLst>
              <a:ext uri="{FF2B5EF4-FFF2-40B4-BE49-F238E27FC236}">
                <a16:creationId xmlns:a16="http://schemas.microsoft.com/office/drawing/2014/main" id="{ECFE1B4D-C124-4874-9852-43CBB7BF9F18}"/>
              </a:ext>
            </a:extLst>
          </p:cNvPr>
          <p:cNvSpPr>
            <a:spLocks noGrp="1"/>
          </p:cNvSpPr>
          <p:nvPr/>
        </p:nvSpPr>
        <p:spPr>
          <a:xfrm>
            <a:off x="762000" y="5539264"/>
            <a:ext cx="4772025" cy="4062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43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Угроза распада предотвращена</a:t>
            </a:r>
          </a:p>
        </p:txBody>
      </p:sp>
      <p:sp>
        <p:nvSpPr>
          <p:cNvPr id="11" name="europe-18-text-289">
            <a:extLst>
              <a:ext uri="{FF2B5EF4-FFF2-40B4-BE49-F238E27FC236}">
                <a16:creationId xmlns:a16="http://schemas.microsoft.com/office/drawing/2014/main" id="{0C371CD6-829A-4953-8146-F6BF3B334525}"/>
              </a:ext>
            </a:extLst>
          </p:cNvPr>
          <p:cNvSpPr>
            <a:spLocks noGrp="1"/>
          </p:cNvSpPr>
          <p:nvPr/>
        </p:nvSpPr>
        <p:spPr>
          <a:xfrm>
            <a:off x="6315075" y="1876425"/>
            <a:ext cx="5419725" cy="3946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63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363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Историческое значение</a:t>
            </a:r>
          </a:p>
        </p:txBody>
      </p:sp>
      <p:sp>
        <p:nvSpPr>
          <p:cNvPr id="12" name="europe-18-text-290">
            <a:extLst>
              <a:ext uri="{FF2B5EF4-FFF2-40B4-BE49-F238E27FC236}">
                <a16:creationId xmlns:a16="http://schemas.microsoft.com/office/drawing/2014/main" id="{B9051857-FB0D-411E-9286-381A767F06CA}"/>
              </a:ext>
            </a:extLst>
          </p:cNvPr>
          <p:cNvSpPr>
            <a:spLocks noGrp="1"/>
          </p:cNvSpPr>
          <p:nvPr/>
        </p:nvSpPr>
        <p:spPr>
          <a:xfrm>
            <a:off x="6315075" y="2480596"/>
            <a:ext cx="5419725" cy="3946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63" b="1">
                <a:solidFill>
                  <a:srgbClr val="356A54"/>
                </a:solidFill>
                <a:latin typeface="Arial"/>
                <a:ea typeface="Arial"/>
                <a:cs typeface="Arial"/>
              </a:defRPr>
            </a:pPr>
            <a:r>
              <a:rPr sz="2363" b="1">
                <a:solidFill>
                  <a:srgbClr val="356A54"/>
                </a:solidFill>
                <a:latin typeface="Arial"/>
                <a:ea typeface="Arial"/>
                <a:cs typeface="Arial"/>
              </a:rPr>
              <a:t>Итоги революции:</a:t>
            </a:r>
          </a:p>
        </p:txBody>
      </p:sp>
      <p:sp>
        <p:nvSpPr>
          <p:cNvPr id="13" name="europe-18-text-291">
            <a:extLst>
              <a:ext uri="{FF2B5EF4-FFF2-40B4-BE49-F238E27FC236}">
                <a16:creationId xmlns:a16="http://schemas.microsoft.com/office/drawing/2014/main" id="{21FB5957-A6B5-4D2C-8E17-33535458F6E7}"/>
              </a:ext>
            </a:extLst>
          </p:cNvPr>
          <p:cNvSpPr>
            <a:spLocks noGrp="1"/>
          </p:cNvSpPr>
          <p:nvPr/>
        </p:nvSpPr>
        <p:spPr>
          <a:xfrm>
            <a:off x="6315075" y="3084767"/>
            <a:ext cx="5419725" cy="7606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63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Попытка национального самоопределения народов</a:t>
            </a:r>
          </a:p>
        </p:txBody>
      </p:sp>
      <p:sp>
        <p:nvSpPr>
          <p:cNvPr id="14" name="europe-18-text-292">
            <a:extLst>
              <a:ext uri="{FF2B5EF4-FFF2-40B4-BE49-F238E27FC236}">
                <a16:creationId xmlns:a16="http://schemas.microsoft.com/office/drawing/2014/main" id="{2BA1D21B-2F4B-4F27-83C9-84F06E380D6A}"/>
              </a:ext>
            </a:extLst>
          </p:cNvPr>
          <p:cNvSpPr>
            <a:spLocks noGrp="1"/>
          </p:cNvSpPr>
          <p:nvPr/>
        </p:nvSpPr>
        <p:spPr>
          <a:xfrm>
            <a:off x="6315075" y="4054983"/>
            <a:ext cx="5419725" cy="76066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63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Показала важность империи для стабильности Европы</a:t>
            </a:r>
          </a:p>
        </p:txBody>
      </p:sp>
      <p:sp>
        <p:nvSpPr>
          <p:cNvPr id="15" name="europe-18-text-293">
            <a:extLst>
              <a:ext uri="{FF2B5EF4-FFF2-40B4-BE49-F238E27FC236}">
                <a16:creationId xmlns:a16="http://schemas.microsoft.com/office/drawing/2014/main" id="{070C8B6F-96C7-4941-854B-6440DD795573}"/>
              </a:ext>
            </a:extLst>
          </p:cNvPr>
          <p:cNvSpPr>
            <a:spLocks noGrp="1"/>
          </p:cNvSpPr>
          <p:nvPr/>
        </p:nvSpPr>
        <p:spPr>
          <a:xfrm>
            <a:off x="6315075" y="5025200"/>
            <a:ext cx="5419725" cy="112671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363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Разоблачила иллюзии относительно возможностей национального развития в рамках империи</a:t>
            </a:r>
          </a:p>
        </p:txBody>
      </p:sp>
    </p:spTree>
    <p:extLst>
      <p:ext uri="{BB962C8B-B14F-4D97-AF65-F5344CB8AC3E}">
        <p14:creationId xmlns:p14="http://schemas.microsoft.com/office/powerpoint/2010/main" val="370892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26E6C91-0D0E-4192-B812-22B57462BE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2" name="europe-19-text-294">
            <a:extLst>
              <a:ext uri="{FF2B5EF4-FFF2-40B4-BE49-F238E27FC236}">
                <a16:creationId xmlns:a16="http://schemas.microsoft.com/office/drawing/2014/main" id="{D871FCF6-778B-484A-967E-1E6CC452D97F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173E72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73E72"/>
                </a:solidFill>
                <a:latin typeface="Georgia"/>
                <a:ea typeface="Georgia"/>
                <a:cs typeface="Georgia"/>
              </a:rPr>
              <a:t>На пути к дуализму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4B3D3D-42CF-4EB8-BF87-1450EE1310B0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19-text-295">
            <a:extLst>
              <a:ext uri="{FF2B5EF4-FFF2-40B4-BE49-F238E27FC236}">
                <a16:creationId xmlns:a16="http://schemas.microsoft.com/office/drawing/2014/main" id="{DA658CEC-71C4-4C82-A0C9-44ED02A3818A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19-text-296">
            <a:extLst>
              <a:ext uri="{FF2B5EF4-FFF2-40B4-BE49-F238E27FC236}">
                <a16:creationId xmlns:a16="http://schemas.microsoft.com/office/drawing/2014/main" id="{9906B5F8-CC57-4CA4-987C-EF9A65788C06}"/>
              </a:ext>
            </a:extLst>
          </p:cNvPr>
          <p:cNvSpPr>
            <a:spLocks noGrp="1"/>
          </p:cNvSpPr>
          <p:nvPr/>
        </p:nvSpPr>
        <p:spPr>
          <a:xfrm>
            <a:off x="457200" y="1409700"/>
            <a:ext cx="112776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Период неоабсолютизма в Австрийской империи (1848-1860)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51328F7-2D81-4C5A-BF97-35EC2207E230}"/>
              </a:ext>
            </a:extLst>
          </p:cNvPr>
          <p:cNvSpPr>
            <a:spLocks noGrp="1"/>
          </p:cNvSpPr>
          <p:nvPr/>
        </p:nvSpPr>
        <p:spPr>
          <a:xfrm>
            <a:off x="457200" y="2105025"/>
            <a:ext cx="5410200" cy="222885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7" name="europe-19-text-297">
            <a:extLst>
              <a:ext uri="{FF2B5EF4-FFF2-40B4-BE49-F238E27FC236}">
                <a16:creationId xmlns:a16="http://schemas.microsoft.com/office/drawing/2014/main" id="{563236C8-6060-4AF1-8019-3C62C1D88C50}"/>
              </a:ext>
            </a:extLst>
          </p:cNvPr>
          <p:cNvSpPr>
            <a:spLocks noGrp="1"/>
          </p:cNvSpPr>
          <p:nvPr/>
        </p:nvSpPr>
        <p:spPr>
          <a:xfrm>
            <a:off x="704850" y="2276475"/>
            <a:ext cx="4914900" cy="3481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63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2063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Основные черты режима:</a:t>
            </a:r>
          </a:p>
        </p:txBody>
      </p:sp>
      <p:sp>
        <p:nvSpPr>
          <p:cNvPr id="8" name="europe-19-text-298">
            <a:extLst>
              <a:ext uri="{FF2B5EF4-FFF2-40B4-BE49-F238E27FC236}">
                <a16:creationId xmlns:a16="http://schemas.microsoft.com/office/drawing/2014/main" id="{B4F448ED-CA4A-413A-9421-6243FBCBF9F3}"/>
              </a:ext>
            </a:extLst>
          </p:cNvPr>
          <p:cNvSpPr>
            <a:spLocks noGrp="1"/>
          </p:cNvSpPr>
          <p:nvPr/>
        </p:nvSpPr>
        <p:spPr>
          <a:xfrm>
            <a:off x="704850" y="2691289"/>
            <a:ext cx="4914900" cy="3481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6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Отмена конституции</a:t>
            </a:r>
          </a:p>
        </p:txBody>
      </p:sp>
      <p:sp>
        <p:nvSpPr>
          <p:cNvPr id="9" name="europe-19-text-299">
            <a:extLst>
              <a:ext uri="{FF2B5EF4-FFF2-40B4-BE49-F238E27FC236}">
                <a16:creationId xmlns:a16="http://schemas.microsoft.com/office/drawing/2014/main" id="{8ECCAB6B-EDF6-4789-9E52-61058D710183}"/>
              </a:ext>
            </a:extLst>
          </p:cNvPr>
          <p:cNvSpPr>
            <a:spLocks noGrp="1"/>
          </p:cNvSpPr>
          <p:nvPr/>
        </p:nvSpPr>
        <p:spPr>
          <a:xfrm>
            <a:off x="704850" y="3106103"/>
            <a:ext cx="4914900" cy="34813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6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Пересмотр достижений революции</a:t>
            </a:r>
          </a:p>
        </p:txBody>
      </p:sp>
      <p:sp>
        <p:nvSpPr>
          <p:cNvPr id="10" name="europe-19-text-300">
            <a:extLst>
              <a:ext uri="{FF2B5EF4-FFF2-40B4-BE49-F238E27FC236}">
                <a16:creationId xmlns:a16="http://schemas.microsoft.com/office/drawing/2014/main" id="{1CEA57BF-CFC7-428C-871D-BC1B883C7AF8}"/>
              </a:ext>
            </a:extLst>
          </p:cNvPr>
          <p:cNvSpPr>
            <a:spLocks noGrp="1"/>
          </p:cNvSpPr>
          <p:nvPr/>
        </p:nvSpPr>
        <p:spPr>
          <a:xfrm>
            <a:off x="704850" y="3520916"/>
            <a:ext cx="4914900" cy="66770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6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Репрессии против участников революционного движения</a:t>
            </a:r>
          </a:p>
        </p:txBody>
      </p:sp>
      <p:sp>
        <p:nvSpPr>
          <p:cNvPr id="11" name="europe-19-text-301">
            <a:extLst>
              <a:ext uri="{FF2B5EF4-FFF2-40B4-BE49-F238E27FC236}">
                <a16:creationId xmlns:a16="http://schemas.microsoft.com/office/drawing/2014/main" id="{83D1BDAD-5CC0-4C28-BDFF-051A71F487B0}"/>
              </a:ext>
            </a:extLst>
          </p:cNvPr>
          <p:cNvSpPr>
            <a:spLocks noGrp="1"/>
          </p:cNvSpPr>
          <p:nvPr/>
        </p:nvSpPr>
        <p:spPr>
          <a:xfrm>
            <a:off x="457200" y="4638675"/>
            <a:ext cx="54102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Конституционные эксперименты</a:t>
            </a:r>
          </a:p>
        </p:txBody>
      </p:sp>
      <p:sp>
        <p:nvSpPr>
          <p:cNvPr id="12" name="europe-19-text-302">
            <a:extLst>
              <a:ext uri="{FF2B5EF4-FFF2-40B4-BE49-F238E27FC236}">
                <a16:creationId xmlns:a16="http://schemas.microsoft.com/office/drawing/2014/main" id="{E8C702B5-12DE-4D0F-B2BE-40296736F774}"/>
              </a:ext>
            </a:extLst>
          </p:cNvPr>
          <p:cNvSpPr>
            <a:spLocks noGrp="1"/>
          </p:cNvSpPr>
          <p:nvPr/>
        </p:nvSpPr>
        <p:spPr>
          <a:xfrm>
            <a:off x="457200" y="5047679"/>
            <a:ext cx="54102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Первая попытка: введение федерализма</a:t>
            </a:r>
          </a:p>
        </p:txBody>
      </p:sp>
      <p:sp>
        <p:nvSpPr>
          <p:cNvPr id="13" name="europe-19-text-303">
            <a:extLst>
              <a:ext uri="{FF2B5EF4-FFF2-40B4-BE49-F238E27FC236}">
                <a16:creationId xmlns:a16="http://schemas.microsoft.com/office/drawing/2014/main" id="{6981DE11-5942-42A3-8039-353A200C5F77}"/>
              </a:ext>
            </a:extLst>
          </p:cNvPr>
          <p:cNvSpPr>
            <a:spLocks noGrp="1"/>
          </p:cNvSpPr>
          <p:nvPr/>
        </p:nvSpPr>
        <p:spPr>
          <a:xfrm>
            <a:off x="457200" y="5456682"/>
            <a:ext cx="5410200" cy="6560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Предоставление большей самостоятельности отдельным землям</a:t>
            </a:r>
          </a:p>
        </p:txBody>
      </p:sp>
      <p:sp>
        <p:nvSpPr>
          <p:cNvPr id="14" name="europe-19-text-304">
            <a:extLst>
              <a:ext uri="{FF2B5EF4-FFF2-40B4-BE49-F238E27FC236}">
                <a16:creationId xmlns:a16="http://schemas.microsoft.com/office/drawing/2014/main" id="{14D35052-C44D-4E68-95C7-4FD2A3048CF2}"/>
              </a:ext>
            </a:extLst>
          </p:cNvPr>
          <p:cNvSpPr>
            <a:spLocks noGrp="1"/>
          </p:cNvSpPr>
          <p:nvPr/>
        </p:nvSpPr>
        <p:spPr>
          <a:xfrm>
            <a:off x="6343650" y="2162175"/>
            <a:ext cx="5391150" cy="35394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Противодействие со стороны:</a:t>
            </a:r>
          </a:p>
        </p:txBody>
      </p:sp>
      <p:sp>
        <p:nvSpPr>
          <p:cNvPr id="15" name="europe-19-text-305">
            <a:extLst>
              <a:ext uri="{FF2B5EF4-FFF2-40B4-BE49-F238E27FC236}">
                <a16:creationId xmlns:a16="http://schemas.microsoft.com/office/drawing/2014/main" id="{C0DE36BC-A0A7-4295-B174-2FB8BB5E018D}"/>
              </a:ext>
            </a:extLst>
          </p:cNvPr>
          <p:cNvSpPr>
            <a:spLocks noGrp="1"/>
          </p:cNvSpPr>
          <p:nvPr/>
        </p:nvSpPr>
        <p:spPr>
          <a:xfrm>
            <a:off x="6343650" y="2582799"/>
            <a:ext cx="539115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Австрийских немцев (считали уступки слишком большими)</a:t>
            </a:r>
          </a:p>
        </p:txBody>
      </p:sp>
      <p:sp>
        <p:nvSpPr>
          <p:cNvPr id="16" name="europe-19-text-306">
            <a:extLst>
              <a:ext uri="{FF2B5EF4-FFF2-40B4-BE49-F238E27FC236}">
                <a16:creationId xmlns:a16="http://schemas.microsoft.com/office/drawing/2014/main" id="{F4F20CDF-00EB-41FD-8435-1BB9CDFEB7FA}"/>
              </a:ext>
            </a:extLst>
          </p:cNvPr>
          <p:cNvSpPr>
            <a:spLocks noGrp="1"/>
          </p:cNvSpPr>
          <p:nvPr/>
        </p:nvSpPr>
        <p:spPr>
          <a:xfrm>
            <a:off x="6343650" y="3328797"/>
            <a:ext cx="539115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Венгров (считали уступки недостаточными)</a:t>
            </a:r>
          </a:p>
        </p:txBody>
      </p:sp>
      <p:sp>
        <p:nvSpPr>
          <p:cNvPr id="17" name="europe-19-text-307">
            <a:extLst>
              <a:ext uri="{FF2B5EF4-FFF2-40B4-BE49-F238E27FC236}">
                <a16:creationId xmlns:a16="http://schemas.microsoft.com/office/drawing/2014/main" id="{D98AC1E9-6D7F-464B-AADB-81BC3A01257A}"/>
              </a:ext>
            </a:extLst>
          </p:cNvPr>
          <p:cNvSpPr>
            <a:spLocks noGrp="1"/>
          </p:cNvSpPr>
          <p:nvPr/>
        </p:nvSpPr>
        <p:spPr>
          <a:xfrm>
            <a:off x="6343650" y="4074795"/>
            <a:ext cx="539115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Вторая попытка: усиление центральной власти</a:t>
            </a:r>
          </a:p>
        </p:txBody>
      </p:sp>
      <p:sp>
        <p:nvSpPr>
          <p:cNvPr id="18" name="europe-19-text-308">
            <a:extLst>
              <a:ext uri="{FF2B5EF4-FFF2-40B4-BE49-F238E27FC236}">
                <a16:creationId xmlns:a16="http://schemas.microsoft.com/office/drawing/2014/main" id="{61C73EBF-A869-441D-9B5D-789FD642FDD7}"/>
              </a:ext>
            </a:extLst>
          </p:cNvPr>
          <p:cNvSpPr>
            <a:spLocks noGrp="1"/>
          </p:cNvSpPr>
          <p:nvPr/>
        </p:nvSpPr>
        <p:spPr>
          <a:xfrm>
            <a:off x="6343650" y="4820793"/>
            <a:ext cx="539115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Возвращение к идее централизованного управления</a:t>
            </a:r>
          </a:p>
        </p:txBody>
      </p:sp>
      <p:sp>
        <p:nvSpPr>
          <p:cNvPr id="19" name="europe-19-text-309">
            <a:extLst>
              <a:ext uri="{FF2B5EF4-FFF2-40B4-BE49-F238E27FC236}">
                <a16:creationId xmlns:a16="http://schemas.microsoft.com/office/drawing/2014/main" id="{9B76324C-A027-4409-AD5B-800DF8B6B4D8}"/>
              </a:ext>
            </a:extLst>
          </p:cNvPr>
          <p:cNvSpPr>
            <a:spLocks noGrp="1"/>
          </p:cNvSpPr>
          <p:nvPr/>
        </p:nvSpPr>
        <p:spPr>
          <a:xfrm>
            <a:off x="6343650" y="5566791"/>
            <a:ext cx="5391150" cy="679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0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Последующий возврат к идее федерализма</a:t>
            </a:r>
          </a:p>
        </p:txBody>
      </p:sp>
    </p:spTree>
    <p:extLst>
      <p:ext uri="{BB962C8B-B14F-4D97-AF65-F5344CB8AC3E}">
        <p14:creationId xmlns:p14="http://schemas.microsoft.com/office/powerpoint/2010/main" val="1935149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69A60A6-AA62-4D28-B909-DEC0867574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87F84"/>
          </a:solidFill>
          <a:ln w="0">
            <a:noFill/>
          </a:ln>
        </p:spPr>
      </p:sp>
      <p:sp>
        <p:nvSpPr>
          <p:cNvPr id="2" name="europe-20-text-310">
            <a:extLst>
              <a:ext uri="{FF2B5EF4-FFF2-40B4-BE49-F238E27FC236}">
                <a16:creationId xmlns:a16="http://schemas.microsoft.com/office/drawing/2014/main" id="{D749690F-7347-400E-8421-AF4EF96F8D1F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600" b="1">
                <a:solidFill>
                  <a:srgbClr val="087F84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87F84"/>
                </a:solidFill>
                <a:latin typeface="Georgia"/>
                <a:ea typeface="Georgia"/>
                <a:cs typeface="Georgia"/>
              </a:rPr>
              <a:t>На пути к дуализму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D71EC8A-9FF0-4BA4-9F25-6857F9A8F7A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20-text-311">
            <a:extLst>
              <a:ext uri="{FF2B5EF4-FFF2-40B4-BE49-F238E27FC236}">
                <a16:creationId xmlns:a16="http://schemas.microsoft.com/office/drawing/2014/main" id="{4CF62E17-BEDB-4835-85CE-6AFBC4540046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20-text-312">
            <a:extLst>
              <a:ext uri="{FF2B5EF4-FFF2-40B4-BE49-F238E27FC236}">
                <a16:creationId xmlns:a16="http://schemas.microsoft.com/office/drawing/2014/main" id="{79BD153C-63A4-42EE-8E1E-7EF040637095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175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Период неоабсолютизма в Австрийской империи (1848-1860)</a:t>
            </a:r>
          </a:p>
        </p:txBody>
      </p:sp>
      <p:sp>
        <p:nvSpPr>
          <p:cNvPr id="6" name="europe-20-text-313">
            <a:extLst>
              <a:ext uri="{FF2B5EF4-FFF2-40B4-BE49-F238E27FC236}">
                <a16:creationId xmlns:a16="http://schemas.microsoft.com/office/drawing/2014/main" id="{2CEF91B3-FA4B-440A-B4A4-11C4F3DE9512}"/>
              </a:ext>
            </a:extLst>
          </p:cNvPr>
          <p:cNvSpPr>
            <a:spLocks noGrp="1"/>
          </p:cNvSpPr>
          <p:nvPr/>
        </p:nvSpPr>
        <p:spPr>
          <a:xfrm>
            <a:off x="457200" y="2000250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Национальные противоречия:</a:t>
            </a:r>
          </a:p>
        </p:txBody>
      </p:sp>
      <p:sp>
        <p:nvSpPr>
          <p:cNvPr id="7" name="europe-20-text-314">
            <a:extLst>
              <a:ext uri="{FF2B5EF4-FFF2-40B4-BE49-F238E27FC236}">
                <a16:creationId xmlns:a16="http://schemas.microsoft.com/office/drawing/2014/main" id="{0DDE3ED3-3CBA-4D9B-8BB5-5395C5492136}"/>
              </a:ext>
            </a:extLst>
          </p:cNvPr>
          <p:cNvSpPr>
            <a:spLocks noGrp="1"/>
          </p:cNvSpPr>
          <p:nvPr/>
        </p:nvSpPr>
        <p:spPr>
          <a:xfrm>
            <a:off x="457200" y="2330958"/>
            <a:ext cx="6781800" cy="6328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Нарастание конфликтов между различными народами империи</a:t>
            </a:r>
          </a:p>
        </p:txBody>
      </p:sp>
      <p:sp>
        <p:nvSpPr>
          <p:cNvPr id="8" name="europe-20-text-315">
            <a:extLst>
              <a:ext uri="{FF2B5EF4-FFF2-40B4-BE49-F238E27FC236}">
                <a16:creationId xmlns:a16="http://schemas.microsoft.com/office/drawing/2014/main" id="{9CB76B15-22FA-497A-8E3F-3C3F3A017E39}"/>
              </a:ext>
            </a:extLst>
          </p:cNvPr>
          <p:cNvSpPr>
            <a:spLocks noGrp="1"/>
          </p:cNvSpPr>
          <p:nvPr/>
        </p:nvSpPr>
        <p:spPr>
          <a:xfrm>
            <a:off x="457200" y="2963799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Сложность поиска компромисса</a:t>
            </a:r>
          </a:p>
        </p:txBody>
      </p:sp>
      <p:sp>
        <p:nvSpPr>
          <p:cNvPr id="9" name="europe-20-text-316">
            <a:extLst>
              <a:ext uri="{FF2B5EF4-FFF2-40B4-BE49-F238E27FC236}">
                <a16:creationId xmlns:a16="http://schemas.microsoft.com/office/drawing/2014/main" id="{BD886D61-E682-43A9-9A82-6EE73183ECC4}"/>
              </a:ext>
            </a:extLst>
          </p:cNvPr>
          <p:cNvSpPr>
            <a:spLocks noGrp="1"/>
          </p:cNvSpPr>
          <p:nvPr/>
        </p:nvSpPr>
        <p:spPr>
          <a:xfrm>
            <a:off x="457200" y="3294507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Внешнеполитический фактор:</a:t>
            </a:r>
          </a:p>
        </p:txBody>
      </p:sp>
      <p:sp>
        <p:nvSpPr>
          <p:cNvPr id="10" name="europe-20-text-317">
            <a:extLst>
              <a:ext uri="{FF2B5EF4-FFF2-40B4-BE49-F238E27FC236}">
                <a16:creationId xmlns:a16="http://schemas.microsoft.com/office/drawing/2014/main" id="{002C9E93-538A-4458-BF4E-9B952C0C1377}"/>
              </a:ext>
            </a:extLst>
          </p:cNvPr>
          <p:cNvSpPr>
            <a:spLocks noGrp="1"/>
          </p:cNvSpPr>
          <p:nvPr/>
        </p:nvSpPr>
        <p:spPr>
          <a:xfrm>
            <a:off x="457200" y="3625215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Конфликт с Пруссией</a:t>
            </a:r>
          </a:p>
        </p:txBody>
      </p:sp>
      <p:sp>
        <p:nvSpPr>
          <p:cNvPr id="11" name="europe-20-text-318">
            <a:extLst>
              <a:ext uri="{FF2B5EF4-FFF2-40B4-BE49-F238E27FC236}">
                <a16:creationId xmlns:a16="http://schemas.microsoft.com/office/drawing/2014/main" id="{C45E3666-D8F9-40BD-9CFB-5300A274BD63}"/>
              </a:ext>
            </a:extLst>
          </p:cNvPr>
          <p:cNvSpPr>
            <a:spLocks noGrp="1"/>
          </p:cNvSpPr>
          <p:nvPr/>
        </p:nvSpPr>
        <p:spPr>
          <a:xfrm>
            <a:off x="457200" y="3955923"/>
            <a:ext cx="6781800" cy="6328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Влияние прусских военных успехов на внутриполитическую ситуацию</a:t>
            </a:r>
          </a:p>
        </p:txBody>
      </p:sp>
      <p:sp>
        <p:nvSpPr>
          <p:cNvPr id="12" name="europe-20-text-319">
            <a:extLst>
              <a:ext uri="{FF2B5EF4-FFF2-40B4-BE49-F238E27FC236}">
                <a16:creationId xmlns:a16="http://schemas.microsoft.com/office/drawing/2014/main" id="{3D09E513-6960-4ECD-A207-EBDB3D9FACC8}"/>
              </a:ext>
            </a:extLst>
          </p:cNvPr>
          <p:cNvSpPr>
            <a:spLocks noGrp="1"/>
          </p:cNvSpPr>
          <p:nvPr/>
        </p:nvSpPr>
        <p:spPr>
          <a:xfrm>
            <a:off x="457200" y="4588764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Итоговый результат</a:t>
            </a:r>
          </a:p>
        </p:txBody>
      </p:sp>
      <p:sp>
        <p:nvSpPr>
          <p:cNvPr id="13" name="europe-20-text-320">
            <a:extLst>
              <a:ext uri="{FF2B5EF4-FFF2-40B4-BE49-F238E27FC236}">
                <a16:creationId xmlns:a16="http://schemas.microsoft.com/office/drawing/2014/main" id="{BC6D0A5D-244C-4D46-AD42-254306B7DD8F}"/>
              </a:ext>
            </a:extLst>
          </p:cNvPr>
          <p:cNvSpPr>
            <a:spLocks noGrp="1"/>
          </p:cNvSpPr>
          <p:nvPr/>
        </p:nvSpPr>
        <p:spPr>
          <a:xfrm>
            <a:off x="457200" y="4919472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087F84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87F84"/>
                </a:solidFill>
                <a:latin typeface="Arial"/>
                <a:ea typeface="Arial"/>
                <a:cs typeface="Arial"/>
              </a:rPr>
              <a:t>Создание Австро-Венгрии (1867)</a:t>
            </a:r>
          </a:p>
        </p:txBody>
      </p:sp>
      <p:sp>
        <p:nvSpPr>
          <p:cNvPr id="14" name="europe-20-text-321">
            <a:extLst>
              <a:ext uri="{FF2B5EF4-FFF2-40B4-BE49-F238E27FC236}">
                <a16:creationId xmlns:a16="http://schemas.microsoft.com/office/drawing/2014/main" id="{3774A79E-39C9-4B00-87E7-C949933EA874}"/>
              </a:ext>
            </a:extLst>
          </p:cNvPr>
          <p:cNvSpPr>
            <a:spLocks noGrp="1"/>
          </p:cNvSpPr>
          <p:nvPr/>
        </p:nvSpPr>
        <p:spPr>
          <a:xfrm>
            <a:off x="457200" y="5250180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Дуалистическая (двойственная) монархия</a:t>
            </a:r>
          </a:p>
        </p:txBody>
      </p:sp>
      <p:sp>
        <p:nvSpPr>
          <p:cNvPr id="15" name="europe-20-text-322">
            <a:extLst>
              <a:ext uri="{FF2B5EF4-FFF2-40B4-BE49-F238E27FC236}">
                <a16:creationId xmlns:a16="http://schemas.microsoft.com/office/drawing/2014/main" id="{EACBCBAA-1464-43E0-BE9C-0E60D70E7E9D}"/>
              </a:ext>
            </a:extLst>
          </p:cNvPr>
          <p:cNvSpPr>
            <a:spLocks noGrp="1"/>
          </p:cNvSpPr>
          <p:nvPr/>
        </p:nvSpPr>
        <p:spPr>
          <a:xfrm>
            <a:off x="457200" y="5580888"/>
            <a:ext cx="67818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Нестандартное политическое решение</a:t>
            </a:r>
          </a:p>
        </p:txBody>
      </p:sp>
      <p:sp>
        <p:nvSpPr>
          <p:cNvPr id="16" name="europe-20-text-323">
            <a:extLst>
              <a:ext uri="{FF2B5EF4-FFF2-40B4-BE49-F238E27FC236}">
                <a16:creationId xmlns:a16="http://schemas.microsoft.com/office/drawing/2014/main" id="{58D6FA26-BE99-4163-991B-D7EE13269CF6}"/>
              </a:ext>
            </a:extLst>
          </p:cNvPr>
          <p:cNvSpPr>
            <a:spLocks noGrp="1"/>
          </p:cNvSpPr>
          <p:nvPr/>
        </p:nvSpPr>
        <p:spPr>
          <a:xfrm>
            <a:off x="457200" y="5911596"/>
            <a:ext cx="6781800" cy="6328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Результат внешнеполитических вызовов и внутренних противоречий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rcRect l="2459" t="3887" r="4751" b="4589"/>
          <a:stretch/>
        </p:blipFill>
        <p:spPr>
          <a:xfrm>
            <a:off x="7711987" y="2171700"/>
            <a:ext cx="3968926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91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8F78DBE-EEB7-4430-BCA4-50E1DBF7E8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3E72"/>
          </a:solidFill>
          <a:ln w="0">
            <a:noFill/>
          </a:ln>
        </p:spPr>
      </p:sp>
      <p:sp>
        <p:nvSpPr>
          <p:cNvPr id="2" name="europe-21-text-324">
            <a:extLst>
              <a:ext uri="{FF2B5EF4-FFF2-40B4-BE49-F238E27FC236}">
                <a16:creationId xmlns:a16="http://schemas.microsoft.com/office/drawing/2014/main" id="{3580408E-CB8A-4B6F-B370-878B4B9CDF51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225" b="1">
                <a:solidFill>
                  <a:srgbClr val="173E72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73E72"/>
                </a:solidFill>
                <a:latin typeface="Georgia"/>
                <a:ea typeface="Georgia"/>
                <a:cs typeface="Georgia"/>
              </a:rPr>
              <a:t>Балканы под властью османов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63AE4F-DC05-4222-8B8B-323D3698726E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9DFCC"/>
          </a:solidFill>
          <a:ln w="0">
            <a:noFill/>
          </a:ln>
        </p:spPr>
      </p:sp>
      <p:sp>
        <p:nvSpPr>
          <p:cNvPr id="4" name="europe-21-text-325">
            <a:extLst>
              <a:ext uri="{FF2B5EF4-FFF2-40B4-BE49-F238E27FC236}">
                <a16:creationId xmlns:a16="http://schemas.microsoft.com/office/drawing/2014/main" id="{F32E961F-18A3-4D5D-AA81-36EA84924237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766D6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66D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21-text-326">
            <a:extLst>
              <a:ext uri="{FF2B5EF4-FFF2-40B4-BE49-F238E27FC236}">
                <a16:creationId xmlns:a16="http://schemas.microsoft.com/office/drawing/2014/main" id="{226577ED-FF07-44E9-90F8-A2BCC548A455}"/>
              </a:ext>
            </a:extLst>
          </p:cNvPr>
          <p:cNvSpPr>
            <a:spLocks noGrp="1"/>
          </p:cNvSpPr>
          <p:nvPr/>
        </p:nvSpPr>
        <p:spPr>
          <a:xfrm>
            <a:off x="457200" y="1533525"/>
            <a:ext cx="5715000" cy="9698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Зависимость народов: большинство балканских народов находились в подчинении у Османской империи</a:t>
            </a:r>
          </a:p>
        </p:txBody>
      </p:sp>
      <p:sp>
        <p:nvSpPr>
          <p:cNvPr id="6" name="europe-21-text-327">
            <a:extLst>
              <a:ext uri="{FF2B5EF4-FFF2-40B4-BE49-F238E27FC236}">
                <a16:creationId xmlns:a16="http://schemas.microsoft.com/office/drawing/2014/main" id="{4AE522CD-181B-4615-A6A8-8647E17F34EB}"/>
              </a:ext>
            </a:extLst>
          </p:cNvPr>
          <p:cNvSpPr>
            <a:spLocks noGrp="1"/>
          </p:cNvSpPr>
          <p:nvPr/>
        </p:nvSpPr>
        <p:spPr>
          <a:xfrm>
            <a:off x="457200" y="2531936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Система управления:</a:t>
            </a:r>
          </a:p>
        </p:txBody>
      </p:sp>
      <p:sp>
        <p:nvSpPr>
          <p:cNvPr id="7" name="europe-21-text-328">
            <a:extLst>
              <a:ext uri="{FF2B5EF4-FFF2-40B4-BE49-F238E27FC236}">
                <a16:creationId xmlns:a16="http://schemas.microsoft.com/office/drawing/2014/main" id="{D9E187FE-442E-45BC-AB54-E7D4A905DBB7}"/>
              </a:ext>
            </a:extLst>
          </p:cNvPr>
          <p:cNvSpPr>
            <a:spLocks noGrp="1"/>
          </p:cNvSpPr>
          <p:nvPr/>
        </p:nvSpPr>
        <p:spPr>
          <a:xfrm>
            <a:off x="457200" y="2902839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Религиозные общины (миллеты)</a:t>
            </a:r>
          </a:p>
        </p:txBody>
      </p:sp>
      <p:sp>
        <p:nvSpPr>
          <p:cNvPr id="8" name="europe-21-text-329">
            <a:extLst>
              <a:ext uri="{FF2B5EF4-FFF2-40B4-BE49-F238E27FC236}">
                <a16:creationId xmlns:a16="http://schemas.microsoft.com/office/drawing/2014/main" id="{92388FA9-2FB8-43AC-9AF5-698A18143CBD}"/>
              </a:ext>
            </a:extLst>
          </p:cNvPr>
          <p:cNvSpPr>
            <a:spLocks noGrp="1"/>
          </p:cNvSpPr>
          <p:nvPr/>
        </p:nvSpPr>
        <p:spPr>
          <a:xfrm>
            <a:off x="457200" y="3273743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Внутреннее самоуправление общин</a:t>
            </a:r>
          </a:p>
        </p:txBody>
      </p:sp>
      <p:sp>
        <p:nvSpPr>
          <p:cNvPr id="9" name="europe-21-text-330">
            <a:extLst>
              <a:ext uri="{FF2B5EF4-FFF2-40B4-BE49-F238E27FC236}">
                <a16:creationId xmlns:a16="http://schemas.microsoft.com/office/drawing/2014/main" id="{3AB94035-A2DC-4DEA-A136-AE93743FE0D1}"/>
              </a:ext>
            </a:extLst>
          </p:cNvPr>
          <p:cNvSpPr>
            <a:spLocks noGrp="1"/>
          </p:cNvSpPr>
          <p:nvPr/>
        </p:nvSpPr>
        <p:spPr>
          <a:xfrm>
            <a:off x="457200" y="3644646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Контроль через религиозную принадлежность</a:t>
            </a:r>
          </a:p>
        </p:txBody>
      </p:sp>
      <p:sp>
        <p:nvSpPr>
          <p:cNvPr id="10" name="europe-21-text-331">
            <a:extLst>
              <a:ext uri="{FF2B5EF4-FFF2-40B4-BE49-F238E27FC236}">
                <a16:creationId xmlns:a16="http://schemas.microsoft.com/office/drawing/2014/main" id="{1EE3134F-791D-48A5-9CEE-D3C39B5C4C5F}"/>
              </a:ext>
            </a:extLst>
          </p:cNvPr>
          <p:cNvSpPr>
            <a:spLocks noGrp="1"/>
          </p:cNvSpPr>
          <p:nvPr/>
        </p:nvSpPr>
        <p:spPr>
          <a:xfrm>
            <a:off x="457200" y="4015550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Территориальное положение</a:t>
            </a:r>
          </a:p>
        </p:txBody>
      </p:sp>
      <p:sp>
        <p:nvSpPr>
          <p:cNvPr id="11" name="europe-21-text-332">
            <a:extLst>
              <a:ext uri="{FF2B5EF4-FFF2-40B4-BE49-F238E27FC236}">
                <a16:creationId xmlns:a16="http://schemas.microsoft.com/office/drawing/2014/main" id="{10E30A8B-45A9-4BA1-997F-883BDD1C609C}"/>
              </a:ext>
            </a:extLst>
          </p:cNvPr>
          <p:cNvSpPr>
            <a:spLocks noGrp="1"/>
          </p:cNvSpPr>
          <p:nvPr/>
        </p:nvSpPr>
        <p:spPr>
          <a:xfrm>
            <a:off x="457200" y="4386453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Автономные территории:</a:t>
            </a:r>
          </a:p>
        </p:txBody>
      </p:sp>
      <p:sp>
        <p:nvSpPr>
          <p:cNvPr id="12" name="europe-21-text-333">
            <a:extLst>
              <a:ext uri="{FF2B5EF4-FFF2-40B4-BE49-F238E27FC236}">
                <a16:creationId xmlns:a16="http://schemas.microsoft.com/office/drawing/2014/main" id="{FC18BABA-E324-47EB-BE23-5B42E8A132E3}"/>
              </a:ext>
            </a:extLst>
          </p:cNvPr>
          <p:cNvSpPr>
            <a:spLocks noGrp="1"/>
          </p:cNvSpPr>
          <p:nvPr/>
        </p:nvSpPr>
        <p:spPr>
          <a:xfrm>
            <a:off x="457200" y="4757357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Молдова и Валахия (автономия с 1806-1812)</a:t>
            </a:r>
          </a:p>
        </p:txBody>
      </p:sp>
      <p:sp>
        <p:nvSpPr>
          <p:cNvPr id="13" name="europe-21-text-334">
            <a:extLst>
              <a:ext uri="{FF2B5EF4-FFF2-40B4-BE49-F238E27FC236}">
                <a16:creationId xmlns:a16="http://schemas.microsoft.com/office/drawing/2014/main" id="{2C2BCA94-3FBC-406D-B0C4-20C87D178E2F}"/>
              </a:ext>
            </a:extLst>
          </p:cNvPr>
          <p:cNvSpPr>
            <a:spLocks noGrp="1"/>
          </p:cNvSpPr>
          <p:nvPr/>
        </p:nvSpPr>
        <p:spPr>
          <a:xfrm>
            <a:off x="457200" y="5128260"/>
            <a:ext cx="5715000" cy="3423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Черногория (фактическая независимость)</a:t>
            </a:r>
          </a:p>
        </p:txBody>
      </p:sp>
      <p:sp>
        <p:nvSpPr>
          <p:cNvPr id="14" name="europe-21-text-335">
            <a:extLst>
              <a:ext uri="{FF2B5EF4-FFF2-40B4-BE49-F238E27FC236}">
                <a16:creationId xmlns:a16="http://schemas.microsoft.com/office/drawing/2014/main" id="{07E54FDE-771E-4E09-B1BF-F82C66D14F7F}"/>
              </a:ext>
            </a:extLst>
          </p:cNvPr>
          <p:cNvSpPr>
            <a:spLocks noGrp="1"/>
          </p:cNvSpPr>
          <p:nvPr/>
        </p:nvSpPr>
        <p:spPr>
          <a:xfrm>
            <a:off x="457200" y="5499163"/>
            <a:ext cx="5715000" cy="6560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025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Остальные территории под прямым управлением Османской империи</a:t>
            </a:r>
          </a:p>
        </p:txBody>
      </p:sp>
      <p:sp>
        <p:nvSpPr>
          <p:cNvPr id="15" name="europe-21-text-336">
            <a:extLst>
              <a:ext uri="{FF2B5EF4-FFF2-40B4-BE49-F238E27FC236}">
                <a16:creationId xmlns:a16="http://schemas.microsoft.com/office/drawing/2014/main" id="{3D0EF439-43C1-4F25-8931-D732E16C6E3D}"/>
              </a:ext>
            </a:extLst>
          </p:cNvPr>
          <p:cNvSpPr>
            <a:spLocks noGrp="1"/>
          </p:cNvSpPr>
          <p:nvPr/>
        </p:nvSpPr>
        <p:spPr>
          <a:xfrm>
            <a:off x="6705600" y="1552575"/>
            <a:ext cx="5029200" cy="33070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1">
                <a:solidFill>
                  <a:srgbClr val="173E7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3E72"/>
                </a:solidFill>
                <a:latin typeface="Arial"/>
                <a:ea typeface="Arial"/>
                <a:cs typeface="Arial"/>
              </a:rPr>
              <a:t>Изменения в XIX веке</a:t>
            </a:r>
          </a:p>
        </p:txBody>
      </p:sp>
      <p:sp>
        <p:nvSpPr>
          <p:cNvPr id="16" name="europe-21-text-337">
            <a:extLst>
              <a:ext uri="{FF2B5EF4-FFF2-40B4-BE49-F238E27FC236}">
                <a16:creationId xmlns:a16="http://schemas.microsoft.com/office/drawing/2014/main" id="{2DE34B62-EFC3-4C23-8DB4-EB7CF06560DD}"/>
              </a:ext>
            </a:extLst>
          </p:cNvPr>
          <p:cNvSpPr>
            <a:spLocks noGrp="1"/>
          </p:cNvSpPr>
          <p:nvPr/>
        </p:nvSpPr>
        <p:spPr>
          <a:xfrm>
            <a:off x="6705600" y="1921383"/>
            <a:ext cx="5029200" cy="93497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Смена приоритетов: переход от религиозных протестов к национальным требованиям</a:t>
            </a:r>
          </a:p>
        </p:txBody>
      </p:sp>
      <p:sp>
        <p:nvSpPr>
          <p:cNvPr id="17" name="europe-21-text-338">
            <a:extLst>
              <a:ext uri="{FF2B5EF4-FFF2-40B4-BE49-F238E27FC236}">
                <a16:creationId xmlns:a16="http://schemas.microsoft.com/office/drawing/2014/main" id="{651AD260-6A3F-4C7E-8F8E-6DE8B3293A11}"/>
              </a:ext>
            </a:extLst>
          </p:cNvPr>
          <p:cNvSpPr>
            <a:spLocks noGrp="1"/>
          </p:cNvSpPr>
          <p:nvPr/>
        </p:nvSpPr>
        <p:spPr>
          <a:xfrm>
            <a:off x="6705600" y="2894457"/>
            <a:ext cx="5029200" cy="93497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50" b="0">
                <a:solidFill>
                  <a:srgbClr val="202D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D3B"/>
                </a:solidFill>
                <a:latin typeface="Arial"/>
                <a:ea typeface="Arial"/>
                <a:cs typeface="Arial"/>
              </a:rPr>
              <a:t>Основные цели: стремление к независимости и созданию национальных государств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16375" y="4057650"/>
            <a:ext cx="28076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54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27E652E-EFD8-467F-BF4C-831872FB2D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792F48"/>
          </a:solidFill>
          <a:ln w="0">
            <a:noFill/>
          </a:ln>
        </p:spPr>
      </p:sp>
      <p:sp>
        <p:nvSpPr>
          <p:cNvPr id="2" name="europe-22-text-339">
            <a:extLst>
              <a:ext uri="{FF2B5EF4-FFF2-40B4-BE49-F238E27FC236}">
                <a16:creationId xmlns:a16="http://schemas.microsoft.com/office/drawing/2014/main" id="{D3E97359-3C95-4478-A758-60E3465C8D07}"/>
              </a:ext>
            </a:extLst>
          </p:cNvPr>
          <p:cNvSpPr>
            <a:spLocks noGrp="1"/>
          </p:cNvSpPr>
          <p:nvPr/>
        </p:nvSpPr>
        <p:spPr>
          <a:xfrm>
            <a:off x="457200" y="323850"/>
            <a:ext cx="112776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3225" b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Балканы под властью османов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3D1836-E485-443E-A981-6E427A773F31}"/>
              </a:ext>
            </a:extLst>
          </p:cNvPr>
          <p:cNvSpPr>
            <a:spLocks noGrp="1"/>
          </p:cNvSpPr>
          <p:nvPr/>
        </p:nvSpPr>
        <p:spPr>
          <a:xfrm>
            <a:off x="457200" y="1162050"/>
            <a:ext cx="11277600" cy="19050"/>
          </a:xfrm>
          <a:prstGeom prst="rect">
            <a:avLst/>
          </a:prstGeom>
          <a:solidFill>
            <a:srgbClr val="E6C779"/>
          </a:solidFill>
          <a:ln w="0">
            <a:noFill/>
          </a:ln>
        </p:spPr>
      </p:sp>
      <p:sp>
        <p:nvSpPr>
          <p:cNvPr id="4" name="europe-22-text-340">
            <a:extLst>
              <a:ext uri="{FF2B5EF4-FFF2-40B4-BE49-F238E27FC236}">
                <a16:creationId xmlns:a16="http://schemas.microsoft.com/office/drawing/2014/main" id="{D19AF581-BDFC-4145-A5FF-B745FE17EF92}"/>
              </a:ext>
            </a:extLst>
          </p:cNvPr>
          <p:cNvSpPr>
            <a:spLocks noGrp="1"/>
          </p:cNvSpPr>
          <p:nvPr/>
        </p:nvSpPr>
        <p:spPr>
          <a:xfrm>
            <a:off x="9829800" y="6543675"/>
            <a:ext cx="190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1125" b="0">
                <a:solidFill>
                  <a:srgbClr val="D8CFB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CFB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europe-22-text-341">
            <a:extLst>
              <a:ext uri="{FF2B5EF4-FFF2-40B4-BE49-F238E27FC236}">
                <a16:creationId xmlns:a16="http://schemas.microsoft.com/office/drawing/2014/main" id="{F90C2BEC-5969-476D-8143-53FAAD1FB0E7}"/>
              </a:ext>
            </a:extLst>
          </p:cNvPr>
          <p:cNvSpPr>
            <a:spLocks noGrp="1"/>
          </p:cNvSpPr>
          <p:nvPr/>
        </p:nvSpPr>
        <p:spPr>
          <a:xfrm>
            <a:off x="457200" y="1495425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13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Ключевые события освобождения</a:t>
            </a:r>
          </a:p>
        </p:txBody>
      </p:sp>
      <p:sp>
        <p:nvSpPr>
          <p:cNvPr id="6" name="europe-22-text-342">
            <a:extLst>
              <a:ext uri="{FF2B5EF4-FFF2-40B4-BE49-F238E27FC236}">
                <a16:creationId xmlns:a16="http://schemas.microsoft.com/office/drawing/2014/main" id="{14AF0163-578F-4E9C-A0CA-63329CD236E8}"/>
              </a:ext>
            </a:extLst>
          </p:cNvPr>
          <p:cNvSpPr>
            <a:spLocks noGrp="1"/>
          </p:cNvSpPr>
          <p:nvPr/>
        </p:nvSpPr>
        <p:spPr>
          <a:xfrm>
            <a:off x="457200" y="1839373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13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1830 год:</a:t>
            </a:r>
          </a:p>
        </p:txBody>
      </p:sp>
      <p:sp>
        <p:nvSpPr>
          <p:cNvPr id="7" name="europe-22-text-343">
            <a:extLst>
              <a:ext uri="{FF2B5EF4-FFF2-40B4-BE49-F238E27FC236}">
                <a16:creationId xmlns:a16="http://schemas.microsoft.com/office/drawing/2014/main" id="{1ADB1326-2394-421D-821B-E844E698A8AB}"/>
              </a:ext>
            </a:extLst>
          </p:cNvPr>
          <p:cNvSpPr>
            <a:spLocks noGrp="1"/>
          </p:cNvSpPr>
          <p:nvPr/>
        </p:nvSpPr>
        <p:spPr>
          <a:xfrm>
            <a:off x="457200" y="2183321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Образование автономного княжества Сербия</a:t>
            </a:r>
          </a:p>
        </p:txBody>
      </p:sp>
      <p:sp>
        <p:nvSpPr>
          <p:cNvPr id="8" name="europe-22-text-344">
            <a:extLst>
              <a:ext uri="{FF2B5EF4-FFF2-40B4-BE49-F238E27FC236}">
                <a16:creationId xmlns:a16="http://schemas.microsoft.com/office/drawing/2014/main" id="{F74A4372-7B52-497E-9D15-8CF8E472AA10}"/>
              </a:ext>
            </a:extLst>
          </p:cNvPr>
          <p:cNvSpPr>
            <a:spLocks noGrp="1"/>
          </p:cNvSpPr>
          <p:nvPr/>
        </p:nvSpPr>
        <p:spPr>
          <a:xfrm>
            <a:off x="457200" y="2527268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Получение независимости Грецией</a:t>
            </a:r>
          </a:p>
        </p:txBody>
      </p:sp>
      <p:sp>
        <p:nvSpPr>
          <p:cNvPr id="9" name="europe-22-text-345">
            <a:extLst>
              <a:ext uri="{FF2B5EF4-FFF2-40B4-BE49-F238E27FC236}">
                <a16:creationId xmlns:a16="http://schemas.microsoft.com/office/drawing/2014/main" id="{4B6C04AC-51F9-48DB-82EA-DFABE82F5F4A}"/>
              </a:ext>
            </a:extLst>
          </p:cNvPr>
          <p:cNvSpPr>
            <a:spLocks noGrp="1"/>
          </p:cNvSpPr>
          <p:nvPr/>
        </p:nvSpPr>
        <p:spPr>
          <a:xfrm>
            <a:off x="457200" y="2871216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13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Позиция европейских держав</a:t>
            </a:r>
          </a:p>
        </p:txBody>
      </p:sp>
      <p:sp>
        <p:nvSpPr>
          <p:cNvPr id="10" name="europe-22-text-346">
            <a:extLst>
              <a:ext uri="{FF2B5EF4-FFF2-40B4-BE49-F238E27FC236}">
                <a16:creationId xmlns:a16="http://schemas.microsoft.com/office/drawing/2014/main" id="{54B0265F-E7A2-4D11-9B52-EB2B03B941A1}"/>
              </a:ext>
            </a:extLst>
          </p:cNvPr>
          <p:cNvSpPr>
            <a:spLocks noGrp="1"/>
          </p:cNvSpPr>
          <p:nvPr/>
        </p:nvSpPr>
        <p:spPr>
          <a:xfrm>
            <a:off x="457200" y="3215164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13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Россия:</a:t>
            </a:r>
          </a:p>
        </p:txBody>
      </p:sp>
      <p:sp>
        <p:nvSpPr>
          <p:cNvPr id="11" name="europe-22-text-347">
            <a:extLst>
              <a:ext uri="{FF2B5EF4-FFF2-40B4-BE49-F238E27FC236}">
                <a16:creationId xmlns:a16="http://schemas.microsoft.com/office/drawing/2014/main" id="{61378C0D-34B5-4C96-A7B0-F87EF0EA3667}"/>
              </a:ext>
            </a:extLst>
          </p:cNvPr>
          <p:cNvSpPr>
            <a:spLocks noGrp="1"/>
          </p:cNvSpPr>
          <p:nvPr/>
        </p:nvSpPr>
        <p:spPr>
          <a:xfrm>
            <a:off x="457200" y="3559112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Поддержка освободительных движений</a:t>
            </a:r>
          </a:p>
        </p:txBody>
      </p:sp>
      <p:sp>
        <p:nvSpPr>
          <p:cNvPr id="12" name="europe-22-text-348">
            <a:extLst>
              <a:ext uri="{FF2B5EF4-FFF2-40B4-BE49-F238E27FC236}">
                <a16:creationId xmlns:a16="http://schemas.microsoft.com/office/drawing/2014/main" id="{C94FFF65-5011-4838-A56F-2C7A94A15F3D}"/>
              </a:ext>
            </a:extLst>
          </p:cNvPr>
          <p:cNvSpPr>
            <a:spLocks noGrp="1"/>
          </p:cNvSpPr>
          <p:nvPr/>
        </p:nvSpPr>
        <p:spPr>
          <a:xfrm>
            <a:off x="457200" y="3903059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Военная помощь в войнах с Турцией</a:t>
            </a:r>
          </a:p>
        </p:txBody>
      </p:sp>
      <p:sp>
        <p:nvSpPr>
          <p:cNvPr id="13" name="europe-22-text-349">
            <a:extLst>
              <a:ext uri="{FF2B5EF4-FFF2-40B4-BE49-F238E27FC236}">
                <a16:creationId xmlns:a16="http://schemas.microsoft.com/office/drawing/2014/main" id="{143CEDC0-2CDB-484B-8BBE-8E41B0765CFD}"/>
              </a:ext>
            </a:extLst>
          </p:cNvPr>
          <p:cNvSpPr>
            <a:spLocks noGrp="1"/>
          </p:cNvSpPr>
          <p:nvPr/>
        </p:nvSpPr>
        <p:spPr>
          <a:xfrm>
            <a:off x="457200" y="4247007"/>
            <a:ext cx="5381625" cy="3248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13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Австрия:</a:t>
            </a:r>
          </a:p>
        </p:txBody>
      </p:sp>
      <p:sp>
        <p:nvSpPr>
          <p:cNvPr id="14" name="europe-22-text-350">
            <a:extLst>
              <a:ext uri="{FF2B5EF4-FFF2-40B4-BE49-F238E27FC236}">
                <a16:creationId xmlns:a16="http://schemas.microsoft.com/office/drawing/2014/main" id="{2B9D566B-54EC-4089-97A4-E020CB88C397}"/>
              </a:ext>
            </a:extLst>
          </p:cNvPr>
          <p:cNvSpPr>
            <a:spLocks noGrp="1"/>
          </p:cNvSpPr>
          <p:nvPr/>
        </p:nvSpPr>
        <p:spPr>
          <a:xfrm>
            <a:off x="457200" y="4590955"/>
            <a:ext cx="5381625" cy="6212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Противодействие распаду Османской империи</a:t>
            </a:r>
          </a:p>
        </p:txBody>
      </p:sp>
      <p:sp>
        <p:nvSpPr>
          <p:cNvPr id="15" name="europe-22-text-351">
            <a:extLst>
              <a:ext uri="{FF2B5EF4-FFF2-40B4-BE49-F238E27FC236}">
                <a16:creationId xmlns:a16="http://schemas.microsoft.com/office/drawing/2014/main" id="{04F66BB9-D9E8-4852-A8D6-9808AC7DAB9A}"/>
              </a:ext>
            </a:extLst>
          </p:cNvPr>
          <p:cNvSpPr>
            <a:spLocks noGrp="1"/>
          </p:cNvSpPr>
          <p:nvPr/>
        </p:nvSpPr>
        <p:spPr>
          <a:xfrm>
            <a:off x="457200" y="5231225"/>
            <a:ext cx="5381625" cy="6212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Опасения распространения национальных движений</a:t>
            </a:r>
          </a:p>
        </p:txBody>
      </p:sp>
      <p:sp>
        <p:nvSpPr>
          <p:cNvPr id="16" name="europe-22-text-352">
            <a:extLst>
              <a:ext uri="{FF2B5EF4-FFF2-40B4-BE49-F238E27FC236}">
                <a16:creationId xmlns:a16="http://schemas.microsoft.com/office/drawing/2014/main" id="{15F23BF5-D098-4998-AD6D-9E3E7A262B29}"/>
              </a:ext>
            </a:extLst>
          </p:cNvPr>
          <p:cNvSpPr>
            <a:spLocks noGrp="1"/>
          </p:cNvSpPr>
          <p:nvPr/>
        </p:nvSpPr>
        <p:spPr>
          <a:xfrm>
            <a:off x="457200" y="5871496"/>
            <a:ext cx="5381625" cy="6212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13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Позиция Меттерниха: Турция как «лучший сосед»</a:t>
            </a:r>
          </a:p>
        </p:txBody>
      </p:sp>
      <p:sp>
        <p:nvSpPr>
          <p:cNvPr id="17" name="europe-22-text-353">
            <a:extLst>
              <a:ext uri="{FF2B5EF4-FFF2-40B4-BE49-F238E27FC236}">
                <a16:creationId xmlns:a16="http://schemas.microsoft.com/office/drawing/2014/main" id="{D22F7FCB-35C4-44E8-8EF6-B9BEE53B912A}"/>
              </a:ext>
            </a:extLst>
          </p:cNvPr>
          <p:cNvSpPr>
            <a:spLocks noGrp="1"/>
          </p:cNvSpPr>
          <p:nvPr/>
        </p:nvSpPr>
        <p:spPr>
          <a:xfrm>
            <a:off x="6381750" y="1495425"/>
            <a:ext cx="5353050" cy="336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88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Развитие ситуации в 1830-е годы</a:t>
            </a:r>
          </a:p>
        </p:txBody>
      </p:sp>
      <p:sp>
        <p:nvSpPr>
          <p:cNvPr id="18" name="europe-22-text-354">
            <a:extLst>
              <a:ext uri="{FF2B5EF4-FFF2-40B4-BE49-F238E27FC236}">
                <a16:creationId xmlns:a16="http://schemas.microsoft.com/office/drawing/2014/main" id="{63DDE57E-4CDD-4B16-86F3-6D4AEF7FEE95}"/>
              </a:ext>
            </a:extLst>
          </p:cNvPr>
          <p:cNvSpPr>
            <a:spLocks noGrp="1"/>
          </p:cNvSpPr>
          <p:nvPr/>
        </p:nvSpPr>
        <p:spPr>
          <a:xfrm>
            <a:off x="6381750" y="1870043"/>
            <a:ext cx="5353050" cy="336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88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Конституционные изменения:</a:t>
            </a:r>
          </a:p>
        </p:txBody>
      </p:sp>
      <p:sp>
        <p:nvSpPr>
          <p:cNvPr id="19" name="europe-22-text-355">
            <a:extLst>
              <a:ext uri="{FF2B5EF4-FFF2-40B4-BE49-F238E27FC236}">
                <a16:creationId xmlns:a16="http://schemas.microsoft.com/office/drawing/2014/main" id="{319839A1-7091-490F-B269-7B0164765278}"/>
              </a:ext>
            </a:extLst>
          </p:cNvPr>
          <p:cNvSpPr>
            <a:spLocks noGrp="1"/>
          </p:cNvSpPr>
          <p:nvPr/>
        </p:nvSpPr>
        <p:spPr>
          <a:xfrm>
            <a:off x="6381750" y="2244661"/>
            <a:ext cx="5353050" cy="6444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Принятие первых конституционных актов в Сербии, Молдове и Валахии</a:t>
            </a:r>
          </a:p>
        </p:txBody>
      </p:sp>
      <p:sp>
        <p:nvSpPr>
          <p:cNvPr id="20" name="europe-22-text-356">
            <a:extLst>
              <a:ext uri="{FF2B5EF4-FFF2-40B4-BE49-F238E27FC236}">
                <a16:creationId xmlns:a16="http://schemas.microsoft.com/office/drawing/2014/main" id="{231986B4-30C5-43EE-BD49-1CDA423F9871}"/>
              </a:ext>
            </a:extLst>
          </p:cNvPr>
          <p:cNvSpPr>
            <a:spLocks noGrp="1"/>
          </p:cNvSpPr>
          <p:nvPr/>
        </p:nvSpPr>
        <p:spPr>
          <a:xfrm>
            <a:off x="6381750" y="2927223"/>
            <a:ext cx="5353050" cy="336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88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Вассальная зависимость:</a:t>
            </a:r>
          </a:p>
        </p:txBody>
      </p:sp>
      <p:sp>
        <p:nvSpPr>
          <p:cNvPr id="21" name="europe-22-text-357">
            <a:extLst>
              <a:ext uri="{FF2B5EF4-FFF2-40B4-BE49-F238E27FC236}">
                <a16:creationId xmlns:a16="http://schemas.microsoft.com/office/drawing/2014/main" id="{A6E8D7A9-3188-41F1-8CF1-45ABA0AA7160}"/>
              </a:ext>
            </a:extLst>
          </p:cNvPr>
          <p:cNvSpPr>
            <a:spLocks noGrp="1"/>
          </p:cNvSpPr>
          <p:nvPr/>
        </p:nvSpPr>
        <p:spPr>
          <a:xfrm>
            <a:off x="6381750" y="3301841"/>
            <a:ext cx="5353050" cy="336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Сохранение статуса вассальных территорий</a:t>
            </a:r>
          </a:p>
        </p:txBody>
      </p:sp>
      <p:sp>
        <p:nvSpPr>
          <p:cNvPr id="22" name="europe-22-text-358">
            <a:extLst>
              <a:ext uri="{FF2B5EF4-FFF2-40B4-BE49-F238E27FC236}">
                <a16:creationId xmlns:a16="http://schemas.microsoft.com/office/drawing/2014/main" id="{85899E4F-49B1-4B55-9068-79F0025E6360}"/>
              </a:ext>
            </a:extLst>
          </p:cNvPr>
          <p:cNvSpPr>
            <a:spLocks noGrp="1"/>
          </p:cNvSpPr>
          <p:nvPr/>
        </p:nvSpPr>
        <p:spPr>
          <a:xfrm>
            <a:off x="6381750" y="3676459"/>
            <a:ext cx="5353050" cy="6444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Продолжение выплаты дани Османской империи</a:t>
            </a:r>
          </a:p>
        </p:txBody>
      </p:sp>
      <p:sp>
        <p:nvSpPr>
          <p:cNvPr id="23" name="europe-22-text-359">
            <a:extLst>
              <a:ext uri="{FF2B5EF4-FFF2-40B4-BE49-F238E27FC236}">
                <a16:creationId xmlns:a16="http://schemas.microsoft.com/office/drawing/2014/main" id="{B882971B-29F4-4AD6-A50B-5057FCE0212D}"/>
              </a:ext>
            </a:extLst>
          </p:cNvPr>
          <p:cNvSpPr>
            <a:spLocks noGrp="1"/>
          </p:cNvSpPr>
          <p:nvPr/>
        </p:nvSpPr>
        <p:spPr>
          <a:xfrm>
            <a:off x="6381750" y="4359021"/>
            <a:ext cx="5353050" cy="336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1">
                <a:solidFill>
                  <a:srgbClr val="E6C779"/>
                </a:solidFill>
                <a:latin typeface="Arial"/>
                <a:ea typeface="Arial"/>
                <a:cs typeface="Arial"/>
              </a:defRPr>
            </a:pPr>
            <a:r>
              <a:rPr sz="1988" b="1">
                <a:solidFill>
                  <a:srgbClr val="E6C779"/>
                </a:solidFill>
                <a:latin typeface="Arial"/>
                <a:ea typeface="Arial"/>
                <a:cs typeface="Arial"/>
              </a:rPr>
              <a:t>Будущие перспективы:</a:t>
            </a:r>
          </a:p>
        </p:txBody>
      </p:sp>
      <p:sp>
        <p:nvSpPr>
          <p:cNvPr id="24" name="europe-22-text-360">
            <a:extLst>
              <a:ext uri="{FF2B5EF4-FFF2-40B4-BE49-F238E27FC236}">
                <a16:creationId xmlns:a16="http://schemas.microsoft.com/office/drawing/2014/main" id="{093E74F8-D446-417B-9358-1D96BF4B4640}"/>
              </a:ext>
            </a:extLst>
          </p:cNvPr>
          <p:cNvSpPr>
            <a:spLocks noGrp="1"/>
          </p:cNvSpPr>
          <p:nvPr/>
        </p:nvSpPr>
        <p:spPr>
          <a:xfrm>
            <a:off x="6381750" y="4733639"/>
            <a:ext cx="5353050" cy="6444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Недостаточность собственных сил для полного освобождения</a:t>
            </a:r>
          </a:p>
        </p:txBody>
      </p:sp>
      <p:sp>
        <p:nvSpPr>
          <p:cNvPr id="25" name="europe-22-text-361">
            <a:extLst>
              <a:ext uri="{FF2B5EF4-FFF2-40B4-BE49-F238E27FC236}">
                <a16:creationId xmlns:a16="http://schemas.microsoft.com/office/drawing/2014/main" id="{F69CB48C-EB4A-4492-AE33-ED5620D4EA98}"/>
              </a:ext>
            </a:extLst>
          </p:cNvPr>
          <p:cNvSpPr>
            <a:spLocks noGrp="1"/>
          </p:cNvSpPr>
          <p:nvPr/>
        </p:nvSpPr>
        <p:spPr>
          <a:xfrm>
            <a:off x="6381750" y="5416201"/>
            <a:ext cx="5353050" cy="6444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988" b="0">
                <a:solidFill>
                  <a:srgbClr val="FFFDF7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FFFDF7"/>
                </a:solidFill>
                <a:latin typeface="Arial"/>
                <a:ea typeface="Arial"/>
                <a:cs typeface="Arial"/>
              </a:rPr>
              <a:t>Зависимость от внешней поддержки (особенно России)</a:t>
            </a:r>
          </a:p>
        </p:txBody>
      </p:sp>
    </p:spTree>
    <p:extLst>
      <p:ext uri="{BB962C8B-B14F-4D97-AF65-F5344CB8AC3E}">
        <p14:creationId xmlns:p14="http://schemas.microsoft.com/office/powerpoint/2010/main" val="133719925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Microsoft Office PowerPoint</Application>
  <DocSecurity>0</DocSecurity>
  <PresentationFormat>Широкоэкранный</PresentationFormat>
  <Paragraphs>284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2026-09-28T06:02:11Z</dcterms:created>
  <dcterms:modified xsi:type="dcterms:W3CDTF">2026-09-28T15:51:58Z</dcterms:modified>
</cp:coreProperties>
</file>