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323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Историческая иллюстрация сохранена из исходной презентации: ведута Венеции, Каналетто.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Карл III: портрет из исходника. Граф Аранда: Francisco Jover y Casanova, ок. 1878, копия с портрета XVIII века работы Joaquín Inza. Museo del Prado P003445. https://commons.wikimedia.org/wiki/File:Pedro_Pablo_Abarca_de_Bolea,_Count_of_Aranda.jpg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Pragmática Sanción, 1767, экземпляр Cabildo de Pasto, Archivo Histórico San Juan de Pasto. https://commons.wikimedia.org/wiki/File:Programática_Sanción_1767,_Cabildo_de_Pasto_(IMAHP)_San_Juan_de_Pasto.jpg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Гравюра землетрясения из исходника. План: Eugénio dos Santos и Carlos Mardel, 1756. https://commons.wikimedia.org/wiki/File:Pombaline_Baixa_Lisbon_map_1756.jpg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Анонимная аллегория изгнания иезуитов из Португалии, XVIII век, Museu de Lisboa, MC.PIN.1295. Изображение рассматривается как исторический источник. https://commons.wikimedia.org/wiki/File:Societas_Iesvitarvm_Electa_Regnis_Portvgalliae_Lege_Regia_III_Sept_MDCCLIX_-_Museu_de_Lisboa_(MC.PIN.1295).png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Библиотека Жуанина университета Коимбры, XVIII век. Современная фотография интерьера 2007 года; автор tacoekkel, CC BY-SA 2.0. https://commons.wikimedia.org/wiki/File:CoimbraUniLibrary-CCSA.jpg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Луи-Мишель ван Лоо и Клод Жозеф Верне. Портрет маркиза Помбала, 1766. Câmara Municipal de Oeiras. https://commons.wikimedia.org/wiki/File:Marquês_de_Pombal,_por_Claude_Joseph_Vernet_e_Louis-Michel_van_Loo,_1766_(Câmara_Municipal_de_Oeiras).png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Из исходника: Казимеж Войняковский, принятие Конституции 3 мая. Историческая сцена заседания сейма; изображение не используется для утверждения, что показан элекционный сейм.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Карл Антон Хикель, The House of Commons 1793–94. Parliamentary Art Collection. https://commons.wikimedia.org/wiki/File:The_House_of_Commons_1793-94_by_Karl_Anton_Hickel.jpg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Из исходной презентации: Мартин ван Мейтенс, семейный портрет Марии Терезии и Франца Стефана, XVIII век.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Антон фон Марон. Император Иосиф II, 1775. Kunsthistorisches Museum, GG 6200. https://commons.wikimedia.org/wiki/File:Anton_von_Maron_006.png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27352" r="27352"/>
          <a:stretch>
            <a:fillRect/>
          </a:stretch>
        </p:blipFill>
        <p:spPr>
          <a:xfrm>
            <a:off x="6667500" y="0"/>
            <a:ext cx="5524500" cy="6853020"/>
          </a:xfrm>
          <a:prstGeom prst="rect">
            <a:avLst/>
          </a:prstGeom>
        </p:spPr>
      </p:pic>
      <p:sp>
        <p:nvSpPr>
          <p:cNvPr id="2" name="design-1">
            <a:extLst>
              <a:ext uri="{FF2B5EF4-FFF2-40B4-BE49-F238E27FC236}">
                <a16:creationId xmlns:a16="http://schemas.microsoft.com/office/drawing/2014/main" id="{4B7D18B3-5A23-468A-B8C5-FA9DD5972AC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667500" cy="6853020"/>
          </a:xfrm>
          <a:prstGeom prst="rect">
            <a:avLst/>
          </a:prstGeom>
          <a:solidFill>
            <a:srgbClr val="182D3B"/>
          </a:solidFill>
          <a:ln w="0">
            <a:noFill/>
          </a:ln>
        </p:spPr>
      </p:sp>
      <p:sp>
        <p:nvSpPr>
          <p:cNvPr id="3" name="design-2">
            <a:extLst>
              <a:ext uri="{FF2B5EF4-FFF2-40B4-BE49-F238E27FC236}">
                <a16:creationId xmlns:a16="http://schemas.microsoft.com/office/drawing/2014/main" id="{D2AEB5E5-86C0-4392-806B-F87AB1EC4C6F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04775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4" name="source-1-6-0">
            <a:extLst>
              <a:ext uri="{FF2B5EF4-FFF2-40B4-BE49-F238E27FC236}">
                <a16:creationId xmlns:a16="http://schemas.microsoft.com/office/drawing/2014/main" id="{370485CC-7BA9-4541-A8C1-BDC5683519EB}"/>
              </a:ext>
            </a:extLst>
          </p:cNvPr>
          <p:cNvSpPr>
            <a:spLocks noGrp="1"/>
          </p:cNvSpPr>
          <p:nvPr/>
        </p:nvSpPr>
        <p:spPr>
          <a:xfrm>
            <a:off x="514350" y="685800"/>
            <a:ext cx="2381250" cy="333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95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19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8 класс</a:t>
            </a:r>
          </a:p>
        </p:txBody>
      </p:sp>
      <p:sp>
        <p:nvSpPr>
          <p:cNvPr id="5" name="source-1-5-1">
            <a:extLst>
              <a:ext uri="{FF2B5EF4-FFF2-40B4-BE49-F238E27FC236}">
                <a16:creationId xmlns:a16="http://schemas.microsoft.com/office/drawing/2014/main" id="{B6853C10-9D08-431D-B9AF-5351DBEDEBD1}"/>
              </a:ext>
            </a:extLst>
          </p:cNvPr>
          <p:cNvSpPr>
            <a:spLocks noGrp="1"/>
          </p:cNvSpPr>
          <p:nvPr/>
        </p:nvSpPr>
        <p:spPr>
          <a:xfrm>
            <a:off x="514350" y="1952625"/>
            <a:ext cx="6286500" cy="2762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80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48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ГОСУДАРСТВО СТАРОГО ПОРЯДКА</a:t>
            </a:r>
          </a:p>
        </p:txBody>
      </p:sp>
      <p:sp>
        <p:nvSpPr>
          <p:cNvPr id="6" name="source-1-7-2">
            <a:extLst>
              <a:ext uri="{FF2B5EF4-FFF2-40B4-BE49-F238E27FC236}">
                <a16:creationId xmlns:a16="http://schemas.microsoft.com/office/drawing/2014/main" id="{100B668D-16C9-43DC-ACFF-131DEF5CE80E}"/>
              </a:ext>
            </a:extLst>
          </p:cNvPr>
          <p:cNvSpPr>
            <a:spLocks noGrp="1"/>
          </p:cNvSpPr>
          <p:nvPr/>
        </p:nvSpPr>
        <p:spPr>
          <a:xfrm>
            <a:off x="514350" y="5200650"/>
            <a:ext cx="542925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История Нового времени</a:t>
            </a:r>
          </a:p>
        </p:txBody>
      </p:sp>
      <p:sp>
        <p:nvSpPr>
          <p:cNvPr id="7" name="design-3">
            <a:extLst>
              <a:ext uri="{FF2B5EF4-FFF2-40B4-BE49-F238E27FC236}">
                <a16:creationId xmlns:a16="http://schemas.microsoft.com/office/drawing/2014/main" id="{C6394069-BCF4-40B4-96B1-91A1FAFA801B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1B5376E9-85E0-4330-ADD1-C6F25DFDBB46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C7C9C2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C7C9C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94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rce-10-8-41">
            <a:extLst>
              <a:ext uri="{FF2B5EF4-FFF2-40B4-BE49-F238E27FC236}">
                <a16:creationId xmlns:a16="http://schemas.microsoft.com/office/drawing/2014/main" id="{D4D83390-3DAA-4216-A9AA-D6A546260174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7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Активные реформы XVI века</a:t>
            </a:r>
          </a:p>
        </p:txBody>
      </p:sp>
      <p:sp>
        <p:nvSpPr>
          <p:cNvPr id="2" name="design-35">
            <a:extLst>
              <a:ext uri="{FF2B5EF4-FFF2-40B4-BE49-F238E27FC236}">
                <a16:creationId xmlns:a16="http://schemas.microsoft.com/office/drawing/2014/main" id="{49C0D0A6-162B-47A7-9789-8845762B7C69}"/>
              </a:ext>
            </a:extLst>
          </p:cNvPr>
          <p:cNvSpPr>
            <a:spLocks noGrp="1"/>
          </p:cNvSpPr>
          <p:nvPr/>
        </p:nvSpPr>
        <p:spPr>
          <a:xfrm>
            <a:off x="514350" y="1085850"/>
            <a:ext cx="11163300" cy="13335"/>
          </a:xfrm>
          <a:prstGeom prst="rect">
            <a:avLst/>
          </a:prstGeom>
          <a:solidFill>
            <a:srgbClr val="742D3A"/>
          </a:solidFill>
          <a:ln w="0">
            <a:noFill/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429325"/>
            <a:ext cx="2981325" cy="24848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288557" y="3448050"/>
            <a:ext cx="2015936" cy="2686050"/>
          </a:xfrm>
          <a:prstGeom prst="rect">
            <a:avLst/>
          </a:prstGeom>
        </p:spPr>
      </p:pic>
      <p:sp>
        <p:nvSpPr>
          <p:cNvPr id="5" name="source-10-9-42">
            <a:extLst>
              <a:ext uri="{FF2B5EF4-FFF2-40B4-BE49-F238E27FC236}">
                <a16:creationId xmlns:a16="http://schemas.microsoft.com/office/drawing/2014/main" id="{2192AD32-53AF-40FC-9222-95C1C0539B93}"/>
              </a:ext>
            </a:extLst>
          </p:cNvPr>
          <p:cNvSpPr>
            <a:spLocks noGrp="1"/>
          </p:cNvSpPr>
          <p:nvPr/>
        </p:nvSpPr>
        <p:spPr>
          <a:xfrm>
            <a:off x="3952875" y="1666875"/>
            <a:ext cx="7572375" cy="1905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925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Правление Карла III, длившееся с </a:t>
            </a:r>
            <a:r>
              <a:rPr sz="2925" b="1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1759 по 1788 год,</a:t>
            </a:r>
            <a:r>
              <a:rPr sz="2925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 стало эпохой масштабных преобразований в Испании.</a:t>
            </a:r>
          </a:p>
        </p:txBody>
      </p:sp>
      <p:sp>
        <p:nvSpPr>
          <p:cNvPr id="6" name="design-36">
            <a:extLst>
              <a:ext uri="{FF2B5EF4-FFF2-40B4-BE49-F238E27FC236}">
                <a16:creationId xmlns:a16="http://schemas.microsoft.com/office/drawing/2014/main" id="{51470ECC-6334-42CA-9439-A32BF881C3DC}"/>
              </a:ext>
            </a:extLst>
          </p:cNvPr>
          <p:cNvSpPr>
            <a:spLocks noGrp="1"/>
          </p:cNvSpPr>
          <p:nvPr/>
        </p:nvSpPr>
        <p:spPr>
          <a:xfrm>
            <a:off x="3952875" y="3743325"/>
            <a:ext cx="41148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source-10-10-43">
            <a:extLst>
              <a:ext uri="{FF2B5EF4-FFF2-40B4-BE49-F238E27FC236}">
                <a16:creationId xmlns:a16="http://schemas.microsoft.com/office/drawing/2014/main" id="{5B39017F-FF43-4C92-93C3-9C3F2BE01C97}"/>
              </a:ext>
            </a:extLst>
          </p:cNvPr>
          <p:cNvSpPr>
            <a:spLocks noGrp="1"/>
          </p:cNvSpPr>
          <p:nvPr/>
        </p:nvSpPr>
        <p:spPr>
          <a:xfrm>
            <a:off x="514350" y="4333875"/>
            <a:ext cx="7629525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Мятеж привел к назначению Медрано Абарки, </a:t>
            </a:r>
            <a:r>
              <a:rPr sz="270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графа Аранды,</a:t>
            </a:r>
            <a:r>
              <a:rPr sz="27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на пост </a:t>
            </a:r>
            <a:r>
              <a:rPr sz="270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главы правительства.</a:t>
            </a:r>
          </a:p>
        </p:txBody>
      </p:sp>
      <p:sp>
        <p:nvSpPr>
          <p:cNvPr id="8" name="design-37">
            <a:extLst>
              <a:ext uri="{FF2B5EF4-FFF2-40B4-BE49-F238E27FC236}">
                <a16:creationId xmlns:a16="http://schemas.microsoft.com/office/drawing/2014/main" id="{9F6BD560-7C44-4D06-9418-1D73004A8A10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9" name="author">
            <a:extLst>
              <a:ext uri="{FF2B5EF4-FFF2-40B4-BE49-F238E27FC236}">
                <a16:creationId xmlns:a16="http://schemas.microsoft.com/office/drawing/2014/main" id="{D1BDE7F8-B2F7-4341-A118-358AE426F85C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93433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rce-11-5-44">
            <a:extLst>
              <a:ext uri="{FF2B5EF4-FFF2-40B4-BE49-F238E27FC236}">
                <a16:creationId xmlns:a16="http://schemas.microsoft.com/office/drawing/2014/main" id="{49E1B6E1-5CFD-4241-BAEA-7F4365A2B052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0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Активные реформы XVI века</a:t>
            </a:r>
          </a:p>
        </p:txBody>
      </p:sp>
      <p:sp>
        <p:nvSpPr>
          <p:cNvPr id="2" name="design-38">
            <a:extLst>
              <a:ext uri="{FF2B5EF4-FFF2-40B4-BE49-F238E27FC236}">
                <a16:creationId xmlns:a16="http://schemas.microsoft.com/office/drawing/2014/main" id="{ACE81990-BAA1-4A56-871C-2C5533880113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7997" y="1657350"/>
            <a:ext cx="3393281" cy="4524375"/>
          </a:xfrm>
          <a:prstGeom prst="rect">
            <a:avLst/>
          </a:prstGeom>
        </p:spPr>
      </p:pic>
      <p:sp>
        <p:nvSpPr>
          <p:cNvPr id="4" name="source-11-4-45">
            <a:extLst>
              <a:ext uri="{FF2B5EF4-FFF2-40B4-BE49-F238E27FC236}">
                <a16:creationId xmlns:a16="http://schemas.microsoft.com/office/drawing/2014/main" id="{0F739836-58BB-43BE-A6A8-141C4BCE152B}"/>
              </a:ext>
            </a:extLst>
          </p:cNvPr>
          <p:cNvSpPr>
            <a:spLocks noGrp="1"/>
          </p:cNvSpPr>
          <p:nvPr/>
        </p:nvSpPr>
        <p:spPr>
          <a:xfrm>
            <a:off x="5838825" y="2009775"/>
            <a:ext cx="5838825" cy="3724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Одним из ключевых событий стало </a:t>
            </a:r>
            <a:r>
              <a:rPr sz="330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изгнание иезуитов</a:t>
            </a:r>
            <a:r>
              <a:rPr sz="33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 и </a:t>
            </a:r>
            <a:r>
              <a:rPr sz="330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конфискация их имущества,</a:t>
            </a:r>
            <a:r>
              <a:rPr sz="33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 что кардинально изменило общество.</a:t>
            </a:r>
          </a:p>
        </p:txBody>
      </p:sp>
      <p:sp>
        <p:nvSpPr>
          <p:cNvPr id="5" name="design-39">
            <a:extLst>
              <a:ext uri="{FF2B5EF4-FFF2-40B4-BE49-F238E27FC236}">
                <a16:creationId xmlns:a16="http://schemas.microsoft.com/office/drawing/2014/main" id="{95FDB460-77E1-4986-AFC9-9E1B7058CE11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6" name="author">
            <a:extLst>
              <a:ext uri="{FF2B5EF4-FFF2-40B4-BE49-F238E27FC236}">
                <a16:creationId xmlns:a16="http://schemas.microsoft.com/office/drawing/2014/main" id="{F345772C-CAD7-474F-946F-58A70D2392D5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C7C9C2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C7C9C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58149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12-2-46">
            <a:extLst>
              <a:ext uri="{FF2B5EF4-FFF2-40B4-BE49-F238E27FC236}">
                <a16:creationId xmlns:a16="http://schemas.microsoft.com/office/drawing/2014/main" id="{9B669E13-D256-4AC7-9160-2C4118BF4A25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0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Реформы Карла III в Испании</a:t>
            </a:r>
          </a:p>
        </p:txBody>
      </p:sp>
      <p:sp>
        <p:nvSpPr>
          <p:cNvPr id="2" name="design-40">
            <a:extLst>
              <a:ext uri="{FF2B5EF4-FFF2-40B4-BE49-F238E27FC236}">
                <a16:creationId xmlns:a16="http://schemas.microsoft.com/office/drawing/2014/main" id="{188C2634-D694-4756-B17B-96813AAD33EE}"/>
              </a:ext>
            </a:extLst>
          </p:cNvPr>
          <p:cNvSpPr>
            <a:spLocks noGrp="1"/>
          </p:cNvSpPr>
          <p:nvPr/>
        </p:nvSpPr>
        <p:spPr>
          <a:xfrm>
            <a:off x="514350" y="1076325"/>
            <a:ext cx="11163300" cy="13335"/>
          </a:xfrm>
          <a:prstGeom prst="rect">
            <a:avLst/>
          </a:prstGeom>
          <a:solidFill>
            <a:srgbClr val="742D3A"/>
          </a:solidFill>
          <a:ln w="0">
            <a:noFill/>
          </a:ln>
        </p:spPr>
      </p:sp>
      <p:graphicFrame>
        <p:nvGraphicFramePr>
          <p:cNvPr id="10" name="Таблица 9"/>
          <p:cNvGraphicFramePr/>
          <p:nvPr/>
        </p:nvGraphicFramePr>
        <p:xfrm>
          <a:off x="514350" y="1400175"/>
          <a:ext cx="11163300" cy="481965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1800" b="1">
                          <a:solidFill>
                            <a:srgbClr val="F3EFE5"/>
                          </a:solidFill>
                          <a:latin typeface="Calibri"/>
                          <a:ea typeface="Calibri"/>
                          <a:cs typeface="Calibri"/>
                        </a:rPr>
                        <a:t>ОБЛАСТЬ</a:t>
                      </a:r>
                    </a:p>
                  </a:txBody>
                  <a:tcPr anchor="ctr">
                    <a:lnL w="9525">
                      <a:solidFill>
                        <a:srgbClr val="F3EFE5"/>
                      </a:solidFill>
                    </a:lnL>
                    <a:lnR w="19050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742D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1800" b="1">
                          <a:solidFill>
                            <a:srgbClr val="F3EFE5"/>
                          </a:solidFill>
                          <a:latin typeface="Calibri"/>
                          <a:ea typeface="Calibri"/>
                          <a:cs typeface="Calibri"/>
                        </a:rPr>
                        <a:t>СОДЕРЖАНИЕ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742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06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Georgia"/>
                          <a:ea typeface="Georgia"/>
                          <a:cs typeface="Georgia"/>
                        </a:rPr>
                        <a:t>Образование и наука</a:t>
                      </a:r>
                    </a:p>
                  </a:txBody>
                  <a:tcPr anchor="ctr">
                    <a:lnL w="9525">
                      <a:solidFill>
                        <a:srgbClr val="F3EFE5"/>
                      </a:solidFill>
                    </a:lnL>
                    <a:lnR w="19050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E5DE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213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Университеты расширяли свою деятельность, пристальное внимание уделялось преподаванию естественных и точных наук. Появились высшие технические учебные заведения и ремесленные училища, готовившие квалифицированных специалистов.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F3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Georgia"/>
                          <a:ea typeface="Georgia"/>
                          <a:cs typeface="Georgia"/>
                        </a:rPr>
                        <a:t>Судебная и муниципальная реформы</a:t>
                      </a:r>
                    </a:p>
                  </a:txBody>
                  <a:tcPr anchor="ctr">
                    <a:lnL w="9525">
                      <a:solidFill>
                        <a:srgbClr val="F3EFE5"/>
                      </a:solidFill>
                    </a:lnL>
                    <a:lnR w="19050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E5DE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213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Судебная система претерпела значительные изменения: запретили пытки и ограничили полномочия инквизиции. В городских советах ввели выборность должностных лиц, что сделало местное управление более демократичным.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3EFE5"/>
                      </a:solidFill>
                    </a:lnB>
                    <a:solidFill>
                      <a:srgbClr val="F3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Georgia"/>
                          <a:ea typeface="Georgia"/>
                          <a:cs typeface="Georgia"/>
                        </a:rPr>
                        <a:t>Военная реформа</a:t>
                      </a:r>
                    </a:p>
                  </a:txBody>
                  <a:tcPr anchor="ctr">
                    <a:lnL w="9525">
                      <a:solidFill>
                        <a:srgbClr val="F3EFE5"/>
                      </a:solidFill>
                    </a:lnL>
                    <a:lnR w="19050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E5DE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buNone/>
                      </a:pPr>
                      <a:r>
                        <a:rPr sz="2213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Армия была реформирована: ввели унификацию и создали регулярные войска, что повысило эффективность и современность испанских военных формирований.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19050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F3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design-41">
            <a:extLst>
              <a:ext uri="{FF2B5EF4-FFF2-40B4-BE49-F238E27FC236}">
                <a16:creationId xmlns:a16="http://schemas.microsoft.com/office/drawing/2014/main" id="{6589E832-E3EC-4E98-8A72-18E1AEA81A1A}"/>
              </a:ext>
            </a:extLst>
          </p:cNvPr>
          <p:cNvSpPr>
            <a:spLocks noGrp="1"/>
          </p:cNvSpPr>
          <p:nvPr/>
        </p:nvSpPr>
        <p:spPr>
          <a:xfrm>
            <a:off x="514350" y="3409950"/>
            <a:ext cx="11163300" cy="952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5" name="design-42">
            <a:extLst>
              <a:ext uri="{FF2B5EF4-FFF2-40B4-BE49-F238E27FC236}">
                <a16:creationId xmlns:a16="http://schemas.microsoft.com/office/drawing/2014/main" id="{146E70A3-E242-442D-89E7-3FC2A28EDC7B}"/>
              </a:ext>
            </a:extLst>
          </p:cNvPr>
          <p:cNvSpPr>
            <a:spLocks noGrp="1"/>
          </p:cNvSpPr>
          <p:nvPr/>
        </p:nvSpPr>
        <p:spPr>
          <a:xfrm>
            <a:off x="514350" y="4933950"/>
            <a:ext cx="11163300" cy="952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6" name="design-43">
            <a:extLst>
              <a:ext uri="{FF2B5EF4-FFF2-40B4-BE49-F238E27FC236}">
                <a16:creationId xmlns:a16="http://schemas.microsoft.com/office/drawing/2014/main" id="{454C3143-7C15-49B8-AAB6-58AD0C2B2850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E841036E-33E6-4773-AC76-9529D1072D7A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66753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rce-13-2-47">
            <a:extLst>
              <a:ext uri="{FF2B5EF4-FFF2-40B4-BE49-F238E27FC236}">
                <a16:creationId xmlns:a16="http://schemas.microsoft.com/office/drawing/2014/main" id="{33877BDC-337F-4A0C-B383-69975D1BF5EF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0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Реформы Карла III в Испании</a:t>
            </a:r>
          </a:p>
        </p:txBody>
      </p:sp>
      <p:sp>
        <p:nvSpPr>
          <p:cNvPr id="2" name="design-44">
            <a:extLst>
              <a:ext uri="{FF2B5EF4-FFF2-40B4-BE49-F238E27FC236}">
                <a16:creationId xmlns:a16="http://schemas.microsoft.com/office/drawing/2014/main" id="{4F47C4BC-C7A7-4E1F-AF1F-8EFFD6AC9AFB}"/>
              </a:ext>
            </a:extLst>
          </p:cNvPr>
          <p:cNvSpPr>
            <a:spLocks noGrp="1"/>
          </p:cNvSpPr>
          <p:nvPr/>
        </p:nvSpPr>
        <p:spPr>
          <a:xfrm>
            <a:off x="514350" y="1085850"/>
            <a:ext cx="11163300" cy="13335"/>
          </a:xfrm>
          <a:prstGeom prst="rect">
            <a:avLst/>
          </a:prstGeom>
          <a:solidFill>
            <a:srgbClr val="742D3A"/>
          </a:solidFill>
          <a:ln w="0">
            <a:noFill/>
          </a:ln>
        </p:spPr>
      </p:sp>
      <p:graphicFrame>
        <p:nvGraphicFramePr>
          <p:cNvPr id="8" name="Таблица 7"/>
          <p:cNvGraphicFramePr/>
          <p:nvPr/>
        </p:nvGraphicFramePr>
        <p:xfrm>
          <a:off x="514350" y="1581150"/>
          <a:ext cx="11163300" cy="4448175"/>
        </p:xfrm>
        <a:graphic>
          <a:graphicData uri="http://schemas.openxmlformats.org/drawingml/2006/table">
            <a:tbl>
              <a:tblPr/>
              <a:tblGrid>
                <a:gridCol w="142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395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1500" b="1">
                          <a:solidFill>
                            <a:srgbClr val="696B65"/>
                          </a:solidFill>
                          <a:latin typeface="Calibri"/>
                          <a:ea typeface="Calibri"/>
                          <a:cs typeface="Calibri"/>
                        </a:rPr>
                        <a:t>ОБЛАСТЬ</a:t>
                      </a:r>
                    </a:p>
                  </a:txBody>
                  <a:tcPr>
                    <a:lnL w="9525">
                      <a:solidFill>
                        <a:srgbClr val="F3EFE5"/>
                      </a:solidFill>
                    </a:lnL>
                    <a:lnR w="28575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28575">
                      <a:solidFill>
                        <a:srgbClr val="F3EFE5"/>
                      </a:solidFill>
                    </a:lnB>
                    <a:solidFill>
                      <a:srgbClr val="F3EF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250" b="0">
                          <a:solidFill>
                            <a:srgbClr val="F3EFE5"/>
                          </a:solidFill>
                          <a:latin typeface="Georgia"/>
                          <a:ea typeface="Georgia"/>
                          <a:cs typeface="Georgia"/>
                        </a:rPr>
                        <a:t>Налоговая реформа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28575">
                      <a:solidFill>
                        <a:srgbClr val="F3EFE5"/>
                      </a:solidFill>
                    </a:lnB>
                    <a:solidFill>
                      <a:srgbClr val="742D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250" b="0">
                          <a:solidFill>
                            <a:srgbClr val="F3EFE5"/>
                          </a:solidFill>
                          <a:latin typeface="Georgia"/>
                          <a:ea typeface="Georgia"/>
                          <a:cs typeface="Georgia"/>
                        </a:rPr>
                        <a:t>Аграрная реформа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28575">
                      <a:solidFill>
                        <a:srgbClr val="F3EFE5"/>
                      </a:solidFill>
                    </a:lnB>
                    <a:solidFill>
                      <a:srgbClr val="182D3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250" b="0">
                          <a:solidFill>
                            <a:srgbClr val="F3EFE5"/>
                          </a:solidFill>
                          <a:latin typeface="Georgia"/>
                          <a:ea typeface="Georgia"/>
                          <a:cs typeface="Georgia"/>
                        </a:rPr>
                        <a:t>Экономические реформы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9525">
                      <a:solidFill>
                        <a:srgbClr val="F3EFE5"/>
                      </a:solidFill>
                    </a:lnT>
                    <a:lnB w="28575">
                      <a:solidFill>
                        <a:srgbClr val="F3EFE5"/>
                      </a:solidFill>
                    </a:lnB>
                    <a:solidFill>
                      <a:srgbClr val="182D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42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1500" b="1">
                          <a:solidFill>
                            <a:srgbClr val="696B65"/>
                          </a:solidFill>
                          <a:latin typeface="Calibri"/>
                          <a:ea typeface="Calibri"/>
                          <a:cs typeface="Calibri"/>
                        </a:rPr>
                        <a:t>СОДЕРЖАНИЕ</a:t>
                      </a:r>
                    </a:p>
                  </a:txBody>
                  <a:tcPr>
                    <a:lnL w="9525">
                      <a:solidFill>
                        <a:srgbClr val="F3EFE5"/>
                      </a:solidFill>
                    </a:lnL>
                    <a:lnR w="28575">
                      <a:solidFill>
                        <a:srgbClr val="F3EFE5"/>
                      </a:solidFill>
                    </a:lnR>
                    <a:lnT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F3EF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Налоговая реформа столкнулась с сопротивлением духовенства и дворянства, что помешало введению единого налогового режима.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3EFE5"/>
                      </a:solidFill>
                    </a:lnR>
                    <a:lnT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E7DA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Аграрные реформы поощряли заселение пустующих земель колонистами и давали крестьянам возможность возделывать земли, принадлежащие короне.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3EFE5"/>
                      </a:solidFill>
                    </a:lnR>
                    <a:lnT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E5DE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sz="2175" b="0">
                          <a:solidFill>
                            <a:srgbClr val="182D3B"/>
                          </a:solidFill>
                          <a:latin typeface="Calibri"/>
                          <a:ea typeface="Calibri"/>
                          <a:cs typeface="Calibri"/>
                        </a:rPr>
                        <a:t>Экономические реформы сняли запреты на ремесло и торговлю для дворян, поощряли создание торговых компаний и мануфактур. Появились первые экономические общества и общенациональный банк.</a:t>
                      </a:r>
                    </a:p>
                  </a:txBody>
                  <a:tcPr>
                    <a:lnL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3EFE5"/>
                      </a:solidFill>
                    </a:lnR>
                    <a:lnT w="28575" cap="flat" cmpd="sng" algn="ctr">
                      <a:solidFill>
                        <a:srgbClr val="F3E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3EFE5"/>
                      </a:solidFill>
                    </a:lnB>
                    <a:solidFill>
                      <a:srgbClr val="E5D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design-45">
            <a:extLst>
              <a:ext uri="{FF2B5EF4-FFF2-40B4-BE49-F238E27FC236}">
                <a16:creationId xmlns:a16="http://schemas.microsoft.com/office/drawing/2014/main" id="{19A1AD2F-BA82-46A0-9BC3-A3266506D0D7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5" name="author">
            <a:extLst>
              <a:ext uri="{FF2B5EF4-FFF2-40B4-BE49-F238E27FC236}">
                <a16:creationId xmlns:a16="http://schemas.microsoft.com/office/drawing/2014/main" id="{F81A2A47-E148-4AA2-B194-411ECA177953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34461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rce-14-9-48">
            <a:extLst>
              <a:ext uri="{FF2B5EF4-FFF2-40B4-BE49-F238E27FC236}">
                <a16:creationId xmlns:a16="http://schemas.microsoft.com/office/drawing/2014/main" id="{522B661E-46C6-4C00-A72C-01FAD628C502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Развитие инфраструктуры и культуры при Карле III</a:t>
            </a:r>
          </a:p>
        </p:txBody>
      </p:sp>
      <p:sp>
        <p:nvSpPr>
          <p:cNvPr id="2" name="design-46">
            <a:extLst>
              <a:ext uri="{FF2B5EF4-FFF2-40B4-BE49-F238E27FC236}">
                <a16:creationId xmlns:a16="http://schemas.microsoft.com/office/drawing/2014/main" id="{F17DDB2C-380C-48A9-AE23-312FC3EA1A64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742D3A"/>
          </a:solidFill>
          <a:ln w="0">
            <a:noFill/>
          </a:ln>
        </p:spPr>
      </p:sp>
      <p:sp>
        <p:nvSpPr>
          <p:cNvPr id="3" name="source-14-10-49">
            <a:extLst>
              <a:ext uri="{FF2B5EF4-FFF2-40B4-BE49-F238E27FC236}">
                <a16:creationId xmlns:a16="http://schemas.microsoft.com/office/drawing/2014/main" id="{1DDA3514-8FBD-4C20-9776-BB544314A743}"/>
              </a:ext>
            </a:extLst>
          </p:cNvPr>
          <p:cNvSpPr>
            <a:spLocks noGrp="1"/>
          </p:cNvSpPr>
          <p:nvPr/>
        </p:nvSpPr>
        <p:spPr>
          <a:xfrm>
            <a:off x="514350" y="1724025"/>
            <a:ext cx="5095875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Развитие инфраструктуры включало </a:t>
            </a:r>
          </a:p>
        </p:txBody>
      </p:sp>
      <p:sp>
        <p:nvSpPr>
          <p:cNvPr id="4" name="source-14-10-50">
            <a:extLst>
              <a:ext uri="{FF2B5EF4-FFF2-40B4-BE49-F238E27FC236}">
                <a16:creationId xmlns:a16="http://schemas.microsoft.com/office/drawing/2014/main" id="{871E900E-B7D7-4869-AC6D-64B74B3ADB51}"/>
              </a:ext>
            </a:extLst>
          </p:cNvPr>
          <p:cNvSpPr>
            <a:spLocks noGrp="1"/>
          </p:cNvSpPr>
          <p:nvPr/>
        </p:nvSpPr>
        <p:spPr>
          <a:xfrm>
            <a:off x="514350" y="2924175"/>
            <a:ext cx="5095875" cy="2705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строительство дорог и каналов, возведение общественных зданий и улучшение городской среды.</a:t>
            </a:r>
          </a:p>
        </p:txBody>
      </p:sp>
      <p:sp>
        <p:nvSpPr>
          <p:cNvPr id="5" name="design-47">
            <a:extLst>
              <a:ext uri="{FF2B5EF4-FFF2-40B4-BE49-F238E27FC236}">
                <a16:creationId xmlns:a16="http://schemas.microsoft.com/office/drawing/2014/main" id="{8FCCC4B4-90F0-4E57-ABEB-6843AD0AB3FA}"/>
              </a:ext>
            </a:extLst>
          </p:cNvPr>
          <p:cNvSpPr>
            <a:spLocks noGrp="1"/>
          </p:cNvSpPr>
          <p:nvPr/>
        </p:nvSpPr>
        <p:spPr>
          <a:xfrm>
            <a:off x="514350" y="2686050"/>
            <a:ext cx="5095875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6" name="design-48">
            <a:extLst>
              <a:ext uri="{FF2B5EF4-FFF2-40B4-BE49-F238E27FC236}">
                <a16:creationId xmlns:a16="http://schemas.microsoft.com/office/drawing/2014/main" id="{D7F21083-2C1C-4D92-988C-8DAA5019A86B}"/>
              </a:ext>
            </a:extLst>
          </p:cNvPr>
          <p:cNvSpPr>
            <a:spLocks noGrp="1"/>
          </p:cNvSpPr>
          <p:nvPr/>
        </p:nvSpPr>
        <p:spPr>
          <a:xfrm>
            <a:off x="6019800" y="1733550"/>
            <a:ext cx="14288" cy="444817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7" name="source-14-10-51">
            <a:extLst>
              <a:ext uri="{FF2B5EF4-FFF2-40B4-BE49-F238E27FC236}">
                <a16:creationId xmlns:a16="http://schemas.microsoft.com/office/drawing/2014/main" id="{79DD59A5-9DC5-439A-9F64-58503B2BFE7B}"/>
              </a:ext>
            </a:extLst>
          </p:cNvPr>
          <p:cNvSpPr>
            <a:spLocks noGrp="1"/>
          </p:cNvSpPr>
          <p:nvPr/>
        </p:nvSpPr>
        <p:spPr>
          <a:xfrm>
            <a:off x="6486525" y="1724025"/>
            <a:ext cx="5191125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 Мадриде открылись </a:t>
            </a:r>
          </a:p>
        </p:txBody>
      </p:sp>
      <p:sp>
        <p:nvSpPr>
          <p:cNvPr id="8" name="design-49">
            <a:extLst>
              <a:ext uri="{FF2B5EF4-FFF2-40B4-BE49-F238E27FC236}">
                <a16:creationId xmlns:a16="http://schemas.microsoft.com/office/drawing/2014/main" id="{6292F7C5-C9D0-4244-B8B2-A6D7DEE53F23}"/>
              </a:ext>
            </a:extLst>
          </p:cNvPr>
          <p:cNvSpPr>
            <a:spLocks noGrp="1"/>
          </p:cNvSpPr>
          <p:nvPr/>
        </p:nvSpPr>
        <p:spPr>
          <a:xfrm>
            <a:off x="6486525" y="2686050"/>
            <a:ext cx="5191125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9" name="source-14-10-52">
            <a:extLst>
              <a:ext uri="{FF2B5EF4-FFF2-40B4-BE49-F238E27FC236}">
                <a16:creationId xmlns:a16="http://schemas.microsoft.com/office/drawing/2014/main" id="{0F438B5E-BE8F-4E8D-8865-37D3AF09F8B8}"/>
              </a:ext>
            </a:extLst>
          </p:cNvPr>
          <p:cNvSpPr>
            <a:spLocks noGrp="1"/>
          </p:cNvSpPr>
          <p:nvPr/>
        </p:nvSpPr>
        <p:spPr>
          <a:xfrm>
            <a:off x="6486525" y="2924175"/>
            <a:ext cx="5191125" cy="1981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обсерватория, ботанический сад, академия искусств и истории,</a:t>
            </a:r>
          </a:p>
        </p:txBody>
      </p:sp>
      <p:sp>
        <p:nvSpPr>
          <p:cNvPr id="10" name="source-14-10-53">
            <a:extLst>
              <a:ext uri="{FF2B5EF4-FFF2-40B4-BE49-F238E27FC236}">
                <a16:creationId xmlns:a16="http://schemas.microsoft.com/office/drawing/2014/main" id="{5472A295-474B-49A6-8FEA-77FFEC1B1BD4}"/>
              </a:ext>
            </a:extLst>
          </p:cNvPr>
          <p:cNvSpPr>
            <a:spLocks noGrp="1"/>
          </p:cNvSpPr>
          <p:nvPr/>
        </p:nvSpPr>
        <p:spPr>
          <a:xfrm>
            <a:off x="6486525" y="5219700"/>
            <a:ext cx="5191125" cy="1009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что способствовало культурному прогрессу.</a:t>
            </a:r>
          </a:p>
        </p:txBody>
      </p:sp>
      <p:sp>
        <p:nvSpPr>
          <p:cNvPr id="11" name="design-50">
            <a:extLst>
              <a:ext uri="{FF2B5EF4-FFF2-40B4-BE49-F238E27FC236}">
                <a16:creationId xmlns:a16="http://schemas.microsoft.com/office/drawing/2014/main" id="{9EFA95E4-6573-4147-843E-784627247116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2" name="author">
            <a:extLst>
              <a:ext uri="{FF2B5EF4-FFF2-40B4-BE49-F238E27FC236}">
                <a16:creationId xmlns:a16="http://schemas.microsoft.com/office/drawing/2014/main" id="{4F20CD7B-A795-462E-81E9-7AE60F2E67C5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22336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esign-51">
            <a:extLst>
              <a:ext uri="{FF2B5EF4-FFF2-40B4-BE49-F238E27FC236}">
                <a16:creationId xmlns:a16="http://schemas.microsoft.com/office/drawing/2014/main" id="{116AA8D6-FF6D-48DE-ACC2-EB01349EBE1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343400" cy="6853020"/>
          </a:xfrm>
          <a:prstGeom prst="rect">
            <a:avLst/>
          </a:prstGeom>
          <a:solidFill>
            <a:srgbClr val="742D3A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094697"/>
            <a:ext cx="3314700" cy="3716106"/>
          </a:xfrm>
          <a:prstGeom prst="rect">
            <a:avLst/>
          </a:prstGeom>
        </p:spPr>
      </p:pic>
      <p:sp>
        <p:nvSpPr>
          <p:cNvPr id="3" name="source-15-4-54">
            <a:extLst>
              <a:ext uri="{FF2B5EF4-FFF2-40B4-BE49-F238E27FC236}">
                <a16:creationId xmlns:a16="http://schemas.microsoft.com/office/drawing/2014/main" id="{ADA3B2F6-5588-4E30-8558-540164D26A68}"/>
              </a:ext>
            </a:extLst>
          </p:cNvPr>
          <p:cNvSpPr>
            <a:spLocks noGrp="1"/>
          </p:cNvSpPr>
          <p:nvPr/>
        </p:nvSpPr>
        <p:spPr>
          <a:xfrm>
            <a:off x="4876800" y="1047750"/>
            <a:ext cx="6800850" cy="2171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75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3075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Реформы Карла III создали централизованное государство с обновлённым управленческим аппаратом.</a:t>
            </a:r>
          </a:p>
        </p:txBody>
      </p:sp>
      <p:sp>
        <p:nvSpPr>
          <p:cNvPr id="4" name="design-52">
            <a:extLst>
              <a:ext uri="{FF2B5EF4-FFF2-40B4-BE49-F238E27FC236}">
                <a16:creationId xmlns:a16="http://schemas.microsoft.com/office/drawing/2014/main" id="{DC8AA8FF-3504-4D80-9128-C52D8557E721}"/>
              </a:ext>
            </a:extLst>
          </p:cNvPr>
          <p:cNvSpPr>
            <a:spLocks noGrp="1"/>
          </p:cNvSpPr>
          <p:nvPr/>
        </p:nvSpPr>
        <p:spPr>
          <a:xfrm>
            <a:off x="4876800" y="3476625"/>
            <a:ext cx="680085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5" name="source-15-4-55">
            <a:extLst>
              <a:ext uri="{FF2B5EF4-FFF2-40B4-BE49-F238E27FC236}">
                <a16:creationId xmlns:a16="http://schemas.microsoft.com/office/drawing/2014/main" id="{262C6E89-23FD-4249-AA18-A7FA18212632}"/>
              </a:ext>
            </a:extLst>
          </p:cNvPr>
          <p:cNvSpPr>
            <a:spLocks noGrp="1"/>
          </p:cNvSpPr>
          <p:nvPr/>
        </p:nvSpPr>
        <p:spPr>
          <a:xfrm>
            <a:off x="4876800" y="3886200"/>
            <a:ext cx="6800850" cy="1924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Укрепили </a:t>
            </a:r>
            <a:r>
              <a:rPr sz="26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армию и флот,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что положительно сказалось на </a:t>
            </a:r>
            <a:r>
              <a:rPr sz="26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промышленности, сельском хозяйстве и уровне жизни населения.</a:t>
            </a:r>
          </a:p>
        </p:txBody>
      </p:sp>
      <p:sp>
        <p:nvSpPr>
          <p:cNvPr id="6" name="design-53">
            <a:extLst>
              <a:ext uri="{FF2B5EF4-FFF2-40B4-BE49-F238E27FC236}">
                <a16:creationId xmlns:a16="http://schemas.microsoft.com/office/drawing/2014/main" id="{FE2EFCEE-22B9-4F75-BBF4-092CD8257519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6E4C8815-7FD8-4920-BBE7-44452621811F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2893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esign-54">
            <a:extLst>
              <a:ext uri="{FF2B5EF4-FFF2-40B4-BE49-F238E27FC236}">
                <a16:creationId xmlns:a16="http://schemas.microsoft.com/office/drawing/2014/main" id="{59710418-FE3C-4991-AC3B-3F6AAE98CD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81150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sp>
        <p:nvSpPr>
          <p:cNvPr id="2" name="source-16-13-56">
            <a:extLst>
              <a:ext uri="{FF2B5EF4-FFF2-40B4-BE49-F238E27FC236}">
                <a16:creationId xmlns:a16="http://schemas.microsoft.com/office/drawing/2014/main" id="{BC6F28D2-6675-4763-8BBC-6998B11D32AB}"/>
              </a:ext>
            </a:extLst>
          </p:cNvPr>
          <p:cNvSpPr>
            <a:spLocks noGrp="1"/>
          </p:cNvSpPr>
          <p:nvPr/>
        </p:nvSpPr>
        <p:spPr>
          <a:xfrm>
            <a:off x="514350" y="361950"/>
            <a:ext cx="11163300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В </a:t>
            </a:r>
            <a:r>
              <a:rPr sz="285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1750 году</a:t>
            </a:r>
            <a:r>
              <a:rPr sz="285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 король Жозе I (А) назначил Паула де Помбала (Б) </a:t>
            </a:r>
            <a:r>
              <a:rPr sz="285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министром.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10171" y="1943100"/>
            <a:ext cx="2342208" cy="39338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437479" y="1943100"/>
            <a:ext cx="2346492" cy="3933825"/>
          </a:xfrm>
          <a:prstGeom prst="rect">
            <a:avLst/>
          </a:prstGeom>
        </p:spPr>
      </p:pic>
      <p:sp>
        <p:nvSpPr>
          <p:cNvPr id="5" name="design-55">
            <a:extLst>
              <a:ext uri="{FF2B5EF4-FFF2-40B4-BE49-F238E27FC236}">
                <a16:creationId xmlns:a16="http://schemas.microsoft.com/office/drawing/2014/main" id="{5136D0F2-F492-4AA6-926A-5746D9CA8DA7}"/>
              </a:ext>
            </a:extLst>
          </p:cNvPr>
          <p:cNvSpPr>
            <a:spLocks noGrp="1"/>
          </p:cNvSpPr>
          <p:nvPr/>
        </p:nvSpPr>
        <p:spPr>
          <a:xfrm>
            <a:off x="4476750" y="3714750"/>
            <a:ext cx="9525" cy="9525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sp>
        <p:nvSpPr>
          <p:cNvPr id="6" name="design-56">
            <a:extLst>
              <a:ext uri="{FF2B5EF4-FFF2-40B4-BE49-F238E27FC236}">
                <a16:creationId xmlns:a16="http://schemas.microsoft.com/office/drawing/2014/main" id="{34CA5A87-DA18-42EB-9ECD-D33B96473223}"/>
              </a:ext>
            </a:extLst>
          </p:cNvPr>
          <p:cNvSpPr>
            <a:spLocks noGrp="1"/>
          </p:cNvSpPr>
          <p:nvPr/>
        </p:nvSpPr>
        <p:spPr>
          <a:xfrm>
            <a:off x="7696200" y="3714750"/>
            <a:ext cx="9525" cy="9525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cxnSp>
        <p:nvCxnSpPr>
          <p:cNvPr id="18" name="Прямая со стрелкой 17"/>
          <p:cNvCxnSpPr>
            <a:stCxn id="5" idx="3"/>
            <a:endCxn id="6" idx="1"/>
          </p:cNvCxnSpPr>
          <p:nvPr/>
        </p:nvCxnSpPr>
        <p:spPr>
          <a:xfrm>
            <a:off x="4486275" y="3719513"/>
            <a:ext cx="3209925" cy="0"/>
          </a:xfrm>
          <a:prstGeom prst="straightConnector1">
            <a:avLst/>
          </a:prstGeom>
          <a:ln w="17145">
            <a:solidFill>
              <a:srgbClr val="244D43"/>
            </a:solidFill>
            <a:tailEnd type="triangle" w="sm" len="sm"/>
          </a:ln>
        </p:spPr>
      </p:cxnSp>
      <p:sp>
        <p:nvSpPr>
          <p:cNvPr id="8" name="source-16-15-57">
            <a:extLst>
              <a:ext uri="{FF2B5EF4-FFF2-40B4-BE49-F238E27FC236}">
                <a16:creationId xmlns:a16="http://schemas.microsoft.com/office/drawing/2014/main" id="{5B61A94B-0B47-40E6-8605-755F466429C4}"/>
              </a:ext>
            </a:extLst>
          </p:cNvPr>
          <p:cNvSpPr>
            <a:spLocks noGrp="1"/>
          </p:cNvSpPr>
          <p:nvPr/>
        </p:nvSpPr>
        <p:spPr>
          <a:xfrm>
            <a:off x="2171700" y="5943600"/>
            <a:ext cx="9525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244D43"/>
                </a:solidFill>
                <a:latin typeface="Georgia"/>
                <a:ea typeface="Georgia"/>
                <a:cs typeface="Georgia"/>
              </a:defRPr>
            </a:pPr>
            <a:r>
              <a:rPr sz="2100" b="0">
                <a:solidFill>
                  <a:srgbClr val="244D43"/>
                </a:solidFill>
                <a:latin typeface="Georgia"/>
                <a:ea typeface="Georgia"/>
                <a:cs typeface="Georgia"/>
              </a:rPr>
              <a:t>А</a:t>
            </a:r>
          </a:p>
        </p:txBody>
      </p:sp>
      <p:sp>
        <p:nvSpPr>
          <p:cNvPr id="9" name="source-16-16-58">
            <a:extLst>
              <a:ext uri="{FF2B5EF4-FFF2-40B4-BE49-F238E27FC236}">
                <a16:creationId xmlns:a16="http://schemas.microsoft.com/office/drawing/2014/main" id="{CF76F191-B28A-4022-9971-75BA5CD094B2}"/>
              </a:ext>
            </a:extLst>
          </p:cNvPr>
          <p:cNvSpPr>
            <a:spLocks noGrp="1"/>
          </p:cNvSpPr>
          <p:nvPr/>
        </p:nvSpPr>
        <p:spPr>
          <a:xfrm>
            <a:off x="9210675" y="5943600"/>
            <a:ext cx="9525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244D43"/>
                </a:solidFill>
                <a:latin typeface="Georgia"/>
                <a:ea typeface="Georgia"/>
                <a:cs typeface="Georgia"/>
              </a:defRPr>
            </a:pPr>
            <a:r>
              <a:rPr sz="2100" b="0">
                <a:solidFill>
                  <a:srgbClr val="244D43"/>
                </a:solidFill>
                <a:latin typeface="Georgia"/>
                <a:ea typeface="Georgia"/>
                <a:cs typeface="Georgia"/>
              </a:rPr>
              <a:t>Б</a:t>
            </a:r>
          </a:p>
        </p:txBody>
      </p:sp>
      <p:sp>
        <p:nvSpPr>
          <p:cNvPr id="10" name="design-57">
            <a:extLst>
              <a:ext uri="{FF2B5EF4-FFF2-40B4-BE49-F238E27FC236}">
                <a16:creationId xmlns:a16="http://schemas.microsoft.com/office/drawing/2014/main" id="{09F92C17-37C3-42A2-8F26-FC8001C9CC74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C55FA58F-4A59-4C6C-86B1-1813157842A2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3987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17-4-59">
            <a:extLst>
              <a:ext uri="{FF2B5EF4-FFF2-40B4-BE49-F238E27FC236}">
                <a16:creationId xmlns:a16="http://schemas.microsoft.com/office/drawing/2014/main" id="{63440C04-6DD2-45D8-A0FA-D076356BAED8}"/>
              </a:ext>
            </a:extLst>
          </p:cNvPr>
          <p:cNvSpPr>
            <a:spLocks noGrp="1"/>
          </p:cNvSpPr>
          <p:nvPr/>
        </p:nvSpPr>
        <p:spPr>
          <a:xfrm>
            <a:off x="514350" y="438150"/>
            <a:ext cx="11163300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После разрушительного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землетрясения 1755 года,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которое стёрло Лиссабон с лица земли, Помбал возглавил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восстановление столицы.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619516" y="2028825"/>
            <a:ext cx="6952967" cy="1952625"/>
          </a:xfrm>
          <a:prstGeom prst="rect">
            <a:avLst/>
          </a:prstGeom>
        </p:spPr>
      </p:pic>
      <p:sp>
        <p:nvSpPr>
          <p:cNvPr id="3" name="design-58">
            <a:extLst>
              <a:ext uri="{FF2B5EF4-FFF2-40B4-BE49-F238E27FC236}">
                <a16:creationId xmlns:a16="http://schemas.microsoft.com/office/drawing/2014/main" id="{655515AE-461F-4199-B986-E2181CFB46F0}"/>
              </a:ext>
            </a:extLst>
          </p:cNvPr>
          <p:cNvSpPr>
            <a:spLocks noGrp="1"/>
          </p:cNvSpPr>
          <p:nvPr/>
        </p:nvSpPr>
        <p:spPr>
          <a:xfrm>
            <a:off x="514350" y="426720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126205" y="4591050"/>
            <a:ext cx="2414841" cy="1562100"/>
          </a:xfrm>
          <a:prstGeom prst="rect">
            <a:avLst/>
          </a:prstGeom>
        </p:spPr>
      </p:pic>
      <p:sp>
        <p:nvSpPr>
          <p:cNvPr id="5" name="source-17-4-60">
            <a:extLst>
              <a:ext uri="{FF2B5EF4-FFF2-40B4-BE49-F238E27FC236}">
                <a16:creationId xmlns:a16="http://schemas.microsoft.com/office/drawing/2014/main" id="{18974CE3-2FFA-4430-A591-C888006594FF}"/>
              </a:ext>
            </a:extLst>
          </p:cNvPr>
          <p:cNvSpPr>
            <a:spLocks noGrp="1"/>
          </p:cNvSpPr>
          <p:nvPr/>
        </p:nvSpPr>
        <p:spPr>
          <a:xfrm>
            <a:off x="4572000" y="4591050"/>
            <a:ext cx="7105650" cy="1647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 городе произошли значительные изменения, которые соответствуют современным требованиям. </a:t>
            </a:r>
            <a:r>
              <a:rPr sz="22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Широкие улицы и здания,</a:t>
            </a:r>
            <a:r>
              <a:rPr sz="22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способные противостоять землетрясениям, стали отличительной чертой Лиссабона.</a:t>
            </a:r>
          </a:p>
        </p:txBody>
      </p:sp>
      <p:sp>
        <p:nvSpPr>
          <p:cNvPr id="6" name="design-59">
            <a:extLst>
              <a:ext uri="{FF2B5EF4-FFF2-40B4-BE49-F238E27FC236}">
                <a16:creationId xmlns:a16="http://schemas.microsoft.com/office/drawing/2014/main" id="{1CFE6592-5673-4B4D-9D1C-848F6803F277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A13A3CCD-7E04-4416-A91F-B6556B9F4D97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14950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rce-18-7-61">
            <a:extLst>
              <a:ext uri="{FF2B5EF4-FFF2-40B4-BE49-F238E27FC236}">
                <a16:creationId xmlns:a16="http://schemas.microsoft.com/office/drawing/2014/main" id="{A4E66814-3BBD-443B-90AF-47E714159B9F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Экономические реформы и подавления восстаний</a:t>
            </a:r>
          </a:p>
        </p:txBody>
      </p:sp>
      <p:sp>
        <p:nvSpPr>
          <p:cNvPr id="2" name="design-60">
            <a:extLst>
              <a:ext uri="{FF2B5EF4-FFF2-40B4-BE49-F238E27FC236}">
                <a16:creationId xmlns:a16="http://schemas.microsoft.com/office/drawing/2014/main" id="{7FB9610F-C328-4463-A6D5-C3E9FE125932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sp>
        <p:nvSpPr>
          <p:cNvPr id="3" name="source-18-8-62">
            <a:extLst>
              <a:ext uri="{FF2B5EF4-FFF2-40B4-BE49-F238E27FC236}">
                <a16:creationId xmlns:a16="http://schemas.microsoft.com/office/drawing/2014/main" id="{5D076357-59B5-4109-9BD9-1B6936754C95}"/>
              </a:ext>
            </a:extLst>
          </p:cNvPr>
          <p:cNvSpPr>
            <a:spLocks noGrp="1"/>
          </p:cNvSpPr>
          <p:nvPr/>
        </p:nvSpPr>
        <p:spPr>
          <a:xfrm>
            <a:off x="514350" y="1828800"/>
            <a:ext cx="1116330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Помбал активно развивал экономику: создавал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мануфактуры и торговые компании.</a:t>
            </a:r>
          </a:p>
        </p:txBody>
      </p:sp>
      <p:sp>
        <p:nvSpPr>
          <p:cNvPr id="4" name="design-61">
            <a:extLst>
              <a:ext uri="{FF2B5EF4-FFF2-40B4-BE49-F238E27FC236}">
                <a16:creationId xmlns:a16="http://schemas.microsoft.com/office/drawing/2014/main" id="{C3C5D5B7-9728-48CD-A9B6-0E51130E0226}"/>
              </a:ext>
            </a:extLst>
          </p:cNvPr>
          <p:cNvSpPr>
            <a:spLocks noGrp="1"/>
          </p:cNvSpPr>
          <p:nvPr/>
        </p:nvSpPr>
        <p:spPr>
          <a:xfrm>
            <a:off x="514350" y="2962275"/>
            <a:ext cx="11163300" cy="19050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sp>
        <p:nvSpPr>
          <p:cNvPr id="5" name="source-18-8-63">
            <a:extLst>
              <a:ext uri="{FF2B5EF4-FFF2-40B4-BE49-F238E27FC236}">
                <a16:creationId xmlns:a16="http://schemas.microsoft.com/office/drawing/2014/main" id="{FEB7812B-C8A5-4F59-8A55-CD3AFCB04F8F}"/>
              </a:ext>
            </a:extLst>
          </p:cNvPr>
          <p:cNvSpPr>
            <a:spLocks noGrp="1"/>
          </p:cNvSpPr>
          <p:nvPr/>
        </p:nvSpPr>
        <p:spPr>
          <a:xfrm>
            <a:off x="514350" y="3333750"/>
            <a:ext cx="6667500" cy="2476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Однако его жёсткие меры по контролю качества вина вызвали недовольство в Порто, что привело к </a:t>
            </a:r>
            <a:r>
              <a:rPr sz="2700" b="1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восстанию, подавленному войсками.</a:t>
            </a:r>
          </a:p>
        </p:txBody>
      </p:sp>
      <p:sp>
        <p:nvSpPr>
          <p:cNvPr id="6" name="design-62">
            <a:extLst>
              <a:ext uri="{FF2B5EF4-FFF2-40B4-BE49-F238E27FC236}">
                <a16:creationId xmlns:a16="http://schemas.microsoft.com/office/drawing/2014/main" id="{DCFA9211-41BE-4098-BE10-A6017135284D}"/>
              </a:ext>
            </a:extLst>
          </p:cNvPr>
          <p:cNvSpPr>
            <a:spLocks noGrp="1"/>
          </p:cNvSpPr>
          <p:nvPr/>
        </p:nvSpPr>
        <p:spPr>
          <a:xfrm>
            <a:off x="7696200" y="3295650"/>
            <a:ext cx="3981450" cy="2828925"/>
          </a:xfrm>
          <a:prstGeom prst="rect">
            <a:avLst/>
          </a:prstGeom>
          <a:solidFill>
            <a:srgbClr val="E5DED0"/>
          </a:solidFill>
          <a:ln w="0">
            <a:noFill/>
          </a:ln>
        </p:spPr>
      </p:sp>
      <p:sp>
        <p:nvSpPr>
          <p:cNvPr id="7" name="source-18-8-64">
            <a:extLst>
              <a:ext uri="{FF2B5EF4-FFF2-40B4-BE49-F238E27FC236}">
                <a16:creationId xmlns:a16="http://schemas.microsoft.com/office/drawing/2014/main" id="{C1262795-E4D6-4594-AD4B-5C005301B462}"/>
              </a:ext>
            </a:extLst>
          </p:cNvPr>
          <p:cNvSpPr>
            <a:spLocks noGrp="1"/>
          </p:cNvSpPr>
          <p:nvPr/>
        </p:nvSpPr>
        <p:spPr>
          <a:xfrm>
            <a:off x="7934325" y="3552825"/>
            <a:ext cx="3505200" cy="2324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Он также жестоко расправлялся с аристократами, подозреваемыми в заговорах, что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подорвало его репутацию.</a:t>
            </a:r>
          </a:p>
        </p:txBody>
      </p:sp>
      <p:sp>
        <p:nvSpPr>
          <p:cNvPr id="8" name="design-63">
            <a:extLst>
              <a:ext uri="{FF2B5EF4-FFF2-40B4-BE49-F238E27FC236}">
                <a16:creationId xmlns:a16="http://schemas.microsoft.com/office/drawing/2014/main" id="{8596F59C-BE72-4E1E-BE8A-86E38B22A79C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9" name="author">
            <a:extLst>
              <a:ext uri="{FF2B5EF4-FFF2-40B4-BE49-F238E27FC236}">
                <a16:creationId xmlns:a16="http://schemas.microsoft.com/office/drawing/2014/main" id="{42E7094B-1352-4A79-8ED9-44223D4C8467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256168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19-2-65">
            <a:extLst>
              <a:ext uri="{FF2B5EF4-FFF2-40B4-BE49-F238E27FC236}">
                <a16:creationId xmlns:a16="http://schemas.microsoft.com/office/drawing/2014/main" id="{7F896DA5-57F9-4560-8495-BF24C07991E3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675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Репрессии против иезуитов</a:t>
            </a:r>
          </a:p>
        </p:txBody>
      </p:sp>
      <p:sp>
        <p:nvSpPr>
          <p:cNvPr id="2" name="design-64">
            <a:extLst>
              <a:ext uri="{FF2B5EF4-FFF2-40B4-BE49-F238E27FC236}">
                <a16:creationId xmlns:a16="http://schemas.microsoft.com/office/drawing/2014/main" id="{738506A6-2345-4D7F-B478-7215DA1B8DE0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39470" y="1695450"/>
            <a:ext cx="3426436" cy="4476750"/>
          </a:xfrm>
          <a:prstGeom prst="rect">
            <a:avLst/>
          </a:prstGeom>
        </p:spPr>
      </p:pic>
      <p:sp>
        <p:nvSpPr>
          <p:cNvPr id="4" name="source-19-7-66">
            <a:extLst>
              <a:ext uri="{FF2B5EF4-FFF2-40B4-BE49-F238E27FC236}">
                <a16:creationId xmlns:a16="http://schemas.microsoft.com/office/drawing/2014/main" id="{4185FA39-4327-4169-AF2C-C843265C6ADC}"/>
              </a:ext>
            </a:extLst>
          </p:cNvPr>
          <p:cNvSpPr>
            <a:spLocks noGrp="1"/>
          </p:cNvSpPr>
          <p:nvPr/>
        </p:nvSpPr>
        <p:spPr>
          <a:xfrm>
            <a:off x="5257800" y="2333625"/>
            <a:ext cx="6419850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Помбал обвинил </a:t>
            </a:r>
            <a:r>
              <a:rPr sz="345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иезуитов</a:t>
            </a:r>
            <a:r>
              <a:rPr sz="345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 в покушении на короля и добился </a:t>
            </a:r>
            <a:r>
              <a:rPr sz="3450" b="1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их изгнания.</a:t>
            </a:r>
          </a:p>
        </p:txBody>
      </p:sp>
      <p:sp>
        <p:nvSpPr>
          <p:cNvPr id="5" name="design-65">
            <a:extLst>
              <a:ext uri="{FF2B5EF4-FFF2-40B4-BE49-F238E27FC236}">
                <a16:creationId xmlns:a16="http://schemas.microsoft.com/office/drawing/2014/main" id="{2738CFEF-A637-4EBD-BDC2-BE534232182E}"/>
              </a:ext>
            </a:extLst>
          </p:cNvPr>
          <p:cNvSpPr>
            <a:spLocks noGrp="1"/>
          </p:cNvSpPr>
          <p:nvPr/>
        </p:nvSpPr>
        <p:spPr>
          <a:xfrm>
            <a:off x="5257800" y="5419725"/>
            <a:ext cx="641985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6" name="design-66">
            <a:extLst>
              <a:ext uri="{FF2B5EF4-FFF2-40B4-BE49-F238E27FC236}">
                <a16:creationId xmlns:a16="http://schemas.microsoft.com/office/drawing/2014/main" id="{EFB25273-866D-4A6E-9E35-34BC1BE08DBD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A0B32693-9614-4024-A0E0-06FE25035CA2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C7C9C2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C7C9C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78407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urce-2-9-3">
            <a:extLst>
              <a:ext uri="{FF2B5EF4-FFF2-40B4-BE49-F238E27FC236}">
                <a16:creationId xmlns:a16="http://schemas.microsoft.com/office/drawing/2014/main" id="{BFC5887E-A4C2-4186-83AB-2AD5C44DC21A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97155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Политический ландшафт Европы в эпоху Старого порядка</a:t>
            </a:r>
          </a:p>
        </p:txBody>
      </p:sp>
      <p:sp>
        <p:nvSpPr>
          <p:cNvPr id="2" name="design-4">
            <a:extLst>
              <a:ext uri="{FF2B5EF4-FFF2-40B4-BE49-F238E27FC236}">
                <a16:creationId xmlns:a16="http://schemas.microsoft.com/office/drawing/2014/main" id="{7E82A225-6D3F-42F9-BB2F-FC04C4CC017F}"/>
              </a:ext>
            </a:extLst>
          </p:cNvPr>
          <p:cNvSpPr>
            <a:spLocks noGrp="1"/>
          </p:cNvSpPr>
          <p:nvPr/>
        </p:nvSpPr>
        <p:spPr>
          <a:xfrm>
            <a:off x="514350" y="1552575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l="3450" r="3450"/>
          <a:stretch>
            <a:fillRect/>
          </a:stretch>
        </p:blipFill>
        <p:spPr>
          <a:xfrm>
            <a:off x="8229600" y="1809750"/>
            <a:ext cx="3448050" cy="4152900"/>
          </a:xfrm>
          <a:prstGeom prst="rect">
            <a:avLst/>
          </a:prstGeom>
        </p:spPr>
      </p:pic>
      <p:sp>
        <p:nvSpPr>
          <p:cNvPr id="4" name="source-2-10-4">
            <a:extLst>
              <a:ext uri="{FF2B5EF4-FFF2-40B4-BE49-F238E27FC236}">
                <a16:creationId xmlns:a16="http://schemas.microsoft.com/office/drawing/2014/main" id="{A4210C4B-8618-4170-B03B-30716E2B6FBE}"/>
              </a:ext>
            </a:extLst>
          </p:cNvPr>
          <p:cNvSpPr>
            <a:spLocks noGrp="1"/>
          </p:cNvSpPr>
          <p:nvPr/>
        </p:nvSpPr>
        <p:spPr>
          <a:xfrm>
            <a:off x="514350" y="1752600"/>
            <a:ext cx="7105650" cy="1009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 начале Нового времени </a:t>
            </a:r>
            <a:r>
              <a:rPr sz="25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большинство европейских стран</a:t>
            </a:r>
            <a:r>
              <a:rPr sz="25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были </a:t>
            </a:r>
            <a:r>
              <a:rPr sz="25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монархиями.</a:t>
            </a:r>
          </a:p>
        </p:txBody>
      </p:sp>
      <p:sp>
        <p:nvSpPr>
          <p:cNvPr id="5" name="design-5">
            <a:extLst>
              <a:ext uri="{FF2B5EF4-FFF2-40B4-BE49-F238E27FC236}">
                <a16:creationId xmlns:a16="http://schemas.microsoft.com/office/drawing/2014/main" id="{0A50EE9D-B5A5-4461-8A93-E3793933922B}"/>
              </a:ext>
            </a:extLst>
          </p:cNvPr>
          <p:cNvSpPr>
            <a:spLocks noGrp="1"/>
          </p:cNvSpPr>
          <p:nvPr/>
        </p:nvSpPr>
        <p:spPr>
          <a:xfrm>
            <a:off x="514350" y="2933700"/>
            <a:ext cx="7086600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6" name="source-2-10-5">
            <a:extLst>
              <a:ext uri="{FF2B5EF4-FFF2-40B4-BE49-F238E27FC236}">
                <a16:creationId xmlns:a16="http://schemas.microsoft.com/office/drawing/2014/main" id="{0B57E7D5-F4FF-4A05-A561-03FEFFC6B423}"/>
              </a:ext>
            </a:extLst>
          </p:cNvPr>
          <p:cNvSpPr>
            <a:spLocks noGrp="1"/>
          </p:cNvSpPr>
          <p:nvPr/>
        </p:nvSpPr>
        <p:spPr>
          <a:xfrm>
            <a:off x="514350" y="3143250"/>
            <a:ext cx="7086600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Лишь четыре государства оставались </a:t>
            </a:r>
            <a:r>
              <a:rPr sz="247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республиками:</a:t>
            </a: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7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Нидерланды, Венеция, Генуя и Швейцария.</a:t>
            </a:r>
          </a:p>
        </p:txBody>
      </p:sp>
      <p:sp>
        <p:nvSpPr>
          <p:cNvPr id="7" name="design-6">
            <a:extLst>
              <a:ext uri="{FF2B5EF4-FFF2-40B4-BE49-F238E27FC236}">
                <a16:creationId xmlns:a16="http://schemas.microsoft.com/office/drawing/2014/main" id="{04B23508-BAE5-44A1-BAA6-5F271CD01BC8}"/>
              </a:ext>
            </a:extLst>
          </p:cNvPr>
          <p:cNvSpPr>
            <a:spLocks noGrp="1"/>
          </p:cNvSpPr>
          <p:nvPr/>
        </p:nvSpPr>
        <p:spPr>
          <a:xfrm>
            <a:off x="400050" y="4743450"/>
            <a:ext cx="7315200" cy="1447800"/>
          </a:xfrm>
          <a:prstGeom prst="rect">
            <a:avLst/>
          </a:prstGeom>
          <a:solidFill>
            <a:srgbClr val="E5DED0"/>
          </a:solidFill>
          <a:ln w="0">
            <a:noFill/>
          </a:ln>
        </p:spPr>
      </p:sp>
      <p:sp>
        <p:nvSpPr>
          <p:cNvPr id="8" name="source-2-10-6">
            <a:extLst>
              <a:ext uri="{FF2B5EF4-FFF2-40B4-BE49-F238E27FC236}">
                <a16:creationId xmlns:a16="http://schemas.microsoft.com/office/drawing/2014/main" id="{50D971D8-8B4F-4579-8975-D674E0C3E0D0}"/>
              </a:ext>
            </a:extLst>
          </p:cNvPr>
          <p:cNvSpPr>
            <a:spLocks noGrp="1"/>
          </p:cNvSpPr>
          <p:nvPr/>
        </p:nvSpPr>
        <p:spPr>
          <a:xfrm>
            <a:off x="590550" y="4924425"/>
            <a:ext cx="68961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Абсолютная монархия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доминировала, кроме </a:t>
            </a:r>
            <a:r>
              <a:rPr sz="232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Великобритании и Речи Посполитой,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где власть монарха была ограничена.</a:t>
            </a:r>
          </a:p>
        </p:txBody>
      </p:sp>
      <p:sp>
        <p:nvSpPr>
          <p:cNvPr id="9" name="design-7">
            <a:extLst>
              <a:ext uri="{FF2B5EF4-FFF2-40B4-BE49-F238E27FC236}">
                <a16:creationId xmlns:a16="http://schemas.microsoft.com/office/drawing/2014/main" id="{BAD0845E-84E1-4CB6-B405-5C086000FCBE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0" name="author">
            <a:extLst>
              <a:ext uri="{FF2B5EF4-FFF2-40B4-BE49-F238E27FC236}">
                <a16:creationId xmlns:a16="http://schemas.microsoft.com/office/drawing/2014/main" id="{575FA5C5-19F1-449F-8AD1-BFC1E984B149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38848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l="4875" r="4875"/>
          <a:stretch>
            <a:fillRect/>
          </a:stretch>
        </p:blipFill>
        <p:spPr>
          <a:xfrm>
            <a:off x="0" y="0"/>
            <a:ext cx="4638675" cy="6853020"/>
          </a:xfrm>
          <a:prstGeom prst="rect">
            <a:avLst/>
          </a:prstGeom>
        </p:spPr>
      </p:pic>
      <p:sp>
        <p:nvSpPr>
          <p:cNvPr id="2" name="design-67">
            <a:extLst>
              <a:ext uri="{FF2B5EF4-FFF2-40B4-BE49-F238E27FC236}">
                <a16:creationId xmlns:a16="http://schemas.microsoft.com/office/drawing/2014/main" id="{94F3105F-D5F6-4BDF-8B8F-48FD84FF81F1}"/>
              </a:ext>
            </a:extLst>
          </p:cNvPr>
          <p:cNvSpPr>
            <a:spLocks noGrp="1"/>
          </p:cNvSpPr>
          <p:nvPr/>
        </p:nvSpPr>
        <p:spPr>
          <a:xfrm>
            <a:off x="4638675" y="0"/>
            <a:ext cx="7553325" cy="6853020"/>
          </a:xfrm>
          <a:prstGeom prst="rect">
            <a:avLst/>
          </a:prstGeom>
          <a:solidFill>
            <a:srgbClr val="F3EFE5"/>
          </a:solidFill>
          <a:ln w="0">
            <a:noFill/>
          </a:ln>
        </p:spPr>
      </p:sp>
      <p:sp>
        <p:nvSpPr>
          <p:cNvPr id="3" name="source-20-6-67">
            <a:extLst>
              <a:ext uri="{FF2B5EF4-FFF2-40B4-BE49-F238E27FC236}">
                <a16:creationId xmlns:a16="http://schemas.microsoft.com/office/drawing/2014/main" id="{D02D6B02-0427-457B-A066-44BBCB3EDF44}"/>
              </a:ext>
            </a:extLst>
          </p:cNvPr>
          <p:cNvSpPr>
            <a:spLocks noGrp="1"/>
          </p:cNvSpPr>
          <p:nvPr/>
        </p:nvSpPr>
        <p:spPr>
          <a:xfrm>
            <a:off x="5162550" y="619125"/>
            <a:ext cx="6515100" cy="2381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Пауло де Помбал инициировал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реформу образования: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университете Коимбры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начали преподавать естественные науки, были открыты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сотни новых школ.</a:t>
            </a:r>
          </a:p>
        </p:txBody>
      </p:sp>
      <p:sp>
        <p:nvSpPr>
          <p:cNvPr id="4" name="design-68">
            <a:extLst>
              <a:ext uri="{FF2B5EF4-FFF2-40B4-BE49-F238E27FC236}">
                <a16:creationId xmlns:a16="http://schemas.microsoft.com/office/drawing/2014/main" id="{EBC79A1F-6D4C-46B7-856B-1BA75B67663E}"/>
              </a:ext>
            </a:extLst>
          </p:cNvPr>
          <p:cNvSpPr>
            <a:spLocks noGrp="1"/>
          </p:cNvSpPr>
          <p:nvPr/>
        </p:nvSpPr>
        <p:spPr>
          <a:xfrm>
            <a:off x="5162550" y="3371850"/>
            <a:ext cx="65151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5" name="source-20-7-68">
            <a:extLst>
              <a:ext uri="{FF2B5EF4-FFF2-40B4-BE49-F238E27FC236}">
                <a16:creationId xmlns:a16="http://schemas.microsoft.com/office/drawing/2014/main" id="{C84101F6-94B7-4976-8F17-A36EA3A0AB33}"/>
              </a:ext>
            </a:extLst>
          </p:cNvPr>
          <p:cNvSpPr>
            <a:spLocks noGrp="1"/>
          </p:cNvSpPr>
          <p:nvPr/>
        </p:nvSpPr>
        <p:spPr>
          <a:xfrm>
            <a:off x="5162550" y="3771900"/>
            <a:ext cx="6515100" cy="2343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В Лиссабоне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появились научные учреждения, такие как </a:t>
            </a:r>
            <a:r>
              <a:rPr sz="2625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обсерватория и музей естественной истории,</a:t>
            </a:r>
            <a:r>
              <a:rPr sz="26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что стимулировало развитие науки и образования.</a:t>
            </a:r>
          </a:p>
        </p:txBody>
      </p:sp>
      <p:sp>
        <p:nvSpPr>
          <p:cNvPr id="6" name="design-69">
            <a:extLst>
              <a:ext uri="{FF2B5EF4-FFF2-40B4-BE49-F238E27FC236}">
                <a16:creationId xmlns:a16="http://schemas.microsoft.com/office/drawing/2014/main" id="{B6C69F6D-CC00-43B5-95F1-4E78F747491E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8B34C165-AA7B-46A7-B61B-631876B62C4C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35930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urce-21-9-69">
            <a:extLst>
              <a:ext uri="{FF2B5EF4-FFF2-40B4-BE49-F238E27FC236}">
                <a16:creationId xmlns:a16="http://schemas.microsoft.com/office/drawing/2014/main" id="{FFE88B09-D784-43E6-B89B-4174D12F2CAA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Политические последствия и падение Помбала</a:t>
            </a:r>
          </a:p>
        </p:txBody>
      </p:sp>
      <p:sp>
        <p:nvSpPr>
          <p:cNvPr id="2" name="design-70">
            <a:extLst>
              <a:ext uri="{FF2B5EF4-FFF2-40B4-BE49-F238E27FC236}">
                <a16:creationId xmlns:a16="http://schemas.microsoft.com/office/drawing/2014/main" id="{77B43E2A-3D67-4F2C-A88B-1724C3C6407E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244D43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814989"/>
            <a:ext cx="5029200" cy="3866198"/>
          </a:xfrm>
          <a:prstGeom prst="rect">
            <a:avLst/>
          </a:prstGeom>
        </p:spPr>
      </p:pic>
      <p:sp>
        <p:nvSpPr>
          <p:cNvPr id="4" name="source-21-11-70">
            <a:extLst>
              <a:ext uri="{FF2B5EF4-FFF2-40B4-BE49-F238E27FC236}">
                <a16:creationId xmlns:a16="http://schemas.microsoft.com/office/drawing/2014/main" id="{3BEE7B16-00CF-44A6-BA56-7FAD69271F4E}"/>
              </a:ext>
            </a:extLst>
          </p:cNvPr>
          <p:cNvSpPr>
            <a:spLocks noGrp="1"/>
          </p:cNvSpPr>
          <p:nvPr/>
        </p:nvSpPr>
        <p:spPr>
          <a:xfrm>
            <a:off x="6048375" y="1743075"/>
            <a:ext cx="5629275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Несмотря на успехи, Помбал нажил множество врагов и </a:t>
            </a:r>
            <a:r>
              <a:rPr sz="240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 обладал абсолютной властью.</a:t>
            </a:r>
          </a:p>
        </p:txBody>
      </p:sp>
      <p:sp>
        <p:nvSpPr>
          <p:cNvPr id="5" name="design-71">
            <a:extLst>
              <a:ext uri="{FF2B5EF4-FFF2-40B4-BE49-F238E27FC236}">
                <a16:creationId xmlns:a16="http://schemas.microsoft.com/office/drawing/2014/main" id="{30209BB0-B4CA-4927-AC80-83B1C6B295B2}"/>
              </a:ext>
            </a:extLst>
          </p:cNvPr>
          <p:cNvSpPr>
            <a:spLocks noGrp="1"/>
          </p:cNvSpPr>
          <p:nvPr/>
        </p:nvSpPr>
        <p:spPr>
          <a:xfrm>
            <a:off x="6048375" y="3209925"/>
            <a:ext cx="5629275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6" name="source-21-11-71">
            <a:extLst>
              <a:ext uri="{FF2B5EF4-FFF2-40B4-BE49-F238E27FC236}">
                <a16:creationId xmlns:a16="http://schemas.microsoft.com/office/drawing/2014/main" id="{FE3CA2FC-145D-4EB3-A0DA-F49BFE9C095D}"/>
              </a:ext>
            </a:extLst>
          </p:cNvPr>
          <p:cNvSpPr>
            <a:spLocks noGrp="1"/>
          </p:cNvSpPr>
          <p:nvPr/>
        </p:nvSpPr>
        <p:spPr>
          <a:xfrm>
            <a:off x="6048375" y="3409950"/>
            <a:ext cx="5629275" cy="1409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После смерти Жозе I в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1777 году</a:t>
            </a: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он лишился всех титулов и был сослан на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пожизненное изгнание.</a:t>
            </a:r>
          </a:p>
        </p:txBody>
      </p:sp>
      <p:sp>
        <p:nvSpPr>
          <p:cNvPr id="7" name="design-72">
            <a:extLst>
              <a:ext uri="{FF2B5EF4-FFF2-40B4-BE49-F238E27FC236}">
                <a16:creationId xmlns:a16="http://schemas.microsoft.com/office/drawing/2014/main" id="{B5C1FA05-0145-4388-99D0-9115DEB4B90D}"/>
              </a:ext>
            </a:extLst>
          </p:cNvPr>
          <p:cNvSpPr>
            <a:spLocks noGrp="1"/>
          </p:cNvSpPr>
          <p:nvPr/>
        </p:nvSpPr>
        <p:spPr>
          <a:xfrm>
            <a:off x="6048375" y="5010150"/>
            <a:ext cx="5629275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8" name="source-21-11-72">
            <a:extLst>
              <a:ext uri="{FF2B5EF4-FFF2-40B4-BE49-F238E27FC236}">
                <a16:creationId xmlns:a16="http://schemas.microsoft.com/office/drawing/2014/main" id="{8C761B8F-1C36-46D7-85A8-C44CF5260FC6}"/>
              </a:ext>
            </a:extLst>
          </p:cNvPr>
          <p:cNvSpPr>
            <a:spLocks noGrp="1"/>
          </p:cNvSpPr>
          <p:nvPr/>
        </p:nvSpPr>
        <p:spPr>
          <a:xfrm>
            <a:off x="6048375" y="5200650"/>
            <a:ext cx="5629275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Однако его реформы оставили </a:t>
            </a:r>
            <a:r>
              <a:rPr sz="2400" b="1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заметный след в истории,</a:t>
            </a: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оказав влияние на будущее страны.</a:t>
            </a:r>
          </a:p>
        </p:txBody>
      </p:sp>
      <p:sp>
        <p:nvSpPr>
          <p:cNvPr id="9" name="design-73">
            <a:extLst>
              <a:ext uri="{FF2B5EF4-FFF2-40B4-BE49-F238E27FC236}">
                <a16:creationId xmlns:a16="http://schemas.microsoft.com/office/drawing/2014/main" id="{42D3FE34-0A56-4F9A-9D33-B4BA433159D4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0" name="author">
            <a:extLst>
              <a:ext uri="{FF2B5EF4-FFF2-40B4-BE49-F238E27FC236}">
                <a16:creationId xmlns:a16="http://schemas.microsoft.com/office/drawing/2014/main" id="{A915B2F1-53AB-41E6-BC9A-01D464643422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6046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rce-3-6-7">
            <a:extLst>
              <a:ext uri="{FF2B5EF4-FFF2-40B4-BE49-F238E27FC236}">
                <a16:creationId xmlns:a16="http://schemas.microsoft.com/office/drawing/2014/main" id="{02DD6FA5-8E88-4E44-973A-40020E1940DF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Республики раннего Нового времени</a:t>
            </a:r>
          </a:p>
        </p:txBody>
      </p:sp>
      <p:sp>
        <p:nvSpPr>
          <p:cNvPr id="2" name="design-8">
            <a:extLst>
              <a:ext uri="{FF2B5EF4-FFF2-40B4-BE49-F238E27FC236}">
                <a16:creationId xmlns:a16="http://schemas.microsoft.com/office/drawing/2014/main" id="{F43B5D22-2751-4F31-90E5-5F4D9B370644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494" y="1657350"/>
            <a:ext cx="11163011" cy="2105025"/>
          </a:xfrm>
          <a:prstGeom prst="rect">
            <a:avLst/>
          </a:prstGeom>
        </p:spPr>
      </p:pic>
      <p:sp>
        <p:nvSpPr>
          <p:cNvPr id="4" name="source-3-8-8">
            <a:extLst>
              <a:ext uri="{FF2B5EF4-FFF2-40B4-BE49-F238E27FC236}">
                <a16:creationId xmlns:a16="http://schemas.microsoft.com/office/drawing/2014/main" id="{6514105F-F7B2-4A7B-BD73-C9BA5FC5A689}"/>
              </a:ext>
            </a:extLst>
          </p:cNvPr>
          <p:cNvSpPr>
            <a:spLocks noGrp="1"/>
          </p:cNvSpPr>
          <p:nvPr/>
        </p:nvSpPr>
        <p:spPr>
          <a:xfrm>
            <a:off x="514350" y="4057650"/>
            <a:ext cx="5257800" cy="1952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Все республики того периода имели </a:t>
            </a:r>
            <a:r>
              <a:rPr sz="240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олигархическую форму правления.</a:t>
            </a: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Власть находилась в руках </a:t>
            </a:r>
            <a:r>
              <a:rPr sz="240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небольшой группы состоятельных семей.</a:t>
            </a:r>
          </a:p>
        </p:txBody>
      </p:sp>
      <p:sp>
        <p:nvSpPr>
          <p:cNvPr id="5" name="design-9">
            <a:extLst>
              <a:ext uri="{FF2B5EF4-FFF2-40B4-BE49-F238E27FC236}">
                <a16:creationId xmlns:a16="http://schemas.microsoft.com/office/drawing/2014/main" id="{8B535ADC-E09D-4DC3-ADBD-12D544052D4A}"/>
              </a:ext>
            </a:extLst>
          </p:cNvPr>
          <p:cNvSpPr>
            <a:spLocks noGrp="1"/>
          </p:cNvSpPr>
          <p:nvPr/>
        </p:nvSpPr>
        <p:spPr>
          <a:xfrm>
            <a:off x="6067425" y="4057650"/>
            <a:ext cx="14288" cy="1924050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6" name="source-3-8-9">
            <a:extLst>
              <a:ext uri="{FF2B5EF4-FFF2-40B4-BE49-F238E27FC236}">
                <a16:creationId xmlns:a16="http://schemas.microsoft.com/office/drawing/2014/main" id="{1872307D-E5EF-471E-9655-4DC88B1A7421}"/>
              </a:ext>
            </a:extLst>
          </p:cNvPr>
          <p:cNvSpPr>
            <a:spLocks noGrp="1"/>
          </p:cNvSpPr>
          <p:nvPr/>
        </p:nvSpPr>
        <p:spPr>
          <a:xfrm>
            <a:off x="6457950" y="4057650"/>
            <a:ext cx="5219700" cy="1952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Однако в </a:t>
            </a:r>
            <a:r>
              <a:rPr sz="2400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XVIII веке</a:t>
            </a: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многие из этих республик начали переживать </a:t>
            </a:r>
            <a:r>
              <a:rPr sz="2400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серьёзный кризис,</a:t>
            </a: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что подрывало их стабильность и влияние.</a:t>
            </a:r>
          </a:p>
        </p:txBody>
      </p:sp>
      <p:sp>
        <p:nvSpPr>
          <p:cNvPr id="7" name="design-10">
            <a:extLst>
              <a:ext uri="{FF2B5EF4-FFF2-40B4-BE49-F238E27FC236}">
                <a16:creationId xmlns:a16="http://schemas.microsoft.com/office/drawing/2014/main" id="{A769161F-79FA-4C2E-A66A-AFA722E33AD0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B244A658-0FC3-469D-B9C5-FA71F513D538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3378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urce-4-8-10">
            <a:extLst>
              <a:ext uri="{FF2B5EF4-FFF2-40B4-BE49-F238E27FC236}">
                <a16:creationId xmlns:a16="http://schemas.microsoft.com/office/drawing/2014/main" id="{5FD075D2-E5E8-4B2A-85CD-86533BCE18FF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Выборная монархия в Речи Посполитой</a:t>
            </a:r>
          </a:p>
        </p:txBody>
      </p:sp>
      <p:sp>
        <p:nvSpPr>
          <p:cNvPr id="2" name="design-11">
            <a:extLst>
              <a:ext uri="{FF2B5EF4-FFF2-40B4-BE49-F238E27FC236}">
                <a16:creationId xmlns:a16="http://schemas.microsoft.com/office/drawing/2014/main" id="{543F1CDB-DBBE-4E47-8B23-DC4F3A870EF6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l="5271" r="5271"/>
          <a:stretch>
            <a:fillRect/>
          </a:stretch>
        </p:blipFill>
        <p:spPr>
          <a:xfrm>
            <a:off x="514350" y="1695450"/>
            <a:ext cx="4286250" cy="2705100"/>
          </a:xfrm>
          <a:prstGeom prst="rect">
            <a:avLst/>
          </a:prstGeom>
        </p:spPr>
      </p:pic>
      <p:sp>
        <p:nvSpPr>
          <p:cNvPr id="4" name="source-4-10-11">
            <a:extLst>
              <a:ext uri="{FF2B5EF4-FFF2-40B4-BE49-F238E27FC236}">
                <a16:creationId xmlns:a16="http://schemas.microsoft.com/office/drawing/2014/main" id="{8C833DFA-F1D4-47E9-9CBC-2CA8C8705D3B}"/>
              </a:ext>
            </a:extLst>
          </p:cNvPr>
          <p:cNvSpPr>
            <a:spLocks noGrp="1"/>
          </p:cNvSpPr>
          <p:nvPr/>
        </p:nvSpPr>
        <p:spPr>
          <a:xfrm>
            <a:off x="514350" y="4705350"/>
            <a:ext cx="4286250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2325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В Речи Посполитой существовала уникальная система выборной монархии.</a:t>
            </a:r>
          </a:p>
        </p:txBody>
      </p:sp>
      <p:sp>
        <p:nvSpPr>
          <p:cNvPr id="5" name="source-4-10-12">
            <a:extLst>
              <a:ext uri="{FF2B5EF4-FFF2-40B4-BE49-F238E27FC236}">
                <a16:creationId xmlns:a16="http://schemas.microsoft.com/office/drawing/2014/main" id="{89CA249A-E5E2-41EC-ABB7-807F9622B5C7}"/>
              </a:ext>
            </a:extLst>
          </p:cNvPr>
          <p:cNvSpPr>
            <a:spLocks noGrp="1"/>
          </p:cNvSpPr>
          <p:nvPr/>
        </p:nvSpPr>
        <p:spPr>
          <a:xfrm>
            <a:off x="5238750" y="1714500"/>
            <a:ext cx="6438900" cy="1181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Король избирался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пожизненно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на элекционном сейме, но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 мог передавать трон по наследству.</a:t>
            </a:r>
          </a:p>
        </p:txBody>
      </p:sp>
      <p:sp>
        <p:nvSpPr>
          <p:cNvPr id="6" name="design-12">
            <a:extLst>
              <a:ext uri="{FF2B5EF4-FFF2-40B4-BE49-F238E27FC236}">
                <a16:creationId xmlns:a16="http://schemas.microsoft.com/office/drawing/2014/main" id="{CF0AC719-E10E-4721-AD64-41D0C2964B6C}"/>
              </a:ext>
            </a:extLst>
          </p:cNvPr>
          <p:cNvSpPr>
            <a:spLocks noGrp="1"/>
          </p:cNvSpPr>
          <p:nvPr/>
        </p:nvSpPr>
        <p:spPr>
          <a:xfrm>
            <a:off x="5238750" y="3095625"/>
            <a:ext cx="6438900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7" name="source-4-10-13">
            <a:extLst>
              <a:ext uri="{FF2B5EF4-FFF2-40B4-BE49-F238E27FC236}">
                <a16:creationId xmlns:a16="http://schemas.microsoft.com/office/drawing/2014/main" id="{F77FBD57-099B-4DF4-9E44-71FF29DE63A6}"/>
              </a:ext>
            </a:extLst>
          </p:cNvPr>
          <p:cNvSpPr>
            <a:spLocks noGrp="1"/>
          </p:cNvSpPr>
          <p:nvPr/>
        </p:nvSpPr>
        <p:spPr>
          <a:xfrm>
            <a:off x="5238750" y="3305175"/>
            <a:ext cx="64389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Монарх также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 имел права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арестовывать шляхтичей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без суда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и издавать декреты, противоречащие законам.</a:t>
            </a:r>
          </a:p>
        </p:txBody>
      </p:sp>
      <p:sp>
        <p:nvSpPr>
          <p:cNvPr id="8" name="design-13">
            <a:extLst>
              <a:ext uri="{FF2B5EF4-FFF2-40B4-BE49-F238E27FC236}">
                <a16:creationId xmlns:a16="http://schemas.microsoft.com/office/drawing/2014/main" id="{63B6484C-8D72-4E3A-A178-1A7BE056AA05}"/>
              </a:ext>
            </a:extLst>
          </p:cNvPr>
          <p:cNvSpPr>
            <a:spLocks noGrp="1"/>
          </p:cNvSpPr>
          <p:nvPr/>
        </p:nvSpPr>
        <p:spPr>
          <a:xfrm>
            <a:off x="5238750" y="4714875"/>
            <a:ext cx="6438900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9" name="source-4-10-14">
            <a:extLst>
              <a:ext uri="{FF2B5EF4-FFF2-40B4-BE49-F238E27FC236}">
                <a16:creationId xmlns:a16="http://schemas.microsoft.com/office/drawing/2014/main" id="{8B64B90C-96F0-4581-9E4F-26360A4E3977}"/>
              </a:ext>
            </a:extLst>
          </p:cNvPr>
          <p:cNvSpPr>
            <a:spLocks noGrp="1"/>
          </p:cNvSpPr>
          <p:nvPr/>
        </p:nvSpPr>
        <p:spPr>
          <a:xfrm>
            <a:off x="5238750" y="4933950"/>
            <a:ext cx="6438900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Раз в два года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король созывал сейм, состоящий из двух палат, однако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фактическая власть принадлежала шляхте.</a:t>
            </a:r>
          </a:p>
        </p:txBody>
      </p:sp>
      <p:sp>
        <p:nvSpPr>
          <p:cNvPr id="10" name="design-14">
            <a:extLst>
              <a:ext uri="{FF2B5EF4-FFF2-40B4-BE49-F238E27FC236}">
                <a16:creationId xmlns:a16="http://schemas.microsoft.com/office/drawing/2014/main" id="{7556E4E6-6366-4F71-B30D-9F2BC8B0881C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90681F56-E39A-4048-B4F9-D8110C918F35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2785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rce-5-9-15">
            <a:extLst>
              <a:ext uri="{FF2B5EF4-FFF2-40B4-BE49-F238E27FC236}">
                <a16:creationId xmlns:a16="http://schemas.microsoft.com/office/drawing/2014/main" id="{C6186E01-9EC1-4587-A204-C7182BC6B321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Власть короля в Великобритании</a:t>
            </a:r>
          </a:p>
        </p:txBody>
      </p:sp>
      <p:sp>
        <p:nvSpPr>
          <p:cNvPr id="2" name="design-15">
            <a:extLst>
              <a:ext uri="{FF2B5EF4-FFF2-40B4-BE49-F238E27FC236}">
                <a16:creationId xmlns:a16="http://schemas.microsoft.com/office/drawing/2014/main" id="{69F97F06-7F71-4BEB-9FD0-5418C9C3E10B}"/>
              </a:ext>
            </a:extLst>
          </p:cNvPr>
          <p:cNvSpPr>
            <a:spLocks noGrp="1"/>
          </p:cNvSpPr>
          <p:nvPr/>
        </p:nvSpPr>
        <p:spPr>
          <a:xfrm>
            <a:off x="514350" y="1057275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3" name="source-5-11-16">
            <a:extLst>
              <a:ext uri="{FF2B5EF4-FFF2-40B4-BE49-F238E27FC236}">
                <a16:creationId xmlns:a16="http://schemas.microsoft.com/office/drawing/2014/main" id="{C2573DA8-B61B-40B6-8FEB-7B2F8AEDDDE1}"/>
              </a:ext>
            </a:extLst>
          </p:cNvPr>
          <p:cNvSpPr>
            <a:spLocks noGrp="1"/>
          </p:cNvSpPr>
          <p:nvPr/>
        </p:nvSpPr>
        <p:spPr>
          <a:xfrm>
            <a:off x="514350" y="1362075"/>
            <a:ext cx="108585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 Великобритании управление страной осуществлялось при участии </a:t>
            </a:r>
          </a:p>
        </p:txBody>
      </p:sp>
      <p:sp>
        <p:nvSpPr>
          <p:cNvPr id="4" name="source-5-11-17">
            <a:extLst>
              <a:ext uri="{FF2B5EF4-FFF2-40B4-BE49-F238E27FC236}">
                <a16:creationId xmlns:a16="http://schemas.microsoft.com/office/drawing/2014/main" id="{DCD8D00D-6DC5-4B41-A98C-B80E6423509B}"/>
              </a:ext>
            </a:extLst>
          </p:cNvPr>
          <p:cNvSpPr>
            <a:spLocks noGrp="1"/>
          </p:cNvSpPr>
          <p:nvPr/>
        </p:nvSpPr>
        <p:spPr>
          <a:xfrm>
            <a:off x="514350" y="2343150"/>
            <a:ext cx="352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742D3A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742D3A"/>
                </a:solidFill>
                <a:latin typeface="Georgia"/>
                <a:ea typeface="Georgia"/>
                <a:cs typeface="Georgia"/>
              </a:rPr>
              <a:t>короля,</a:t>
            </a:r>
          </a:p>
        </p:txBody>
      </p:sp>
      <p:sp>
        <p:nvSpPr>
          <p:cNvPr id="5" name="source-5-11-18">
            <a:extLst>
              <a:ext uri="{FF2B5EF4-FFF2-40B4-BE49-F238E27FC236}">
                <a16:creationId xmlns:a16="http://schemas.microsoft.com/office/drawing/2014/main" id="{F483867D-530A-488E-A8CE-138EF6E2614A}"/>
              </a:ext>
            </a:extLst>
          </p:cNvPr>
          <p:cNvSpPr>
            <a:spLocks noGrp="1"/>
          </p:cNvSpPr>
          <p:nvPr/>
        </p:nvSpPr>
        <p:spPr>
          <a:xfrm>
            <a:off x="4333875" y="2343150"/>
            <a:ext cx="352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правительства</a:t>
            </a:r>
          </a:p>
        </p:txBody>
      </p:sp>
      <p:sp>
        <p:nvSpPr>
          <p:cNvPr id="6" name="source-5-11-19">
            <a:extLst>
              <a:ext uri="{FF2B5EF4-FFF2-40B4-BE49-F238E27FC236}">
                <a16:creationId xmlns:a16="http://schemas.microsoft.com/office/drawing/2014/main" id="{D4715B1E-7BB2-467C-9FC0-A32FE7ED1592}"/>
              </a:ext>
            </a:extLst>
          </p:cNvPr>
          <p:cNvSpPr>
            <a:spLocks noGrp="1"/>
          </p:cNvSpPr>
          <p:nvPr/>
        </p:nvSpPr>
        <p:spPr>
          <a:xfrm>
            <a:off x="8153400" y="2343150"/>
            <a:ext cx="352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и парламента.</a:t>
            </a:r>
          </a:p>
        </p:txBody>
      </p:sp>
      <p:sp>
        <p:nvSpPr>
          <p:cNvPr id="7" name="design-16">
            <a:extLst>
              <a:ext uri="{FF2B5EF4-FFF2-40B4-BE49-F238E27FC236}">
                <a16:creationId xmlns:a16="http://schemas.microsoft.com/office/drawing/2014/main" id="{D6B6B6FB-D846-4494-B016-445B0E24EB71}"/>
              </a:ext>
            </a:extLst>
          </p:cNvPr>
          <p:cNvSpPr>
            <a:spLocks noGrp="1"/>
          </p:cNvSpPr>
          <p:nvPr/>
        </p:nvSpPr>
        <p:spPr>
          <a:xfrm>
            <a:off x="514350" y="3095625"/>
            <a:ext cx="3476625" cy="19050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8" name="design-17">
            <a:extLst>
              <a:ext uri="{FF2B5EF4-FFF2-40B4-BE49-F238E27FC236}">
                <a16:creationId xmlns:a16="http://schemas.microsoft.com/office/drawing/2014/main" id="{3984FCBA-A7A4-4C8C-943D-1ADBE9E6776A}"/>
              </a:ext>
            </a:extLst>
          </p:cNvPr>
          <p:cNvSpPr>
            <a:spLocks noGrp="1"/>
          </p:cNvSpPr>
          <p:nvPr/>
        </p:nvSpPr>
        <p:spPr>
          <a:xfrm>
            <a:off x="4333875" y="3095625"/>
            <a:ext cx="3476625" cy="19050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9" name="design-18">
            <a:extLst>
              <a:ext uri="{FF2B5EF4-FFF2-40B4-BE49-F238E27FC236}">
                <a16:creationId xmlns:a16="http://schemas.microsoft.com/office/drawing/2014/main" id="{48C4B6CB-B331-4C89-93FA-259E5CAAFCCB}"/>
              </a:ext>
            </a:extLst>
          </p:cNvPr>
          <p:cNvSpPr>
            <a:spLocks noGrp="1"/>
          </p:cNvSpPr>
          <p:nvPr/>
        </p:nvSpPr>
        <p:spPr>
          <a:xfrm>
            <a:off x="8153400" y="3095625"/>
            <a:ext cx="3476625" cy="19050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8620" y="3448050"/>
            <a:ext cx="3744310" cy="2714625"/>
          </a:xfrm>
          <a:prstGeom prst="rect">
            <a:avLst/>
          </a:prstGeom>
        </p:spPr>
      </p:pic>
      <p:sp>
        <p:nvSpPr>
          <p:cNvPr id="11" name="source-5-12-20">
            <a:extLst>
              <a:ext uri="{FF2B5EF4-FFF2-40B4-BE49-F238E27FC236}">
                <a16:creationId xmlns:a16="http://schemas.microsoft.com/office/drawing/2014/main" id="{472AB44C-7E51-4790-B820-7170DE702A6F}"/>
              </a:ext>
            </a:extLst>
          </p:cNvPr>
          <p:cNvSpPr>
            <a:spLocks noGrp="1"/>
          </p:cNvSpPr>
          <p:nvPr/>
        </p:nvSpPr>
        <p:spPr>
          <a:xfrm>
            <a:off x="4705350" y="3448050"/>
            <a:ext cx="6972300" cy="1609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Король не мог наложить вето</a:t>
            </a: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на законы, принятые парламентом, и мог быть отстранён от должности </a:t>
            </a:r>
            <a:r>
              <a:rPr sz="232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по решению правительства.</a:t>
            </a:r>
          </a:p>
        </p:txBody>
      </p:sp>
      <p:sp>
        <p:nvSpPr>
          <p:cNvPr id="12" name="source-5-12-21">
            <a:extLst>
              <a:ext uri="{FF2B5EF4-FFF2-40B4-BE49-F238E27FC236}">
                <a16:creationId xmlns:a16="http://schemas.microsoft.com/office/drawing/2014/main" id="{82EF5CA3-C0E1-445D-A3E6-0031C81198D1}"/>
              </a:ext>
            </a:extLst>
          </p:cNvPr>
          <p:cNvSpPr>
            <a:spLocks noGrp="1"/>
          </p:cNvSpPr>
          <p:nvPr/>
        </p:nvSpPr>
        <p:spPr>
          <a:xfrm>
            <a:off x="4705350" y="5181600"/>
            <a:ext cx="6972300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Однако для реализации своей политики монарх часто прибегал к </a:t>
            </a:r>
            <a:r>
              <a:rPr sz="232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подкупу депутатов.</a:t>
            </a:r>
          </a:p>
        </p:txBody>
      </p:sp>
      <p:sp>
        <p:nvSpPr>
          <p:cNvPr id="13" name="design-19">
            <a:extLst>
              <a:ext uri="{FF2B5EF4-FFF2-40B4-BE49-F238E27FC236}">
                <a16:creationId xmlns:a16="http://schemas.microsoft.com/office/drawing/2014/main" id="{DF2EC939-9EF0-40D1-80CF-F018CE7B22AA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4" name="author">
            <a:extLst>
              <a:ext uri="{FF2B5EF4-FFF2-40B4-BE49-F238E27FC236}">
                <a16:creationId xmlns:a16="http://schemas.microsoft.com/office/drawing/2014/main" id="{CCF93A4A-D30A-4EA9-A074-1BAE86F702DD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225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urce-6-5-22">
            <a:extLst>
              <a:ext uri="{FF2B5EF4-FFF2-40B4-BE49-F238E27FC236}">
                <a16:creationId xmlns:a16="http://schemas.microsoft.com/office/drawing/2014/main" id="{1D88A048-5D08-4118-9398-0BE018FD01C3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Ограничения абсолютных монархов</a:t>
            </a:r>
          </a:p>
        </p:txBody>
      </p:sp>
      <p:sp>
        <p:nvSpPr>
          <p:cNvPr id="2" name="design-20">
            <a:extLst>
              <a:ext uri="{FF2B5EF4-FFF2-40B4-BE49-F238E27FC236}">
                <a16:creationId xmlns:a16="http://schemas.microsoft.com/office/drawing/2014/main" id="{7B9BDF06-FC0F-42C7-903B-2A1FB607C13B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3" name="source-6-7-23">
            <a:extLst>
              <a:ext uri="{FF2B5EF4-FFF2-40B4-BE49-F238E27FC236}">
                <a16:creationId xmlns:a16="http://schemas.microsoft.com/office/drawing/2014/main" id="{D9E5A8EF-6622-4EBB-BF87-0FD5B89811C8}"/>
              </a:ext>
            </a:extLst>
          </p:cNvPr>
          <p:cNvSpPr>
            <a:spLocks noGrp="1"/>
          </p:cNvSpPr>
          <p:nvPr/>
        </p:nvSpPr>
        <p:spPr>
          <a:xfrm>
            <a:off x="514350" y="1714500"/>
            <a:ext cx="11163300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Несмотря на провозглашённую </a:t>
            </a:r>
            <a:r>
              <a:rPr sz="2550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абсолютную власть,</a:t>
            </a:r>
            <a:r>
              <a:rPr sz="25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 монархи сталкивались с </a:t>
            </a:r>
            <a:r>
              <a:rPr sz="2550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множеством ограничений.</a:t>
            </a:r>
          </a:p>
        </p:txBody>
      </p:sp>
      <p:sp>
        <p:nvSpPr>
          <p:cNvPr id="4" name="design-21">
            <a:extLst>
              <a:ext uri="{FF2B5EF4-FFF2-40B4-BE49-F238E27FC236}">
                <a16:creationId xmlns:a16="http://schemas.microsoft.com/office/drawing/2014/main" id="{812B6D7E-BEC7-4597-B121-E1C029DE32CA}"/>
              </a:ext>
            </a:extLst>
          </p:cNvPr>
          <p:cNvSpPr>
            <a:spLocks noGrp="1"/>
          </p:cNvSpPr>
          <p:nvPr/>
        </p:nvSpPr>
        <p:spPr>
          <a:xfrm>
            <a:off x="514350" y="28384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5" name="source-6-8-24">
            <a:extLst>
              <a:ext uri="{FF2B5EF4-FFF2-40B4-BE49-F238E27FC236}">
                <a16:creationId xmlns:a16="http://schemas.microsoft.com/office/drawing/2014/main" id="{E7D79578-679D-4A1B-BB57-ECF139CADEEF}"/>
              </a:ext>
            </a:extLst>
          </p:cNvPr>
          <p:cNvSpPr>
            <a:spLocks noGrp="1"/>
          </p:cNvSpPr>
          <p:nvPr/>
        </p:nvSpPr>
        <p:spPr>
          <a:xfrm>
            <a:off x="514350" y="3171825"/>
            <a:ext cx="5238750" cy="1781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Существовали местные сословно-представительные и судебные учреждения, действовали нормы традиционного права.</a:t>
            </a:r>
          </a:p>
        </p:txBody>
      </p:sp>
      <p:sp>
        <p:nvSpPr>
          <p:cNvPr id="6" name="source-6-9-25">
            <a:extLst>
              <a:ext uri="{FF2B5EF4-FFF2-40B4-BE49-F238E27FC236}">
                <a16:creationId xmlns:a16="http://schemas.microsoft.com/office/drawing/2014/main" id="{E7052C01-B0CB-4C27-86B8-60460BC72ACF}"/>
              </a:ext>
            </a:extLst>
          </p:cNvPr>
          <p:cNvSpPr>
            <a:spLocks noGrp="1"/>
          </p:cNvSpPr>
          <p:nvPr/>
        </p:nvSpPr>
        <p:spPr>
          <a:xfrm>
            <a:off x="6400800" y="3171825"/>
            <a:ext cx="5276850" cy="1781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Сохранялись исторические привилегии сословий, профессиональных корпораций и городов.</a:t>
            </a:r>
          </a:p>
        </p:txBody>
      </p:sp>
      <p:sp>
        <p:nvSpPr>
          <p:cNvPr id="7" name="source-6-10-26">
            <a:extLst>
              <a:ext uri="{FF2B5EF4-FFF2-40B4-BE49-F238E27FC236}">
                <a16:creationId xmlns:a16="http://schemas.microsoft.com/office/drawing/2014/main" id="{7E781423-B453-4B20-A1B8-687F2C828348}"/>
              </a:ext>
            </a:extLst>
          </p:cNvPr>
          <p:cNvSpPr>
            <a:spLocks noGrp="1"/>
          </p:cNvSpPr>
          <p:nvPr/>
        </p:nvSpPr>
        <p:spPr>
          <a:xfrm>
            <a:off x="1352550" y="5505450"/>
            <a:ext cx="94869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>
                <a:solidFill>
                  <a:srgbClr val="F3EFE5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F3EFE5"/>
                </a:solidFill>
                <a:latin typeface="Georgia"/>
                <a:ea typeface="Georgia"/>
                <a:cs typeface="Georgia"/>
              </a:rPr>
              <a:t>Реформы часто встречали сильное сопротивление.</a:t>
            </a:r>
          </a:p>
        </p:txBody>
      </p:sp>
      <p:cxnSp>
        <p:nvCxnSpPr>
          <p:cNvPr id="19" name="Соединитель: уступ 18"/>
          <p:cNvCxnSpPr>
            <a:stCxn id="5" idx="2"/>
            <a:endCxn id="7" idx="0"/>
          </p:cNvCxnSpPr>
          <p:nvPr/>
        </p:nvCxnSpPr>
        <p:spPr>
          <a:xfrm>
            <a:off x="3133725" y="4953000"/>
            <a:ext cx="2962275" cy="552450"/>
          </a:xfrm>
          <a:prstGeom prst="bentConnector4">
            <a:avLst>
              <a:gd name="adj1" fmla="val 0"/>
              <a:gd name="adj2" fmla="val 50000"/>
            </a:avLst>
          </a:prstGeom>
          <a:ln w="17145">
            <a:solidFill>
              <a:srgbClr val="AC8D54"/>
            </a:solidFill>
            <a:tailEnd type="triangle" w="sm" len="sm"/>
          </a:ln>
        </p:spPr>
      </p:cxnSp>
      <p:cxnSp>
        <p:nvCxnSpPr>
          <p:cNvPr id="20" name="Соединитель: уступ 19"/>
          <p:cNvCxnSpPr>
            <a:stCxn id="6" idx="2"/>
            <a:endCxn id="7" idx="0"/>
          </p:cNvCxnSpPr>
          <p:nvPr/>
        </p:nvCxnSpPr>
        <p:spPr>
          <a:xfrm flipH="1">
            <a:off x="6096000" y="4953000"/>
            <a:ext cx="2943225" cy="552450"/>
          </a:xfrm>
          <a:prstGeom prst="bentConnector4">
            <a:avLst>
              <a:gd name="adj1" fmla="val 0"/>
              <a:gd name="adj2" fmla="val 50000"/>
            </a:avLst>
          </a:prstGeom>
          <a:ln w="17145">
            <a:solidFill>
              <a:srgbClr val="AC8D54"/>
            </a:solidFill>
            <a:tailEnd type="triangle" w="sm" len="sm"/>
          </a:ln>
        </p:spPr>
      </p:cxnSp>
      <p:sp>
        <p:nvSpPr>
          <p:cNvPr id="10" name="design-22">
            <a:extLst>
              <a:ext uri="{FF2B5EF4-FFF2-40B4-BE49-F238E27FC236}">
                <a16:creationId xmlns:a16="http://schemas.microsoft.com/office/drawing/2014/main" id="{B03150A3-E87F-4126-AE39-F066B18CE807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35CB9D08-02F0-4693-B7EE-B6E42095DA07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C7C9C2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C7C9C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8234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96100" y="1031252"/>
            <a:ext cx="4781550" cy="4319245"/>
          </a:xfrm>
          <a:prstGeom prst="rect">
            <a:avLst/>
          </a:prstGeom>
        </p:spPr>
      </p:pic>
      <p:sp>
        <p:nvSpPr>
          <p:cNvPr id="2" name="source-7-4-27">
            <a:extLst>
              <a:ext uri="{FF2B5EF4-FFF2-40B4-BE49-F238E27FC236}">
                <a16:creationId xmlns:a16="http://schemas.microsoft.com/office/drawing/2014/main" id="{70AE2AF5-7C67-45E8-A4F6-768BC6E7B77D}"/>
              </a:ext>
            </a:extLst>
          </p:cNvPr>
          <p:cNvSpPr>
            <a:spLocks noGrp="1"/>
          </p:cNvSpPr>
          <p:nvPr/>
        </p:nvSpPr>
        <p:spPr>
          <a:xfrm>
            <a:off x="514350" y="838200"/>
            <a:ext cx="5810250" cy="2857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9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В XVIII веке европейские монархи начали реформы в </a:t>
            </a:r>
            <a:r>
              <a:rPr sz="2925" b="1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управлении, экономике и образовании,</a:t>
            </a:r>
            <a:r>
              <a:rPr sz="29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 стремясь ограничить влияние церкви.</a:t>
            </a:r>
          </a:p>
        </p:txBody>
      </p:sp>
      <p:sp>
        <p:nvSpPr>
          <p:cNvPr id="3" name="design-23">
            <a:extLst>
              <a:ext uri="{FF2B5EF4-FFF2-40B4-BE49-F238E27FC236}">
                <a16:creationId xmlns:a16="http://schemas.microsoft.com/office/drawing/2014/main" id="{2E2EC02C-D266-4577-AFF5-C5C097E165E0}"/>
              </a:ext>
            </a:extLst>
          </p:cNvPr>
          <p:cNvSpPr>
            <a:spLocks noGrp="1"/>
          </p:cNvSpPr>
          <p:nvPr/>
        </p:nvSpPr>
        <p:spPr>
          <a:xfrm>
            <a:off x="514350" y="4171950"/>
            <a:ext cx="561975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4" name="source-7-4-28">
            <a:extLst>
              <a:ext uri="{FF2B5EF4-FFF2-40B4-BE49-F238E27FC236}">
                <a16:creationId xmlns:a16="http://schemas.microsoft.com/office/drawing/2014/main" id="{62101ACF-424A-4CA2-BC8E-700AAD733311}"/>
              </a:ext>
            </a:extLst>
          </p:cNvPr>
          <p:cNvSpPr>
            <a:spLocks noGrp="1"/>
          </p:cNvSpPr>
          <p:nvPr/>
        </p:nvSpPr>
        <p:spPr>
          <a:xfrm>
            <a:off x="514350" y="4476750"/>
            <a:ext cx="5619750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244D43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244D43"/>
                </a:solidFill>
                <a:latin typeface="Calibri"/>
                <a:ea typeface="Calibri"/>
                <a:cs typeface="Calibri"/>
              </a:rPr>
              <a:t>Эти изменения соответствовали духу Просвещения.</a:t>
            </a:r>
          </a:p>
        </p:txBody>
      </p:sp>
      <p:sp>
        <p:nvSpPr>
          <p:cNvPr id="5" name="design-24">
            <a:extLst>
              <a:ext uri="{FF2B5EF4-FFF2-40B4-BE49-F238E27FC236}">
                <a16:creationId xmlns:a16="http://schemas.microsoft.com/office/drawing/2014/main" id="{BAD20626-3A6C-4E17-BEDE-4F3806F7C353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6" name="author">
            <a:extLst>
              <a:ext uri="{FF2B5EF4-FFF2-40B4-BE49-F238E27FC236}">
                <a16:creationId xmlns:a16="http://schemas.microsoft.com/office/drawing/2014/main" id="{968A0D5F-FC5F-4071-8891-0FBD924FB64A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59610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rce-8-7-29">
            <a:extLst>
              <a:ext uri="{FF2B5EF4-FFF2-40B4-BE49-F238E27FC236}">
                <a16:creationId xmlns:a16="http://schemas.microsoft.com/office/drawing/2014/main" id="{897DB854-EE3C-4A17-9612-C83AF5D6992B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Влияние философов на монархов</a:t>
            </a:r>
          </a:p>
        </p:txBody>
      </p:sp>
      <p:sp>
        <p:nvSpPr>
          <p:cNvPr id="2" name="design-25">
            <a:extLst>
              <a:ext uri="{FF2B5EF4-FFF2-40B4-BE49-F238E27FC236}">
                <a16:creationId xmlns:a16="http://schemas.microsoft.com/office/drawing/2014/main" id="{DA1BE6F9-E8E6-43E1-9DEC-A4CC7855ABC3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3" name="source-8-8-30">
            <a:extLst>
              <a:ext uri="{FF2B5EF4-FFF2-40B4-BE49-F238E27FC236}">
                <a16:creationId xmlns:a16="http://schemas.microsoft.com/office/drawing/2014/main" id="{726913CF-0585-4358-93BC-3BDE78D12237}"/>
              </a:ext>
            </a:extLst>
          </p:cNvPr>
          <p:cNvSpPr>
            <a:spLocks noGrp="1"/>
          </p:cNvSpPr>
          <p:nvPr/>
        </p:nvSpPr>
        <p:spPr>
          <a:xfrm>
            <a:off x="514350" y="1790700"/>
            <a:ext cx="683895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Историки XIX века считали, что философы-просветители сильно повлияли на монархов.</a:t>
            </a:r>
          </a:p>
        </p:txBody>
      </p:sp>
      <p:sp>
        <p:nvSpPr>
          <p:cNvPr id="4" name="design-26">
            <a:extLst>
              <a:ext uri="{FF2B5EF4-FFF2-40B4-BE49-F238E27FC236}">
                <a16:creationId xmlns:a16="http://schemas.microsoft.com/office/drawing/2014/main" id="{771B823B-C3E5-46D6-8F08-674E8A35ED95}"/>
              </a:ext>
            </a:extLst>
          </p:cNvPr>
          <p:cNvSpPr>
            <a:spLocks noGrp="1"/>
          </p:cNvSpPr>
          <p:nvPr/>
        </p:nvSpPr>
        <p:spPr>
          <a:xfrm>
            <a:off x="514350" y="3352800"/>
            <a:ext cx="6838950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5" name="source-8-8-31">
            <a:extLst>
              <a:ext uri="{FF2B5EF4-FFF2-40B4-BE49-F238E27FC236}">
                <a16:creationId xmlns:a16="http://schemas.microsoft.com/office/drawing/2014/main" id="{1FC8AA9C-7C6C-4A06-8716-E47FC0DF009A}"/>
              </a:ext>
            </a:extLst>
          </p:cNvPr>
          <p:cNvSpPr>
            <a:spLocks noGrp="1"/>
          </p:cNvSpPr>
          <p:nvPr/>
        </p:nvSpPr>
        <p:spPr>
          <a:xfrm>
            <a:off x="514350" y="3600450"/>
            <a:ext cx="68389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Но на деле это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влияние оказалось скромнее:</a:t>
            </a: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многие правители не читали их труды.</a:t>
            </a:r>
          </a:p>
        </p:txBody>
      </p:sp>
      <p:sp>
        <p:nvSpPr>
          <p:cNvPr id="6" name="source-8-8-32">
            <a:extLst>
              <a:ext uri="{FF2B5EF4-FFF2-40B4-BE49-F238E27FC236}">
                <a16:creationId xmlns:a16="http://schemas.microsoft.com/office/drawing/2014/main" id="{60287BF9-F3D4-4937-9A69-7D4194AAD768}"/>
              </a:ext>
            </a:extLst>
          </p:cNvPr>
          <p:cNvSpPr>
            <a:spLocks noGrp="1"/>
          </p:cNvSpPr>
          <p:nvPr/>
        </p:nvSpPr>
        <p:spPr>
          <a:xfrm>
            <a:off x="514350" y="5019675"/>
            <a:ext cx="6838950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Некоторые, как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Иосиф II,</a:t>
            </a:r>
            <a:r>
              <a:rPr sz="24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пытались следовать просветительским принципам, что привело </a:t>
            </a:r>
            <a:r>
              <a:rPr sz="247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к кризисам.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232231" y="1657350"/>
            <a:ext cx="3233238" cy="4572000"/>
          </a:xfrm>
          <a:prstGeom prst="rect">
            <a:avLst/>
          </a:prstGeom>
        </p:spPr>
      </p:pic>
      <p:sp>
        <p:nvSpPr>
          <p:cNvPr id="8" name="design-27">
            <a:extLst>
              <a:ext uri="{FF2B5EF4-FFF2-40B4-BE49-F238E27FC236}">
                <a16:creationId xmlns:a16="http://schemas.microsoft.com/office/drawing/2014/main" id="{D133A349-9373-4FAD-A62D-5695841BB62F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9" name="author">
            <a:extLst>
              <a:ext uri="{FF2B5EF4-FFF2-40B4-BE49-F238E27FC236}">
                <a16:creationId xmlns:a16="http://schemas.microsoft.com/office/drawing/2014/main" id="{5D10B9B7-2FE1-44B3-BEE3-D55D829C837F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6269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rce-9-4-33">
            <a:extLst>
              <a:ext uri="{FF2B5EF4-FFF2-40B4-BE49-F238E27FC236}">
                <a16:creationId xmlns:a16="http://schemas.microsoft.com/office/drawing/2014/main" id="{A32982EF-D3E8-463B-95A8-6556091E9796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11633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0">
                <a:solidFill>
                  <a:srgbClr val="182D3B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82D3B"/>
                </a:solidFill>
                <a:latin typeface="Georgia"/>
                <a:ea typeface="Georgia"/>
                <a:cs typeface="Georgia"/>
              </a:rPr>
              <a:t>Реформы просвещённого абсолютизма</a:t>
            </a:r>
          </a:p>
        </p:txBody>
      </p:sp>
      <p:sp>
        <p:nvSpPr>
          <p:cNvPr id="2" name="design-28">
            <a:extLst>
              <a:ext uri="{FF2B5EF4-FFF2-40B4-BE49-F238E27FC236}">
                <a16:creationId xmlns:a16="http://schemas.microsoft.com/office/drawing/2014/main" id="{F94D318C-AC91-45DE-A59A-D743531890FA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11163300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3" name="design-29">
            <a:extLst>
              <a:ext uri="{FF2B5EF4-FFF2-40B4-BE49-F238E27FC236}">
                <a16:creationId xmlns:a16="http://schemas.microsoft.com/office/drawing/2014/main" id="{FADCB745-22BA-492F-8618-C8654D7B4037}"/>
              </a:ext>
            </a:extLst>
          </p:cNvPr>
          <p:cNvSpPr>
            <a:spLocks noGrp="1"/>
          </p:cNvSpPr>
          <p:nvPr/>
        </p:nvSpPr>
        <p:spPr>
          <a:xfrm>
            <a:off x="400050" y="1657350"/>
            <a:ext cx="3838575" cy="4543425"/>
          </a:xfrm>
          <a:prstGeom prst="rect">
            <a:avLst/>
          </a:prstGeom>
          <a:solidFill>
            <a:srgbClr val="182D3B"/>
          </a:solidFill>
          <a:ln w="0">
            <a:noFill/>
          </a:ln>
        </p:spPr>
      </p:sp>
      <p:sp>
        <p:nvSpPr>
          <p:cNvPr id="4" name="source-9-5-34">
            <a:extLst>
              <a:ext uri="{FF2B5EF4-FFF2-40B4-BE49-F238E27FC236}">
                <a16:creationId xmlns:a16="http://schemas.microsoft.com/office/drawing/2014/main" id="{6C6B4E51-60C7-48EE-8CF4-AE45F76960AD}"/>
              </a:ext>
            </a:extLst>
          </p:cNvPr>
          <p:cNvSpPr>
            <a:spLocks noGrp="1"/>
          </p:cNvSpPr>
          <p:nvPr/>
        </p:nvSpPr>
        <p:spPr>
          <a:xfrm>
            <a:off x="628650" y="1876425"/>
            <a:ext cx="33813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1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025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ПРИЧИНЫ</a:t>
            </a:r>
          </a:p>
        </p:txBody>
      </p:sp>
      <p:sp>
        <p:nvSpPr>
          <p:cNvPr id="5" name="design-30">
            <a:extLst>
              <a:ext uri="{FF2B5EF4-FFF2-40B4-BE49-F238E27FC236}">
                <a16:creationId xmlns:a16="http://schemas.microsoft.com/office/drawing/2014/main" id="{A43B47D9-5BD0-427C-9CF4-DE8C6D7A2BA5}"/>
              </a:ext>
            </a:extLst>
          </p:cNvPr>
          <p:cNvSpPr>
            <a:spLocks noGrp="1"/>
          </p:cNvSpPr>
          <p:nvPr/>
        </p:nvSpPr>
        <p:spPr>
          <a:xfrm>
            <a:off x="628650" y="2362200"/>
            <a:ext cx="3381375" cy="1333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6" name="source-9-7-35">
            <a:extLst>
              <a:ext uri="{FF2B5EF4-FFF2-40B4-BE49-F238E27FC236}">
                <a16:creationId xmlns:a16="http://schemas.microsoft.com/office/drawing/2014/main" id="{96248E6E-92F8-4D5B-9CF4-2E03FE08DA9C}"/>
              </a:ext>
            </a:extLst>
          </p:cNvPr>
          <p:cNvSpPr>
            <a:spLocks noGrp="1"/>
          </p:cNvSpPr>
          <p:nvPr/>
        </p:nvSpPr>
        <p:spPr>
          <a:xfrm>
            <a:off x="628650" y="2590800"/>
            <a:ext cx="3381375" cy="3324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F3EFE5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Одной из главных причин реформ стало </a:t>
            </a:r>
            <a:r>
              <a:rPr sz="2250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финансирование государственного управления.</a:t>
            </a:r>
            <a:r>
              <a:rPr sz="22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 Рост числа чиновников и армии требовал </a:t>
            </a:r>
            <a:r>
              <a:rPr sz="2250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больше денег,</a:t>
            </a:r>
            <a:r>
              <a:rPr sz="2250" b="0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 что вынуждало искать </a:t>
            </a:r>
            <a:r>
              <a:rPr sz="2250" b="1">
                <a:solidFill>
                  <a:srgbClr val="F3EFE5"/>
                </a:solidFill>
                <a:latin typeface="Calibri"/>
                <a:ea typeface="Calibri"/>
                <a:cs typeface="Calibri"/>
              </a:rPr>
              <a:t>новые источники доходов.</a:t>
            </a:r>
          </a:p>
        </p:txBody>
      </p:sp>
      <p:sp>
        <p:nvSpPr>
          <p:cNvPr id="7" name="source-9-6-36">
            <a:extLst>
              <a:ext uri="{FF2B5EF4-FFF2-40B4-BE49-F238E27FC236}">
                <a16:creationId xmlns:a16="http://schemas.microsoft.com/office/drawing/2014/main" id="{C4F70DDE-B466-4F4F-8B84-2FC2EC43C8F6}"/>
              </a:ext>
            </a:extLst>
          </p:cNvPr>
          <p:cNvSpPr>
            <a:spLocks noGrp="1"/>
          </p:cNvSpPr>
          <p:nvPr/>
        </p:nvSpPr>
        <p:spPr>
          <a:xfrm>
            <a:off x="4695825" y="1838325"/>
            <a:ext cx="698182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1">
                <a:solidFill>
                  <a:srgbClr val="742D3A"/>
                </a:solidFill>
                <a:latin typeface="Calibri"/>
                <a:ea typeface="Calibri"/>
                <a:cs typeface="Calibri"/>
              </a:defRPr>
            </a:pPr>
            <a:r>
              <a:rPr sz="2025" b="1">
                <a:solidFill>
                  <a:srgbClr val="742D3A"/>
                </a:solidFill>
                <a:latin typeface="Calibri"/>
                <a:ea typeface="Calibri"/>
                <a:cs typeface="Calibri"/>
              </a:rPr>
              <a:t>НАПРАВЛЕНИЯ</a:t>
            </a:r>
          </a:p>
        </p:txBody>
      </p:sp>
      <p:sp>
        <p:nvSpPr>
          <p:cNvPr id="8" name="source-9-8-37">
            <a:extLst>
              <a:ext uri="{FF2B5EF4-FFF2-40B4-BE49-F238E27FC236}">
                <a16:creationId xmlns:a16="http://schemas.microsoft.com/office/drawing/2014/main" id="{7F656106-A609-4956-B41F-497F037E5300}"/>
              </a:ext>
            </a:extLst>
          </p:cNvPr>
          <p:cNvSpPr>
            <a:spLocks noGrp="1"/>
          </p:cNvSpPr>
          <p:nvPr/>
        </p:nvSpPr>
        <p:spPr>
          <a:xfrm>
            <a:off x="4695825" y="2343150"/>
            <a:ext cx="698182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Церковные реформы</a:t>
            </a:r>
            <a:r>
              <a:rPr sz="22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включали конфискацию земель у церкви и изгнание иезуитов.</a:t>
            </a:r>
          </a:p>
        </p:txBody>
      </p:sp>
      <p:sp>
        <p:nvSpPr>
          <p:cNvPr id="9" name="design-31">
            <a:extLst>
              <a:ext uri="{FF2B5EF4-FFF2-40B4-BE49-F238E27FC236}">
                <a16:creationId xmlns:a16="http://schemas.microsoft.com/office/drawing/2014/main" id="{2C0460A5-E8AE-45B8-8138-A46FB1B0AB53}"/>
              </a:ext>
            </a:extLst>
          </p:cNvPr>
          <p:cNvSpPr>
            <a:spLocks noGrp="1"/>
          </p:cNvSpPr>
          <p:nvPr/>
        </p:nvSpPr>
        <p:spPr>
          <a:xfrm>
            <a:off x="4695825" y="3181350"/>
            <a:ext cx="6981825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10" name="source-9-9-38">
            <a:extLst>
              <a:ext uri="{FF2B5EF4-FFF2-40B4-BE49-F238E27FC236}">
                <a16:creationId xmlns:a16="http://schemas.microsoft.com/office/drawing/2014/main" id="{992DF7C7-9EC6-4D81-B823-35732F73E60A}"/>
              </a:ext>
            </a:extLst>
          </p:cNvPr>
          <p:cNvSpPr>
            <a:spLocks noGrp="1"/>
          </p:cNvSpPr>
          <p:nvPr/>
        </p:nvSpPr>
        <p:spPr>
          <a:xfrm>
            <a:off x="4695825" y="3362325"/>
            <a:ext cx="698182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В образовании</a:t>
            </a:r>
            <a:r>
              <a:rPr sz="22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появились новые учебные заведения и улучшились старые.</a:t>
            </a:r>
          </a:p>
        </p:txBody>
      </p:sp>
      <p:sp>
        <p:nvSpPr>
          <p:cNvPr id="11" name="design-32">
            <a:extLst>
              <a:ext uri="{FF2B5EF4-FFF2-40B4-BE49-F238E27FC236}">
                <a16:creationId xmlns:a16="http://schemas.microsoft.com/office/drawing/2014/main" id="{B70916A3-EF79-405A-9B24-C05D0FA1B69F}"/>
              </a:ext>
            </a:extLst>
          </p:cNvPr>
          <p:cNvSpPr>
            <a:spLocks noGrp="1"/>
          </p:cNvSpPr>
          <p:nvPr/>
        </p:nvSpPr>
        <p:spPr>
          <a:xfrm>
            <a:off x="4695825" y="4200525"/>
            <a:ext cx="6981825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12" name="source-9-10-39">
            <a:extLst>
              <a:ext uri="{FF2B5EF4-FFF2-40B4-BE49-F238E27FC236}">
                <a16:creationId xmlns:a16="http://schemas.microsoft.com/office/drawing/2014/main" id="{4A3CD8D8-4929-4A3B-9C78-67C58D53F388}"/>
              </a:ext>
            </a:extLst>
          </p:cNvPr>
          <p:cNvSpPr>
            <a:spLocks noGrp="1"/>
          </p:cNvSpPr>
          <p:nvPr/>
        </p:nvSpPr>
        <p:spPr>
          <a:xfrm>
            <a:off x="4695825" y="4381500"/>
            <a:ext cx="698182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250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Административные реформы</a:t>
            </a:r>
            <a:r>
              <a:rPr sz="2250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систематизировали законодательство, запретили пытки, улучшили медицину и отменили ограничения на торговлю.</a:t>
            </a:r>
          </a:p>
        </p:txBody>
      </p:sp>
      <p:sp>
        <p:nvSpPr>
          <p:cNvPr id="13" name="design-33">
            <a:extLst>
              <a:ext uri="{FF2B5EF4-FFF2-40B4-BE49-F238E27FC236}">
                <a16:creationId xmlns:a16="http://schemas.microsoft.com/office/drawing/2014/main" id="{D79DF722-F90C-4B16-936C-C0B7D5D954C1}"/>
              </a:ext>
            </a:extLst>
          </p:cNvPr>
          <p:cNvSpPr>
            <a:spLocks noGrp="1"/>
          </p:cNvSpPr>
          <p:nvPr/>
        </p:nvSpPr>
        <p:spPr>
          <a:xfrm>
            <a:off x="4695825" y="5534025"/>
            <a:ext cx="6981825" cy="13335"/>
          </a:xfrm>
          <a:prstGeom prst="rect">
            <a:avLst/>
          </a:prstGeom>
          <a:solidFill>
            <a:srgbClr val="C9BEA7"/>
          </a:solidFill>
          <a:ln w="0">
            <a:noFill/>
          </a:ln>
        </p:spPr>
      </p:sp>
      <p:sp>
        <p:nvSpPr>
          <p:cNvPr id="14" name="source-9-11-40">
            <a:extLst>
              <a:ext uri="{FF2B5EF4-FFF2-40B4-BE49-F238E27FC236}">
                <a16:creationId xmlns:a16="http://schemas.microsoft.com/office/drawing/2014/main" id="{5388315E-E4A6-4A59-BB52-13B3A5EC0C99}"/>
              </a:ext>
            </a:extLst>
          </p:cNvPr>
          <p:cNvSpPr>
            <a:spLocks noGrp="1"/>
          </p:cNvSpPr>
          <p:nvPr/>
        </p:nvSpPr>
        <p:spPr>
          <a:xfrm>
            <a:off x="4695825" y="5715000"/>
            <a:ext cx="698182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182D3B"/>
                </a:solidFill>
                <a:latin typeface="Calibri"/>
                <a:ea typeface="Calibri"/>
                <a:cs typeface="Calibri"/>
              </a:defRPr>
            </a:pPr>
            <a:r>
              <a:rPr sz="2175" b="1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Для увеличения налогов</a:t>
            </a:r>
            <a:r>
              <a:rPr sz="2175" b="0">
                <a:solidFill>
                  <a:srgbClr val="182D3B"/>
                </a:solidFill>
                <a:latin typeface="Calibri"/>
                <a:ea typeface="Calibri"/>
                <a:cs typeface="Calibri"/>
              </a:rPr>
              <a:t> ограничили зависимость крестьян от сеньоров.</a:t>
            </a:r>
          </a:p>
        </p:txBody>
      </p:sp>
      <p:sp>
        <p:nvSpPr>
          <p:cNvPr id="15" name="design-34">
            <a:extLst>
              <a:ext uri="{FF2B5EF4-FFF2-40B4-BE49-F238E27FC236}">
                <a16:creationId xmlns:a16="http://schemas.microsoft.com/office/drawing/2014/main" id="{E8362941-3C33-4876-B8F4-DE67312A0682}"/>
              </a:ext>
            </a:extLst>
          </p:cNvPr>
          <p:cNvSpPr>
            <a:spLocks noGrp="1"/>
          </p:cNvSpPr>
          <p:nvPr/>
        </p:nvSpPr>
        <p:spPr>
          <a:xfrm>
            <a:off x="514350" y="6433920"/>
            <a:ext cx="952500" cy="9525"/>
          </a:xfrm>
          <a:prstGeom prst="rect">
            <a:avLst/>
          </a:prstGeom>
          <a:solidFill>
            <a:srgbClr val="AC8D54"/>
          </a:solidFill>
          <a:ln w="0">
            <a:noFill/>
          </a:ln>
        </p:spPr>
      </p:sp>
      <p:sp>
        <p:nvSpPr>
          <p:cNvPr id="16" name="author">
            <a:extLst>
              <a:ext uri="{FF2B5EF4-FFF2-40B4-BE49-F238E27FC236}">
                <a16:creationId xmlns:a16="http://schemas.microsoft.com/office/drawing/2014/main" id="{05FF558C-83E5-40D0-AA53-F998C13A963B}"/>
              </a:ext>
            </a:extLst>
          </p:cNvPr>
          <p:cNvSpPr>
            <a:spLocks noGrp="1"/>
          </p:cNvSpPr>
          <p:nvPr/>
        </p:nvSpPr>
        <p:spPr>
          <a:xfrm>
            <a:off x="9867900" y="6500595"/>
            <a:ext cx="1809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75" b="0">
                <a:solidFill>
                  <a:srgbClr val="777A73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777A7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2532078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1446</Words>
  <Application>Microsoft Office PowerPoint</Application>
  <DocSecurity>0</DocSecurity>
  <PresentationFormat>Произвольный</PresentationFormat>
  <Paragraphs>121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2026-09-06T07:50:20Z</dcterms:created>
  <dcterms:modified xsi:type="dcterms:W3CDTF">2026-09-06T08:39:21Z</dcterms:modified>
</cp:coreProperties>
</file>