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3716000" cy="771525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84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D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rcRect l="17324" r="17324"/>
          <a:stretch>
            <a:fillRect/>
          </a:stretch>
        </p:blipFill>
        <p:spPr>
          <a:xfrm>
            <a:off x="7296150" y="0"/>
            <a:ext cx="6419850" cy="45053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rcRect t="20366" b="20366"/>
          <a:stretch>
            <a:fillRect/>
          </a:stretch>
        </p:blipFill>
        <p:spPr>
          <a:xfrm>
            <a:off x="7296150" y="4505325"/>
            <a:ext cx="6419850" cy="28289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53166D0-440D-4CD8-850F-C67F6E2DB42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296150" cy="7334250"/>
          </a:xfrm>
          <a:prstGeom prst="rect">
            <a:avLst/>
          </a:prstGeom>
          <a:solidFill>
            <a:srgbClr val="172D3D"/>
          </a:solidFill>
          <a:ln w="0">
            <a:noFill/>
          </a:ln>
        </p:spPr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0D9A5C05-FF11-443E-8174-BCA7158339FA}"/>
              </a:ext>
            </a:extLst>
          </p:cNvPr>
          <p:cNvSpPr>
            <a:spLocks noGrp="1"/>
          </p:cNvSpPr>
          <p:nvPr/>
        </p:nvSpPr>
        <p:spPr>
          <a:xfrm>
            <a:off x="6877050" y="428625"/>
            <a:ext cx="0" cy="6457950"/>
          </a:xfrm>
          <a:prstGeom prst="line">
            <a:avLst/>
          </a:prstGeom>
          <a:noFill/>
          <a:ln w="12383">
            <a:solidFill>
              <a:srgbClr val="B19A6A"/>
            </a:solidFill>
          </a:ln>
        </p:spPr>
      </p:sp>
      <p:sp>
        <p:nvSpPr>
          <p:cNvPr id="5" name="cover-title">
            <a:extLst>
              <a:ext uri="{FF2B5EF4-FFF2-40B4-BE49-F238E27FC236}">
                <a16:creationId xmlns:a16="http://schemas.microsoft.com/office/drawing/2014/main" id="{9713F394-9C4E-48C8-AE89-DED434FE35F6}"/>
              </a:ext>
            </a:extLst>
          </p:cNvPr>
          <p:cNvSpPr>
            <a:spLocks noGrp="1"/>
          </p:cNvSpPr>
          <p:nvPr/>
        </p:nvSpPr>
        <p:spPr>
          <a:xfrm>
            <a:off x="609600" y="1047750"/>
            <a:ext cx="5905500" cy="3486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4050" b="0" i="0">
                <a:solidFill>
                  <a:srgbClr val="FBF8F0"/>
                </a:solidFill>
                <a:latin typeface="Georgia"/>
                <a:ea typeface="Georgia"/>
                <a:cs typeface="Georgia"/>
              </a:defRPr>
            </a:pPr>
            <a:r>
              <a:rPr sz="4050" b="0" i="0">
                <a:solidFill>
                  <a:srgbClr val="FBF8F0"/>
                </a:solidFill>
                <a:latin typeface="Georgia"/>
                <a:ea typeface="Georgia"/>
                <a:cs typeface="Georgia"/>
              </a:rPr>
              <a:t>ГЕРМАНСКИЕ</a:t>
            </a:r>
          </a:p>
          <a:p>
            <a:pPr algn="l">
              <a:lnSpc>
                <a:spcPct val="104000"/>
              </a:lnSpc>
              <a:buNone/>
              <a:defRPr sz="4050" b="0" i="0">
                <a:solidFill>
                  <a:srgbClr val="FBF8F0"/>
                </a:solidFill>
                <a:latin typeface="Georgia"/>
                <a:ea typeface="Georgia"/>
                <a:cs typeface="Georgia"/>
              </a:defRPr>
            </a:pPr>
            <a:r>
              <a:rPr sz="4050" b="0" i="0">
                <a:solidFill>
                  <a:srgbClr val="FBF8F0"/>
                </a:solidFill>
                <a:latin typeface="Georgia"/>
                <a:ea typeface="Georgia"/>
                <a:cs typeface="Georgia"/>
              </a:rPr>
              <a:t>ЗЕМЛИ И МОНАРХИЯ</a:t>
            </a:r>
          </a:p>
          <a:p>
            <a:pPr algn="l">
              <a:lnSpc>
                <a:spcPct val="104000"/>
              </a:lnSpc>
              <a:buNone/>
              <a:defRPr sz="4050" b="0" i="0">
                <a:solidFill>
                  <a:srgbClr val="FBF8F0"/>
                </a:solidFill>
                <a:latin typeface="Georgia"/>
                <a:ea typeface="Georgia"/>
                <a:cs typeface="Georgia"/>
              </a:defRPr>
            </a:pPr>
            <a:r>
              <a:rPr sz="4050" b="0" i="0">
                <a:solidFill>
                  <a:srgbClr val="FBF8F0"/>
                </a:solidFill>
                <a:latin typeface="Georgia"/>
                <a:ea typeface="Georgia"/>
                <a:cs typeface="Georgia"/>
              </a:rPr>
              <a:t>ГАБСБУРГОВ</a:t>
            </a:r>
          </a:p>
          <a:p>
            <a:pPr algn="l">
              <a:lnSpc>
                <a:spcPct val="104000"/>
              </a:lnSpc>
              <a:buNone/>
              <a:defRPr sz="4050" b="0" i="0">
                <a:solidFill>
                  <a:srgbClr val="FBF8F0"/>
                </a:solidFill>
                <a:latin typeface="Georgia"/>
                <a:ea typeface="Georgia"/>
                <a:cs typeface="Georgia"/>
              </a:defRPr>
            </a:pPr>
            <a:r>
              <a:rPr sz="4050" b="0" i="0">
                <a:solidFill>
                  <a:srgbClr val="FBF8F0"/>
                </a:solidFill>
                <a:latin typeface="Georgia"/>
                <a:ea typeface="Georgia"/>
                <a:cs typeface="Georgia"/>
              </a:rPr>
              <a:t>В XVIII ВЕКЕ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BEEEBA1-7494-4E27-90A0-590CD0621F36}"/>
              </a:ext>
            </a:extLst>
          </p:cNvPr>
          <p:cNvSpPr>
            <a:spLocks noGrp="1"/>
          </p:cNvSpPr>
          <p:nvPr/>
        </p:nvSpPr>
        <p:spPr>
          <a:xfrm>
            <a:off x="609600" y="4629150"/>
            <a:ext cx="2171700" cy="0"/>
          </a:xfrm>
          <a:prstGeom prst="line">
            <a:avLst/>
          </a:prstGeom>
          <a:noFill/>
          <a:ln w="19050">
            <a:solidFill>
              <a:srgbClr val="B19A6A"/>
            </a:solidFill>
          </a:ln>
        </p:spPr>
      </p:sp>
      <p:sp>
        <p:nvSpPr>
          <p:cNvPr id="7" name="text-2">
            <a:extLst>
              <a:ext uri="{FF2B5EF4-FFF2-40B4-BE49-F238E27FC236}">
                <a16:creationId xmlns:a16="http://schemas.microsoft.com/office/drawing/2014/main" id="{751D1A03-E4F6-4858-B468-06EB9F80DA30}"/>
              </a:ext>
            </a:extLst>
          </p:cNvPr>
          <p:cNvSpPr>
            <a:spLocks noGrp="1"/>
          </p:cNvSpPr>
          <p:nvPr/>
        </p:nvSpPr>
        <p:spPr>
          <a:xfrm>
            <a:off x="609600" y="5019675"/>
            <a:ext cx="5915025" cy="1752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75" b="0" i="0">
                <a:solidFill>
                  <a:srgbClr val="FBF8F0"/>
                </a:solidFill>
                <a:latin typeface="Calibri"/>
                <a:ea typeface="Calibri"/>
                <a:cs typeface="Calibri"/>
              </a:defRPr>
            </a:pPr>
            <a:r>
              <a:rPr sz="2775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Почему жители германских земель в XVIII в. так и не создали единого государства?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FAC3CDD-3DB1-4AE4-AC83-E93797C7737A}"/>
              </a:ext>
            </a:extLst>
          </p:cNvPr>
          <p:cNvSpPr>
            <a:spLocks noGrp="1"/>
          </p:cNvSpPr>
          <p:nvPr/>
        </p:nvSpPr>
        <p:spPr>
          <a:xfrm>
            <a:off x="609600" y="7334250"/>
            <a:ext cx="12496800" cy="0"/>
          </a:xfrm>
          <a:prstGeom prst="line">
            <a:avLst/>
          </a:prstGeom>
          <a:noFill/>
          <a:ln w="7620">
            <a:solidFill>
              <a:srgbClr val="62717A"/>
            </a:solidFill>
          </a:ln>
        </p:spPr>
      </p:sp>
      <p:sp>
        <p:nvSpPr>
          <p:cNvPr id="9" name="author-signature">
            <a:extLst>
              <a:ext uri="{FF2B5EF4-FFF2-40B4-BE49-F238E27FC236}">
                <a16:creationId xmlns:a16="http://schemas.microsoft.com/office/drawing/2014/main" id="{710CB1AC-7F78-46FF-8509-B45B804FDC32}"/>
              </a:ext>
            </a:extLst>
          </p:cNvPr>
          <p:cNvSpPr>
            <a:spLocks noGrp="1"/>
          </p:cNvSpPr>
          <p:nvPr/>
        </p:nvSpPr>
        <p:spPr>
          <a:xfrm>
            <a:off x="11201400" y="7419975"/>
            <a:ext cx="1905000" cy="219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DCD2BD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DCD2BD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589545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-title">
            <a:extLst>
              <a:ext uri="{FF2B5EF4-FFF2-40B4-BE49-F238E27FC236}">
                <a16:creationId xmlns:a16="http://schemas.microsoft.com/office/drawing/2014/main" id="{A93C7FAA-70AC-40AF-B206-240DD1B30384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12496800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975" b="0" i="0">
                <a:solidFill>
                  <a:srgbClr val="172D3D"/>
                </a:solidFill>
                <a:latin typeface="Georgia"/>
                <a:ea typeface="Georgia"/>
                <a:cs typeface="Georgia"/>
              </a:defRPr>
            </a:pPr>
            <a:r>
              <a:rPr sz="3975" b="0" i="0">
                <a:solidFill>
                  <a:srgbClr val="172D3D"/>
                </a:solidFill>
                <a:latin typeface="Georgia"/>
                <a:ea typeface="Georgia"/>
                <a:cs typeface="Georgia"/>
              </a:rPr>
              <a:t>Административная реформа Иосифа II</a:t>
            </a:r>
          </a:p>
        </p:txBody>
      </p:sp>
      <p:sp>
        <p:nvSpPr>
          <p:cNvPr id="2" name="slide-subtitle">
            <a:extLst>
              <a:ext uri="{FF2B5EF4-FFF2-40B4-BE49-F238E27FC236}">
                <a16:creationId xmlns:a16="http://schemas.microsoft.com/office/drawing/2014/main" id="{00216109-8943-4C60-BE9E-7AA81DA7C84E}"/>
              </a:ext>
            </a:extLst>
          </p:cNvPr>
          <p:cNvSpPr>
            <a:spLocks noGrp="1"/>
          </p:cNvSpPr>
          <p:nvPr/>
        </p:nvSpPr>
        <p:spPr>
          <a:xfrm>
            <a:off x="609600" y="1181100"/>
            <a:ext cx="124968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Единая империя — один язык, одни законы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33A0AE87-17E7-45C3-9A61-7199B3F0F45E}"/>
              </a:ext>
            </a:extLst>
          </p:cNvPr>
          <p:cNvSpPr>
            <a:spLocks noGrp="1"/>
          </p:cNvSpPr>
          <p:nvPr/>
        </p:nvSpPr>
        <p:spPr>
          <a:xfrm>
            <a:off x="609600" y="7334250"/>
            <a:ext cx="12496800" cy="0"/>
          </a:xfrm>
          <a:prstGeom prst="line">
            <a:avLst/>
          </a:prstGeom>
          <a:noFill/>
          <a:ln w="7620">
            <a:solidFill>
              <a:srgbClr val="CABB9F"/>
            </a:solidFill>
          </a:ln>
        </p:spPr>
      </p:sp>
      <p:sp>
        <p:nvSpPr>
          <p:cNvPr id="4" name="author-signature">
            <a:extLst>
              <a:ext uri="{FF2B5EF4-FFF2-40B4-BE49-F238E27FC236}">
                <a16:creationId xmlns:a16="http://schemas.microsoft.com/office/drawing/2014/main" id="{52254D0D-4DCD-49E1-AA5B-AC4B9543DACC}"/>
              </a:ext>
            </a:extLst>
          </p:cNvPr>
          <p:cNvSpPr>
            <a:spLocks noGrp="1"/>
          </p:cNvSpPr>
          <p:nvPr/>
        </p:nvSpPr>
        <p:spPr>
          <a:xfrm>
            <a:off x="11201400" y="7419975"/>
            <a:ext cx="1905000" cy="219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6B7B9BC-60EC-48E1-9537-4D4E5E9C9E0D}"/>
              </a:ext>
            </a:extLst>
          </p:cNvPr>
          <p:cNvSpPr>
            <a:spLocks noGrp="1"/>
          </p:cNvSpPr>
          <p:nvPr/>
        </p:nvSpPr>
        <p:spPr>
          <a:xfrm>
            <a:off x="609600" y="2009775"/>
            <a:ext cx="12496800" cy="1171575"/>
          </a:xfrm>
          <a:prstGeom prst="rect">
            <a:avLst/>
          </a:prstGeom>
          <a:solidFill>
            <a:srgbClr val="793E4B"/>
          </a:solidFill>
          <a:ln w="0">
            <a:noFill/>
          </a:ln>
        </p:spPr>
      </p:sp>
      <p:sp>
        <p:nvSpPr>
          <p:cNvPr id="6" name="text-89">
            <a:extLst>
              <a:ext uri="{FF2B5EF4-FFF2-40B4-BE49-F238E27FC236}">
                <a16:creationId xmlns:a16="http://schemas.microsoft.com/office/drawing/2014/main" id="{522DDE01-3998-404A-90D1-341A549AAA03}"/>
              </a:ext>
            </a:extLst>
          </p:cNvPr>
          <p:cNvSpPr>
            <a:spLocks noGrp="1"/>
          </p:cNvSpPr>
          <p:nvPr/>
        </p:nvSpPr>
        <p:spPr>
          <a:xfrm>
            <a:off x="866775" y="2209800"/>
            <a:ext cx="11982450" cy="904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000" b="0" i="0">
                <a:solidFill>
                  <a:srgbClr val="FBF8F0"/>
                </a:solidFill>
                <a:latin typeface="Calibri"/>
                <a:ea typeface="Calibri"/>
                <a:cs typeface="Calibri"/>
              </a:defRPr>
            </a:pPr>
            <a:r>
              <a:rPr sz="3000" b="1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Цель:</a:t>
            </a:r>
            <a:r>
              <a:rPr sz="3000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 Создание централизованного государства с едиными законами.</a:t>
            </a:r>
          </a:p>
        </p:txBody>
      </p:sp>
      <p:sp>
        <p:nvSpPr>
          <p:cNvPr id="7" name="text-90">
            <a:extLst>
              <a:ext uri="{FF2B5EF4-FFF2-40B4-BE49-F238E27FC236}">
                <a16:creationId xmlns:a16="http://schemas.microsoft.com/office/drawing/2014/main" id="{B43DBE72-30B9-4F52-BED7-1CBFEBC66802}"/>
              </a:ext>
            </a:extLst>
          </p:cNvPr>
          <p:cNvSpPr>
            <a:spLocks noGrp="1"/>
          </p:cNvSpPr>
          <p:nvPr/>
        </p:nvSpPr>
        <p:spPr>
          <a:xfrm>
            <a:off x="609600" y="3486150"/>
            <a:ext cx="12496800" cy="495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000" b="1" i="0">
                <a:solidFill>
                  <a:srgbClr val="793E4B"/>
                </a:solidFill>
                <a:latin typeface="Calibri"/>
                <a:ea typeface="Calibri"/>
                <a:cs typeface="Calibri"/>
              </a:defRPr>
            </a:pPr>
            <a:r>
              <a:rPr sz="3000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Меры: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8C0CE5F-6C8A-4843-A7C7-456876B9CCCD}"/>
              </a:ext>
            </a:extLst>
          </p:cNvPr>
          <p:cNvSpPr>
            <a:spLocks noGrp="1"/>
          </p:cNvSpPr>
          <p:nvPr/>
        </p:nvSpPr>
        <p:spPr>
          <a:xfrm>
            <a:off x="6858000" y="4114800"/>
            <a:ext cx="0" cy="2895600"/>
          </a:xfrm>
          <a:prstGeom prst="line">
            <a:avLst/>
          </a:prstGeom>
          <a:noFill/>
          <a:ln w="9525">
            <a:solidFill>
              <a:srgbClr val="CABB9F"/>
            </a:solidFill>
          </a:ln>
        </p:spPr>
      </p:sp>
      <p:sp>
        <p:nvSpPr>
          <p:cNvPr id="9" name="text-91">
            <a:extLst>
              <a:ext uri="{FF2B5EF4-FFF2-40B4-BE49-F238E27FC236}">
                <a16:creationId xmlns:a16="http://schemas.microsoft.com/office/drawing/2014/main" id="{9E694298-AD8E-4730-8274-F2B941A5DF34}"/>
              </a:ext>
            </a:extLst>
          </p:cNvPr>
          <p:cNvSpPr>
            <a:spLocks noGrp="1"/>
          </p:cNvSpPr>
          <p:nvPr/>
        </p:nvSpPr>
        <p:spPr>
          <a:xfrm>
            <a:off x="828675" y="4248150"/>
            <a:ext cx="5410200" cy="1466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Отказ от коронации </a:t>
            </a:r>
            <a:r>
              <a:rPr sz="277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венгерской и чешской коронами</a:t>
            </a:r>
            <a:r>
              <a: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→ </a:t>
            </a:r>
            <a:r>
              <a:rPr sz="277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ликвидация автономии</a:t>
            </a:r>
            <a:r>
              <a: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10" name="text-92">
            <a:extLst>
              <a:ext uri="{FF2B5EF4-FFF2-40B4-BE49-F238E27FC236}">
                <a16:creationId xmlns:a16="http://schemas.microsoft.com/office/drawing/2014/main" id="{31E72D9E-9A0F-4C8A-AB2B-DB4A2C3143D8}"/>
              </a:ext>
            </a:extLst>
          </p:cNvPr>
          <p:cNvSpPr>
            <a:spLocks noGrp="1"/>
          </p:cNvSpPr>
          <p:nvPr/>
        </p:nvSpPr>
        <p:spPr>
          <a:xfrm>
            <a:off x="828675" y="6067425"/>
            <a:ext cx="5410200" cy="1047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Упразднение местных органов самоуправления.</a:t>
            </a:r>
          </a:p>
        </p:txBody>
      </p:sp>
      <p:sp>
        <p:nvSpPr>
          <p:cNvPr id="11" name="text-93">
            <a:extLst>
              <a:ext uri="{FF2B5EF4-FFF2-40B4-BE49-F238E27FC236}">
                <a16:creationId xmlns:a16="http://schemas.microsoft.com/office/drawing/2014/main" id="{9A0A9C47-BA09-4FBF-BF7A-659F4B188515}"/>
              </a:ext>
            </a:extLst>
          </p:cNvPr>
          <p:cNvSpPr>
            <a:spLocks noGrp="1"/>
          </p:cNvSpPr>
          <p:nvPr/>
        </p:nvSpPr>
        <p:spPr>
          <a:xfrm>
            <a:off x="7562850" y="4248150"/>
            <a:ext cx="5314950" cy="1466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Введение единого государственного языка – </a:t>
            </a:r>
            <a:r>
              <a:rPr sz="277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немецкого</a:t>
            </a:r>
            <a:r>
              <a: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12" name="text-94">
            <a:extLst>
              <a:ext uri="{FF2B5EF4-FFF2-40B4-BE49-F238E27FC236}">
                <a16:creationId xmlns:a16="http://schemas.microsoft.com/office/drawing/2014/main" id="{AF4FA04D-D912-4D94-ACD3-A28AE3C91CE9}"/>
              </a:ext>
            </a:extLst>
          </p:cNvPr>
          <p:cNvSpPr>
            <a:spLocks noGrp="1"/>
          </p:cNvSpPr>
          <p:nvPr/>
        </p:nvSpPr>
        <p:spPr>
          <a:xfrm>
            <a:off x="7562850" y="6067425"/>
            <a:ext cx="5314950" cy="1047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Немецкий язык в делопроизводстве и образовании.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E42BC4B-6BE5-4E77-90AD-3C8A47026005}"/>
              </a:ext>
            </a:extLst>
          </p:cNvPr>
          <p:cNvSpPr>
            <a:spLocks noGrp="1"/>
          </p:cNvSpPr>
          <p:nvPr/>
        </p:nvSpPr>
        <p:spPr>
          <a:xfrm>
            <a:off x="609600" y="4276725"/>
            <a:ext cx="0" cy="1285875"/>
          </a:xfrm>
          <a:prstGeom prst="line">
            <a:avLst/>
          </a:prstGeom>
          <a:noFill/>
          <a:ln w="28575">
            <a:solidFill>
              <a:srgbClr val="B19A6A"/>
            </a:solidFill>
          </a:ln>
        </p:spPr>
      </p:sp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6F5EBE8-235F-4DEC-8255-3CD90889BFFE}"/>
              </a:ext>
            </a:extLst>
          </p:cNvPr>
          <p:cNvSpPr>
            <a:spLocks noGrp="1"/>
          </p:cNvSpPr>
          <p:nvPr/>
        </p:nvSpPr>
        <p:spPr>
          <a:xfrm>
            <a:off x="7343775" y="4276725"/>
            <a:ext cx="0" cy="1285875"/>
          </a:xfrm>
          <a:prstGeom prst="line">
            <a:avLst/>
          </a:prstGeom>
          <a:noFill/>
          <a:ln w="28575">
            <a:solidFill>
              <a:srgbClr val="B19A6A"/>
            </a:solidFill>
          </a:ln>
        </p:spPr>
      </p:sp>
    </p:spTree>
    <p:extLst>
      <p:ext uri="{BB962C8B-B14F-4D97-AF65-F5344CB8AC3E}">
        <p14:creationId xmlns:p14="http://schemas.microsoft.com/office/powerpoint/2010/main" val="878428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-title">
            <a:extLst>
              <a:ext uri="{FF2B5EF4-FFF2-40B4-BE49-F238E27FC236}">
                <a16:creationId xmlns:a16="http://schemas.microsoft.com/office/drawing/2014/main" id="{C154152E-86BF-4E51-9701-FAE019CB1A0B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12496800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900" b="0" i="0">
                <a:solidFill>
                  <a:srgbClr val="172D3D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172D3D"/>
                </a:solidFill>
                <a:latin typeface="Georgia"/>
                <a:ea typeface="Georgia"/>
                <a:cs typeface="Georgia"/>
              </a:rPr>
              <a:t>Сопротивление реформам и их провал</a:t>
            </a:r>
          </a:p>
        </p:txBody>
      </p:sp>
      <p:sp>
        <p:nvSpPr>
          <p:cNvPr id="2" name="slide-subtitle">
            <a:extLst>
              <a:ext uri="{FF2B5EF4-FFF2-40B4-BE49-F238E27FC236}">
                <a16:creationId xmlns:a16="http://schemas.microsoft.com/office/drawing/2014/main" id="{A6B06EE6-2DD5-4261-B0C4-20EF6340B9E5}"/>
              </a:ext>
            </a:extLst>
          </p:cNvPr>
          <p:cNvSpPr>
            <a:spLocks noGrp="1"/>
          </p:cNvSpPr>
          <p:nvPr/>
        </p:nvSpPr>
        <p:spPr>
          <a:xfrm>
            <a:off x="609600" y="1181100"/>
            <a:ext cx="124968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Непокорные провинции: Венгрия и Бельгия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73E24B6-0260-482B-AA14-B3ACD60C89D8}"/>
              </a:ext>
            </a:extLst>
          </p:cNvPr>
          <p:cNvSpPr>
            <a:spLocks noGrp="1"/>
          </p:cNvSpPr>
          <p:nvPr/>
        </p:nvSpPr>
        <p:spPr>
          <a:xfrm>
            <a:off x="609600" y="7334250"/>
            <a:ext cx="12496800" cy="0"/>
          </a:xfrm>
          <a:prstGeom prst="line">
            <a:avLst/>
          </a:prstGeom>
          <a:noFill/>
          <a:ln w="7620">
            <a:solidFill>
              <a:srgbClr val="CABB9F"/>
            </a:solidFill>
          </a:ln>
        </p:spPr>
      </p:sp>
      <p:sp>
        <p:nvSpPr>
          <p:cNvPr id="4" name="author-signature">
            <a:extLst>
              <a:ext uri="{FF2B5EF4-FFF2-40B4-BE49-F238E27FC236}">
                <a16:creationId xmlns:a16="http://schemas.microsoft.com/office/drawing/2014/main" id="{8AAEA741-21A2-4BA3-82A9-DFC47EEF34CF}"/>
              </a:ext>
            </a:extLst>
          </p:cNvPr>
          <p:cNvSpPr>
            <a:spLocks noGrp="1"/>
          </p:cNvSpPr>
          <p:nvPr/>
        </p:nvSpPr>
        <p:spPr>
          <a:xfrm>
            <a:off x="11201400" y="7419975"/>
            <a:ext cx="1905000" cy="219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5" name="text-98">
            <a:extLst>
              <a:ext uri="{FF2B5EF4-FFF2-40B4-BE49-F238E27FC236}">
                <a16:creationId xmlns:a16="http://schemas.microsoft.com/office/drawing/2014/main" id="{A22C45B5-0F79-434D-8CFB-0F0C137E0ED2}"/>
              </a:ext>
            </a:extLst>
          </p:cNvPr>
          <p:cNvSpPr>
            <a:spLocks noGrp="1"/>
          </p:cNvSpPr>
          <p:nvPr/>
        </p:nvSpPr>
        <p:spPr>
          <a:xfrm>
            <a:off x="609600" y="2057400"/>
            <a:ext cx="762000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75" b="1" i="0">
                <a:solidFill>
                  <a:srgbClr val="793E4B"/>
                </a:solidFill>
                <a:latin typeface="Calibri"/>
                <a:ea typeface="Calibri"/>
                <a:cs typeface="Calibri"/>
              </a:defRPr>
            </a:pPr>
            <a:r>
              <a:rPr sz="277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Причины недовольства:</a:t>
            </a:r>
          </a:p>
        </p:txBody>
      </p:sp>
      <p:sp>
        <p:nvSpPr>
          <p:cNvPr id="6" name="text-99">
            <a:extLst>
              <a:ext uri="{FF2B5EF4-FFF2-40B4-BE49-F238E27FC236}">
                <a16:creationId xmlns:a16="http://schemas.microsoft.com/office/drawing/2014/main" id="{7CC21583-F052-4222-8EE8-34498BA4A161}"/>
              </a:ext>
            </a:extLst>
          </p:cNvPr>
          <p:cNvSpPr>
            <a:spLocks noGrp="1"/>
          </p:cNvSpPr>
          <p:nvPr/>
        </p:nvSpPr>
        <p:spPr>
          <a:xfrm>
            <a:off x="609600" y="2657475"/>
            <a:ext cx="762000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Дворянство:</a:t>
            </a: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против отмены крепостного права и налоговых реформ.</a:t>
            </a:r>
          </a:p>
        </p:txBody>
      </p:sp>
      <p:sp>
        <p:nvSpPr>
          <p:cNvPr id="7" name="text-100">
            <a:extLst>
              <a:ext uri="{FF2B5EF4-FFF2-40B4-BE49-F238E27FC236}">
                <a16:creationId xmlns:a16="http://schemas.microsoft.com/office/drawing/2014/main" id="{FB0C1313-3313-4F4E-9862-D7E8EE9F38CF}"/>
              </a:ext>
            </a:extLst>
          </p:cNvPr>
          <p:cNvSpPr>
            <a:spLocks noGrp="1"/>
          </p:cNvSpPr>
          <p:nvPr/>
        </p:nvSpPr>
        <p:spPr>
          <a:xfrm>
            <a:off x="609600" y="3667125"/>
            <a:ext cx="7620000" cy="485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Церковь:</a:t>
            </a: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против секуляризации.</a:t>
            </a:r>
          </a:p>
        </p:txBody>
      </p:sp>
      <p:sp>
        <p:nvSpPr>
          <p:cNvPr id="8" name="text-101">
            <a:extLst>
              <a:ext uri="{FF2B5EF4-FFF2-40B4-BE49-F238E27FC236}">
                <a16:creationId xmlns:a16="http://schemas.microsoft.com/office/drawing/2014/main" id="{6DFF55C0-84FF-4DF2-BB8A-D43EA33AD53E}"/>
              </a:ext>
            </a:extLst>
          </p:cNvPr>
          <p:cNvSpPr>
            <a:spLocks noGrp="1"/>
          </p:cNvSpPr>
          <p:nvPr/>
        </p:nvSpPr>
        <p:spPr>
          <a:xfrm>
            <a:off x="609600" y="4267200"/>
            <a:ext cx="7620000" cy="1047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Национальные окраины (Венгрия, Бельгия):</a:t>
            </a: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против унификации и германизации.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4BBACF9-F80B-43D8-94D9-3450B05241E4}"/>
              </a:ext>
            </a:extLst>
          </p:cNvPr>
          <p:cNvSpPr>
            <a:spLocks noGrp="1"/>
          </p:cNvSpPr>
          <p:nvPr/>
        </p:nvSpPr>
        <p:spPr>
          <a:xfrm>
            <a:off x="8877300" y="2047875"/>
            <a:ext cx="4276725" cy="3676650"/>
          </a:xfrm>
          <a:prstGeom prst="rect">
            <a:avLst/>
          </a:prstGeom>
          <a:noFill/>
          <a:ln w="9525">
            <a:solidFill>
              <a:srgbClr val="B19A6A"/>
            </a:solidFill>
          </a:ln>
        </p:spPr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924925" y="2106298"/>
            <a:ext cx="4181475" cy="3559804"/>
          </a:xfrm>
          <a:prstGeom prst="rect">
            <a:avLst/>
          </a:prstGeom>
        </p:spPr>
      </p:pic>
      <p:sp>
        <p:nvSpPr>
          <p:cNvPr id="11" name="text-102">
            <a:extLst>
              <a:ext uri="{FF2B5EF4-FFF2-40B4-BE49-F238E27FC236}">
                <a16:creationId xmlns:a16="http://schemas.microsoft.com/office/drawing/2014/main" id="{B3D4D702-5450-4178-929A-D57EB72AF6CD}"/>
              </a:ext>
            </a:extLst>
          </p:cNvPr>
          <p:cNvSpPr>
            <a:spLocks noGrp="1"/>
          </p:cNvSpPr>
          <p:nvPr/>
        </p:nvSpPr>
        <p:spPr>
          <a:xfrm>
            <a:off x="609600" y="5514975"/>
            <a:ext cx="7620000" cy="457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75" b="1" i="0">
                <a:solidFill>
                  <a:srgbClr val="793E4B"/>
                </a:solidFill>
                <a:latin typeface="Calibri"/>
                <a:ea typeface="Calibri"/>
                <a:cs typeface="Calibri"/>
              </a:defRPr>
            </a:pPr>
            <a:r>
              <a:rPr sz="277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Результат:</a:t>
            </a:r>
          </a:p>
        </p:txBody>
      </p:sp>
      <p:sp>
        <p:nvSpPr>
          <p:cNvPr id="12" name="text-103">
            <a:extLst>
              <a:ext uri="{FF2B5EF4-FFF2-40B4-BE49-F238E27FC236}">
                <a16:creationId xmlns:a16="http://schemas.microsoft.com/office/drawing/2014/main" id="{13BA4C31-0750-49EA-B462-165F00B4ACF0}"/>
              </a:ext>
            </a:extLst>
          </p:cNvPr>
          <p:cNvSpPr>
            <a:spLocks noGrp="1"/>
          </p:cNvSpPr>
          <p:nvPr/>
        </p:nvSpPr>
        <p:spPr>
          <a:xfrm>
            <a:off x="609600" y="6019800"/>
            <a:ext cx="7620000" cy="771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Бельгийская революция </a:t>
            </a:r>
            <a:r>
              <a:rPr sz="2400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1789-1790 гг.</a:t>
            </a:r>
            <a:r>
              <a: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→ провозглашение независимости.</a:t>
            </a:r>
          </a:p>
        </p:txBody>
      </p:sp>
      <p:sp>
        <p:nvSpPr>
          <p:cNvPr id="13" name="text-104">
            <a:extLst>
              <a:ext uri="{FF2B5EF4-FFF2-40B4-BE49-F238E27FC236}">
                <a16:creationId xmlns:a16="http://schemas.microsoft.com/office/drawing/2014/main" id="{5C6817DA-4012-489C-AED2-4488E405EE27}"/>
              </a:ext>
            </a:extLst>
          </p:cNvPr>
          <p:cNvSpPr>
            <a:spLocks noGrp="1"/>
          </p:cNvSpPr>
          <p:nvPr/>
        </p:nvSpPr>
        <p:spPr>
          <a:xfrm>
            <a:off x="8924925" y="5953125"/>
            <a:ext cx="4181475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Угроза восстания в Венгрии.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1D23304-8531-409A-AD50-7FD898A77734}"/>
              </a:ext>
            </a:extLst>
          </p:cNvPr>
          <p:cNvSpPr>
            <a:spLocks noGrp="1"/>
          </p:cNvSpPr>
          <p:nvPr/>
        </p:nvSpPr>
        <p:spPr>
          <a:xfrm>
            <a:off x="609600" y="6819900"/>
            <a:ext cx="12496800" cy="438150"/>
          </a:xfrm>
          <a:prstGeom prst="rect">
            <a:avLst/>
          </a:prstGeom>
          <a:solidFill>
            <a:srgbClr val="EADFE0"/>
          </a:solidFill>
          <a:ln w="0">
            <a:noFill/>
          </a:ln>
        </p:spPr>
      </p:sp>
      <p:sp>
        <p:nvSpPr>
          <p:cNvPr id="15" name="text-105">
            <a:extLst>
              <a:ext uri="{FF2B5EF4-FFF2-40B4-BE49-F238E27FC236}">
                <a16:creationId xmlns:a16="http://schemas.microsoft.com/office/drawing/2014/main" id="{90C8534E-9F7E-4612-BC32-F8CD71BDB96B}"/>
              </a:ext>
            </a:extLst>
          </p:cNvPr>
          <p:cNvSpPr>
            <a:spLocks noGrp="1"/>
          </p:cNvSpPr>
          <p:nvPr/>
        </p:nvSpPr>
        <p:spPr>
          <a:xfrm>
            <a:off x="762000" y="6858000"/>
            <a:ext cx="12192000" cy="438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0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100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Итог:</a:t>
            </a:r>
            <a:r>
              <a:rPr sz="21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Перед смертью Иосиф II был вынужден отменить почти все свои реформы.</a:t>
            </a:r>
          </a:p>
        </p:txBody>
      </p:sp>
    </p:spTree>
    <p:extLst>
      <p:ext uri="{BB962C8B-B14F-4D97-AF65-F5344CB8AC3E}">
        <p14:creationId xmlns:p14="http://schemas.microsoft.com/office/powerpoint/2010/main" val="146254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-title">
            <a:extLst>
              <a:ext uri="{FF2B5EF4-FFF2-40B4-BE49-F238E27FC236}">
                <a16:creationId xmlns:a16="http://schemas.microsoft.com/office/drawing/2014/main" id="{93452780-A677-4024-9B37-F7FE8ED7A9E2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12496800" cy="1152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975" b="0" i="0">
                <a:solidFill>
                  <a:srgbClr val="172D3D"/>
                </a:solidFill>
                <a:latin typeface="Georgia"/>
                <a:ea typeface="Georgia"/>
                <a:cs typeface="Georgia"/>
              </a:defRPr>
            </a:pPr>
            <a:r>
              <a:rPr sz="3975" b="0" i="0">
                <a:solidFill>
                  <a:srgbClr val="172D3D"/>
                </a:solidFill>
                <a:latin typeface="Georgia"/>
                <a:ea typeface="Georgia"/>
                <a:cs typeface="Georgia"/>
              </a:rPr>
              <a:t>Сравнительная таблица: Пруссия и Австрия</a:t>
            </a:r>
          </a:p>
        </p:txBody>
      </p:sp>
      <p:sp>
        <p:nvSpPr>
          <p:cNvPr id="2" name="slide-subtitle">
            <a:extLst>
              <a:ext uri="{FF2B5EF4-FFF2-40B4-BE49-F238E27FC236}">
                <a16:creationId xmlns:a16="http://schemas.microsoft.com/office/drawing/2014/main" id="{086C9992-5CC2-4624-961C-C948119625EB}"/>
              </a:ext>
            </a:extLst>
          </p:cNvPr>
          <p:cNvSpPr>
            <a:spLocks noGrp="1"/>
          </p:cNvSpPr>
          <p:nvPr/>
        </p:nvSpPr>
        <p:spPr>
          <a:xfrm>
            <a:off x="609600" y="1562100"/>
            <a:ext cx="124968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Два пути усиления, два разных результата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488FE83D-8FD2-4107-A549-C3D5292D68DE}"/>
              </a:ext>
            </a:extLst>
          </p:cNvPr>
          <p:cNvSpPr>
            <a:spLocks noGrp="1"/>
          </p:cNvSpPr>
          <p:nvPr/>
        </p:nvSpPr>
        <p:spPr>
          <a:xfrm>
            <a:off x="609600" y="7334250"/>
            <a:ext cx="12496800" cy="0"/>
          </a:xfrm>
          <a:prstGeom prst="line">
            <a:avLst/>
          </a:prstGeom>
          <a:noFill/>
          <a:ln w="7620">
            <a:solidFill>
              <a:srgbClr val="CABB9F"/>
            </a:solidFill>
          </a:ln>
        </p:spPr>
      </p:sp>
      <p:sp>
        <p:nvSpPr>
          <p:cNvPr id="4" name="author-signature">
            <a:extLst>
              <a:ext uri="{FF2B5EF4-FFF2-40B4-BE49-F238E27FC236}">
                <a16:creationId xmlns:a16="http://schemas.microsoft.com/office/drawing/2014/main" id="{9DE7FE01-3974-4BDB-B36D-7CAF5C65B4A0}"/>
              </a:ext>
            </a:extLst>
          </p:cNvPr>
          <p:cNvSpPr>
            <a:spLocks noGrp="1"/>
          </p:cNvSpPr>
          <p:nvPr/>
        </p:nvSpPr>
        <p:spPr>
          <a:xfrm>
            <a:off x="11201400" y="7419975"/>
            <a:ext cx="1905000" cy="219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graphicFrame>
        <p:nvGraphicFramePr>
          <p:cNvPr id="10" name="Таблица 9"/>
          <p:cNvGraphicFramePr/>
          <p:nvPr/>
        </p:nvGraphicFramePr>
        <p:xfrm>
          <a:off x="609600" y="2219325"/>
          <a:ext cx="12496800" cy="4953000"/>
        </p:xfrm>
        <a:graphic>
          <a:graphicData uri="http://schemas.openxmlformats.org/drawingml/2006/table">
            <a:tbl>
              <a:tblPr/>
              <a:tblGrid>
                <a:gridCol w="2943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33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7725">
                <a:tc>
                  <a:txBody>
                    <a:bodyPr/>
                    <a:lstStyle/>
                    <a:p>
                      <a:r>
                        <a:rPr sz="2400" b="1">
                          <a:solidFill>
                            <a:srgbClr val="FBF8F0"/>
                          </a:solidFill>
                          <a:latin typeface="Calibri"/>
                          <a:ea typeface="Calibri"/>
                          <a:cs typeface="Calibri"/>
                        </a:rPr>
                        <a:t>Критерий</a:t>
                      </a:r>
                    </a:p>
                  </a:txBody>
                  <a:tcPr anchor="ctr">
                    <a:solidFill>
                      <a:srgbClr val="172D3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400" b="1">
                          <a:solidFill>
                            <a:srgbClr val="FBF8F0"/>
                          </a:solidFill>
                          <a:latin typeface="Calibri"/>
                          <a:ea typeface="Calibri"/>
                          <a:cs typeface="Calibri"/>
                        </a:rPr>
                        <a:t>Пруссия</a:t>
                      </a:r>
                    </a:p>
                  </a:txBody>
                  <a:tcPr anchor="ctr">
                    <a:solidFill>
                      <a:srgbClr val="355D7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400" b="1">
                          <a:solidFill>
                            <a:srgbClr val="FBF8F0"/>
                          </a:solidFill>
                          <a:latin typeface="Calibri"/>
                          <a:ea typeface="Calibri"/>
                          <a:cs typeface="Calibri"/>
                        </a:rPr>
                        <a:t>Австрия (Монархия Габсбургов)</a:t>
                      </a:r>
                    </a:p>
                  </a:txBody>
                  <a:tcPr anchor="ctr">
                    <a:solidFill>
                      <a:srgbClr val="793E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6300">
                <a:tc>
                  <a:txBody>
                    <a:bodyPr/>
                    <a:lstStyle/>
                    <a:p>
                      <a:r>
                        <a:rPr sz="2325" b="1">
                          <a:solidFill>
                            <a:srgbClr val="172D3D"/>
                          </a:solidFill>
                          <a:latin typeface="Calibri"/>
                          <a:ea typeface="Calibri"/>
                          <a:cs typeface="Calibri"/>
                        </a:rPr>
                        <a:t>Путь усиления</a:t>
                      </a:r>
                    </a:p>
                  </a:txBody>
                  <a:tcPr anchor="ctr"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325" b="0">
                          <a:solidFill>
                            <a:srgbClr val="172D3D"/>
                          </a:solidFill>
                          <a:latin typeface="Calibri"/>
                          <a:ea typeface="Calibri"/>
                          <a:cs typeface="Calibri"/>
                        </a:rPr>
                        <a:t>Военная мощь, милитаризация</a:t>
                      </a:r>
                    </a:p>
                  </a:txBody>
                  <a:tcPr anchor="ctr">
                    <a:solidFill>
                      <a:srgbClr val="E1E8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325" b="0">
                          <a:solidFill>
                            <a:srgbClr val="172D3D"/>
                          </a:solidFill>
                          <a:latin typeface="Calibri"/>
                          <a:ea typeface="Calibri"/>
                          <a:cs typeface="Calibri"/>
                        </a:rPr>
                        <a:t>Административные и социальные реформы</a:t>
                      </a:r>
                    </a:p>
                  </a:txBody>
                  <a:tcPr anchor="ctr">
                    <a:solidFill>
                      <a:srgbClr val="EADF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0150">
                <a:tc>
                  <a:txBody>
                    <a:bodyPr/>
                    <a:lstStyle/>
                    <a:p>
                      <a:r>
                        <a:rPr sz="2325" b="1">
                          <a:solidFill>
                            <a:srgbClr val="172D3D"/>
                          </a:solidFill>
                          <a:latin typeface="Calibri"/>
                          <a:ea typeface="Calibri"/>
                          <a:cs typeface="Calibri"/>
                        </a:rPr>
                        <a:t>Отношение к крепостничеству</a:t>
                      </a:r>
                    </a:p>
                  </a:txBody>
                  <a:tcPr anchor="ctr"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325" b="0">
                          <a:solidFill>
                            <a:srgbClr val="172D3D"/>
                          </a:solidFill>
                          <a:latin typeface="Calibri"/>
                          <a:ea typeface="Calibri"/>
                          <a:cs typeface="Calibri"/>
                        </a:rPr>
                        <a:t>Сохранено, усилено</a:t>
                      </a:r>
                    </a:p>
                  </a:txBody>
                  <a:tcPr anchor="ctr">
                    <a:solidFill>
                      <a:srgbClr val="E1E8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325" b="0">
                          <a:solidFill>
                            <a:srgbClr val="172D3D"/>
                          </a:solidFill>
                          <a:latin typeface="Calibri"/>
                          <a:ea typeface="Calibri"/>
                          <a:cs typeface="Calibri"/>
                        </a:rPr>
                        <a:t>Постепенное ограничение (М.Т.), отмена (И.II)</a:t>
                      </a:r>
                    </a:p>
                  </a:txBody>
                  <a:tcPr anchor="ctr">
                    <a:solidFill>
                      <a:srgbClr val="EADF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r>
                        <a:rPr sz="2325" b="1">
                          <a:solidFill>
                            <a:srgbClr val="172D3D"/>
                          </a:solidFill>
                          <a:latin typeface="Calibri"/>
                          <a:ea typeface="Calibri"/>
                          <a:cs typeface="Calibri"/>
                        </a:rPr>
                        <a:t>Национальная политика</a:t>
                      </a:r>
                    </a:p>
                  </a:txBody>
                  <a:tcPr anchor="ctr"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325" b="0">
                          <a:solidFill>
                            <a:srgbClr val="172D3D"/>
                          </a:solidFill>
                          <a:latin typeface="Calibri"/>
                          <a:ea typeface="Calibri"/>
                          <a:cs typeface="Calibri"/>
                        </a:rPr>
                        <a:t>Германское ядро</a:t>
                      </a:r>
                    </a:p>
                  </a:txBody>
                  <a:tcPr anchor="ctr">
                    <a:solidFill>
                      <a:srgbClr val="E1E8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325" b="0">
                          <a:solidFill>
                            <a:srgbClr val="172D3D"/>
                          </a:solidFill>
                          <a:latin typeface="Calibri"/>
                          <a:ea typeface="Calibri"/>
                          <a:cs typeface="Calibri"/>
                        </a:rPr>
                        <a:t>Многонациональная империя</a:t>
                      </a:r>
                    </a:p>
                  </a:txBody>
                  <a:tcPr anchor="ctr">
                    <a:solidFill>
                      <a:srgbClr val="EADF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0625">
                <a:tc>
                  <a:txBody>
                    <a:bodyPr/>
                    <a:lstStyle/>
                    <a:p>
                      <a:r>
                        <a:rPr sz="2325" b="1">
                          <a:solidFill>
                            <a:srgbClr val="172D3D"/>
                          </a:solidFill>
                          <a:latin typeface="Calibri"/>
                          <a:ea typeface="Calibri"/>
                          <a:cs typeface="Calibri"/>
                        </a:rPr>
                        <a:t>Итог</a:t>
                      </a:r>
                    </a:p>
                  </a:txBody>
                  <a:tcPr anchor="ctr">
                    <a:solidFill>
                      <a:srgbClr val="FBF8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325" b="0">
                          <a:solidFill>
                            <a:srgbClr val="172D3D"/>
                          </a:solidFill>
                          <a:latin typeface="Calibri"/>
                          <a:ea typeface="Calibri"/>
                          <a:cs typeface="Calibri"/>
                        </a:rPr>
                        <a:t>Сильное централизованное государство</a:t>
                      </a:r>
                    </a:p>
                  </a:txBody>
                  <a:tcPr anchor="ctr">
                    <a:solidFill>
                      <a:srgbClr val="E1E8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325" b="0">
                          <a:solidFill>
                            <a:srgbClr val="172D3D"/>
                          </a:solidFill>
                          <a:latin typeface="Calibri"/>
                          <a:ea typeface="Calibri"/>
                          <a:cs typeface="Calibri"/>
                        </a:rPr>
                        <a:t>Сохранение многонациональной империи с внутренними противоречиями</a:t>
                      </a:r>
                    </a:p>
                  </a:txBody>
                  <a:tcPr anchor="ctr">
                    <a:solidFill>
                      <a:srgbClr val="EADF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4166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-title">
            <a:extLst>
              <a:ext uri="{FF2B5EF4-FFF2-40B4-BE49-F238E27FC236}">
                <a16:creationId xmlns:a16="http://schemas.microsoft.com/office/drawing/2014/main" id="{1C2C4A49-D5EE-40CF-976D-6CF9737B312B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12496800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4500" b="0" i="0">
                <a:solidFill>
                  <a:srgbClr val="172D3D"/>
                </a:solidFill>
                <a:latin typeface="Georgia"/>
                <a:ea typeface="Georgia"/>
                <a:cs typeface="Georgia"/>
              </a:defRPr>
            </a:pPr>
            <a:r>
              <a:rPr sz="4500" b="0" i="0">
                <a:solidFill>
                  <a:srgbClr val="172D3D"/>
                </a:solidFill>
                <a:latin typeface="Georgia"/>
                <a:ea typeface="Georgia"/>
                <a:cs typeface="Georgia"/>
              </a:rPr>
              <a:t>Ответ на ключевой вопрос</a:t>
            </a:r>
          </a:p>
        </p:txBody>
      </p:sp>
      <p:sp>
        <p:nvSpPr>
          <p:cNvPr id="2" name="slide-subtitle">
            <a:extLst>
              <a:ext uri="{FF2B5EF4-FFF2-40B4-BE49-F238E27FC236}">
                <a16:creationId xmlns:a16="http://schemas.microsoft.com/office/drawing/2014/main" id="{705AA3ED-585B-47F2-9F09-FCA215C84818}"/>
              </a:ext>
            </a:extLst>
          </p:cNvPr>
          <p:cNvSpPr>
            <a:spLocks noGrp="1"/>
          </p:cNvSpPr>
          <p:nvPr/>
        </p:nvSpPr>
        <p:spPr>
          <a:xfrm>
            <a:off x="609600" y="1181100"/>
            <a:ext cx="124968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Главные причины политической раздробленности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0AF00A0A-4068-4238-A64F-FE4D0255F7C8}"/>
              </a:ext>
            </a:extLst>
          </p:cNvPr>
          <p:cNvSpPr>
            <a:spLocks noGrp="1"/>
          </p:cNvSpPr>
          <p:nvPr/>
        </p:nvSpPr>
        <p:spPr>
          <a:xfrm>
            <a:off x="609600" y="7334250"/>
            <a:ext cx="12496800" cy="0"/>
          </a:xfrm>
          <a:prstGeom prst="line">
            <a:avLst/>
          </a:prstGeom>
          <a:noFill/>
          <a:ln w="7620">
            <a:solidFill>
              <a:srgbClr val="CABB9F"/>
            </a:solidFill>
          </a:ln>
        </p:spPr>
      </p:sp>
      <p:sp>
        <p:nvSpPr>
          <p:cNvPr id="4" name="author-signature">
            <a:extLst>
              <a:ext uri="{FF2B5EF4-FFF2-40B4-BE49-F238E27FC236}">
                <a16:creationId xmlns:a16="http://schemas.microsoft.com/office/drawing/2014/main" id="{CF1BDC61-5E35-4A52-96C5-27F5B43F3998}"/>
              </a:ext>
            </a:extLst>
          </p:cNvPr>
          <p:cNvSpPr>
            <a:spLocks noGrp="1"/>
          </p:cNvSpPr>
          <p:nvPr/>
        </p:nvSpPr>
        <p:spPr>
          <a:xfrm>
            <a:off x="11201400" y="7419975"/>
            <a:ext cx="1905000" cy="219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9B7077D-A359-4C86-BEAE-D805E2CAD959}"/>
              </a:ext>
            </a:extLst>
          </p:cNvPr>
          <p:cNvSpPr>
            <a:spLocks noGrp="1"/>
          </p:cNvSpPr>
          <p:nvPr/>
        </p:nvSpPr>
        <p:spPr>
          <a:xfrm>
            <a:off x="609600" y="2076450"/>
            <a:ext cx="3733800" cy="5000625"/>
          </a:xfrm>
          <a:prstGeom prst="rect">
            <a:avLst/>
          </a:prstGeom>
          <a:solidFill>
            <a:srgbClr val="172D3D"/>
          </a:solidFill>
          <a:ln w="0">
            <a:noFill/>
          </a:ln>
        </p:spPr>
      </p:sp>
      <p:sp>
        <p:nvSpPr>
          <p:cNvPr id="6" name="text-127">
            <a:extLst>
              <a:ext uri="{FF2B5EF4-FFF2-40B4-BE49-F238E27FC236}">
                <a16:creationId xmlns:a16="http://schemas.microsoft.com/office/drawing/2014/main" id="{C021A221-CA84-4696-A24F-125EE446078B}"/>
              </a:ext>
            </a:extLst>
          </p:cNvPr>
          <p:cNvSpPr>
            <a:spLocks noGrp="1"/>
          </p:cNvSpPr>
          <p:nvPr/>
        </p:nvSpPr>
        <p:spPr>
          <a:xfrm>
            <a:off x="866775" y="2590800"/>
            <a:ext cx="3219450" cy="3381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525" b="0" i="0">
                <a:solidFill>
                  <a:srgbClr val="FBF8F0"/>
                </a:solidFill>
                <a:latin typeface="Georgia"/>
                <a:ea typeface="Georgia"/>
                <a:cs typeface="Georgia"/>
              </a:defRPr>
            </a:pPr>
            <a:r>
              <a:rPr sz="3525" b="0" i="0">
                <a:solidFill>
                  <a:srgbClr val="FBF8F0"/>
                </a:solidFill>
                <a:latin typeface="Georgia"/>
                <a:ea typeface="Georgia"/>
                <a:cs typeface="Georgia"/>
              </a:rPr>
              <a:t>Почему не было создано единое государство?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FD775D9-2D88-4A77-8A43-7DFCBBBD90EB}"/>
              </a:ext>
            </a:extLst>
          </p:cNvPr>
          <p:cNvSpPr>
            <a:spLocks noGrp="1"/>
          </p:cNvSpPr>
          <p:nvPr/>
        </p:nvSpPr>
        <p:spPr>
          <a:xfrm>
            <a:off x="876300" y="6657975"/>
            <a:ext cx="1219200" cy="0"/>
          </a:xfrm>
          <a:prstGeom prst="line">
            <a:avLst/>
          </a:prstGeom>
          <a:noFill/>
          <a:ln w="19050">
            <a:solidFill>
              <a:srgbClr val="B19A6A"/>
            </a:solidFill>
          </a:ln>
        </p:spPr>
      </p:sp>
      <p:sp>
        <p:nvSpPr>
          <p:cNvPr id="8" name="text-128">
            <a:extLst>
              <a:ext uri="{FF2B5EF4-FFF2-40B4-BE49-F238E27FC236}">
                <a16:creationId xmlns:a16="http://schemas.microsoft.com/office/drawing/2014/main" id="{A0004EF7-9726-447A-9345-00282D1F0570}"/>
              </a:ext>
            </a:extLst>
          </p:cNvPr>
          <p:cNvSpPr>
            <a:spLocks noGrp="1"/>
          </p:cNvSpPr>
          <p:nvPr/>
        </p:nvSpPr>
        <p:spPr>
          <a:xfrm>
            <a:off x="4857750" y="2114550"/>
            <a:ext cx="3857625" cy="2362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32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Политическая система:</a:t>
            </a:r>
            <a:r>
              <a:rPr sz="232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Вестфальский мир 1648 г. юридически закрепил раздробленность и суверенитет князей.</a:t>
            </a:r>
          </a:p>
        </p:txBody>
      </p:sp>
      <p:sp>
        <p:nvSpPr>
          <p:cNvPr id="9" name="text-129">
            <a:extLst>
              <a:ext uri="{FF2B5EF4-FFF2-40B4-BE49-F238E27FC236}">
                <a16:creationId xmlns:a16="http://schemas.microsoft.com/office/drawing/2014/main" id="{0B1D9574-CAE1-4A12-9E15-CCDB26DD112C}"/>
              </a:ext>
            </a:extLst>
          </p:cNvPr>
          <p:cNvSpPr>
            <a:spLocks noGrp="1"/>
          </p:cNvSpPr>
          <p:nvPr/>
        </p:nvSpPr>
        <p:spPr>
          <a:xfrm>
            <a:off x="9210675" y="2114550"/>
            <a:ext cx="3895725" cy="2362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32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Соперничество:</a:t>
            </a:r>
            <a:r>
              <a:rPr sz="232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Борьба между двумя центрами силы – Австрией и Пруссией – делала объединение вокруг одного из них невозможным.</a:t>
            </a:r>
          </a:p>
        </p:txBody>
      </p:sp>
      <p:sp>
        <p:nvSpPr>
          <p:cNvPr id="10" name="text-130">
            <a:extLst>
              <a:ext uri="{FF2B5EF4-FFF2-40B4-BE49-F238E27FC236}">
                <a16:creationId xmlns:a16="http://schemas.microsoft.com/office/drawing/2014/main" id="{F78BBDB8-D843-4CB1-A55A-0001125BFBA4}"/>
              </a:ext>
            </a:extLst>
          </p:cNvPr>
          <p:cNvSpPr>
            <a:spLocks noGrp="1"/>
          </p:cNvSpPr>
          <p:nvPr/>
        </p:nvSpPr>
        <p:spPr>
          <a:xfrm>
            <a:off x="4857750" y="4657725"/>
            <a:ext cx="3857625" cy="2590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32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Интересы элит:</a:t>
            </a:r>
            <a:r>
              <a:rPr sz="232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Многочисленные правители мелких государств не желали терять свою власть и независимость.</a:t>
            </a:r>
          </a:p>
        </p:txBody>
      </p:sp>
      <p:sp>
        <p:nvSpPr>
          <p:cNvPr id="11" name="text-131">
            <a:extLst>
              <a:ext uri="{FF2B5EF4-FFF2-40B4-BE49-F238E27FC236}">
                <a16:creationId xmlns:a16="http://schemas.microsoft.com/office/drawing/2014/main" id="{BB8A9DB7-5B55-488A-B280-27C1A19C4453}"/>
              </a:ext>
            </a:extLst>
          </p:cNvPr>
          <p:cNvSpPr>
            <a:spLocks noGrp="1"/>
          </p:cNvSpPr>
          <p:nvPr/>
        </p:nvSpPr>
        <p:spPr>
          <a:xfrm>
            <a:off x="9210675" y="4657725"/>
            <a:ext cx="3895725" cy="2590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32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Специфика Австрии:</a:t>
            </a:r>
            <a:r>
              <a:rPr sz="232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Габсбурги были заняты управлением многонациональной империей, а не объединением именно немецких земель.</a:t>
            </a:r>
          </a:p>
        </p:txBody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CA9F5813-83DB-4EA4-B5A1-FDC28E077E06}"/>
              </a:ext>
            </a:extLst>
          </p:cNvPr>
          <p:cNvSpPr>
            <a:spLocks noGrp="1"/>
          </p:cNvSpPr>
          <p:nvPr/>
        </p:nvSpPr>
        <p:spPr>
          <a:xfrm>
            <a:off x="4857750" y="4495800"/>
            <a:ext cx="8248650" cy="0"/>
          </a:xfrm>
          <a:prstGeom prst="line">
            <a:avLst/>
          </a:prstGeom>
          <a:noFill/>
          <a:ln w="9525">
            <a:solidFill>
              <a:srgbClr val="CABB9F"/>
            </a:solidFill>
          </a:ln>
        </p:spPr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BBAC92F-649F-4338-BFA9-AD0324581247}"/>
              </a:ext>
            </a:extLst>
          </p:cNvPr>
          <p:cNvSpPr>
            <a:spLocks noGrp="1"/>
          </p:cNvSpPr>
          <p:nvPr/>
        </p:nvSpPr>
        <p:spPr>
          <a:xfrm>
            <a:off x="8972550" y="2133600"/>
            <a:ext cx="0" cy="4943475"/>
          </a:xfrm>
          <a:prstGeom prst="line">
            <a:avLst/>
          </a:prstGeom>
          <a:noFill/>
          <a:ln w="9525">
            <a:solidFill>
              <a:srgbClr val="CABB9F"/>
            </a:solidFill>
          </a:ln>
        </p:spPr>
      </p:sp>
    </p:spTree>
    <p:extLst>
      <p:ext uri="{BB962C8B-B14F-4D97-AF65-F5344CB8AC3E}">
        <p14:creationId xmlns:p14="http://schemas.microsoft.com/office/powerpoint/2010/main" val="2144471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-title">
            <a:extLst>
              <a:ext uri="{FF2B5EF4-FFF2-40B4-BE49-F238E27FC236}">
                <a16:creationId xmlns:a16="http://schemas.microsoft.com/office/drawing/2014/main" id="{214F47F9-ED16-47CD-8CF5-68825E25BF56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12496800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4950" b="0" i="0">
                <a:solidFill>
                  <a:srgbClr val="172D3D"/>
                </a:solidFill>
                <a:latin typeface="Georgia"/>
                <a:ea typeface="Georgia"/>
                <a:cs typeface="Georgia"/>
              </a:defRPr>
            </a:pPr>
            <a:r>
              <a:rPr sz="4950" b="0" i="0">
                <a:solidFill>
                  <a:srgbClr val="172D3D"/>
                </a:solidFill>
                <a:latin typeface="Georgia"/>
                <a:ea typeface="Georgia"/>
                <a:cs typeface="Georgia"/>
              </a:rPr>
              <a:t>Итоги</a:t>
            </a:r>
          </a:p>
        </p:txBody>
      </p:sp>
      <p:sp>
        <p:nvSpPr>
          <p:cNvPr id="2" name="slide-subtitle">
            <a:extLst>
              <a:ext uri="{FF2B5EF4-FFF2-40B4-BE49-F238E27FC236}">
                <a16:creationId xmlns:a16="http://schemas.microsoft.com/office/drawing/2014/main" id="{D547FFD2-3745-4C37-A195-B380B81AE163}"/>
              </a:ext>
            </a:extLst>
          </p:cNvPr>
          <p:cNvSpPr>
            <a:spLocks noGrp="1"/>
          </p:cNvSpPr>
          <p:nvPr/>
        </p:nvSpPr>
        <p:spPr>
          <a:xfrm>
            <a:off x="609600" y="1181100"/>
            <a:ext cx="124968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Германия и Австрия к концу XVIII века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4AF4C753-942E-479C-BC55-F3E1A836DAE1}"/>
              </a:ext>
            </a:extLst>
          </p:cNvPr>
          <p:cNvSpPr>
            <a:spLocks noGrp="1"/>
          </p:cNvSpPr>
          <p:nvPr/>
        </p:nvSpPr>
        <p:spPr>
          <a:xfrm>
            <a:off x="609600" y="7334250"/>
            <a:ext cx="12496800" cy="0"/>
          </a:xfrm>
          <a:prstGeom prst="line">
            <a:avLst/>
          </a:prstGeom>
          <a:noFill/>
          <a:ln w="7620">
            <a:solidFill>
              <a:srgbClr val="CABB9F"/>
            </a:solidFill>
          </a:ln>
        </p:spPr>
      </p:sp>
      <p:sp>
        <p:nvSpPr>
          <p:cNvPr id="4" name="author-signature">
            <a:extLst>
              <a:ext uri="{FF2B5EF4-FFF2-40B4-BE49-F238E27FC236}">
                <a16:creationId xmlns:a16="http://schemas.microsoft.com/office/drawing/2014/main" id="{5205E597-CC0C-4850-8F01-80E147C22CD5}"/>
              </a:ext>
            </a:extLst>
          </p:cNvPr>
          <p:cNvSpPr>
            <a:spLocks noGrp="1"/>
          </p:cNvSpPr>
          <p:nvPr/>
        </p:nvSpPr>
        <p:spPr>
          <a:xfrm>
            <a:off x="11201400" y="7419975"/>
            <a:ext cx="1905000" cy="219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5" name="text-135">
            <a:extLst>
              <a:ext uri="{FF2B5EF4-FFF2-40B4-BE49-F238E27FC236}">
                <a16:creationId xmlns:a16="http://schemas.microsoft.com/office/drawing/2014/main" id="{3387A84C-9513-4492-B1A4-4B8AF4BE585C}"/>
              </a:ext>
            </a:extLst>
          </p:cNvPr>
          <p:cNvSpPr>
            <a:spLocks noGrp="1"/>
          </p:cNvSpPr>
          <p:nvPr/>
        </p:nvSpPr>
        <p:spPr>
          <a:xfrm>
            <a:off x="609600" y="2057400"/>
            <a:ext cx="8639175" cy="1152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600" b="0" i="0">
                <a:solidFill>
                  <a:srgbClr val="172D3D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172D3D"/>
                </a:solidFill>
                <a:latin typeface="Georgia"/>
                <a:ea typeface="Georgia"/>
                <a:cs typeface="Georgia"/>
              </a:rPr>
              <a:t>Германия в XVIII в. оставалась раздробленной.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10039350" y="2009739"/>
            <a:ext cx="914400" cy="115259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115675" y="2012252"/>
            <a:ext cx="914400" cy="114757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2221542" y="1990725"/>
            <a:ext cx="855316" cy="1190625"/>
          </a:xfrm>
          <a:prstGeom prst="rect">
            <a:avLst/>
          </a:prstGeom>
        </p:spPr>
      </p:pic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F7272F7-6E0C-4A4E-8ECA-3308CDD39B3F}"/>
              </a:ext>
            </a:extLst>
          </p:cNvPr>
          <p:cNvSpPr>
            <a:spLocks noGrp="1"/>
          </p:cNvSpPr>
          <p:nvPr/>
        </p:nvSpPr>
        <p:spPr>
          <a:xfrm>
            <a:off x="609600" y="3457575"/>
            <a:ext cx="12496800" cy="0"/>
          </a:xfrm>
          <a:prstGeom prst="line">
            <a:avLst/>
          </a:prstGeom>
          <a:noFill/>
          <a:ln w="14288">
            <a:solidFill>
              <a:srgbClr val="B19A6A"/>
            </a:solidFill>
          </a:ln>
        </p:spPr>
      </p:sp>
      <p:sp>
        <p:nvSpPr>
          <p:cNvPr id="10" name="text-136">
            <a:extLst>
              <a:ext uri="{FF2B5EF4-FFF2-40B4-BE49-F238E27FC236}">
                <a16:creationId xmlns:a16="http://schemas.microsoft.com/office/drawing/2014/main" id="{0E3B560B-55E1-4D06-B1DD-DD39F7597205}"/>
              </a:ext>
            </a:extLst>
          </p:cNvPr>
          <p:cNvSpPr>
            <a:spLocks noGrp="1"/>
          </p:cNvSpPr>
          <p:nvPr/>
        </p:nvSpPr>
        <p:spPr>
          <a:xfrm>
            <a:off x="609600" y="3819525"/>
            <a:ext cx="5810250" cy="1971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0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В рамках политики </a:t>
            </a:r>
            <a:r>
              <a:rPr sz="2700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просвещённого абсолютизма</a:t>
            </a:r>
            <a:r>
              <a:rPr sz="27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700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Пруссия и Австрия</a:t>
            </a:r>
            <a:r>
              <a:rPr sz="27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провели масштабные реформы, усилившие их.</a:t>
            </a:r>
          </a:p>
        </p:txBody>
      </p:sp>
      <p:sp>
        <p:nvSpPr>
          <p:cNvPr id="11" name="text-137">
            <a:extLst>
              <a:ext uri="{FF2B5EF4-FFF2-40B4-BE49-F238E27FC236}">
                <a16:creationId xmlns:a16="http://schemas.microsoft.com/office/drawing/2014/main" id="{EBEA81C0-AC78-423D-A1C8-F8BE3C0FFD8A}"/>
              </a:ext>
            </a:extLst>
          </p:cNvPr>
          <p:cNvSpPr>
            <a:spLocks noGrp="1"/>
          </p:cNvSpPr>
          <p:nvPr/>
        </p:nvSpPr>
        <p:spPr>
          <a:xfrm>
            <a:off x="7115175" y="3819525"/>
            <a:ext cx="5991225" cy="1971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0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Пути реформирования в Пруссии (</a:t>
            </a:r>
            <a:r>
              <a:rPr sz="2700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военно-бюрократический</a:t>
            </a:r>
            <a:r>
              <a:rPr sz="27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) и Австрии (</a:t>
            </a:r>
            <a:r>
              <a:rPr sz="2700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социально-административный</a:t>
            </a:r>
            <a:r>
              <a:rPr sz="27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) были различны.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C9DB187-D91B-40EA-B994-E9799424530D}"/>
              </a:ext>
            </a:extLst>
          </p:cNvPr>
          <p:cNvSpPr>
            <a:spLocks noGrp="1"/>
          </p:cNvSpPr>
          <p:nvPr/>
        </p:nvSpPr>
        <p:spPr>
          <a:xfrm>
            <a:off x="609600" y="6076950"/>
            <a:ext cx="12496800" cy="1085850"/>
          </a:xfrm>
          <a:prstGeom prst="rect">
            <a:avLst/>
          </a:prstGeom>
          <a:solidFill>
            <a:srgbClr val="EADFE0"/>
          </a:solidFill>
          <a:ln w="0">
            <a:noFill/>
          </a:ln>
        </p:spPr>
      </p:sp>
      <p:sp>
        <p:nvSpPr>
          <p:cNvPr id="13" name="text-138">
            <a:extLst>
              <a:ext uri="{FF2B5EF4-FFF2-40B4-BE49-F238E27FC236}">
                <a16:creationId xmlns:a16="http://schemas.microsoft.com/office/drawing/2014/main" id="{48482094-DF41-41C8-BA9B-98A545198976}"/>
              </a:ext>
            </a:extLst>
          </p:cNvPr>
          <p:cNvSpPr>
            <a:spLocks noGrp="1"/>
          </p:cNvSpPr>
          <p:nvPr/>
        </p:nvSpPr>
        <p:spPr>
          <a:xfrm>
            <a:off x="847725" y="6200775"/>
            <a:ext cx="12020550" cy="962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0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700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Национальный вопрос</a:t>
            </a:r>
            <a:r>
              <a:rPr sz="27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700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сопротивление элит</a:t>
            </a:r>
            <a:r>
              <a:rPr sz="27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стали главными препятствиями для радикальных реформ.</a:t>
            </a:r>
          </a:p>
        </p:txBody>
      </p:sp>
    </p:spTree>
    <p:extLst>
      <p:ext uri="{BB962C8B-B14F-4D97-AF65-F5344CB8AC3E}">
        <p14:creationId xmlns:p14="http://schemas.microsoft.com/office/powerpoint/2010/main" val="1655246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-title">
            <a:extLst>
              <a:ext uri="{FF2B5EF4-FFF2-40B4-BE49-F238E27FC236}">
                <a16:creationId xmlns:a16="http://schemas.microsoft.com/office/drawing/2014/main" id="{BFFB5BFA-464B-4C7D-BF59-49795B926556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12496800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4650" b="0" i="0">
                <a:solidFill>
                  <a:srgbClr val="172D3D"/>
                </a:solidFill>
                <a:latin typeface="Georgia"/>
                <a:ea typeface="Georgia"/>
                <a:cs typeface="Georgia"/>
              </a:defRPr>
            </a:pPr>
            <a:r>
              <a:rPr sz="4650" b="0" i="0">
                <a:solidFill>
                  <a:srgbClr val="172D3D"/>
                </a:solidFill>
                <a:latin typeface="Georgia"/>
                <a:ea typeface="Georgia"/>
                <a:cs typeface="Georgia"/>
              </a:rPr>
              <a:t>Домашнее задание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11E8E22F-76BF-43EA-AD82-CBB51573F12D}"/>
              </a:ext>
            </a:extLst>
          </p:cNvPr>
          <p:cNvSpPr>
            <a:spLocks noGrp="1"/>
          </p:cNvSpPr>
          <p:nvPr/>
        </p:nvSpPr>
        <p:spPr>
          <a:xfrm>
            <a:off x="609600" y="7334250"/>
            <a:ext cx="12496800" cy="0"/>
          </a:xfrm>
          <a:prstGeom prst="line">
            <a:avLst/>
          </a:prstGeom>
          <a:noFill/>
          <a:ln w="7620">
            <a:solidFill>
              <a:srgbClr val="CABB9F"/>
            </a:solidFill>
          </a:ln>
        </p:spPr>
      </p:sp>
      <p:sp>
        <p:nvSpPr>
          <p:cNvPr id="3" name="author-signature">
            <a:extLst>
              <a:ext uri="{FF2B5EF4-FFF2-40B4-BE49-F238E27FC236}">
                <a16:creationId xmlns:a16="http://schemas.microsoft.com/office/drawing/2014/main" id="{4BA5D54B-9181-4B19-97C4-F439E0F7D5DD}"/>
              </a:ext>
            </a:extLst>
          </p:cNvPr>
          <p:cNvSpPr>
            <a:spLocks noGrp="1"/>
          </p:cNvSpPr>
          <p:nvPr/>
        </p:nvSpPr>
        <p:spPr>
          <a:xfrm>
            <a:off x="11201400" y="7419975"/>
            <a:ext cx="1905000" cy="219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4" name="text-141">
            <a:extLst>
              <a:ext uri="{FF2B5EF4-FFF2-40B4-BE49-F238E27FC236}">
                <a16:creationId xmlns:a16="http://schemas.microsoft.com/office/drawing/2014/main" id="{8CB5B3A6-0135-4E72-B4C3-1CF865B3E8A2}"/>
              </a:ext>
            </a:extLst>
          </p:cNvPr>
          <p:cNvSpPr>
            <a:spLocks noGrp="1"/>
          </p:cNvSpPr>
          <p:nvPr/>
        </p:nvSpPr>
        <p:spPr>
          <a:xfrm>
            <a:off x="609600" y="1600200"/>
            <a:ext cx="4667250" cy="581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075" b="1" i="0">
                <a:solidFill>
                  <a:srgbClr val="355D75"/>
                </a:solidFill>
                <a:latin typeface="Calibri"/>
                <a:ea typeface="Calibri"/>
                <a:cs typeface="Calibri"/>
              </a:defRPr>
            </a:pPr>
            <a:r>
              <a:rPr sz="307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Прочитать § 8-9.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09600" y="3161474"/>
            <a:ext cx="4086225" cy="2335278"/>
          </a:xfrm>
          <a:prstGeom prst="rect">
            <a:avLst/>
          </a:prstGeom>
        </p:spPr>
      </p:pic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DEC7330-4416-4ACC-9615-38DCE24492AE}"/>
              </a:ext>
            </a:extLst>
          </p:cNvPr>
          <p:cNvSpPr>
            <a:spLocks noGrp="1"/>
          </p:cNvSpPr>
          <p:nvPr/>
        </p:nvSpPr>
        <p:spPr>
          <a:xfrm>
            <a:off x="609600" y="6238875"/>
            <a:ext cx="4086225" cy="0"/>
          </a:xfrm>
          <a:prstGeom prst="line">
            <a:avLst/>
          </a:prstGeom>
          <a:noFill/>
          <a:ln w="14288">
            <a:solidFill>
              <a:srgbClr val="B19A6A"/>
            </a:solidFill>
          </a:ln>
        </p:spPr>
      </p:sp>
      <p:sp>
        <p:nvSpPr>
          <p:cNvPr id="7" name="text-142">
            <a:extLst>
              <a:ext uri="{FF2B5EF4-FFF2-40B4-BE49-F238E27FC236}">
                <a16:creationId xmlns:a16="http://schemas.microsoft.com/office/drawing/2014/main" id="{AEA636B0-D24D-4228-80D0-C63C7CEE9540}"/>
              </a:ext>
            </a:extLst>
          </p:cNvPr>
          <p:cNvSpPr>
            <a:spLocks noGrp="1"/>
          </p:cNvSpPr>
          <p:nvPr/>
        </p:nvSpPr>
        <p:spPr>
          <a:xfrm>
            <a:off x="5410200" y="1695450"/>
            <a:ext cx="76962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075" b="1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3075" b="1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На выбор:</a:t>
            </a:r>
          </a:p>
        </p:txBody>
      </p:sp>
      <p:sp>
        <p:nvSpPr>
          <p:cNvPr id="8" name="text-143">
            <a:extLst>
              <a:ext uri="{FF2B5EF4-FFF2-40B4-BE49-F238E27FC236}">
                <a16:creationId xmlns:a16="http://schemas.microsoft.com/office/drawing/2014/main" id="{6B7E4FBC-7B17-4BC6-BB19-D7CF557E13C0}"/>
              </a:ext>
            </a:extLst>
          </p:cNvPr>
          <p:cNvSpPr>
            <a:spLocks noGrp="1"/>
          </p:cNvSpPr>
          <p:nvPr/>
        </p:nvSpPr>
        <p:spPr>
          <a:xfrm>
            <a:off x="5410200" y="2600325"/>
            <a:ext cx="7696200" cy="1076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0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Составить сравнительную характеристику правления Фридриха II и Марии Терезии.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64738A2-578E-4BD8-BE91-E03EDB937965}"/>
              </a:ext>
            </a:extLst>
          </p:cNvPr>
          <p:cNvSpPr>
            <a:spLocks noGrp="1"/>
          </p:cNvSpPr>
          <p:nvPr/>
        </p:nvSpPr>
        <p:spPr>
          <a:xfrm>
            <a:off x="5410200" y="3876675"/>
            <a:ext cx="7696200" cy="0"/>
          </a:xfrm>
          <a:prstGeom prst="line">
            <a:avLst/>
          </a:prstGeom>
          <a:noFill/>
          <a:ln w="9525">
            <a:solidFill>
              <a:srgbClr val="CABB9F"/>
            </a:solidFill>
          </a:ln>
        </p:spPr>
      </p:sp>
      <p:sp>
        <p:nvSpPr>
          <p:cNvPr id="10" name="text-144">
            <a:extLst>
              <a:ext uri="{FF2B5EF4-FFF2-40B4-BE49-F238E27FC236}">
                <a16:creationId xmlns:a16="http://schemas.microsoft.com/office/drawing/2014/main" id="{068AFD11-9A85-44F1-A2BF-7C763CC89E55}"/>
              </a:ext>
            </a:extLst>
          </p:cNvPr>
          <p:cNvSpPr>
            <a:spLocks noGrp="1"/>
          </p:cNvSpPr>
          <p:nvPr/>
        </p:nvSpPr>
        <p:spPr>
          <a:xfrm>
            <a:off x="5410200" y="4124325"/>
            <a:ext cx="7696200" cy="1495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0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Подготовить развернутый ответ на вопрос: «Почему реформы Иосифа II, несмотря на их прогрессивность, потерпели неудачу?»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5882198-2A0D-4508-AD14-0512A7673FA7}"/>
              </a:ext>
            </a:extLst>
          </p:cNvPr>
          <p:cNvSpPr>
            <a:spLocks noGrp="1"/>
          </p:cNvSpPr>
          <p:nvPr/>
        </p:nvSpPr>
        <p:spPr>
          <a:xfrm>
            <a:off x="5410200" y="5810250"/>
            <a:ext cx="7696200" cy="0"/>
          </a:xfrm>
          <a:prstGeom prst="line">
            <a:avLst/>
          </a:prstGeom>
          <a:noFill/>
          <a:ln w="9525">
            <a:solidFill>
              <a:srgbClr val="CABB9F"/>
            </a:solidFill>
          </a:ln>
        </p:spPr>
      </p:sp>
      <p:sp>
        <p:nvSpPr>
          <p:cNvPr id="12" name="text-145">
            <a:extLst>
              <a:ext uri="{FF2B5EF4-FFF2-40B4-BE49-F238E27FC236}">
                <a16:creationId xmlns:a16="http://schemas.microsoft.com/office/drawing/2014/main" id="{BDDDE7D7-D633-4C4F-87E0-CD7CC49B1113}"/>
              </a:ext>
            </a:extLst>
          </p:cNvPr>
          <p:cNvSpPr>
            <a:spLocks noGrp="1"/>
          </p:cNvSpPr>
          <p:nvPr/>
        </p:nvSpPr>
        <p:spPr>
          <a:xfrm>
            <a:off x="5410200" y="6076950"/>
            <a:ext cx="7696200" cy="1133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0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Написать эссе на тему: «Могла ли Германия объединиться в XVIII веке? Аргументы за и против».</a:t>
            </a:r>
          </a:p>
        </p:txBody>
      </p:sp>
    </p:spTree>
    <p:extLst>
      <p:ext uri="{BB962C8B-B14F-4D97-AF65-F5344CB8AC3E}">
        <p14:creationId xmlns:p14="http://schemas.microsoft.com/office/powerpoint/2010/main" val="1349028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-title">
            <a:extLst>
              <a:ext uri="{FF2B5EF4-FFF2-40B4-BE49-F238E27FC236}">
                <a16:creationId xmlns:a16="http://schemas.microsoft.com/office/drawing/2014/main" id="{96660A53-B262-494B-A80F-8DE9A3B54890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12496800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4800" b="0" i="0">
                <a:solidFill>
                  <a:srgbClr val="172D3D"/>
                </a:solidFill>
                <a:latin typeface="Georgia"/>
                <a:ea typeface="Georgia"/>
                <a:cs typeface="Georgia"/>
              </a:defRPr>
            </a:pPr>
            <a:r>
              <a:rPr sz="4800" b="0" i="0">
                <a:solidFill>
                  <a:srgbClr val="172D3D"/>
                </a:solidFill>
                <a:latin typeface="Georgia"/>
                <a:ea typeface="Georgia"/>
                <a:cs typeface="Georgia"/>
              </a:rPr>
              <a:t>План урока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0C5F16A-63E9-4E0D-9623-32A0DB718FC4}"/>
              </a:ext>
            </a:extLst>
          </p:cNvPr>
          <p:cNvSpPr>
            <a:spLocks noGrp="1"/>
          </p:cNvSpPr>
          <p:nvPr/>
        </p:nvSpPr>
        <p:spPr>
          <a:xfrm>
            <a:off x="609600" y="7334250"/>
            <a:ext cx="12496800" cy="0"/>
          </a:xfrm>
          <a:prstGeom prst="line">
            <a:avLst/>
          </a:prstGeom>
          <a:noFill/>
          <a:ln w="7620">
            <a:solidFill>
              <a:srgbClr val="CABB9F"/>
            </a:solidFill>
          </a:ln>
        </p:spPr>
      </p:sp>
      <p:sp>
        <p:nvSpPr>
          <p:cNvPr id="3" name="author-signature">
            <a:extLst>
              <a:ext uri="{FF2B5EF4-FFF2-40B4-BE49-F238E27FC236}">
                <a16:creationId xmlns:a16="http://schemas.microsoft.com/office/drawing/2014/main" id="{F7951D57-3B0E-48AC-A75B-1C188E0B6B06}"/>
              </a:ext>
            </a:extLst>
          </p:cNvPr>
          <p:cNvSpPr>
            <a:spLocks noGrp="1"/>
          </p:cNvSpPr>
          <p:nvPr/>
        </p:nvSpPr>
        <p:spPr>
          <a:xfrm>
            <a:off x="11201400" y="7419975"/>
            <a:ext cx="1905000" cy="219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03BE4176-7713-4052-BF00-1C6142C6D6D8}"/>
              </a:ext>
            </a:extLst>
          </p:cNvPr>
          <p:cNvSpPr>
            <a:spLocks noGrp="1"/>
          </p:cNvSpPr>
          <p:nvPr/>
        </p:nvSpPr>
        <p:spPr>
          <a:xfrm>
            <a:off x="6858000" y="1809750"/>
            <a:ext cx="0" cy="5048250"/>
          </a:xfrm>
          <a:prstGeom prst="line">
            <a:avLst/>
          </a:prstGeom>
          <a:noFill/>
          <a:ln w="9525">
            <a:solidFill>
              <a:srgbClr val="CABB9F"/>
            </a:solidFill>
          </a:ln>
        </p:spPr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B99656C-9231-41DB-B676-90A61CD2903F}"/>
              </a:ext>
            </a:extLst>
          </p:cNvPr>
          <p:cNvSpPr>
            <a:spLocks noGrp="1"/>
          </p:cNvSpPr>
          <p:nvPr/>
        </p:nvSpPr>
        <p:spPr>
          <a:xfrm>
            <a:off x="609600" y="1876425"/>
            <a:ext cx="285750" cy="0"/>
          </a:xfrm>
          <a:prstGeom prst="line">
            <a:avLst/>
          </a:prstGeom>
          <a:noFill/>
          <a:ln w="28575">
            <a:solidFill>
              <a:srgbClr val="355D75"/>
            </a:solidFill>
          </a:ln>
        </p:spPr>
      </p:sp>
      <p:sp>
        <p:nvSpPr>
          <p:cNvPr id="6" name="text-6">
            <a:extLst>
              <a:ext uri="{FF2B5EF4-FFF2-40B4-BE49-F238E27FC236}">
                <a16:creationId xmlns:a16="http://schemas.microsoft.com/office/drawing/2014/main" id="{5DB03503-BADE-4A26-9128-639A1F1FEFBC}"/>
              </a:ext>
            </a:extLst>
          </p:cNvPr>
          <p:cNvSpPr>
            <a:spLocks noGrp="1"/>
          </p:cNvSpPr>
          <p:nvPr/>
        </p:nvSpPr>
        <p:spPr>
          <a:xfrm>
            <a:off x="1057275" y="1733550"/>
            <a:ext cx="5343525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62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62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Германия</a:t>
            </a:r>
            <a:r>
              <a:rPr sz="262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: империя без единства.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D96AAC4-C7EE-4378-97F0-5BA5DF1AD274}"/>
              </a:ext>
            </a:extLst>
          </p:cNvPr>
          <p:cNvSpPr>
            <a:spLocks noGrp="1"/>
          </p:cNvSpPr>
          <p:nvPr/>
        </p:nvSpPr>
        <p:spPr>
          <a:xfrm>
            <a:off x="609600" y="2867025"/>
            <a:ext cx="285750" cy="0"/>
          </a:xfrm>
          <a:prstGeom prst="line">
            <a:avLst/>
          </a:prstGeom>
          <a:noFill/>
          <a:ln w="28575">
            <a:solidFill>
              <a:srgbClr val="355D75"/>
            </a:solidFill>
          </a:ln>
        </p:spPr>
      </p:sp>
      <p:sp>
        <p:nvSpPr>
          <p:cNvPr id="8" name="text-7">
            <a:extLst>
              <a:ext uri="{FF2B5EF4-FFF2-40B4-BE49-F238E27FC236}">
                <a16:creationId xmlns:a16="http://schemas.microsoft.com/office/drawing/2014/main" id="{27A17818-2E7D-41A2-A3BB-00DCBDD70D69}"/>
              </a:ext>
            </a:extLst>
          </p:cNvPr>
          <p:cNvSpPr>
            <a:spLocks noGrp="1"/>
          </p:cNvSpPr>
          <p:nvPr/>
        </p:nvSpPr>
        <p:spPr>
          <a:xfrm>
            <a:off x="1057275" y="2724150"/>
            <a:ext cx="5343525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62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62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Тридцатилетняя война и её итоги.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7040694-9267-4193-962A-C321FCF09A24}"/>
              </a:ext>
            </a:extLst>
          </p:cNvPr>
          <p:cNvSpPr>
            <a:spLocks noGrp="1"/>
          </p:cNvSpPr>
          <p:nvPr/>
        </p:nvSpPr>
        <p:spPr>
          <a:xfrm>
            <a:off x="609600" y="3857625"/>
            <a:ext cx="285750" cy="0"/>
          </a:xfrm>
          <a:prstGeom prst="line">
            <a:avLst/>
          </a:prstGeom>
          <a:noFill/>
          <a:ln w="28575">
            <a:solidFill>
              <a:srgbClr val="355D75"/>
            </a:solidFill>
          </a:ln>
        </p:spPr>
      </p:sp>
      <p:sp>
        <p:nvSpPr>
          <p:cNvPr id="10" name="text-8">
            <a:extLst>
              <a:ext uri="{FF2B5EF4-FFF2-40B4-BE49-F238E27FC236}">
                <a16:creationId xmlns:a16="http://schemas.microsoft.com/office/drawing/2014/main" id="{BBEB8034-1B0F-4C27-BA34-00C4531DEB66}"/>
              </a:ext>
            </a:extLst>
          </p:cNvPr>
          <p:cNvSpPr>
            <a:spLocks noGrp="1"/>
          </p:cNvSpPr>
          <p:nvPr/>
        </p:nvSpPr>
        <p:spPr>
          <a:xfrm>
            <a:off x="1057275" y="3714750"/>
            <a:ext cx="5343525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62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62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Военный подъём Пруссии.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826D1FD2-214B-434A-8F7C-21C092C6A240}"/>
              </a:ext>
            </a:extLst>
          </p:cNvPr>
          <p:cNvSpPr>
            <a:spLocks noGrp="1"/>
          </p:cNvSpPr>
          <p:nvPr/>
        </p:nvSpPr>
        <p:spPr>
          <a:xfrm>
            <a:off x="609600" y="4848225"/>
            <a:ext cx="285750" cy="0"/>
          </a:xfrm>
          <a:prstGeom prst="line">
            <a:avLst/>
          </a:prstGeom>
          <a:noFill/>
          <a:ln w="28575">
            <a:solidFill>
              <a:srgbClr val="355D75"/>
            </a:solidFill>
          </a:ln>
        </p:spPr>
      </p:sp>
      <p:sp>
        <p:nvSpPr>
          <p:cNvPr id="12" name="text-9">
            <a:extLst>
              <a:ext uri="{FF2B5EF4-FFF2-40B4-BE49-F238E27FC236}">
                <a16:creationId xmlns:a16="http://schemas.microsoft.com/office/drawing/2014/main" id="{DD975A7A-163C-41DB-A81D-3F2748CEDF95}"/>
              </a:ext>
            </a:extLst>
          </p:cNvPr>
          <p:cNvSpPr>
            <a:spLocks noGrp="1"/>
          </p:cNvSpPr>
          <p:nvPr/>
        </p:nvSpPr>
        <p:spPr>
          <a:xfrm>
            <a:off x="1057275" y="4705350"/>
            <a:ext cx="5343525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62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62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Фридрих II</a:t>
            </a:r>
            <a:r>
              <a:rPr sz="262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: философ и полководец.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C3CCFAF-9627-453A-A7F6-EB5C01AA4675}"/>
              </a:ext>
            </a:extLst>
          </p:cNvPr>
          <p:cNvSpPr>
            <a:spLocks noGrp="1"/>
          </p:cNvSpPr>
          <p:nvPr/>
        </p:nvSpPr>
        <p:spPr>
          <a:xfrm>
            <a:off x="609600" y="5838825"/>
            <a:ext cx="285750" cy="0"/>
          </a:xfrm>
          <a:prstGeom prst="line">
            <a:avLst/>
          </a:prstGeom>
          <a:noFill/>
          <a:ln w="28575">
            <a:solidFill>
              <a:srgbClr val="793E4B"/>
            </a:solidFill>
          </a:ln>
        </p:spPr>
      </p:sp>
      <p:sp>
        <p:nvSpPr>
          <p:cNvPr id="14" name="text-10">
            <a:extLst>
              <a:ext uri="{FF2B5EF4-FFF2-40B4-BE49-F238E27FC236}">
                <a16:creationId xmlns:a16="http://schemas.microsoft.com/office/drawing/2014/main" id="{8D208F4A-EB9D-43B4-8F7C-5401899C40D8}"/>
              </a:ext>
            </a:extLst>
          </p:cNvPr>
          <p:cNvSpPr>
            <a:spLocks noGrp="1"/>
          </p:cNvSpPr>
          <p:nvPr/>
        </p:nvSpPr>
        <p:spPr>
          <a:xfrm>
            <a:off x="1057275" y="5695950"/>
            <a:ext cx="5343525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62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62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Мария Терезия</a:t>
            </a:r>
            <a:r>
              <a:rPr sz="262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: вызовы и реформы.</a:t>
            </a:r>
          </a:p>
        </p:txBody>
      </p:sp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7217F54-846C-491C-998D-AB25D6578D97}"/>
              </a:ext>
            </a:extLst>
          </p:cNvPr>
          <p:cNvSpPr>
            <a:spLocks noGrp="1"/>
          </p:cNvSpPr>
          <p:nvPr/>
        </p:nvSpPr>
        <p:spPr>
          <a:xfrm>
            <a:off x="7315200" y="1876425"/>
            <a:ext cx="285750" cy="0"/>
          </a:xfrm>
          <a:prstGeom prst="line">
            <a:avLst/>
          </a:prstGeom>
          <a:noFill/>
          <a:ln w="28575">
            <a:solidFill>
              <a:srgbClr val="793E4B"/>
            </a:solidFill>
          </a:ln>
        </p:spPr>
      </p:sp>
      <p:sp>
        <p:nvSpPr>
          <p:cNvPr id="16" name="text-11">
            <a:extLst>
              <a:ext uri="{FF2B5EF4-FFF2-40B4-BE49-F238E27FC236}">
                <a16:creationId xmlns:a16="http://schemas.microsoft.com/office/drawing/2014/main" id="{14A09162-AC61-4EDE-BB6C-736E24941A51}"/>
              </a:ext>
            </a:extLst>
          </p:cNvPr>
          <p:cNvSpPr>
            <a:spLocks noGrp="1"/>
          </p:cNvSpPr>
          <p:nvPr/>
        </p:nvSpPr>
        <p:spPr>
          <a:xfrm>
            <a:off x="7762875" y="1733550"/>
            <a:ext cx="5343525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62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62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Преобразования Марии Терезии.</a:t>
            </a:r>
          </a:p>
        </p:txBody>
      </p:sp>
      <p:sp>
        <p:nv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C86649F-3BDF-4E88-A8A4-4778F3475C8E}"/>
              </a:ext>
            </a:extLst>
          </p:cNvPr>
          <p:cNvSpPr>
            <a:spLocks noGrp="1"/>
          </p:cNvSpPr>
          <p:nvPr/>
        </p:nvSpPr>
        <p:spPr>
          <a:xfrm>
            <a:off x="7315200" y="2867025"/>
            <a:ext cx="285750" cy="0"/>
          </a:xfrm>
          <a:prstGeom prst="line">
            <a:avLst/>
          </a:prstGeom>
          <a:noFill/>
          <a:ln w="28575">
            <a:solidFill>
              <a:srgbClr val="793E4B"/>
            </a:solidFill>
          </a:ln>
        </p:spPr>
      </p:sp>
      <p:sp>
        <p:nvSpPr>
          <p:cNvPr id="18" name="text-12">
            <a:extLst>
              <a:ext uri="{FF2B5EF4-FFF2-40B4-BE49-F238E27FC236}">
                <a16:creationId xmlns:a16="http://schemas.microsoft.com/office/drawing/2014/main" id="{70DAECDC-08BE-4CF7-B6C0-2EB806727E5A}"/>
              </a:ext>
            </a:extLst>
          </p:cNvPr>
          <p:cNvSpPr>
            <a:spLocks noGrp="1"/>
          </p:cNvSpPr>
          <p:nvPr/>
        </p:nvSpPr>
        <p:spPr>
          <a:xfrm>
            <a:off x="7762875" y="2724150"/>
            <a:ext cx="5343525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62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62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Иосиф II</a:t>
            </a:r>
            <a:r>
              <a:rPr sz="262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: революция сверху.</a:t>
            </a:r>
          </a:p>
        </p:txBody>
      </p:sp>
      <p:sp>
        <p:nv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2BF93E6-FD47-4309-B181-9281FB0E709B}"/>
              </a:ext>
            </a:extLst>
          </p:cNvPr>
          <p:cNvSpPr>
            <a:spLocks noGrp="1"/>
          </p:cNvSpPr>
          <p:nvPr/>
        </p:nvSpPr>
        <p:spPr>
          <a:xfrm>
            <a:off x="7315200" y="3857625"/>
            <a:ext cx="285750" cy="0"/>
          </a:xfrm>
          <a:prstGeom prst="line">
            <a:avLst/>
          </a:prstGeom>
          <a:noFill/>
          <a:ln w="28575">
            <a:solidFill>
              <a:srgbClr val="793E4B"/>
            </a:solidFill>
          </a:ln>
        </p:spPr>
      </p:sp>
      <p:sp>
        <p:nvSpPr>
          <p:cNvPr id="20" name="text-13">
            <a:extLst>
              <a:ext uri="{FF2B5EF4-FFF2-40B4-BE49-F238E27FC236}">
                <a16:creationId xmlns:a16="http://schemas.microsoft.com/office/drawing/2014/main" id="{57E06475-2236-47DF-8869-0EB12B73224F}"/>
              </a:ext>
            </a:extLst>
          </p:cNvPr>
          <p:cNvSpPr>
            <a:spLocks noGrp="1"/>
          </p:cNvSpPr>
          <p:nvPr/>
        </p:nvSpPr>
        <p:spPr>
          <a:xfrm>
            <a:off x="7762875" y="3714750"/>
            <a:ext cx="5343525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62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62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Радикальные реформы и их последствия.</a:t>
            </a:r>
          </a:p>
        </p:txBody>
      </p:sp>
      <p:sp>
        <p:nv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A071B91-1C63-46D7-A650-F8511C7BFCE9}"/>
              </a:ext>
            </a:extLst>
          </p:cNvPr>
          <p:cNvSpPr>
            <a:spLocks noGrp="1"/>
          </p:cNvSpPr>
          <p:nvPr/>
        </p:nvSpPr>
        <p:spPr>
          <a:xfrm>
            <a:off x="7315200" y="4848225"/>
            <a:ext cx="285750" cy="0"/>
          </a:xfrm>
          <a:prstGeom prst="line">
            <a:avLst/>
          </a:prstGeom>
          <a:noFill/>
          <a:ln w="28575">
            <a:solidFill>
              <a:srgbClr val="793E4B"/>
            </a:solidFill>
          </a:ln>
        </p:spPr>
      </p:sp>
      <p:sp>
        <p:nvSpPr>
          <p:cNvPr id="22" name="text-14">
            <a:extLst>
              <a:ext uri="{FF2B5EF4-FFF2-40B4-BE49-F238E27FC236}">
                <a16:creationId xmlns:a16="http://schemas.microsoft.com/office/drawing/2014/main" id="{ED42ED33-9826-4193-A7EB-45CAE8F74C73}"/>
              </a:ext>
            </a:extLst>
          </p:cNvPr>
          <p:cNvSpPr>
            <a:spLocks noGrp="1"/>
          </p:cNvSpPr>
          <p:nvPr/>
        </p:nvSpPr>
        <p:spPr>
          <a:xfrm>
            <a:off x="7762875" y="4705350"/>
            <a:ext cx="5343525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62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62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Национальный протест и провал унификации.</a:t>
            </a:r>
          </a:p>
        </p:txBody>
      </p:sp>
      <p:sp>
        <p:nv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AFA6779C-8ED0-4433-8C4E-BD094995CEFF}"/>
              </a:ext>
            </a:extLst>
          </p:cNvPr>
          <p:cNvSpPr>
            <a:spLocks noGrp="1"/>
          </p:cNvSpPr>
          <p:nvPr/>
        </p:nvSpPr>
        <p:spPr>
          <a:xfrm>
            <a:off x="7315200" y="5838825"/>
            <a:ext cx="285750" cy="0"/>
          </a:xfrm>
          <a:prstGeom prst="line">
            <a:avLst/>
          </a:prstGeom>
          <a:noFill/>
          <a:ln w="28575">
            <a:solidFill>
              <a:srgbClr val="172D3D"/>
            </a:solidFill>
          </a:ln>
        </p:spPr>
      </p:sp>
      <p:sp>
        <p:nvSpPr>
          <p:cNvPr id="24" name="text-15">
            <a:extLst>
              <a:ext uri="{FF2B5EF4-FFF2-40B4-BE49-F238E27FC236}">
                <a16:creationId xmlns:a16="http://schemas.microsoft.com/office/drawing/2014/main" id="{4469F4CE-78D6-42D6-B730-FF2B41582F31}"/>
              </a:ext>
            </a:extLst>
          </p:cNvPr>
          <p:cNvSpPr>
            <a:spLocks noGrp="1"/>
          </p:cNvSpPr>
          <p:nvPr/>
        </p:nvSpPr>
        <p:spPr>
          <a:xfrm>
            <a:off x="7762875" y="5695950"/>
            <a:ext cx="5343525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62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625" b="1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Итоги</a:t>
            </a:r>
            <a:r>
              <a:rPr sz="262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: почему Германия осталась раздробленной.</a:t>
            </a:r>
          </a:p>
        </p:txBody>
      </p:sp>
    </p:spTree>
    <p:extLst>
      <p:ext uri="{BB962C8B-B14F-4D97-AF65-F5344CB8AC3E}">
        <p14:creationId xmlns:p14="http://schemas.microsoft.com/office/powerpoint/2010/main" val="295421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-title">
            <a:extLst>
              <a:ext uri="{FF2B5EF4-FFF2-40B4-BE49-F238E27FC236}">
                <a16:creationId xmlns:a16="http://schemas.microsoft.com/office/drawing/2014/main" id="{4F691380-975C-4137-9D3E-68DE53C9BEB5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12496800" cy="1143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4125" b="0" i="0">
                <a:solidFill>
                  <a:srgbClr val="172D3D"/>
                </a:solidFill>
                <a:latin typeface="Georgia"/>
                <a:ea typeface="Georgia"/>
                <a:cs typeface="Georgia"/>
              </a:defRPr>
            </a:pPr>
            <a:r>
              <a:rPr sz="4125" b="0" i="0">
                <a:solidFill>
                  <a:srgbClr val="172D3D"/>
                </a:solidFill>
                <a:latin typeface="Georgia"/>
                <a:ea typeface="Georgia"/>
                <a:cs typeface="Georgia"/>
              </a:rPr>
              <a:t>Германия в XVIII веке – «лоскутное одеяло»</a:t>
            </a:r>
          </a:p>
        </p:txBody>
      </p:sp>
      <p:sp>
        <p:nvSpPr>
          <p:cNvPr id="2" name="slide-subtitle">
            <a:extLst>
              <a:ext uri="{FF2B5EF4-FFF2-40B4-BE49-F238E27FC236}">
                <a16:creationId xmlns:a16="http://schemas.microsoft.com/office/drawing/2014/main" id="{E63F63DA-7F13-48F8-ABDE-662127D59076}"/>
              </a:ext>
            </a:extLst>
          </p:cNvPr>
          <p:cNvSpPr>
            <a:spLocks noGrp="1"/>
          </p:cNvSpPr>
          <p:nvPr/>
        </p:nvSpPr>
        <p:spPr>
          <a:xfrm>
            <a:off x="609600" y="1581150"/>
            <a:ext cx="124968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Священная Римская империя как форма без содержания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1F83820-8832-4C5E-A434-4B64E78A1B17}"/>
              </a:ext>
            </a:extLst>
          </p:cNvPr>
          <p:cNvSpPr>
            <a:spLocks noGrp="1"/>
          </p:cNvSpPr>
          <p:nvPr/>
        </p:nvSpPr>
        <p:spPr>
          <a:xfrm>
            <a:off x="609600" y="7334250"/>
            <a:ext cx="12496800" cy="0"/>
          </a:xfrm>
          <a:prstGeom prst="line">
            <a:avLst/>
          </a:prstGeom>
          <a:noFill/>
          <a:ln w="7620">
            <a:solidFill>
              <a:srgbClr val="CABB9F"/>
            </a:solidFill>
          </a:ln>
        </p:spPr>
      </p:sp>
      <p:sp>
        <p:nvSpPr>
          <p:cNvPr id="4" name="author-signature">
            <a:extLst>
              <a:ext uri="{FF2B5EF4-FFF2-40B4-BE49-F238E27FC236}">
                <a16:creationId xmlns:a16="http://schemas.microsoft.com/office/drawing/2014/main" id="{615DF183-8EC4-4AD2-BCB1-ABA81E24237F}"/>
              </a:ext>
            </a:extLst>
          </p:cNvPr>
          <p:cNvSpPr>
            <a:spLocks noGrp="1"/>
          </p:cNvSpPr>
          <p:nvPr/>
        </p:nvSpPr>
        <p:spPr>
          <a:xfrm>
            <a:off x="11201400" y="7419975"/>
            <a:ext cx="1905000" cy="219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5" name="text-19">
            <a:extLst>
              <a:ext uri="{FF2B5EF4-FFF2-40B4-BE49-F238E27FC236}">
                <a16:creationId xmlns:a16="http://schemas.microsoft.com/office/drawing/2014/main" id="{9736CA80-919C-4891-B173-5A4CBAA15A1C}"/>
              </a:ext>
            </a:extLst>
          </p:cNvPr>
          <p:cNvSpPr>
            <a:spLocks noGrp="1"/>
          </p:cNvSpPr>
          <p:nvPr/>
        </p:nvSpPr>
        <p:spPr>
          <a:xfrm>
            <a:off x="609600" y="2200275"/>
            <a:ext cx="12496800" cy="800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62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62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Тезис:</a:t>
            </a:r>
            <a:r>
              <a:rPr sz="262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Не единое государство, а конгломерат из </a:t>
            </a:r>
            <a:r>
              <a:rPr sz="262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300+</a:t>
            </a:r>
            <a:r>
              <a:rPr sz="262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независимых государств.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9E64E3B-CA8F-4CCF-8533-D9C0384F9909}"/>
              </a:ext>
            </a:extLst>
          </p:cNvPr>
          <p:cNvSpPr>
            <a:spLocks noGrp="1"/>
          </p:cNvSpPr>
          <p:nvPr/>
        </p:nvSpPr>
        <p:spPr>
          <a:xfrm>
            <a:off x="561975" y="3152775"/>
            <a:ext cx="5372100" cy="2514600"/>
          </a:xfrm>
          <a:prstGeom prst="rect">
            <a:avLst/>
          </a:prstGeom>
          <a:noFill/>
          <a:ln w="9525">
            <a:solidFill>
              <a:srgbClr val="B19A6A"/>
            </a:solidFill>
          </a:ln>
        </p:spPr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10388" y="3200400"/>
            <a:ext cx="5275274" cy="241935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82B7154-5098-4DB3-9EC9-4399195F6613}"/>
              </a:ext>
            </a:extLst>
          </p:cNvPr>
          <p:cNvSpPr>
            <a:spLocks noGrp="1"/>
          </p:cNvSpPr>
          <p:nvPr/>
        </p:nvSpPr>
        <p:spPr>
          <a:xfrm>
            <a:off x="1704975" y="4333875"/>
            <a:ext cx="2914650" cy="1171575"/>
          </a:xfrm>
          <a:prstGeom prst="rect">
            <a:avLst/>
          </a:prstGeom>
          <a:noFill/>
          <a:ln w="17145">
            <a:solidFill>
              <a:srgbClr val="B19A6A"/>
            </a:solidFill>
          </a:ln>
        </p:spPr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B664380-EEBD-431A-B623-7407556A53D8}"/>
              </a:ext>
            </a:extLst>
          </p:cNvPr>
          <p:cNvSpPr>
            <a:spLocks noGrp="1"/>
          </p:cNvSpPr>
          <p:nvPr/>
        </p:nvSpPr>
        <p:spPr>
          <a:xfrm>
            <a:off x="1704975" y="5505450"/>
            <a:ext cx="76200" cy="190500"/>
          </a:xfrm>
          <a:prstGeom prst="line">
            <a:avLst/>
          </a:prstGeom>
          <a:noFill/>
          <a:ln w="10478">
            <a:solidFill>
              <a:srgbClr val="B19A6A"/>
            </a:solidFill>
          </a:ln>
        </p:spPr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A73C753-29E1-44CD-A93B-E7FE4D1AAA00}"/>
              </a:ext>
            </a:extLst>
          </p:cNvPr>
          <p:cNvSpPr>
            <a:spLocks noGrp="1"/>
          </p:cNvSpPr>
          <p:nvPr/>
        </p:nvSpPr>
        <p:spPr>
          <a:xfrm>
            <a:off x="4619625" y="5505450"/>
            <a:ext cx="1266825" cy="190500"/>
          </a:xfrm>
          <a:prstGeom prst="line">
            <a:avLst/>
          </a:prstGeom>
          <a:noFill/>
          <a:ln w="10478">
            <a:solidFill>
              <a:srgbClr val="B19A6A"/>
            </a:solidFill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DB4D5D0-CB98-4075-AA51-7ABF7F815B2B}"/>
              </a:ext>
            </a:extLst>
          </p:cNvPr>
          <p:cNvSpPr>
            <a:spLocks noGrp="1"/>
          </p:cNvSpPr>
          <p:nvPr/>
        </p:nvSpPr>
        <p:spPr>
          <a:xfrm>
            <a:off x="1733550" y="5505450"/>
            <a:ext cx="4200525" cy="1752600"/>
          </a:xfrm>
          <a:prstGeom prst="rect">
            <a:avLst/>
          </a:prstGeom>
          <a:noFill/>
          <a:ln w="9525">
            <a:solidFill>
              <a:srgbClr val="B19A6A"/>
            </a:solidFill>
          </a:ln>
        </p:spPr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781175" y="5554281"/>
            <a:ext cx="4105275" cy="1654939"/>
          </a:xfrm>
          <a:prstGeom prst="rect">
            <a:avLst/>
          </a:prstGeom>
        </p:spPr>
      </p:pic>
      <p:sp>
        <p:nvSpPr>
          <p:cNvPr id="13" name="text-20">
            <a:extLst>
              <a:ext uri="{FF2B5EF4-FFF2-40B4-BE49-F238E27FC236}">
                <a16:creationId xmlns:a16="http://schemas.microsoft.com/office/drawing/2014/main" id="{695DBA5E-D071-4C73-B8F0-4C6B349F7136}"/>
              </a:ext>
            </a:extLst>
          </p:cNvPr>
          <p:cNvSpPr>
            <a:spLocks noGrp="1"/>
          </p:cNvSpPr>
          <p:nvPr/>
        </p:nvSpPr>
        <p:spPr>
          <a:xfrm>
            <a:off x="6381750" y="3171825"/>
            <a:ext cx="6724650" cy="819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625" b="1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625" b="1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Священная Римская империя германской нации:</a:t>
            </a:r>
          </a:p>
        </p:txBody>
      </p:sp>
      <p:sp>
        <p:nvSpPr>
          <p:cNvPr id="14" name="text-21">
            <a:extLst>
              <a:ext uri="{FF2B5EF4-FFF2-40B4-BE49-F238E27FC236}">
                <a16:creationId xmlns:a16="http://schemas.microsoft.com/office/drawing/2014/main" id="{FAFEC1A9-8B15-44C4-8BC3-013878EDE52E}"/>
              </a:ext>
            </a:extLst>
          </p:cNvPr>
          <p:cNvSpPr>
            <a:spLocks noGrp="1"/>
          </p:cNvSpPr>
          <p:nvPr/>
        </p:nvSpPr>
        <p:spPr>
          <a:xfrm>
            <a:off x="6638925" y="4086225"/>
            <a:ext cx="6467475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Надгосударственное объединение.</a:t>
            </a:r>
          </a:p>
        </p:txBody>
      </p:sp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21BECCA-05D5-452F-B7D8-0FF40F2A8035}"/>
              </a:ext>
            </a:extLst>
          </p:cNvPr>
          <p:cNvSpPr>
            <a:spLocks noGrp="1"/>
          </p:cNvSpPr>
          <p:nvPr/>
        </p:nvSpPr>
        <p:spPr>
          <a:xfrm>
            <a:off x="6429375" y="4238625"/>
            <a:ext cx="76200" cy="0"/>
          </a:xfrm>
          <a:prstGeom prst="line">
            <a:avLst/>
          </a:prstGeom>
          <a:noFill/>
          <a:ln w="28575">
            <a:solidFill>
              <a:srgbClr val="B19A6A"/>
            </a:solidFill>
          </a:ln>
        </p:spPr>
      </p:sp>
      <p:sp>
        <p:nvSpPr>
          <p:cNvPr id="16" name="text-22">
            <a:extLst>
              <a:ext uri="{FF2B5EF4-FFF2-40B4-BE49-F238E27FC236}">
                <a16:creationId xmlns:a16="http://schemas.microsoft.com/office/drawing/2014/main" id="{3F0A3FB4-9203-4210-94F3-7501FBBBCF46}"/>
              </a:ext>
            </a:extLst>
          </p:cNvPr>
          <p:cNvSpPr>
            <a:spLocks noGrp="1"/>
          </p:cNvSpPr>
          <p:nvPr/>
        </p:nvSpPr>
        <p:spPr>
          <a:xfrm>
            <a:off x="6638925" y="4629150"/>
            <a:ext cx="6467475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Формально</a:t>
            </a:r>
            <a:r>
              <a: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главенство императора (из династии </a:t>
            </a:r>
            <a:r>
              <a:rPr sz="2550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Габсбургов</a:t>
            </a:r>
            <a:r>
              <a: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).</a:t>
            </a:r>
          </a:p>
        </p:txBody>
      </p:sp>
      <p:sp>
        <p:nv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60D085B-DB50-4AEA-8503-363872B9D3B1}"/>
              </a:ext>
            </a:extLst>
          </p:cNvPr>
          <p:cNvSpPr>
            <a:spLocks noGrp="1"/>
          </p:cNvSpPr>
          <p:nvPr/>
        </p:nvSpPr>
        <p:spPr>
          <a:xfrm>
            <a:off x="6429375" y="4781550"/>
            <a:ext cx="76200" cy="0"/>
          </a:xfrm>
          <a:prstGeom prst="line">
            <a:avLst/>
          </a:prstGeom>
          <a:noFill/>
          <a:ln w="28575">
            <a:solidFill>
              <a:srgbClr val="B19A6A"/>
            </a:solidFill>
          </a:ln>
        </p:spPr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B675212-E594-47D3-A2B4-7739AEE2146B}"/>
              </a:ext>
            </a:extLst>
          </p:cNvPr>
          <p:cNvSpPr>
            <a:spLocks noGrp="1"/>
          </p:cNvSpPr>
          <p:nvPr/>
        </p:nvSpPr>
        <p:spPr>
          <a:xfrm>
            <a:off x="6381750" y="5657850"/>
            <a:ext cx="6724650" cy="752475"/>
          </a:xfrm>
          <a:prstGeom prst="rect">
            <a:avLst/>
          </a:prstGeom>
          <a:solidFill>
            <a:srgbClr val="E1E8EB"/>
          </a:solidFill>
          <a:ln w="0">
            <a:noFill/>
          </a:ln>
        </p:spPr>
      </p:sp>
      <p:sp>
        <p:nvSpPr>
          <p:cNvPr id="19" name="text-23">
            <a:extLst>
              <a:ext uri="{FF2B5EF4-FFF2-40B4-BE49-F238E27FC236}">
                <a16:creationId xmlns:a16="http://schemas.microsoft.com/office/drawing/2014/main" id="{3B3F607D-7C71-45FF-A945-4D6E91D5137D}"/>
              </a:ext>
            </a:extLst>
          </p:cNvPr>
          <p:cNvSpPr>
            <a:spLocks noGrp="1"/>
          </p:cNvSpPr>
          <p:nvPr/>
        </p:nvSpPr>
        <p:spPr>
          <a:xfrm>
            <a:off x="6591300" y="5810250"/>
            <a:ext cx="630555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Реальная власть</a:t>
            </a:r>
            <a:r>
              <a: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– у местных правителей.</a:t>
            </a:r>
          </a:p>
        </p:txBody>
      </p:sp>
      <p:sp>
        <p:nvSpPr>
          <p:cNvPr id="20" name="text-24">
            <a:extLst>
              <a:ext uri="{FF2B5EF4-FFF2-40B4-BE49-F238E27FC236}">
                <a16:creationId xmlns:a16="http://schemas.microsoft.com/office/drawing/2014/main" id="{57B583E9-5B21-4E10-A963-A5D5C96A8CED}"/>
              </a:ext>
            </a:extLst>
          </p:cNvPr>
          <p:cNvSpPr>
            <a:spLocks noGrp="1"/>
          </p:cNvSpPr>
          <p:nvPr/>
        </p:nvSpPr>
        <p:spPr>
          <a:xfrm>
            <a:off x="6381750" y="6467475"/>
            <a:ext cx="6724650" cy="752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Соперничество:</a:t>
            </a:r>
            <a:r>
              <a:rPr sz="225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Главные силы – </a:t>
            </a:r>
            <a:r>
              <a:rPr sz="2250" b="1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Австрия (Габсбурги)</a:t>
            </a:r>
            <a:r>
              <a:rPr sz="225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250" b="1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Пруссия (Гогенцоллерны)</a:t>
            </a:r>
            <a:r>
              <a:rPr sz="225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384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-title">
            <a:extLst>
              <a:ext uri="{FF2B5EF4-FFF2-40B4-BE49-F238E27FC236}">
                <a16:creationId xmlns:a16="http://schemas.microsoft.com/office/drawing/2014/main" id="{0B48E26F-992F-420F-9E24-BD376EA46989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12496800" cy="1143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900" b="0" i="0">
                <a:solidFill>
                  <a:srgbClr val="172D3D"/>
                </a:solidFill>
                <a:latin typeface="Georgia"/>
                <a:ea typeface="Georgia"/>
                <a:cs typeface="Georgia"/>
              </a:defRPr>
            </a:pPr>
            <a:r>
              <a:rPr sz="3900" b="0" i="0">
                <a:solidFill>
                  <a:srgbClr val="172D3D"/>
                </a:solidFill>
                <a:latin typeface="Georgia"/>
                <a:ea typeface="Georgia"/>
                <a:cs typeface="Georgia"/>
              </a:rPr>
              <a:t>Последствия Тридцатилетней войны (1618-1648)</a:t>
            </a:r>
          </a:p>
        </p:txBody>
      </p:sp>
      <p:sp>
        <p:nvSpPr>
          <p:cNvPr id="2" name="slide-subtitle">
            <a:extLst>
              <a:ext uri="{FF2B5EF4-FFF2-40B4-BE49-F238E27FC236}">
                <a16:creationId xmlns:a16="http://schemas.microsoft.com/office/drawing/2014/main" id="{17202C10-8716-459F-B566-2AE66835A75B}"/>
              </a:ext>
            </a:extLst>
          </p:cNvPr>
          <p:cNvSpPr>
            <a:spLocks noGrp="1"/>
          </p:cNvSpPr>
          <p:nvPr/>
        </p:nvSpPr>
        <p:spPr>
          <a:xfrm>
            <a:off x="609600" y="1524000"/>
            <a:ext cx="124968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Истоки долговременной раздробленности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0983C326-3A1A-4816-9CC2-136C1E152561}"/>
              </a:ext>
            </a:extLst>
          </p:cNvPr>
          <p:cNvSpPr>
            <a:spLocks noGrp="1"/>
          </p:cNvSpPr>
          <p:nvPr/>
        </p:nvSpPr>
        <p:spPr>
          <a:xfrm>
            <a:off x="609600" y="7334250"/>
            <a:ext cx="12496800" cy="0"/>
          </a:xfrm>
          <a:prstGeom prst="line">
            <a:avLst/>
          </a:prstGeom>
          <a:noFill/>
          <a:ln w="7620">
            <a:solidFill>
              <a:srgbClr val="CABB9F"/>
            </a:solidFill>
          </a:ln>
        </p:spPr>
      </p:sp>
      <p:sp>
        <p:nvSpPr>
          <p:cNvPr id="4" name="author-signature">
            <a:extLst>
              <a:ext uri="{FF2B5EF4-FFF2-40B4-BE49-F238E27FC236}">
                <a16:creationId xmlns:a16="http://schemas.microsoft.com/office/drawing/2014/main" id="{2ED86520-177A-4DF4-8296-7D5306868A87}"/>
              </a:ext>
            </a:extLst>
          </p:cNvPr>
          <p:cNvSpPr>
            <a:spLocks noGrp="1"/>
          </p:cNvSpPr>
          <p:nvPr/>
        </p:nvSpPr>
        <p:spPr>
          <a:xfrm>
            <a:off x="11201400" y="7419975"/>
            <a:ext cx="1905000" cy="219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5" name="text-28">
            <a:extLst>
              <a:ext uri="{FF2B5EF4-FFF2-40B4-BE49-F238E27FC236}">
                <a16:creationId xmlns:a16="http://schemas.microsoft.com/office/drawing/2014/main" id="{56F4A843-132D-49F5-9880-A9DECEF9698E}"/>
              </a:ext>
            </a:extLst>
          </p:cNvPr>
          <p:cNvSpPr>
            <a:spLocks noGrp="1"/>
          </p:cNvSpPr>
          <p:nvPr/>
        </p:nvSpPr>
        <p:spPr>
          <a:xfrm>
            <a:off x="609600" y="2200275"/>
            <a:ext cx="7124700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75" b="1" i="0">
                <a:solidFill>
                  <a:srgbClr val="355D75"/>
                </a:solidFill>
                <a:latin typeface="Calibri"/>
                <a:ea typeface="Calibri"/>
                <a:cs typeface="Calibri"/>
              </a:defRPr>
            </a:pPr>
            <a:r>
              <a:rPr sz="277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Экономические:</a:t>
            </a:r>
          </a:p>
        </p:txBody>
      </p:sp>
      <p:sp>
        <p:nvSpPr>
          <p:cNvPr id="6" name="text-29">
            <a:extLst>
              <a:ext uri="{FF2B5EF4-FFF2-40B4-BE49-F238E27FC236}">
                <a16:creationId xmlns:a16="http://schemas.microsoft.com/office/drawing/2014/main" id="{0201E0C6-DFD2-4358-B878-F4E5887E0F71}"/>
              </a:ext>
            </a:extLst>
          </p:cNvPr>
          <p:cNvSpPr>
            <a:spLocks noGrp="1"/>
          </p:cNvSpPr>
          <p:nvPr/>
        </p:nvSpPr>
        <p:spPr>
          <a:xfrm>
            <a:off x="609600" y="2762250"/>
            <a:ext cx="7124700" cy="514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Разорение земель, упадок городов.</a:t>
            </a:r>
          </a:p>
        </p:txBody>
      </p:sp>
      <p:sp>
        <p:nvSpPr>
          <p:cNvPr id="7" name="text-30">
            <a:extLst>
              <a:ext uri="{FF2B5EF4-FFF2-40B4-BE49-F238E27FC236}">
                <a16:creationId xmlns:a16="http://schemas.microsoft.com/office/drawing/2014/main" id="{633C7049-F3CB-4CDB-B56C-685365C83926}"/>
              </a:ext>
            </a:extLst>
          </p:cNvPr>
          <p:cNvSpPr>
            <a:spLocks noGrp="1"/>
          </p:cNvSpPr>
          <p:nvPr/>
        </p:nvSpPr>
        <p:spPr>
          <a:xfrm>
            <a:off x="609600" y="3390900"/>
            <a:ext cx="7124700" cy="1123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«Второе издание крепостничества»</a:t>
            </a: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– усиление зависимости крестьян к востоку от Эльбы.</a:t>
            </a:r>
          </a:p>
        </p:txBody>
      </p:sp>
      <p:sp>
        <p:nvSpPr>
          <p:cNvPr id="8" name="text-31">
            <a:extLst>
              <a:ext uri="{FF2B5EF4-FFF2-40B4-BE49-F238E27FC236}">
                <a16:creationId xmlns:a16="http://schemas.microsoft.com/office/drawing/2014/main" id="{FA53F69A-5E90-48F4-B3E9-8C983D888F4D}"/>
              </a:ext>
            </a:extLst>
          </p:cNvPr>
          <p:cNvSpPr>
            <a:spLocks noGrp="1"/>
          </p:cNvSpPr>
          <p:nvPr/>
        </p:nvSpPr>
        <p:spPr>
          <a:xfrm>
            <a:off x="609600" y="4629150"/>
            <a:ext cx="7124700" cy="904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Смещение торговых путей в Атлантику → изоляция Германии.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EBED127-B4B0-48FC-96C7-C12A31096CA9}"/>
              </a:ext>
            </a:extLst>
          </p:cNvPr>
          <p:cNvSpPr>
            <a:spLocks noGrp="1"/>
          </p:cNvSpPr>
          <p:nvPr/>
        </p:nvSpPr>
        <p:spPr>
          <a:xfrm>
            <a:off x="8029575" y="2228850"/>
            <a:ext cx="0" cy="2819400"/>
          </a:xfrm>
          <a:prstGeom prst="line">
            <a:avLst/>
          </a:prstGeom>
          <a:noFill/>
          <a:ln w="9525">
            <a:solidFill>
              <a:srgbClr val="CABB9F"/>
            </a:solidFill>
          </a:ln>
        </p:spPr>
      </p:sp>
      <p:sp>
        <p:nvSpPr>
          <p:cNvPr id="10" name="text-32">
            <a:extLst>
              <a:ext uri="{FF2B5EF4-FFF2-40B4-BE49-F238E27FC236}">
                <a16:creationId xmlns:a16="http://schemas.microsoft.com/office/drawing/2014/main" id="{180398F4-0817-4DCB-A27C-49413BCF497A}"/>
              </a:ext>
            </a:extLst>
          </p:cNvPr>
          <p:cNvSpPr>
            <a:spLocks noGrp="1"/>
          </p:cNvSpPr>
          <p:nvPr/>
        </p:nvSpPr>
        <p:spPr>
          <a:xfrm>
            <a:off x="8572500" y="2200275"/>
            <a:ext cx="4533900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75" b="1" i="0">
                <a:solidFill>
                  <a:srgbClr val="793E4B"/>
                </a:solidFill>
                <a:latin typeface="Calibri"/>
                <a:ea typeface="Calibri"/>
                <a:cs typeface="Calibri"/>
              </a:defRPr>
            </a:pPr>
            <a:r>
              <a:rPr sz="277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Политические: </a:t>
            </a:r>
          </a:p>
        </p:txBody>
      </p:sp>
      <p:sp>
        <p:nvSpPr>
          <p:cNvPr id="11" name="text-33">
            <a:extLst>
              <a:ext uri="{FF2B5EF4-FFF2-40B4-BE49-F238E27FC236}">
                <a16:creationId xmlns:a16="http://schemas.microsoft.com/office/drawing/2014/main" id="{CDB6A637-1A7A-4900-9740-06E0FF5F1D81}"/>
              </a:ext>
            </a:extLst>
          </p:cNvPr>
          <p:cNvSpPr>
            <a:spLocks noGrp="1"/>
          </p:cNvSpPr>
          <p:nvPr/>
        </p:nvSpPr>
        <p:spPr>
          <a:xfrm>
            <a:off x="8572500" y="2790825"/>
            <a:ext cx="45339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Окончательное закрепление раздробленности.</a:t>
            </a:r>
          </a:p>
        </p:txBody>
      </p:sp>
      <p:sp>
        <p:nvSpPr>
          <p:cNvPr id="12" name="text-34">
            <a:extLst>
              <a:ext uri="{FF2B5EF4-FFF2-40B4-BE49-F238E27FC236}">
                <a16:creationId xmlns:a16="http://schemas.microsoft.com/office/drawing/2014/main" id="{468CA15A-33A2-424F-A717-ACFBAE7231A9}"/>
              </a:ext>
            </a:extLst>
          </p:cNvPr>
          <p:cNvSpPr>
            <a:spLocks noGrp="1"/>
          </p:cNvSpPr>
          <p:nvPr/>
        </p:nvSpPr>
        <p:spPr>
          <a:xfrm>
            <a:off x="8572500" y="4010025"/>
            <a:ext cx="4533900" cy="1047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Власть императора стала чисто символической.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rcRect t="36203" b="36203"/>
          <a:stretch>
            <a:fillRect/>
          </a:stretch>
        </p:blipFill>
        <p:spPr>
          <a:xfrm>
            <a:off x="609600" y="5562600"/>
            <a:ext cx="1249680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519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-title">
            <a:extLst>
              <a:ext uri="{FF2B5EF4-FFF2-40B4-BE49-F238E27FC236}">
                <a16:creationId xmlns:a16="http://schemas.microsoft.com/office/drawing/2014/main" id="{01451512-6836-4646-9235-6A9CC128C5EE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12496800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4650" b="0" i="0">
                <a:solidFill>
                  <a:srgbClr val="172D3D"/>
                </a:solidFill>
                <a:latin typeface="Georgia"/>
                <a:ea typeface="Georgia"/>
                <a:cs typeface="Georgia"/>
              </a:defRPr>
            </a:pPr>
            <a:r>
              <a:rPr sz="4650" b="0" i="0">
                <a:solidFill>
                  <a:srgbClr val="172D3D"/>
                </a:solidFill>
                <a:latin typeface="Georgia"/>
                <a:ea typeface="Georgia"/>
                <a:cs typeface="Georgia"/>
              </a:rPr>
              <a:t>Возвышение Пруссии</a:t>
            </a:r>
          </a:p>
        </p:txBody>
      </p:sp>
      <p:sp>
        <p:nvSpPr>
          <p:cNvPr id="2" name="slide-subtitle">
            <a:extLst>
              <a:ext uri="{FF2B5EF4-FFF2-40B4-BE49-F238E27FC236}">
                <a16:creationId xmlns:a16="http://schemas.microsoft.com/office/drawing/2014/main" id="{B67A97D5-895D-4C89-BDBA-F44E5447655E}"/>
              </a:ext>
            </a:extLst>
          </p:cNvPr>
          <p:cNvSpPr>
            <a:spLocks noGrp="1"/>
          </p:cNvSpPr>
          <p:nvPr/>
        </p:nvSpPr>
        <p:spPr>
          <a:xfrm>
            <a:off x="609600" y="1181100"/>
            <a:ext cx="124968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Армия, имеющая государство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C739A51C-52B0-436D-B788-9515C22A21B4}"/>
              </a:ext>
            </a:extLst>
          </p:cNvPr>
          <p:cNvSpPr>
            <a:spLocks noGrp="1"/>
          </p:cNvSpPr>
          <p:nvPr/>
        </p:nvSpPr>
        <p:spPr>
          <a:xfrm>
            <a:off x="609600" y="7334250"/>
            <a:ext cx="12496800" cy="0"/>
          </a:xfrm>
          <a:prstGeom prst="line">
            <a:avLst/>
          </a:prstGeom>
          <a:noFill/>
          <a:ln w="7620">
            <a:solidFill>
              <a:srgbClr val="CABB9F"/>
            </a:solidFill>
          </a:ln>
        </p:spPr>
      </p:sp>
      <p:sp>
        <p:nvSpPr>
          <p:cNvPr id="4" name="author-signature">
            <a:extLst>
              <a:ext uri="{FF2B5EF4-FFF2-40B4-BE49-F238E27FC236}">
                <a16:creationId xmlns:a16="http://schemas.microsoft.com/office/drawing/2014/main" id="{38BDB132-DBB7-4820-A6E7-E81094A1411D}"/>
              </a:ext>
            </a:extLst>
          </p:cNvPr>
          <p:cNvSpPr>
            <a:spLocks noGrp="1"/>
          </p:cNvSpPr>
          <p:nvPr/>
        </p:nvSpPr>
        <p:spPr>
          <a:xfrm>
            <a:off x="11201400" y="7419975"/>
            <a:ext cx="1905000" cy="219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2C2F119-CF38-43DF-8114-E96FADFC02EB}"/>
              </a:ext>
            </a:extLst>
          </p:cNvPr>
          <p:cNvSpPr>
            <a:spLocks noGrp="1"/>
          </p:cNvSpPr>
          <p:nvPr/>
        </p:nvSpPr>
        <p:spPr>
          <a:xfrm>
            <a:off x="561975" y="1847850"/>
            <a:ext cx="3800475" cy="5257800"/>
          </a:xfrm>
          <a:prstGeom prst="rect">
            <a:avLst/>
          </a:prstGeom>
          <a:noFill/>
          <a:ln w="9525">
            <a:solidFill>
              <a:srgbClr val="B19A6A"/>
            </a:solidFill>
          </a:ln>
        </p:spPr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09600" y="2129143"/>
            <a:ext cx="3705225" cy="4695215"/>
          </a:xfrm>
          <a:prstGeom prst="rect">
            <a:avLst/>
          </a:prstGeom>
        </p:spPr>
      </p:pic>
      <p:sp>
        <p:nvSpPr>
          <p:cNvPr id="7" name="text-38">
            <a:extLst>
              <a:ext uri="{FF2B5EF4-FFF2-40B4-BE49-F238E27FC236}">
                <a16:creationId xmlns:a16="http://schemas.microsoft.com/office/drawing/2014/main" id="{F5EEE4C4-FBC6-43C6-B36A-CFC4D82CBAD3}"/>
              </a:ext>
            </a:extLst>
          </p:cNvPr>
          <p:cNvSpPr>
            <a:spLocks noGrp="1"/>
          </p:cNvSpPr>
          <p:nvPr/>
        </p:nvSpPr>
        <p:spPr>
          <a:xfrm>
            <a:off x="5000625" y="1962150"/>
            <a:ext cx="8096250" cy="1000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77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Ключевой принцип:</a:t>
            </a:r>
            <a:r>
              <a: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Создание сильнейшей армии в Европе.</a:t>
            </a:r>
          </a:p>
        </p:txBody>
      </p:sp>
      <p:sp>
        <p:nvSpPr>
          <p:cNvPr id="8" name="text-39">
            <a:extLst>
              <a:ext uri="{FF2B5EF4-FFF2-40B4-BE49-F238E27FC236}">
                <a16:creationId xmlns:a16="http://schemas.microsoft.com/office/drawing/2014/main" id="{3C398D97-4347-4501-9981-8B34D8CDD70E}"/>
              </a:ext>
            </a:extLst>
          </p:cNvPr>
          <p:cNvSpPr>
            <a:spLocks noGrp="1"/>
          </p:cNvSpPr>
          <p:nvPr/>
        </p:nvSpPr>
        <p:spPr>
          <a:xfrm>
            <a:off x="5000625" y="3238500"/>
            <a:ext cx="809625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75" b="1" i="0">
                <a:solidFill>
                  <a:srgbClr val="355D75"/>
                </a:solidFill>
                <a:latin typeface="Calibri"/>
                <a:ea typeface="Calibri"/>
                <a:cs typeface="Calibri"/>
              </a:defRPr>
            </a:pPr>
            <a:r>
              <a:rPr sz="277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Этапы роста: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A56B084-5074-4449-8CBD-3CE2612B4A34}"/>
              </a:ext>
            </a:extLst>
          </p:cNvPr>
          <p:cNvSpPr>
            <a:spLocks noGrp="1"/>
          </p:cNvSpPr>
          <p:nvPr/>
        </p:nvSpPr>
        <p:spPr>
          <a:xfrm>
            <a:off x="5172075" y="3943350"/>
            <a:ext cx="0" cy="2038350"/>
          </a:xfrm>
          <a:prstGeom prst="line">
            <a:avLst/>
          </a:prstGeom>
          <a:noFill/>
          <a:ln w="19050">
            <a:solidFill>
              <a:srgbClr val="B19A6A"/>
            </a:solidFill>
          </a:ln>
        </p:spPr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73ED0AB-D6F0-47AF-A68E-32472475D585}"/>
              </a:ext>
            </a:extLst>
          </p:cNvPr>
          <p:cNvSpPr>
            <a:spLocks noGrp="1"/>
          </p:cNvSpPr>
          <p:nvPr/>
        </p:nvSpPr>
        <p:spPr>
          <a:xfrm>
            <a:off x="5105400" y="4038600"/>
            <a:ext cx="133350" cy="133350"/>
          </a:xfrm>
          <a:prstGeom prst="rect">
            <a:avLst/>
          </a:prstGeom>
          <a:solidFill>
            <a:srgbClr val="355D75"/>
          </a:solidFill>
          <a:ln w="0">
            <a:noFill/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93A0CC8-2B78-4E61-B66E-87C4764C963A}"/>
              </a:ext>
            </a:extLst>
          </p:cNvPr>
          <p:cNvSpPr>
            <a:spLocks noGrp="1"/>
          </p:cNvSpPr>
          <p:nvPr/>
        </p:nvSpPr>
        <p:spPr>
          <a:xfrm>
            <a:off x="5105400" y="4705350"/>
            <a:ext cx="133350" cy="133350"/>
          </a:xfrm>
          <a:prstGeom prst="rect">
            <a:avLst/>
          </a:prstGeom>
          <a:solidFill>
            <a:srgbClr val="355D75"/>
          </a:solidFill>
          <a:ln w="0">
            <a:noFill/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4E30120-D82B-4F3E-AFD6-D89219DE338B}"/>
              </a:ext>
            </a:extLst>
          </p:cNvPr>
          <p:cNvSpPr>
            <a:spLocks noGrp="1"/>
          </p:cNvSpPr>
          <p:nvPr/>
        </p:nvSpPr>
        <p:spPr>
          <a:xfrm>
            <a:off x="5105400" y="5372100"/>
            <a:ext cx="133350" cy="133350"/>
          </a:xfrm>
          <a:prstGeom prst="rect">
            <a:avLst/>
          </a:prstGeom>
          <a:solidFill>
            <a:srgbClr val="355D75"/>
          </a:solidFill>
          <a:ln w="0">
            <a:noFill/>
          </a:ln>
        </p:spPr>
      </p:sp>
      <p:sp>
        <p:nvSpPr>
          <p:cNvPr id="13" name="text-40">
            <a:extLst>
              <a:ext uri="{FF2B5EF4-FFF2-40B4-BE49-F238E27FC236}">
                <a16:creationId xmlns:a16="http://schemas.microsoft.com/office/drawing/2014/main" id="{340587EF-B42F-4C8C-BAEC-B36097BD637C}"/>
              </a:ext>
            </a:extLst>
          </p:cNvPr>
          <p:cNvSpPr>
            <a:spLocks noGrp="1"/>
          </p:cNvSpPr>
          <p:nvPr/>
        </p:nvSpPr>
        <p:spPr>
          <a:xfrm>
            <a:off x="5486400" y="3876675"/>
            <a:ext cx="7620000" cy="657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Объединение Бранденбурга и Пруссии.</a:t>
            </a:r>
          </a:p>
        </p:txBody>
      </p:sp>
      <p:sp>
        <p:nvSpPr>
          <p:cNvPr id="14" name="text-41">
            <a:extLst>
              <a:ext uri="{FF2B5EF4-FFF2-40B4-BE49-F238E27FC236}">
                <a16:creationId xmlns:a16="http://schemas.microsoft.com/office/drawing/2014/main" id="{F9196681-3675-47CB-919E-39EEC51B7E9A}"/>
              </a:ext>
            </a:extLst>
          </p:cNvPr>
          <p:cNvSpPr>
            <a:spLocks noGrp="1"/>
          </p:cNvSpPr>
          <p:nvPr/>
        </p:nvSpPr>
        <p:spPr>
          <a:xfrm>
            <a:off x="5486400" y="4543425"/>
            <a:ext cx="7620000" cy="657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Провозглашение королевства (</a:t>
            </a:r>
            <a:r>
              <a:rPr sz="2550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1701 г.</a:t>
            </a:r>
            <a:r>
              <a: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).</a:t>
            </a:r>
          </a:p>
        </p:txBody>
      </p:sp>
      <p:sp>
        <p:nvSpPr>
          <p:cNvPr id="15" name="text-42">
            <a:extLst>
              <a:ext uri="{FF2B5EF4-FFF2-40B4-BE49-F238E27FC236}">
                <a16:creationId xmlns:a16="http://schemas.microsoft.com/office/drawing/2014/main" id="{FF38B885-F56D-4939-8963-62BF0F543D94}"/>
              </a:ext>
            </a:extLst>
          </p:cNvPr>
          <p:cNvSpPr>
            <a:spLocks noGrp="1"/>
          </p:cNvSpPr>
          <p:nvPr/>
        </p:nvSpPr>
        <p:spPr>
          <a:xfrm>
            <a:off x="5486400" y="5238750"/>
            <a:ext cx="7620000" cy="1000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Политика «жесткой экономии» </a:t>
            </a:r>
            <a:r>
              <a:rPr sz="247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Фридриха Вильгельма I</a:t>
            </a: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(</a:t>
            </a:r>
            <a:r>
              <a:rPr sz="247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«король-солдат»</a:t>
            </a: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).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A6ACA6B-9ABC-460C-9A20-B0425A2B0C33}"/>
              </a:ext>
            </a:extLst>
          </p:cNvPr>
          <p:cNvSpPr>
            <a:spLocks noGrp="1"/>
          </p:cNvSpPr>
          <p:nvPr/>
        </p:nvSpPr>
        <p:spPr>
          <a:xfrm>
            <a:off x="4905375" y="6334125"/>
            <a:ext cx="8201025" cy="828675"/>
          </a:xfrm>
          <a:prstGeom prst="rect">
            <a:avLst/>
          </a:prstGeom>
          <a:solidFill>
            <a:srgbClr val="E1E8EB"/>
          </a:solidFill>
          <a:ln w="0">
            <a:noFill/>
          </a:ln>
        </p:spPr>
      </p:sp>
      <p:sp>
        <p:nvSpPr>
          <p:cNvPr id="17" name="text-43">
            <a:extLst>
              <a:ext uri="{FF2B5EF4-FFF2-40B4-BE49-F238E27FC236}">
                <a16:creationId xmlns:a16="http://schemas.microsoft.com/office/drawing/2014/main" id="{DBBCB809-B95C-413A-A9A2-F76D69D8791B}"/>
              </a:ext>
            </a:extLst>
          </p:cNvPr>
          <p:cNvSpPr>
            <a:spLocks noGrp="1"/>
          </p:cNvSpPr>
          <p:nvPr/>
        </p:nvSpPr>
        <p:spPr>
          <a:xfrm>
            <a:off x="5114925" y="6429375"/>
            <a:ext cx="7781925" cy="752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32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Итог:</a:t>
            </a:r>
            <a:r>
              <a:rPr sz="232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К </a:t>
            </a:r>
            <a:r>
              <a:rPr sz="232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1740 г.</a:t>
            </a:r>
            <a:r>
              <a:rPr sz="232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Пруссия – милитаризованное государство с мощной армией.</a:t>
            </a:r>
          </a:p>
        </p:txBody>
      </p:sp>
    </p:spTree>
    <p:extLst>
      <p:ext uri="{BB962C8B-B14F-4D97-AF65-F5344CB8AC3E}">
        <p14:creationId xmlns:p14="http://schemas.microsoft.com/office/powerpoint/2010/main" val="1346562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-title">
            <a:extLst>
              <a:ext uri="{FF2B5EF4-FFF2-40B4-BE49-F238E27FC236}">
                <a16:creationId xmlns:a16="http://schemas.microsoft.com/office/drawing/2014/main" id="{D8B3BC5B-A0C2-4F06-B6B9-B034E798B696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12496800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4200" b="0" i="0">
                <a:solidFill>
                  <a:srgbClr val="172D3D"/>
                </a:solidFill>
                <a:latin typeface="Georgia"/>
                <a:ea typeface="Georgia"/>
                <a:cs typeface="Georgia"/>
              </a:defRPr>
            </a:pPr>
            <a:r>
              <a:rPr sz="4200" b="0" i="0">
                <a:solidFill>
                  <a:srgbClr val="172D3D"/>
                </a:solidFill>
                <a:latin typeface="Georgia"/>
                <a:ea typeface="Georgia"/>
                <a:cs typeface="Georgia"/>
              </a:rPr>
              <a:t>Фридрих II Великий (1740-1786)</a:t>
            </a:r>
          </a:p>
        </p:txBody>
      </p:sp>
      <p:sp>
        <p:nvSpPr>
          <p:cNvPr id="2" name="slide-subtitle">
            <a:extLst>
              <a:ext uri="{FF2B5EF4-FFF2-40B4-BE49-F238E27FC236}">
                <a16:creationId xmlns:a16="http://schemas.microsoft.com/office/drawing/2014/main" id="{7FA0B3E1-9B8E-4B66-9EAC-DDE237E4DA07}"/>
              </a:ext>
            </a:extLst>
          </p:cNvPr>
          <p:cNvSpPr>
            <a:spLocks noGrp="1"/>
          </p:cNvSpPr>
          <p:nvPr/>
        </p:nvSpPr>
        <p:spPr>
          <a:xfrm>
            <a:off x="609600" y="1181100"/>
            <a:ext cx="124968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Просвещённый абсолютизм по-прусски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F9A15016-E276-46F9-9888-03227463D1BC}"/>
              </a:ext>
            </a:extLst>
          </p:cNvPr>
          <p:cNvSpPr>
            <a:spLocks noGrp="1"/>
          </p:cNvSpPr>
          <p:nvPr/>
        </p:nvSpPr>
        <p:spPr>
          <a:xfrm>
            <a:off x="609600" y="7334250"/>
            <a:ext cx="12496800" cy="0"/>
          </a:xfrm>
          <a:prstGeom prst="line">
            <a:avLst/>
          </a:prstGeom>
          <a:noFill/>
          <a:ln w="7620">
            <a:solidFill>
              <a:srgbClr val="CABB9F"/>
            </a:solidFill>
          </a:ln>
        </p:spPr>
      </p:sp>
      <p:sp>
        <p:nvSpPr>
          <p:cNvPr id="4" name="author-signature">
            <a:extLst>
              <a:ext uri="{FF2B5EF4-FFF2-40B4-BE49-F238E27FC236}">
                <a16:creationId xmlns:a16="http://schemas.microsoft.com/office/drawing/2014/main" id="{9DC47C11-EC23-4860-AE0D-7273FD973B7C}"/>
              </a:ext>
            </a:extLst>
          </p:cNvPr>
          <p:cNvSpPr>
            <a:spLocks noGrp="1"/>
          </p:cNvSpPr>
          <p:nvPr/>
        </p:nvSpPr>
        <p:spPr>
          <a:xfrm>
            <a:off x="11201400" y="7419975"/>
            <a:ext cx="1905000" cy="219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AC87E4-1AEE-47FD-93DA-6BA9EE243AE4}"/>
              </a:ext>
            </a:extLst>
          </p:cNvPr>
          <p:cNvSpPr>
            <a:spLocks noGrp="1"/>
          </p:cNvSpPr>
          <p:nvPr/>
        </p:nvSpPr>
        <p:spPr>
          <a:xfrm>
            <a:off x="5153025" y="2314575"/>
            <a:ext cx="2914650" cy="3657600"/>
          </a:xfrm>
          <a:prstGeom prst="rect">
            <a:avLst/>
          </a:prstGeom>
          <a:noFill/>
          <a:ln w="9525">
            <a:solidFill>
              <a:srgbClr val="B19A6A"/>
            </a:solidFill>
          </a:ln>
        </p:spPr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200650" y="2366454"/>
            <a:ext cx="2819400" cy="3553843"/>
          </a:xfrm>
          <a:prstGeom prst="rect">
            <a:avLst/>
          </a:prstGeom>
        </p:spPr>
      </p:pic>
      <p:sp>
        <p:nvSpPr>
          <p:cNvPr id="7" name="text-47">
            <a:extLst>
              <a:ext uri="{FF2B5EF4-FFF2-40B4-BE49-F238E27FC236}">
                <a16:creationId xmlns:a16="http://schemas.microsoft.com/office/drawing/2014/main" id="{D0952935-8423-4AE8-AFD1-63A578D8FB6E}"/>
              </a:ext>
            </a:extLst>
          </p:cNvPr>
          <p:cNvSpPr>
            <a:spLocks noGrp="1"/>
          </p:cNvSpPr>
          <p:nvPr/>
        </p:nvSpPr>
        <p:spPr>
          <a:xfrm>
            <a:off x="609600" y="2057400"/>
            <a:ext cx="4152900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625" b="1" i="0">
                <a:solidFill>
                  <a:srgbClr val="355D75"/>
                </a:solidFill>
                <a:latin typeface="Calibri"/>
                <a:ea typeface="Calibri"/>
                <a:cs typeface="Calibri"/>
              </a:defRPr>
            </a:pPr>
            <a:r>
              <a:rPr sz="262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Внешняя политика:</a:t>
            </a:r>
          </a:p>
        </p:txBody>
      </p:sp>
      <p:sp>
        <p:nvSpPr>
          <p:cNvPr id="8" name="text-48">
            <a:extLst>
              <a:ext uri="{FF2B5EF4-FFF2-40B4-BE49-F238E27FC236}">
                <a16:creationId xmlns:a16="http://schemas.microsoft.com/office/drawing/2014/main" id="{A9C895AD-92D7-467F-A0C4-4353D8AC609C}"/>
              </a:ext>
            </a:extLst>
          </p:cNvPr>
          <p:cNvSpPr>
            <a:spLocks noGrp="1"/>
          </p:cNvSpPr>
          <p:nvPr/>
        </p:nvSpPr>
        <p:spPr>
          <a:xfrm>
            <a:off x="609600" y="3028950"/>
            <a:ext cx="4152900" cy="1419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Война за австрийское наследство → захват </a:t>
            </a:r>
            <a:r>
              <a:rPr sz="247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Силезии</a:t>
            </a: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9" name="text-49">
            <a:extLst>
              <a:ext uri="{FF2B5EF4-FFF2-40B4-BE49-F238E27FC236}">
                <a16:creationId xmlns:a16="http://schemas.microsoft.com/office/drawing/2014/main" id="{3D5F6454-B6F9-4C09-B569-79C856520301}"/>
              </a:ext>
            </a:extLst>
          </p:cNvPr>
          <p:cNvSpPr>
            <a:spLocks noGrp="1"/>
          </p:cNvSpPr>
          <p:nvPr/>
        </p:nvSpPr>
        <p:spPr>
          <a:xfrm>
            <a:off x="609600" y="4667250"/>
            <a:ext cx="4152900" cy="1419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Участие в разделах </a:t>
            </a:r>
            <a:r>
              <a:rPr sz="247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Речи Посполитой</a:t>
            </a: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→ рост территории.</a:t>
            </a:r>
          </a:p>
        </p:txBody>
      </p:sp>
      <p:sp>
        <p:nvSpPr>
          <p:cNvPr id="10" name="text-50">
            <a:extLst>
              <a:ext uri="{FF2B5EF4-FFF2-40B4-BE49-F238E27FC236}">
                <a16:creationId xmlns:a16="http://schemas.microsoft.com/office/drawing/2014/main" id="{4608AE78-3757-403E-8284-000C833542B0}"/>
              </a:ext>
            </a:extLst>
          </p:cNvPr>
          <p:cNvSpPr>
            <a:spLocks noGrp="1"/>
          </p:cNvSpPr>
          <p:nvPr/>
        </p:nvSpPr>
        <p:spPr>
          <a:xfrm>
            <a:off x="8572500" y="2057400"/>
            <a:ext cx="4533900" cy="600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625" b="1" i="0">
                <a:solidFill>
                  <a:srgbClr val="355D75"/>
                </a:solidFill>
                <a:latin typeface="Calibri"/>
                <a:ea typeface="Calibri"/>
                <a:cs typeface="Calibri"/>
              </a:defRPr>
            </a:pPr>
            <a:r>
              <a:rPr sz="262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Внутренняя политика:</a:t>
            </a:r>
          </a:p>
        </p:txBody>
      </p:sp>
      <p:sp>
        <p:nvSpPr>
          <p:cNvPr id="11" name="text-51">
            <a:extLst>
              <a:ext uri="{FF2B5EF4-FFF2-40B4-BE49-F238E27FC236}">
                <a16:creationId xmlns:a16="http://schemas.microsoft.com/office/drawing/2014/main" id="{D1D5B044-1778-4F40-AC85-8EC845A73C65}"/>
              </a:ext>
            </a:extLst>
          </p:cNvPr>
          <p:cNvSpPr>
            <a:spLocks noGrp="1"/>
          </p:cNvSpPr>
          <p:nvPr/>
        </p:nvSpPr>
        <p:spPr>
          <a:xfrm>
            <a:off x="8572500" y="2733675"/>
            <a:ext cx="4533900" cy="904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Развитие сельского хозяйства, промышленности.</a:t>
            </a:r>
          </a:p>
        </p:txBody>
      </p:sp>
      <p:sp>
        <p:nvSpPr>
          <p:cNvPr id="12" name="text-52">
            <a:extLst>
              <a:ext uri="{FF2B5EF4-FFF2-40B4-BE49-F238E27FC236}">
                <a16:creationId xmlns:a16="http://schemas.microsoft.com/office/drawing/2014/main" id="{B667F948-8E77-43B1-93EF-6DC69DEF9DC6}"/>
              </a:ext>
            </a:extLst>
          </p:cNvPr>
          <p:cNvSpPr>
            <a:spLocks noGrp="1"/>
          </p:cNvSpPr>
          <p:nvPr/>
        </p:nvSpPr>
        <p:spPr>
          <a:xfrm>
            <a:off x="8572500" y="3790950"/>
            <a:ext cx="4533900" cy="990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Судебная реформа</a:t>
            </a: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, отмена пыток, </a:t>
            </a:r>
            <a:r>
              <a:rPr sz="2475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веротерпимость</a:t>
            </a: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13" name="text-53">
            <a:extLst>
              <a:ext uri="{FF2B5EF4-FFF2-40B4-BE49-F238E27FC236}">
                <a16:creationId xmlns:a16="http://schemas.microsoft.com/office/drawing/2014/main" id="{6C2E0595-4770-4BBB-A09C-18B60A12DFBC}"/>
              </a:ext>
            </a:extLst>
          </p:cNvPr>
          <p:cNvSpPr>
            <a:spLocks noGrp="1"/>
          </p:cNvSpPr>
          <p:nvPr/>
        </p:nvSpPr>
        <p:spPr>
          <a:xfrm>
            <a:off x="8572500" y="4933950"/>
            <a:ext cx="453390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Покровительство наукам и искусствам (Академия наук, опера).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3F273E9-0B04-45D7-AFF5-06AF8595E17E}"/>
              </a:ext>
            </a:extLst>
          </p:cNvPr>
          <p:cNvSpPr>
            <a:spLocks noGrp="1"/>
          </p:cNvSpPr>
          <p:nvPr/>
        </p:nvSpPr>
        <p:spPr>
          <a:xfrm>
            <a:off x="609600" y="6286500"/>
            <a:ext cx="12496800" cy="895350"/>
          </a:xfrm>
          <a:prstGeom prst="rect">
            <a:avLst/>
          </a:prstGeom>
          <a:solidFill>
            <a:srgbClr val="E1E8EB"/>
          </a:solidFill>
          <a:ln w="0">
            <a:noFill/>
          </a:ln>
        </p:spPr>
      </p:sp>
      <p:sp>
        <p:nvSpPr>
          <p:cNvPr id="15" name="text-54">
            <a:extLst>
              <a:ext uri="{FF2B5EF4-FFF2-40B4-BE49-F238E27FC236}">
                <a16:creationId xmlns:a16="http://schemas.microsoft.com/office/drawing/2014/main" id="{66E6135C-445A-418F-922D-601A1C323744}"/>
              </a:ext>
            </a:extLst>
          </p:cNvPr>
          <p:cNvSpPr>
            <a:spLocks noGrp="1"/>
          </p:cNvSpPr>
          <p:nvPr/>
        </p:nvSpPr>
        <p:spPr>
          <a:xfrm>
            <a:off x="809625" y="6400800"/>
            <a:ext cx="12058650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Парадокс:</a:t>
            </a:r>
            <a:r>
              <a: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Просвещённые реформы + </a:t>
            </a:r>
            <a:r>
              <a:rPr sz="2400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абсолютная власть короля</a:t>
            </a:r>
            <a:r>
              <a: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+ </a:t>
            </a:r>
            <a:r>
              <a:rPr sz="2400" b="1" i="0">
                <a:solidFill>
                  <a:srgbClr val="355D75"/>
                </a:solidFill>
                <a:latin typeface="Calibri"/>
                <a:ea typeface="Calibri"/>
                <a:cs typeface="Calibri"/>
              </a:rPr>
              <a:t>сохранение крепостничества</a:t>
            </a:r>
            <a:r>
              <a: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424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-title">
            <a:extLst>
              <a:ext uri="{FF2B5EF4-FFF2-40B4-BE49-F238E27FC236}">
                <a16:creationId xmlns:a16="http://schemas.microsoft.com/office/drawing/2014/main" id="{4403C49C-1F10-4959-9B6E-A47D710C9450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12496800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4425" b="0" i="0">
                <a:solidFill>
                  <a:srgbClr val="172D3D"/>
                </a:solidFill>
                <a:latin typeface="Georgia"/>
                <a:ea typeface="Georgia"/>
                <a:cs typeface="Georgia"/>
              </a:defRPr>
            </a:pPr>
            <a:r>
              <a:rPr sz="4425" b="0" i="0">
                <a:solidFill>
                  <a:srgbClr val="172D3D"/>
                </a:solidFill>
                <a:latin typeface="Georgia"/>
                <a:ea typeface="Georgia"/>
                <a:cs typeface="Georgia"/>
              </a:rPr>
              <a:t>Мария Терезия (1740-1780)</a:t>
            </a:r>
          </a:p>
        </p:txBody>
      </p:sp>
      <p:sp>
        <p:nvSpPr>
          <p:cNvPr id="2" name="slide-subtitle">
            <a:extLst>
              <a:ext uri="{FF2B5EF4-FFF2-40B4-BE49-F238E27FC236}">
                <a16:creationId xmlns:a16="http://schemas.microsoft.com/office/drawing/2014/main" id="{439E754E-6053-48F1-B518-0C1A1BBBE46A}"/>
              </a:ext>
            </a:extLst>
          </p:cNvPr>
          <p:cNvSpPr>
            <a:spLocks noGrp="1"/>
          </p:cNvSpPr>
          <p:nvPr/>
        </p:nvSpPr>
        <p:spPr>
          <a:xfrm>
            <a:off x="609600" y="1181100"/>
            <a:ext cx="124968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Уроки поражения и модернизация империи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56B518C5-CC46-4F79-B054-C9A08412A13D}"/>
              </a:ext>
            </a:extLst>
          </p:cNvPr>
          <p:cNvSpPr>
            <a:spLocks noGrp="1"/>
          </p:cNvSpPr>
          <p:nvPr/>
        </p:nvSpPr>
        <p:spPr>
          <a:xfrm>
            <a:off x="609600" y="7334250"/>
            <a:ext cx="12496800" cy="0"/>
          </a:xfrm>
          <a:prstGeom prst="line">
            <a:avLst/>
          </a:prstGeom>
          <a:noFill/>
          <a:ln w="7620">
            <a:solidFill>
              <a:srgbClr val="CABB9F"/>
            </a:solidFill>
          </a:ln>
        </p:spPr>
      </p:sp>
      <p:sp>
        <p:nvSpPr>
          <p:cNvPr id="4" name="author-signature">
            <a:extLst>
              <a:ext uri="{FF2B5EF4-FFF2-40B4-BE49-F238E27FC236}">
                <a16:creationId xmlns:a16="http://schemas.microsoft.com/office/drawing/2014/main" id="{A539D697-59D0-4952-908A-8B9EE6B95A53}"/>
              </a:ext>
            </a:extLst>
          </p:cNvPr>
          <p:cNvSpPr>
            <a:spLocks noGrp="1"/>
          </p:cNvSpPr>
          <p:nvPr/>
        </p:nvSpPr>
        <p:spPr>
          <a:xfrm>
            <a:off x="11201400" y="7419975"/>
            <a:ext cx="1905000" cy="219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0429F5F-F722-4D3C-ABE9-39E872A38934}"/>
              </a:ext>
            </a:extLst>
          </p:cNvPr>
          <p:cNvSpPr>
            <a:spLocks noGrp="1"/>
          </p:cNvSpPr>
          <p:nvPr/>
        </p:nvSpPr>
        <p:spPr>
          <a:xfrm>
            <a:off x="9486900" y="1962150"/>
            <a:ext cx="3667125" cy="5076825"/>
          </a:xfrm>
          <a:prstGeom prst="rect">
            <a:avLst/>
          </a:prstGeom>
          <a:noFill/>
          <a:ln w="9525">
            <a:solidFill>
              <a:srgbClr val="B19A6A"/>
            </a:solidFill>
          </a:ln>
        </p:spPr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9534525" y="2259211"/>
            <a:ext cx="3571875" cy="4482703"/>
          </a:xfrm>
          <a:prstGeom prst="rect">
            <a:avLst/>
          </a:prstGeom>
        </p:spPr>
      </p:pic>
      <p:sp>
        <p:nvSpPr>
          <p:cNvPr id="7" name="text-58">
            <a:extLst>
              <a:ext uri="{FF2B5EF4-FFF2-40B4-BE49-F238E27FC236}">
                <a16:creationId xmlns:a16="http://schemas.microsoft.com/office/drawing/2014/main" id="{30A171A6-B35C-4C69-8C46-C13B22427B22}"/>
              </a:ext>
            </a:extLst>
          </p:cNvPr>
          <p:cNvSpPr>
            <a:spLocks noGrp="1"/>
          </p:cNvSpPr>
          <p:nvPr/>
        </p:nvSpPr>
        <p:spPr>
          <a:xfrm>
            <a:off x="609600" y="2038350"/>
            <a:ext cx="8324850" cy="1095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77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Начало правления:</a:t>
            </a:r>
            <a:r>
              <a: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Война за австрийское наследство → </a:t>
            </a:r>
            <a:r>
              <a:rPr sz="277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потеря Силезии</a:t>
            </a:r>
            <a:r>
              <a: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AD5E41D-9039-450C-B451-50AF72C6602F}"/>
              </a:ext>
            </a:extLst>
          </p:cNvPr>
          <p:cNvSpPr>
            <a:spLocks noGrp="1"/>
          </p:cNvSpPr>
          <p:nvPr/>
        </p:nvSpPr>
        <p:spPr>
          <a:xfrm>
            <a:off x="609600" y="3371850"/>
            <a:ext cx="8324850" cy="1219200"/>
          </a:xfrm>
          <a:prstGeom prst="rect">
            <a:avLst/>
          </a:prstGeom>
          <a:solidFill>
            <a:srgbClr val="EADFE0"/>
          </a:solidFill>
          <a:ln w="0">
            <a:noFill/>
          </a:ln>
        </p:spPr>
      </p:sp>
      <p:sp>
        <p:nvSpPr>
          <p:cNvPr id="9" name="text-59">
            <a:extLst>
              <a:ext uri="{FF2B5EF4-FFF2-40B4-BE49-F238E27FC236}">
                <a16:creationId xmlns:a16="http://schemas.microsoft.com/office/drawing/2014/main" id="{B2D768A1-D246-4DFA-8CBC-5C95165B73B2}"/>
              </a:ext>
            </a:extLst>
          </p:cNvPr>
          <p:cNvSpPr>
            <a:spLocks noGrp="1"/>
          </p:cNvSpPr>
          <p:nvPr/>
        </p:nvSpPr>
        <p:spPr>
          <a:xfrm>
            <a:off x="819150" y="3533775"/>
            <a:ext cx="7905750" cy="1000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77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Цель реформ:</a:t>
            </a:r>
            <a:r>
              <a: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Усиление государства для возврата Силезии и борьбы с Пруссией.</a:t>
            </a:r>
          </a:p>
        </p:txBody>
      </p:sp>
      <p:sp>
        <p:nvSpPr>
          <p:cNvPr id="10" name="text-60">
            <a:extLst>
              <a:ext uri="{FF2B5EF4-FFF2-40B4-BE49-F238E27FC236}">
                <a16:creationId xmlns:a16="http://schemas.microsoft.com/office/drawing/2014/main" id="{6C8ECDBB-6FD0-44DD-82B0-A78FF8F56F75}"/>
              </a:ext>
            </a:extLst>
          </p:cNvPr>
          <p:cNvSpPr>
            <a:spLocks noGrp="1"/>
          </p:cNvSpPr>
          <p:nvPr/>
        </p:nvSpPr>
        <p:spPr>
          <a:xfrm>
            <a:off x="609600" y="4914900"/>
            <a:ext cx="4286250" cy="523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00" b="1" i="0">
                <a:solidFill>
                  <a:srgbClr val="793E4B"/>
                </a:solidFill>
                <a:latin typeface="Calibri"/>
                <a:ea typeface="Calibri"/>
                <a:cs typeface="Calibri"/>
              </a:defRPr>
            </a:pPr>
            <a:r>
              <a:rPr sz="2700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Военная реформа:</a:t>
            </a:r>
          </a:p>
        </p:txBody>
      </p:sp>
      <p:sp>
        <p:nvSpPr>
          <p:cNvPr id="11" name="text-61">
            <a:extLst>
              <a:ext uri="{FF2B5EF4-FFF2-40B4-BE49-F238E27FC236}">
                <a16:creationId xmlns:a16="http://schemas.microsoft.com/office/drawing/2014/main" id="{E673FAE5-7C48-45F6-82CF-78780FDFB672}"/>
              </a:ext>
            </a:extLst>
          </p:cNvPr>
          <p:cNvSpPr>
            <a:spLocks noGrp="1"/>
          </p:cNvSpPr>
          <p:nvPr/>
        </p:nvSpPr>
        <p:spPr>
          <a:xfrm>
            <a:off x="609600" y="5553075"/>
            <a:ext cx="428625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Создание регулярной армии.</a:t>
            </a:r>
          </a:p>
        </p:txBody>
      </p:sp>
      <p:sp>
        <p:nvSpPr>
          <p:cNvPr id="12" name="text-62">
            <a:extLst>
              <a:ext uri="{FF2B5EF4-FFF2-40B4-BE49-F238E27FC236}">
                <a16:creationId xmlns:a16="http://schemas.microsoft.com/office/drawing/2014/main" id="{5EEB45F3-2917-42DF-A73A-1DE19FEFBCC6}"/>
              </a:ext>
            </a:extLst>
          </p:cNvPr>
          <p:cNvSpPr>
            <a:spLocks noGrp="1"/>
          </p:cNvSpPr>
          <p:nvPr/>
        </p:nvSpPr>
        <p:spPr>
          <a:xfrm>
            <a:off x="609600" y="6276975"/>
            <a:ext cx="4286250" cy="914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Профессиональные офицеры (Военная академия).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BA29B74-2EBE-4366-9557-E2894642142E}"/>
              </a:ext>
            </a:extLst>
          </p:cNvPr>
          <p:cNvSpPr>
            <a:spLocks noGrp="1"/>
          </p:cNvSpPr>
          <p:nvPr/>
        </p:nvSpPr>
        <p:spPr>
          <a:xfrm>
            <a:off x="5095875" y="4914900"/>
            <a:ext cx="0" cy="2171700"/>
          </a:xfrm>
          <a:prstGeom prst="line">
            <a:avLst/>
          </a:prstGeom>
          <a:noFill/>
          <a:ln w="9525">
            <a:solidFill>
              <a:srgbClr val="CABB9F"/>
            </a:solidFill>
          </a:ln>
        </p:spPr>
      </p:sp>
      <p:sp>
        <p:nvSpPr>
          <p:cNvPr id="14" name="text-63">
            <a:extLst>
              <a:ext uri="{FF2B5EF4-FFF2-40B4-BE49-F238E27FC236}">
                <a16:creationId xmlns:a16="http://schemas.microsoft.com/office/drawing/2014/main" id="{4B7FCC49-EC0F-4ECD-B82F-B059FE88198E}"/>
              </a:ext>
            </a:extLst>
          </p:cNvPr>
          <p:cNvSpPr>
            <a:spLocks noGrp="1"/>
          </p:cNvSpPr>
          <p:nvPr/>
        </p:nvSpPr>
        <p:spPr>
          <a:xfrm>
            <a:off x="5476875" y="4914900"/>
            <a:ext cx="3457575" cy="2362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Налоговая реформа:</a:t>
            </a: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Справедливое распределение налогового бремени, в т.ч. для дворян и духовенства.</a:t>
            </a:r>
          </a:p>
        </p:txBody>
      </p:sp>
    </p:spTree>
    <p:extLst>
      <p:ext uri="{BB962C8B-B14F-4D97-AF65-F5344CB8AC3E}">
        <p14:creationId xmlns:p14="http://schemas.microsoft.com/office/powerpoint/2010/main" val="1274970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-title">
            <a:extLst>
              <a:ext uri="{FF2B5EF4-FFF2-40B4-BE49-F238E27FC236}">
                <a16:creationId xmlns:a16="http://schemas.microsoft.com/office/drawing/2014/main" id="{1FE11127-5A79-4F21-B086-BFCF0FF69634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12496800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4425" b="0" i="0">
                <a:solidFill>
                  <a:srgbClr val="172D3D"/>
                </a:solidFill>
                <a:latin typeface="Georgia"/>
                <a:ea typeface="Georgia"/>
                <a:cs typeface="Georgia"/>
              </a:defRPr>
            </a:pPr>
            <a:r>
              <a:rPr sz="4425" b="0" i="0">
                <a:solidFill>
                  <a:srgbClr val="172D3D"/>
                </a:solidFill>
                <a:latin typeface="Georgia"/>
                <a:ea typeface="Georgia"/>
                <a:cs typeface="Georgia"/>
              </a:rPr>
              <a:t>Реформы Марии Терезии</a:t>
            </a:r>
          </a:p>
        </p:txBody>
      </p:sp>
      <p:sp>
        <p:nvSpPr>
          <p:cNvPr id="2" name="slide-subtitle">
            <a:extLst>
              <a:ext uri="{FF2B5EF4-FFF2-40B4-BE49-F238E27FC236}">
                <a16:creationId xmlns:a16="http://schemas.microsoft.com/office/drawing/2014/main" id="{D74D83D8-573B-4E40-A745-4FCEFCD4B153}"/>
              </a:ext>
            </a:extLst>
          </p:cNvPr>
          <p:cNvSpPr>
            <a:spLocks noGrp="1"/>
          </p:cNvSpPr>
          <p:nvPr/>
        </p:nvSpPr>
        <p:spPr>
          <a:xfrm>
            <a:off x="609600" y="1181100"/>
            <a:ext cx="124968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От солдат за парты — к всеобщему образованию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6FD9DAE1-C959-48CF-AD4E-045F6F85C590}"/>
              </a:ext>
            </a:extLst>
          </p:cNvPr>
          <p:cNvSpPr>
            <a:spLocks noGrp="1"/>
          </p:cNvSpPr>
          <p:nvPr/>
        </p:nvSpPr>
        <p:spPr>
          <a:xfrm>
            <a:off x="609600" y="7334250"/>
            <a:ext cx="12496800" cy="0"/>
          </a:xfrm>
          <a:prstGeom prst="line">
            <a:avLst/>
          </a:prstGeom>
          <a:noFill/>
          <a:ln w="7620">
            <a:solidFill>
              <a:srgbClr val="CABB9F"/>
            </a:solidFill>
          </a:ln>
        </p:spPr>
      </p:sp>
      <p:sp>
        <p:nvSpPr>
          <p:cNvPr id="4" name="author-signature">
            <a:extLst>
              <a:ext uri="{FF2B5EF4-FFF2-40B4-BE49-F238E27FC236}">
                <a16:creationId xmlns:a16="http://schemas.microsoft.com/office/drawing/2014/main" id="{AFDF3466-A637-4FAC-B113-E1AE14ED7DA1}"/>
              </a:ext>
            </a:extLst>
          </p:cNvPr>
          <p:cNvSpPr>
            <a:spLocks noGrp="1"/>
          </p:cNvSpPr>
          <p:nvPr/>
        </p:nvSpPr>
        <p:spPr>
          <a:xfrm>
            <a:off x="11201400" y="7419975"/>
            <a:ext cx="1905000" cy="219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8B5ED04-A461-4950-8588-EEB99C2A50C4}"/>
              </a:ext>
            </a:extLst>
          </p:cNvPr>
          <p:cNvSpPr>
            <a:spLocks noGrp="1"/>
          </p:cNvSpPr>
          <p:nvPr/>
        </p:nvSpPr>
        <p:spPr>
          <a:xfrm>
            <a:off x="561975" y="1943100"/>
            <a:ext cx="2724150" cy="4600575"/>
          </a:xfrm>
          <a:prstGeom prst="rect">
            <a:avLst/>
          </a:prstGeom>
          <a:noFill/>
          <a:ln w="9525">
            <a:solidFill>
              <a:srgbClr val="B19A6A"/>
            </a:solidFill>
          </a:ln>
        </p:spPr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09600" y="1996464"/>
            <a:ext cx="2628900" cy="4493846"/>
          </a:xfrm>
          <a:prstGeom prst="rect">
            <a:avLst/>
          </a:prstGeom>
        </p:spPr>
      </p:pic>
      <p:sp>
        <p:nvSpPr>
          <p:cNvPr id="7" name="text-67">
            <a:extLst>
              <a:ext uri="{FF2B5EF4-FFF2-40B4-BE49-F238E27FC236}">
                <a16:creationId xmlns:a16="http://schemas.microsoft.com/office/drawing/2014/main" id="{AD39D64C-E2F5-4C10-B29B-B6D020DFD296}"/>
              </a:ext>
            </a:extLst>
          </p:cNvPr>
          <p:cNvSpPr>
            <a:spLocks noGrp="1"/>
          </p:cNvSpPr>
          <p:nvPr/>
        </p:nvSpPr>
        <p:spPr>
          <a:xfrm>
            <a:off x="3914775" y="1990725"/>
            <a:ext cx="4371975" cy="1609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Судебная реформа:</a:t>
            </a: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Унификация законодательства, запрет пыток.</a:t>
            </a:r>
          </a:p>
        </p:txBody>
      </p:sp>
      <p:sp>
        <p:nvSpPr>
          <p:cNvPr id="8" name="text-68">
            <a:extLst>
              <a:ext uri="{FF2B5EF4-FFF2-40B4-BE49-F238E27FC236}">
                <a16:creationId xmlns:a16="http://schemas.microsoft.com/office/drawing/2014/main" id="{B2A2DC6F-2D78-4765-89D1-983000C6CBAA}"/>
              </a:ext>
            </a:extLst>
          </p:cNvPr>
          <p:cNvSpPr>
            <a:spLocks noGrp="1"/>
          </p:cNvSpPr>
          <p:nvPr/>
        </p:nvSpPr>
        <p:spPr>
          <a:xfrm>
            <a:off x="8610600" y="1990725"/>
            <a:ext cx="4495800" cy="1609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Крестьянский вопрос:</a:t>
            </a: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Ограничение барщины (</a:t>
            </a:r>
            <a:r>
              <a:rPr sz="247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3 дня в неделю</a:t>
            </a:r>
            <a:r>
              <a:rPr sz="24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), защита крестьян в судах.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52CC13D-1221-4929-B278-AADA42EE183C}"/>
              </a:ext>
            </a:extLst>
          </p:cNvPr>
          <p:cNvSpPr>
            <a:spLocks noGrp="1"/>
          </p:cNvSpPr>
          <p:nvPr/>
        </p:nvSpPr>
        <p:spPr>
          <a:xfrm>
            <a:off x="3895725" y="3638550"/>
            <a:ext cx="9210675" cy="0"/>
          </a:xfrm>
          <a:prstGeom prst="line">
            <a:avLst/>
          </a:prstGeom>
          <a:noFill/>
          <a:ln w="14288">
            <a:solidFill>
              <a:srgbClr val="B19A6A"/>
            </a:solidFill>
          </a:ln>
        </p:spPr>
      </p:sp>
      <p:sp>
        <p:nvSpPr>
          <p:cNvPr id="10" name="text-69">
            <a:extLst>
              <a:ext uri="{FF2B5EF4-FFF2-40B4-BE49-F238E27FC236}">
                <a16:creationId xmlns:a16="http://schemas.microsoft.com/office/drawing/2014/main" id="{28978D3F-BA91-4D41-A410-0FF1C4044631}"/>
              </a:ext>
            </a:extLst>
          </p:cNvPr>
          <p:cNvSpPr>
            <a:spLocks noGrp="1"/>
          </p:cNvSpPr>
          <p:nvPr/>
        </p:nvSpPr>
        <p:spPr>
          <a:xfrm>
            <a:off x="3914775" y="3857625"/>
            <a:ext cx="9191625" cy="819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00" b="1" i="0">
                <a:solidFill>
                  <a:srgbClr val="793E4B"/>
                </a:solidFill>
                <a:latin typeface="Calibri"/>
                <a:ea typeface="Calibri"/>
                <a:cs typeface="Calibri"/>
              </a:defRPr>
            </a:pPr>
            <a:r>
              <a:rPr sz="2700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Образовательная реформа (главное достижение):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5DE2DA9-F214-4C4F-9B0B-D71C85AE335C}"/>
              </a:ext>
            </a:extLst>
          </p:cNvPr>
          <p:cNvSpPr>
            <a:spLocks noGrp="1"/>
          </p:cNvSpPr>
          <p:nvPr/>
        </p:nvSpPr>
        <p:spPr>
          <a:xfrm>
            <a:off x="3914775" y="4781550"/>
            <a:ext cx="2619375" cy="0"/>
          </a:xfrm>
          <a:prstGeom prst="line">
            <a:avLst/>
          </a:prstGeom>
          <a:noFill/>
          <a:ln w="9525">
            <a:solidFill>
              <a:srgbClr val="CABB9F"/>
            </a:solidFill>
          </a:ln>
        </p:spPr>
      </p:sp>
      <p:sp>
        <p:nvSpPr>
          <p:cNvPr id="12" name="text-70">
            <a:extLst>
              <a:ext uri="{FF2B5EF4-FFF2-40B4-BE49-F238E27FC236}">
                <a16:creationId xmlns:a16="http://schemas.microsoft.com/office/drawing/2014/main" id="{C33492F1-F843-46DE-BE9A-153F86167807}"/>
              </a:ext>
            </a:extLst>
          </p:cNvPr>
          <p:cNvSpPr>
            <a:spLocks noGrp="1"/>
          </p:cNvSpPr>
          <p:nvPr/>
        </p:nvSpPr>
        <p:spPr>
          <a:xfrm>
            <a:off x="3914775" y="5010150"/>
            <a:ext cx="2828925" cy="1657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Создание системы всеобщего начального образования.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FF72699-5174-44CF-B9D5-D2CF84DFC7EB}"/>
              </a:ext>
            </a:extLst>
          </p:cNvPr>
          <p:cNvSpPr>
            <a:spLocks noGrp="1"/>
          </p:cNvSpPr>
          <p:nvPr/>
        </p:nvSpPr>
        <p:spPr>
          <a:xfrm>
            <a:off x="7096125" y="4781550"/>
            <a:ext cx="2619375" cy="0"/>
          </a:xfrm>
          <a:prstGeom prst="line">
            <a:avLst/>
          </a:prstGeom>
          <a:noFill/>
          <a:ln w="9525">
            <a:solidFill>
              <a:srgbClr val="CABB9F"/>
            </a:solidFill>
          </a:ln>
        </p:spPr>
      </p:sp>
      <p:sp>
        <p:nvSpPr>
          <p:cNvPr id="14" name="text-71">
            <a:extLst>
              <a:ext uri="{FF2B5EF4-FFF2-40B4-BE49-F238E27FC236}">
                <a16:creationId xmlns:a16="http://schemas.microsoft.com/office/drawing/2014/main" id="{D189084C-A8ED-40E4-B95B-7C509F886443}"/>
              </a:ext>
            </a:extLst>
          </p:cNvPr>
          <p:cNvSpPr>
            <a:spLocks noGrp="1"/>
          </p:cNvSpPr>
          <p:nvPr/>
        </p:nvSpPr>
        <p:spPr>
          <a:xfrm>
            <a:off x="7096125" y="5010150"/>
            <a:ext cx="2828925" cy="1657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Сеть бесплатных школ (сельских и городских).</a:t>
            </a:r>
          </a:p>
        </p:txBody>
      </p:sp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68E26A0-446F-49BD-BC74-FF79FE18A3C7}"/>
              </a:ext>
            </a:extLst>
          </p:cNvPr>
          <p:cNvSpPr>
            <a:spLocks noGrp="1"/>
          </p:cNvSpPr>
          <p:nvPr/>
        </p:nvSpPr>
        <p:spPr>
          <a:xfrm>
            <a:off x="10277475" y="4781550"/>
            <a:ext cx="2619375" cy="0"/>
          </a:xfrm>
          <a:prstGeom prst="line">
            <a:avLst/>
          </a:prstGeom>
          <a:noFill/>
          <a:ln w="9525">
            <a:solidFill>
              <a:srgbClr val="CABB9F"/>
            </a:solidFill>
          </a:ln>
        </p:spPr>
      </p:sp>
      <p:sp>
        <p:nvSpPr>
          <p:cNvPr id="16" name="text-72">
            <a:extLst>
              <a:ext uri="{FF2B5EF4-FFF2-40B4-BE49-F238E27FC236}">
                <a16:creationId xmlns:a16="http://schemas.microsoft.com/office/drawing/2014/main" id="{6FFE7487-5B3A-4C34-8CD1-3C8C5C41BE19}"/>
              </a:ext>
            </a:extLst>
          </p:cNvPr>
          <p:cNvSpPr>
            <a:spLocks noGrp="1"/>
          </p:cNvSpPr>
          <p:nvPr/>
        </p:nvSpPr>
        <p:spPr>
          <a:xfrm>
            <a:off x="10277475" y="5010150"/>
            <a:ext cx="2828925" cy="1657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Развитие гимназий и высшего образования.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AD1C8B7-7208-4FCD-A55F-CC713E8CBCF0}"/>
              </a:ext>
            </a:extLst>
          </p:cNvPr>
          <p:cNvSpPr>
            <a:spLocks noGrp="1"/>
          </p:cNvSpPr>
          <p:nvPr/>
        </p:nvSpPr>
        <p:spPr>
          <a:xfrm>
            <a:off x="609600" y="6724650"/>
            <a:ext cx="12496800" cy="466725"/>
          </a:xfrm>
          <a:prstGeom prst="rect">
            <a:avLst/>
          </a:prstGeom>
          <a:solidFill>
            <a:srgbClr val="EADFE0"/>
          </a:solidFill>
          <a:ln w="0">
            <a:noFill/>
          </a:ln>
        </p:spPr>
      </p:sp>
      <p:sp>
        <p:nvSpPr>
          <p:cNvPr id="18" name="text-73">
            <a:extLst>
              <a:ext uri="{FF2B5EF4-FFF2-40B4-BE49-F238E27FC236}">
                <a16:creationId xmlns:a16="http://schemas.microsoft.com/office/drawing/2014/main" id="{691FB83F-155B-409A-AD23-9A719B247525}"/>
              </a:ext>
            </a:extLst>
          </p:cNvPr>
          <p:cNvSpPr>
            <a:spLocks noGrp="1"/>
          </p:cNvSpPr>
          <p:nvPr/>
        </p:nvSpPr>
        <p:spPr>
          <a:xfrm>
            <a:off x="781050" y="6762750"/>
            <a:ext cx="12153900" cy="504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1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17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Результат:</a:t>
            </a:r>
            <a:r>
              <a:rPr sz="21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Образовательная система стала образцом для Европы (в т.ч. для России).</a:t>
            </a:r>
          </a:p>
        </p:txBody>
      </p:sp>
    </p:spTree>
    <p:extLst>
      <p:ext uri="{BB962C8B-B14F-4D97-AF65-F5344CB8AC3E}">
        <p14:creationId xmlns:p14="http://schemas.microsoft.com/office/powerpoint/2010/main" val="151993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-title">
            <a:extLst>
              <a:ext uri="{FF2B5EF4-FFF2-40B4-BE49-F238E27FC236}">
                <a16:creationId xmlns:a16="http://schemas.microsoft.com/office/drawing/2014/main" id="{33A8C525-1E2E-4341-9300-4080005164B9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1249680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750" b="0" i="0">
                <a:solidFill>
                  <a:srgbClr val="172D3D"/>
                </a:solidFill>
                <a:latin typeface="Georgia"/>
                <a:ea typeface="Georgia"/>
                <a:cs typeface="Georgia"/>
              </a:defRPr>
            </a:pPr>
            <a:r>
              <a:rPr sz="3750" b="0" i="0">
                <a:solidFill>
                  <a:srgbClr val="172D3D"/>
                </a:solidFill>
                <a:latin typeface="Georgia"/>
                <a:ea typeface="Georgia"/>
                <a:cs typeface="Georgia"/>
              </a:rPr>
              <a:t>Иосиф II (1780-1790) – «революционный император»</a:t>
            </a:r>
          </a:p>
        </p:txBody>
      </p:sp>
      <p:sp>
        <p:nvSpPr>
          <p:cNvPr id="2" name="slide-subtitle">
            <a:extLst>
              <a:ext uri="{FF2B5EF4-FFF2-40B4-BE49-F238E27FC236}">
                <a16:creationId xmlns:a16="http://schemas.microsoft.com/office/drawing/2014/main" id="{D7ABBC42-96F2-4363-86D2-BE4E195D45C6}"/>
              </a:ext>
            </a:extLst>
          </p:cNvPr>
          <p:cNvSpPr>
            <a:spLocks noGrp="1"/>
          </p:cNvSpPr>
          <p:nvPr/>
        </p:nvSpPr>
        <p:spPr>
          <a:xfrm>
            <a:off x="609600" y="1676400"/>
            <a:ext cx="124968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2250" b="0" i="1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Радикальные реформы вопреки традициям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FE6EA4B2-BBD2-4A62-A550-357E1A067FFF}"/>
              </a:ext>
            </a:extLst>
          </p:cNvPr>
          <p:cNvSpPr>
            <a:spLocks noGrp="1"/>
          </p:cNvSpPr>
          <p:nvPr/>
        </p:nvSpPr>
        <p:spPr>
          <a:xfrm>
            <a:off x="609600" y="7334250"/>
            <a:ext cx="12496800" cy="0"/>
          </a:xfrm>
          <a:prstGeom prst="line">
            <a:avLst/>
          </a:prstGeom>
          <a:noFill/>
          <a:ln w="7620">
            <a:solidFill>
              <a:srgbClr val="CABB9F"/>
            </a:solidFill>
          </a:ln>
        </p:spPr>
      </p:sp>
      <p:sp>
        <p:nvSpPr>
          <p:cNvPr id="4" name="author-signature">
            <a:extLst>
              <a:ext uri="{FF2B5EF4-FFF2-40B4-BE49-F238E27FC236}">
                <a16:creationId xmlns:a16="http://schemas.microsoft.com/office/drawing/2014/main" id="{EE9B9216-D68F-413B-9CE1-3F3E4B10888D}"/>
              </a:ext>
            </a:extLst>
          </p:cNvPr>
          <p:cNvSpPr>
            <a:spLocks noGrp="1"/>
          </p:cNvSpPr>
          <p:nvPr/>
        </p:nvSpPr>
        <p:spPr>
          <a:xfrm>
            <a:off x="11201400" y="7419975"/>
            <a:ext cx="1905000" cy="219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4000"/>
              </a:lnSpc>
              <a:buNone/>
              <a:def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defRPr>
            </a:pPr>
            <a:r>
              <a:rPr sz="1125" b="0" i="0">
                <a:solidFill>
                  <a:srgbClr val="746E64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  <p:sp>
        <p:nvSpPr>
          <p:cNvPr id="5" name="text-77">
            <a:extLst>
              <a:ext uri="{FF2B5EF4-FFF2-40B4-BE49-F238E27FC236}">
                <a16:creationId xmlns:a16="http://schemas.microsoft.com/office/drawing/2014/main" id="{2E2E6677-8EB1-4A53-9497-E98FE493AF76}"/>
              </a:ext>
            </a:extLst>
          </p:cNvPr>
          <p:cNvSpPr>
            <a:spLocks noGrp="1"/>
          </p:cNvSpPr>
          <p:nvPr/>
        </p:nvSpPr>
        <p:spPr>
          <a:xfrm>
            <a:off x="609600" y="2295525"/>
            <a:ext cx="124968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77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Идея:</a:t>
            </a:r>
            <a:r>
              <a:rPr sz="277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Радикальное проведение идей Просвещения.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827E7FC-4346-4372-9ED9-0037182CFAE0}"/>
              </a:ext>
            </a:extLst>
          </p:cNvPr>
          <p:cNvSpPr>
            <a:spLocks noGrp="1"/>
          </p:cNvSpPr>
          <p:nvPr/>
        </p:nvSpPr>
        <p:spPr>
          <a:xfrm>
            <a:off x="561975" y="3276600"/>
            <a:ext cx="2667000" cy="3695700"/>
          </a:xfrm>
          <a:prstGeom prst="rect">
            <a:avLst/>
          </a:prstGeom>
          <a:noFill/>
          <a:ln w="9525">
            <a:solidFill>
              <a:srgbClr val="B19A6A"/>
            </a:solidFill>
          </a:ln>
        </p:spPr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09600" y="3334474"/>
            <a:ext cx="2571750" cy="3579952"/>
          </a:xfrm>
          <a:prstGeom prst="rect">
            <a:avLst/>
          </a:prstGeom>
        </p:spPr>
      </p:pic>
      <p:sp>
        <p:nvSpPr>
          <p:cNvPr id="8" name="text-78">
            <a:extLst>
              <a:ext uri="{FF2B5EF4-FFF2-40B4-BE49-F238E27FC236}">
                <a16:creationId xmlns:a16="http://schemas.microsoft.com/office/drawing/2014/main" id="{3D982C12-98CA-4E28-8759-3538615D2470}"/>
              </a:ext>
            </a:extLst>
          </p:cNvPr>
          <p:cNvSpPr>
            <a:spLocks noGrp="1"/>
          </p:cNvSpPr>
          <p:nvPr/>
        </p:nvSpPr>
        <p:spPr>
          <a:xfrm>
            <a:off x="3724275" y="3086100"/>
            <a:ext cx="5381625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625" b="1" i="0">
                <a:solidFill>
                  <a:srgbClr val="793E4B"/>
                </a:solidFill>
                <a:latin typeface="Calibri"/>
                <a:ea typeface="Calibri"/>
                <a:cs typeface="Calibri"/>
              </a:defRPr>
            </a:pPr>
            <a:r>
              <a:rPr sz="262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1781 г. – Отмена крепостного права:</a:t>
            </a:r>
          </a:p>
        </p:txBody>
      </p:sp>
      <p:sp>
        <p:nvSpPr>
          <p:cNvPr id="9" name="text-79">
            <a:extLst>
              <a:ext uri="{FF2B5EF4-FFF2-40B4-BE49-F238E27FC236}">
                <a16:creationId xmlns:a16="http://schemas.microsoft.com/office/drawing/2014/main" id="{2C291E19-9509-46A0-B2CB-EE4EA8B96E78}"/>
              </a:ext>
            </a:extLst>
          </p:cNvPr>
          <p:cNvSpPr>
            <a:spLocks noGrp="1"/>
          </p:cNvSpPr>
          <p:nvPr/>
        </p:nvSpPr>
        <p:spPr>
          <a:xfrm>
            <a:off x="3724275" y="4048125"/>
            <a:ext cx="5381625" cy="485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Личная свобода крестьян.</a:t>
            </a:r>
          </a:p>
        </p:txBody>
      </p:sp>
      <p:sp>
        <p:nvSpPr>
          <p:cNvPr id="10" name="text-80">
            <a:extLst>
              <a:ext uri="{FF2B5EF4-FFF2-40B4-BE49-F238E27FC236}">
                <a16:creationId xmlns:a16="http://schemas.microsoft.com/office/drawing/2014/main" id="{7EB72315-C9DE-4C5B-BAED-ADCFF97A49F0}"/>
              </a:ext>
            </a:extLst>
          </p:cNvPr>
          <p:cNvSpPr>
            <a:spLocks noGrp="1"/>
          </p:cNvSpPr>
          <p:nvPr/>
        </p:nvSpPr>
        <p:spPr>
          <a:xfrm>
            <a:off x="3724275" y="4600575"/>
            <a:ext cx="5381625" cy="800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Право на выбор профессии, брак, имущество.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D89494D-C6C4-4CC6-81FE-C7AC0B347DFF}"/>
              </a:ext>
            </a:extLst>
          </p:cNvPr>
          <p:cNvSpPr>
            <a:spLocks noGrp="1"/>
          </p:cNvSpPr>
          <p:nvPr/>
        </p:nvSpPr>
        <p:spPr>
          <a:xfrm>
            <a:off x="3619500" y="5514975"/>
            <a:ext cx="5486400" cy="904875"/>
          </a:xfrm>
          <a:prstGeom prst="rect">
            <a:avLst/>
          </a:prstGeom>
          <a:solidFill>
            <a:srgbClr val="E6E9E1"/>
          </a:solidFill>
          <a:ln w="0">
            <a:noFill/>
          </a:ln>
        </p:spPr>
      </p:sp>
      <p:sp>
        <p:nvSpPr>
          <p:cNvPr id="12" name="text-81">
            <a:extLst>
              <a:ext uri="{FF2B5EF4-FFF2-40B4-BE49-F238E27FC236}">
                <a16:creationId xmlns:a16="http://schemas.microsoft.com/office/drawing/2014/main" id="{03F4043F-629B-45E8-B563-47EA06D5A7B3}"/>
              </a:ext>
            </a:extLst>
          </p:cNvPr>
          <p:cNvSpPr>
            <a:spLocks noGrp="1"/>
          </p:cNvSpPr>
          <p:nvPr/>
        </p:nvSpPr>
        <p:spPr>
          <a:xfrm>
            <a:off x="3810000" y="5591175"/>
            <a:ext cx="5105400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Сохранение повинностей</a:t>
            </a:r>
            <a:r>
              <a: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за пользование землей.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9B7E06D-5031-4EF2-A018-BD9852ECB5BA}"/>
              </a:ext>
            </a:extLst>
          </p:cNvPr>
          <p:cNvSpPr>
            <a:spLocks noGrp="1"/>
          </p:cNvSpPr>
          <p:nvPr/>
        </p:nvSpPr>
        <p:spPr>
          <a:xfrm>
            <a:off x="9439275" y="3114675"/>
            <a:ext cx="0" cy="3057525"/>
          </a:xfrm>
          <a:prstGeom prst="line">
            <a:avLst/>
          </a:prstGeom>
          <a:noFill/>
          <a:ln w="9525">
            <a:solidFill>
              <a:srgbClr val="CABB9F"/>
            </a:solidFill>
          </a:ln>
        </p:spPr>
      </p:sp>
      <p:sp>
        <p:nvSpPr>
          <p:cNvPr id="14" name="text-82">
            <a:extLst>
              <a:ext uri="{FF2B5EF4-FFF2-40B4-BE49-F238E27FC236}">
                <a16:creationId xmlns:a16="http://schemas.microsoft.com/office/drawing/2014/main" id="{C6E4C1F2-856B-40D8-A8BA-903B8A32D235}"/>
              </a:ext>
            </a:extLst>
          </p:cNvPr>
          <p:cNvSpPr>
            <a:spLocks noGrp="1"/>
          </p:cNvSpPr>
          <p:nvPr/>
        </p:nvSpPr>
        <p:spPr>
          <a:xfrm>
            <a:off x="9810750" y="3086100"/>
            <a:ext cx="3295650" cy="819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75" b="1" i="0">
                <a:solidFill>
                  <a:srgbClr val="793E4B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Церковная реформа:</a:t>
            </a:r>
          </a:p>
        </p:txBody>
      </p:sp>
      <p:sp>
        <p:nvSpPr>
          <p:cNvPr id="15" name="text-83">
            <a:extLst>
              <a:ext uri="{FF2B5EF4-FFF2-40B4-BE49-F238E27FC236}">
                <a16:creationId xmlns:a16="http://schemas.microsoft.com/office/drawing/2014/main" id="{D5531439-1D34-4E91-842E-2FC84D929245}"/>
              </a:ext>
            </a:extLst>
          </p:cNvPr>
          <p:cNvSpPr>
            <a:spLocks noGrp="1"/>
          </p:cNvSpPr>
          <p:nvPr/>
        </p:nvSpPr>
        <p:spPr>
          <a:xfrm>
            <a:off x="9810750" y="3943350"/>
            <a:ext cx="3295650" cy="1143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Закрытие «бесполезных» монастырей.</a:t>
            </a:r>
          </a:p>
        </p:txBody>
      </p:sp>
      <p:sp>
        <p:nvSpPr>
          <p:cNvPr id="16" name="text-84">
            <a:extLst>
              <a:ext uri="{FF2B5EF4-FFF2-40B4-BE49-F238E27FC236}">
                <a16:creationId xmlns:a16="http://schemas.microsoft.com/office/drawing/2014/main" id="{1D333DC5-8C0F-4AD1-B6C3-5A24ABF22791}"/>
              </a:ext>
            </a:extLst>
          </p:cNvPr>
          <p:cNvSpPr>
            <a:spLocks noGrp="1"/>
          </p:cNvSpPr>
          <p:nvPr/>
        </p:nvSpPr>
        <p:spPr>
          <a:xfrm>
            <a:off x="9810750" y="5200650"/>
            <a:ext cx="3295650" cy="1019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Подчинение церкви государству.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E396071-A166-43CB-9E42-09E518331DB4}"/>
              </a:ext>
            </a:extLst>
          </p:cNvPr>
          <p:cNvSpPr>
            <a:spLocks noGrp="1"/>
          </p:cNvSpPr>
          <p:nvPr/>
        </p:nvSpPr>
        <p:spPr>
          <a:xfrm>
            <a:off x="3619500" y="6496050"/>
            <a:ext cx="9486900" cy="819150"/>
          </a:xfrm>
          <a:prstGeom prst="rect">
            <a:avLst/>
          </a:prstGeom>
          <a:solidFill>
            <a:srgbClr val="EADFE0"/>
          </a:solidFill>
          <a:ln w="0">
            <a:noFill/>
          </a:ln>
        </p:spPr>
      </p:sp>
      <p:sp>
        <p:nvSpPr>
          <p:cNvPr id="18" name="text-85">
            <a:extLst>
              <a:ext uri="{FF2B5EF4-FFF2-40B4-BE49-F238E27FC236}">
                <a16:creationId xmlns:a16="http://schemas.microsoft.com/office/drawing/2014/main" id="{18237E32-A9A0-4F95-8A98-A9AB2A01A505}"/>
              </a:ext>
            </a:extLst>
          </p:cNvPr>
          <p:cNvSpPr>
            <a:spLocks noGrp="1"/>
          </p:cNvSpPr>
          <p:nvPr/>
        </p:nvSpPr>
        <p:spPr>
          <a:xfrm>
            <a:off x="3790950" y="6534150"/>
            <a:ext cx="914400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2325" b="0" i="0">
                <a:solidFill>
                  <a:srgbClr val="172D3D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93E4B"/>
                </a:solidFill>
                <a:latin typeface="Calibri"/>
                <a:ea typeface="Calibri"/>
                <a:cs typeface="Calibri"/>
              </a:rPr>
              <a:t>Указ о веротерпимости</a:t>
            </a:r>
            <a:r>
              <a:rPr sz="2325" b="0" i="0">
                <a:solidFill>
                  <a:srgbClr val="172D3D"/>
                </a:solidFill>
                <a:latin typeface="Calibri"/>
                <a:ea typeface="Calibri"/>
                <a:cs typeface="Calibri"/>
              </a:rPr>
              <a:t> (1781) – равные права для протестантов, православных, иудеев.</a:t>
            </a:r>
          </a:p>
        </p:txBody>
      </p:sp>
    </p:spTree>
    <p:extLst>
      <p:ext uri="{BB962C8B-B14F-4D97-AF65-F5344CB8AC3E}">
        <p14:creationId xmlns:p14="http://schemas.microsoft.com/office/powerpoint/2010/main" val="1633661510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979</Words>
  <Application>Microsoft Office PowerPoint</Application>
  <DocSecurity>0</DocSecurity>
  <PresentationFormat>Произвольный</PresentationFormat>
  <Paragraphs>148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2026-09-15T06:16:00Z</dcterms:created>
  <dcterms:modified xsi:type="dcterms:W3CDTF">2026-09-15T08:41:20Z</dcterms:modified>
</cp:coreProperties>
</file>