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7A7D2-C8CA-4F63-AE29-1CF60D651227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A58A4-A866-49BD-AA8E-E7C30F5ED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210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D4C0B-C342-4B66-8FD6-409251ABF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160386-F173-4346-A4A2-D91CDB5AD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10AE23-4D69-4490-9E18-62837EBA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DB4A0C-5097-49D7-9CAB-821159458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1B8592-472F-4015-9F0E-263D5EBCD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72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91B1D-0540-4842-8036-00799955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4725DE-5473-4F93-9475-750886CCC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8B5E4A-B737-4745-8EF2-5E1B467F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A7254-A5AE-4008-A64A-EB7406C6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342F15-4925-4980-B35F-D8EE4EBC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14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6D3505-562B-4B31-9857-E424B82D6A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556C0B-B784-487D-B470-0BA25DFAD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574B16-8614-4984-9C8D-8A79FF588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A98F3C-12A2-434E-9919-FB41FB320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88FC68-D69E-4BE4-85D2-04160FADF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14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71528-A675-4728-8328-17094D32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5C9EFD-0394-4E3D-945E-50B799F36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E2FDE2-DA31-4312-9FD5-A6F77CD92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1EC0F5-DCAA-47AE-AB24-5504CA5B2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04AE42-35D6-48DE-A8D9-A1D2EE89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C0590-5BB7-462E-A369-6E0BA95C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14219D-60E3-4CC5-9C8C-ED6949DAB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46341A-7AB2-42A4-9A77-DCDBFBADC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0E692-C723-4006-80F4-D6134B0B7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6748B-AC33-4466-B877-E72F4C97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95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0C665-EF01-4CC4-9A90-BBC2BFDC7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59087F-479A-4747-88A2-CB5034E64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6B2552-8C62-462A-B2A4-9E1B8CCC0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90847E-7FD4-41F0-8460-D36640D6E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FB2598-A056-4439-986F-8385C8E1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BB040B-AEAD-4885-BE27-F2C1AD14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68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41A45-6899-4C00-B2A5-701781C08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B4E65F-A501-4697-9689-01F51D593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A22D8A-3490-4970-8331-A6E031D6D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8A95E3-D17C-4AE7-8E6E-421E670FA7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EF1B1B-ED34-486A-8236-0A516E5E9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4494EFD-9075-4B41-A9E2-F0D48A890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C2AC2AF-1E4B-4B40-A7F0-E7C2F19E5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E43D6F3-9874-4879-8BA2-FC9ED3C1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21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07FC4-6A37-4875-9DB4-D9CF5B9B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48434FC-4450-4540-B348-8DFD9F5A7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43F6AC7-045C-4586-AD3A-0BACB05AB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4B7B68-8F65-41FB-8933-27ABAFDE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07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057CB3-2271-41D6-871D-DC24B990E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223FA9-B092-4ECB-908D-1EBD923EC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161F0E-89E1-4EAB-B439-4B0B2855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31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95C65-402C-4788-8074-F8BE92C1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8D2A3F-1425-460E-A54F-1CBFE5755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10FF16-4852-4797-A027-12894DBB9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589019-1F44-455C-96A3-B61B20B3A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E92B70-0055-4AFD-A9FF-B2BA8312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1B1ACD-1CC9-45C1-92E6-8DDD4BAF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042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24D79-6841-460D-89DB-68A8951B6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BBE3111-E4A2-4F5E-9B16-265713502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E72684-7993-411A-9268-DF237C5D7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FD1CF1-796A-4151-8AA0-6FCC489BF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EE3A44-989B-464F-A594-C0E3E19B8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D95038-95D9-4ADE-A084-96E7AEBA7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45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76370-0586-4CC3-94AD-AAF65EF0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E964BA-CE98-42C6-AF50-47266631B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7C7E7D-2AC6-46A3-AA94-1AC5820E6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B31B7-D7FC-499D-943F-2F40FAFC8878}" type="datetimeFigureOut">
              <a:rPr lang="ru-RU" smtClean="0"/>
              <a:t>21.09.2025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977546-BC46-4E99-AB6D-38A592DA0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86632C-E1EE-4779-9AE3-B53C43316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E7248-F73D-4C55-9CA8-849E89D11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5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DFBD8F-60D2-49CF-B54D-A4B5F6204A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613E65-DCD6-47DC-88BE-43A1FC4A2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0"/>
            <a:ext cx="51435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D97A67-5909-4D06-8DCB-5E200F23E730}"/>
              </a:ext>
            </a:extLst>
          </p:cNvPr>
          <p:cNvSpPr txBox="1"/>
          <p:nvPr/>
        </p:nvSpPr>
        <p:spPr>
          <a:xfrm>
            <a:off x="5514975" y="838200"/>
            <a:ext cx="5562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zizh Body" panose="02000500000000000000" pitchFamily="2" charset="0"/>
              </a:rPr>
              <a:t>Германские земли и монархия Габсбургов</a:t>
            </a:r>
          </a:p>
        </p:txBody>
      </p:sp>
    </p:spTree>
    <p:extLst>
      <p:ext uri="{BB962C8B-B14F-4D97-AF65-F5344CB8AC3E}">
        <p14:creationId xmlns:p14="http://schemas.microsoft.com/office/powerpoint/2010/main" val="102564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3B6D40-AAB5-48C2-B82A-9D7D5C27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0"/>
            <a:ext cx="7600950" cy="686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5884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3B6D40-AAB5-48C2-B82A-9D7D5C270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35666"/>
            <a:ext cx="6408891" cy="57866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46E5E8-63E6-41A7-82CC-DDEB66D048A8}"/>
              </a:ext>
            </a:extLst>
          </p:cNvPr>
          <p:cNvSpPr txBox="1"/>
          <p:nvPr/>
        </p:nvSpPr>
        <p:spPr>
          <a:xfrm>
            <a:off x="7105650" y="914400"/>
            <a:ext cx="4695825" cy="483209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В </a:t>
            </a:r>
            <a:r>
              <a:rPr lang="en-US" sz="2800" dirty="0">
                <a:latin typeface="Montserrat Light" panose="00000400000000000000" pitchFamily="2" charset="-52"/>
              </a:rPr>
              <a:t>XVIII </a:t>
            </a:r>
            <a:r>
              <a:rPr lang="ru-RU" sz="2800" dirty="0">
                <a:latin typeface="Montserrat Light" panose="00000400000000000000" pitchFamily="2" charset="-52"/>
              </a:rPr>
              <a:t>веке понятие «Германия» обозначало территорию Центральной Европы, где все малые немецкоязычные государства были объединены в Священную Римскую империю германской нации.</a:t>
            </a:r>
          </a:p>
        </p:txBody>
      </p:sp>
    </p:spTree>
    <p:extLst>
      <p:ext uri="{BB962C8B-B14F-4D97-AF65-F5344CB8AC3E}">
        <p14:creationId xmlns:p14="http://schemas.microsoft.com/office/powerpoint/2010/main" val="7254225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E3CC23-30B7-4857-9432-A02784468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00" y="1771650"/>
            <a:ext cx="7734816" cy="55745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B0581F-CDE6-4445-A6EA-A2E32DB3DACE}"/>
              </a:ext>
            </a:extLst>
          </p:cNvPr>
          <p:cNvSpPr txBox="1"/>
          <p:nvPr/>
        </p:nvSpPr>
        <p:spPr>
          <a:xfrm>
            <a:off x="257175" y="714375"/>
            <a:ext cx="11649075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По итогам Вестфальского мира (1648 г.) была закреплена раздробленность Германии </a:t>
            </a:r>
            <a:r>
              <a:rPr lang="ru-RU" sz="2800" dirty="0">
                <a:latin typeface="Montserrat Light" panose="00000400000000000000" pitchFamily="2" charset="-52"/>
                <a:sym typeface="Wingdings" panose="05000000000000000000" pitchFamily="2" charset="2"/>
              </a:rPr>
              <a:t></a:t>
            </a:r>
            <a:r>
              <a:rPr lang="en-US" sz="2800" dirty="0">
                <a:latin typeface="Montserrat Light" panose="00000400000000000000" pitchFamily="2" charset="-52"/>
                <a:sym typeface="Wingdings" panose="05000000000000000000" pitchFamily="2" charset="2"/>
              </a:rPr>
              <a:t> </a:t>
            </a:r>
            <a:r>
              <a:rPr lang="ru-RU" sz="2800" dirty="0">
                <a:latin typeface="Montserrat Light" panose="00000400000000000000" pitchFamily="2" charset="-52"/>
                <a:sym typeface="Wingdings" panose="05000000000000000000" pitchFamily="2" charset="2"/>
              </a:rPr>
              <a:t>королевства, входившие состав Священной Римской империи стали суверенными.</a:t>
            </a:r>
            <a:endParaRPr lang="ru-RU" sz="2800" dirty="0">
              <a:latin typeface="Montserrat Light" panose="00000400000000000000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C413D-6C7E-4D16-B401-38879B9B140C}"/>
              </a:ext>
            </a:extLst>
          </p:cNvPr>
          <p:cNvSpPr txBox="1"/>
          <p:nvPr/>
        </p:nvSpPr>
        <p:spPr>
          <a:xfrm>
            <a:off x="7258050" y="2638425"/>
            <a:ext cx="4648200" cy="304698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Montserrat Light" panose="00000400000000000000" pitchFamily="2" charset="-52"/>
              </a:rPr>
              <a:t>Император Священной Римской империи теперь мог принимать решения только с одобрения рейхстага – </a:t>
            </a:r>
            <a:r>
              <a:rPr lang="ru-RU" sz="2400" dirty="0" err="1">
                <a:latin typeface="Montserrat Light" panose="00000400000000000000" pitchFamily="2" charset="-52"/>
              </a:rPr>
              <a:t>трехпалатное</a:t>
            </a:r>
            <a:r>
              <a:rPr lang="ru-RU" sz="2400" dirty="0">
                <a:latin typeface="Montserrat Light" panose="00000400000000000000" pitchFamily="2" charset="-52"/>
              </a:rPr>
              <a:t> собрание представителей государей и свободных имперских городов.</a:t>
            </a:r>
          </a:p>
        </p:txBody>
      </p:sp>
    </p:spTree>
    <p:extLst>
      <p:ext uri="{BB962C8B-B14F-4D97-AF65-F5344CB8AC3E}">
        <p14:creationId xmlns:p14="http://schemas.microsoft.com/office/powerpoint/2010/main" val="307592495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BD23A9-31FC-48B1-BCE1-30D3BE93A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287" y="781050"/>
            <a:ext cx="4557713" cy="60769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700697-3BB4-46DE-AB31-1B76041451C7}"/>
              </a:ext>
            </a:extLst>
          </p:cNvPr>
          <p:cNvSpPr txBox="1"/>
          <p:nvPr/>
        </p:nvSpPr>
        <p:spPr>
          <a:xfrm>
            <a:off x="7515225" y="321796"/>
            <a:ext cx="4562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Czizh Body" panose="02000500000000000000" pitchFamily="2" charset="0"/>
              </a:rPr>
              <a:t>Фридрих </a:t>
            </a:r>
            <a:r>
              <a:rPr lang="en-US" sz="3600" dirty="0">
                <a:latin typeface="Czizh Body" panose="02000500000000000000" pitchFamily="2" charset="0"/>
              </a:rPr>
              <a:t>II </a:t>
            </a:r>
            <a:r>
              <a:rPr lang="ru-RU" sz="3600" dirty="0">
                <a:latin typeface="Czizh Body" panose="02000500000000000000" pitchFamily="2" charset="0"/>
              </a:rPr>
              <a:t>Великий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FB5042-885F-4DFA-B0AE-DFC07DA0DB1C}"/>
              </a:ext>
            </a:extLst>
          </p:cNvPr>
          <p:cNvSpPr txBox="1"/>
          <p:nvPr/>
        </p:nvSpPr>
        <p:spPr>
          <a:xfrm>
            <a:off x="342900" y="588496"/>
            <a:ext cx="717232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Фридрих </a:t>
            </a:r>
            <a:r>
              <a:rPr lang="en-US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II </a:t>
            </a:r>
            <a:r>
              <a:rPr lang="ru-RU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(1740-1786) </a:t>
            </a:r>
            <a:r>
              <a:rPr lang="ru-RU" sz="2800" dirty="0">
                <a:latin typeface="Montserrat Light" panose="00000400000000000000" pitchFamily="2" charset="-52"/>
              </a:rPr>
              <a:t>– король Пруссии, «философ на троне»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034F8-42EA-404B-8D79-BF1F79957CC6}"/>
              </a:ext>
            </a:extLst>
          </p:cNvPr>
          <p:cNvSpPr txBox="1"/>
          <p:nvPr/>
        </p:nvSpPr>
        <p:spPr>
          <a:xfrm>
            <a:off x="342900" y="1771650"/>
            <a:ext cx="7172325" cy="415498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Разделил исполнительную и судебную власти, отменил покупку должностей, унифицировав управление на местах;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Систематизировал систему права, запретив пытки к подсудимым;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Гарантировал свободу вероисповедания;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Отменил цензуру;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Развивал искусство и науки, учредил создание различных культурных мест (Королевская опера, Берлинская академия наук и пр.).</a:t>
            </a:r>
          </a:p>
        </p:txBody>
      </p:sp>
    </p:spTree>
    <p:extLst>
      <p:ext uri="{BB962C8B-B14F-4D97-AF65-F5344CB8AC3E}">
        <p14:creationId xmlns:p14="http://schemas.microsoft.com/office/powerpoint/2010/main" val="27827589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4E0BAC-F973-4371-B187-4402C10E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" y="-352425"/>
            <a:ext cx="5105400" cy="6341809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D42D24-E37B-411A-A2B1-64932B35547E}"/>
              </a:ext>
            </a:extLst>
          </p:cNvPr>
          <p:cNvSpPr txBox="1"/>
          <p:nvPr/>
        </p:nvSpPr>
        <p:spPr>
          <a:xfrm>
            <a:off x="-285750" y="5985153"/>
            <a:ext cx="5391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zizh Body" panose="02000500000000000000" pitchFamily="2" charset="0"/>
              </a:rPr>
              <a:t>Мария </a:t>
            </a:r>
            <a:r>
              <a:rPr lang="ru-RU" sz="4000" dirty="0" err="1">
                <a:latin typeface="Czizh Body" panose="02000500000000000000" pitchFamily="2" charset="0"/>
              </a:rPr>
              <a:t>Терезия</a:t>
            </a:r>
            <a:endParaRPr lang="ru-RU" sz="4000" dirty="0">
              <a:latin typeface="Czizh Body" panose="02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2AFA74-30E7-41FF-9F79-DEFDB8CAD0A7}"/>
              </a:ext>
            </a:extLst>
          </p:cNvPr>
          <p:cNvSpPr txBox="1"/>
          <p:nvPr/>
        </p:nvSpPr>
        <p:spPr>
          <a:xfrm>
            <a:off x="4781550" y="758088"/>
            <a:ext cx="7172325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Мария </a:t>
            </a:r>
            <a:r>
              <a:rPr lang="ru-RU" sz="2800" u="sng" dirty="0" err="1">
                <a:solidFill>
                  <a:srgbClr val="C00000"/>
                </a:solidFill>
                <a:latin typeface="Montserrat Light" panose="00000400000000000000" pitchFamily="2" charset="-52"/>
              </a:rPr>
              <a:t>Терезия</a:t>
            </a:r>
            <a:r>
              <a:rPr lang="ru-RU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 (1740-1780) </a:t>
            </a:r>
            <a:r>
              <a:rPr lang="ru-RU" sz="2800" dirty="0">
                <a:latin typeface="Montserrat Light" panose="00000400000000000000" pitchFamily="2" charset="-52"/>
              </a:rPr>
              <a:t>– императрица Священной Римской империи, королева Богемии и Венгрии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3F72F-5934-4633-AA72-1E4151EC5A8C}"/>
              </a:ext>
            </a:extLst>
          </p:cNvPr>
          <p:cNvSpPr txBox="1"/>
          <p:nvPr/>
        </p:nvSpPr>
        <p:spPr>
          <a:xfrm>
            <a:off x="4714875" y="2818479"/>
            <a:ext cx="7239000" cy="267765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Создание регулярных военных частей из профессиональных военных;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Основную часть налогов переложила на первые два сословия;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Формирование многоступенчатой системы образования – образец для европейских государств.</a:t>
            </a:r>
          </a:p>
        </p:txBody>
      </p:sp>
    </p:spTree>
    <p:extLst>
      <p:ext uri="{BB962C8B-B14F-4D97-AF65-F5344CB8AC3E}">
        <p14:creationId xmlns:p14="http://schemas.microsoft.com/office/powerpoint/2010/main" val="170526287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B1B524-1E80-4C3B-842A-29DF81262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75" y="-383987"/>
            <a:ext cx="5667375" cy="7231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3F8A83-185C-4AC8-AAF0-4B6FAAF74150}"/>
              </a:ext>
            </a:extLst>
          </p:cNvPr>
          <p:cNvSpPr txBox="1"/>
          <p:nvPr/>
        </p:nvSpPr>
        <p:spPr>
          <a:xfrm>
            <a:off x="7481887" y="38100"/>
            <a:ext cx="4171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zizh Body" panose="02000500000000000000" pitchFamily="2" charset="0"/>
              </a:rPr>
              <a:t>Иосиф </a:t>
            </a:r>
            <a:r>
              <a:rPr lang="en-US" sz="4000" dirty="0">
                <a:latin typeface="Czizh Body" panose="02000500000000000000" pitchFamily="2" charset="0"/>
              </a:rPr>
              <a:t>II</a:t>
            </a:r>
            <a:endParaRPr lang="ru-RU" sz="4000" dirty="0"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C337DE-F7A4-47C6-97FE-A8E7E865BB8A}"/>
              </a:ext>
            </a:extLst>
          </p:cNvPr>
          <p:cNvSpPr txBox="1"/>
          <p:nvPr/>
        </p:nvSpPr>
        <p:spPr>
          <a:xfrm>
            <a:off x="419100" y="1448931"/>
            <a:ext cx="668655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Иосиф </a:t>
            </a:r>
            <a:r>
              <a:rPr lang="en-US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II </a:t>
            </a:r>
            <a:r>
              <a:rPr lang="ru-RU" sz="2800" u="sng" dirty="0">
                <a:solidFill>
                  <a:srgbClr val="C00000"/>
                </a:solidFill>
                <a:latin typeface="Montserrat Light" panose="00000400000000000000" pitchFamily="2" charset="-52"/>
              </a:rPr>
              <a:t>(1765-1790) </a:t>
            </a:r>
            <a:r>
              <a:rPr lang="ru-RU" sz="2800" dirty="0">
                <a:latin typeface="Montserrat Light" panose="00000400000000000000" pitchFamily="2" charset="-52"/>
              </a:rPr>
              <a:t>– император Священной Римской империи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7B0673-77E6-4D9E-A64D-118F40CB75DC}"/>
              </a:ext>
            </a:extLst>
          </p:cNvPr>
          <p:cNvSpPr txBox="1"/>
          <p:nvPr/>
        </p:nvSpPr>
        <p:spPr>
          <a:xfrm>
            <a:off x="419100" y="2582406"/>
            <a:ext cx="6686550" cy="267765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Отменил крепостной право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осуждение со стороны дворянства;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1781 г. – церковная реформа: образование для священнослужителей, избавление от «излишней» пышности;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1781 г. – указ о веротерпимости.</a:t>
            </a:r>
          </a:p>
        </p:txBody>
      </p:sp>
    </p:spTree>
    <p:extLst>
      <p:ext uri="{BB962C8B-B14F-4D97-AF65-F5344CB8AC3E}">
        <p14:creationId xmlns:p14="http://schemas.microsoft.com/office/powerpoint/2010/main" val="310501736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B1B524-1E80-4C3B-842A-29DF81262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75" y="-383987"/>
            <a:ext cx="5667375" cy="7231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3F8A83-185C-4AC8-AAF0-4B6FAAF74150}"/>
              </a:ext>
            </a:extLst>
          </p:cNvPr>
          <p:cNvSpPr txBox="1"/>
          <p:nvPr/>
        </p:nvSpPr>
        <p:spPr>
          <a:xfrm>
            <a:off x="7481887" y="38100"/>
            <a:ext cx="4171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Czizh Body" panose="02000500000000000000" pitchFamily="2" charset="0"/>
              </a:rPr>
              <a:t>Иосиф </a:t>
            </a:r>
            <a:r>
              <a:rPr lang="en-US" sz="4000" dirty="0">
                <a:latin typeface="Czizh Body" panose="02000500000000000000" pitchFamily="2" charset="0"/>
              </a:rPr>
              <a:t>II</a:t>
            </a:r>
            <a:endParaRPr lang="ru-RU" sz="4000" dirty="0"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C337DE-F7A4-47C6-97FE-A8E7E865BB8A}"/>
              </a:ext>
            </a:extLst>
          </p:cNvPr>
          <p:cNvSpPr txBox="1"/>
          <p:nvPr/>
        </p:nvSpPr>
        <p:spPr>
          <a:xfrm>
            <a:off x="469106" y="1134993"/>
            <a:ext cx="668655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Административная реформа – попытка централизации власти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7B0673-77E6-4D9E-A64D-118F40CB75DC}"/>
              </a:ext>
            </a:extLst>
          </p:cNvPr>
          <p:cNvSpPr txBox="1"/>
          <p:nvPr/>
        </p:nvSpPr>
        <p:spPr>
          <a:xfrm>
            <a:off x="469106" y="2287131"/>
            <a:ext cx="6686550" cy="304698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Ликвидация органов местного самоуправления;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Отказ от коронования в Чехии и Венгрии </a:t>
            </a:r>
            <a:r>
              <a:rPr lang="en-US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не признание их как отдельных королевств внутри империи;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Единый государственный язык – немецкий.</a:t>
            </a:r>
          </a:p>
        </p:txBody>
      </p:sp>
    </p:spTree>
    <p:extLst>
      <p:ext uri="{BB962C8B-B14F-4D97-AF65-F5344CB8AC3E}">
        <p14:creationId xmlns:p14="http://schemas.microsoft.com/office/powerpoint/2010/main" val="378070743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71711B-78B7-4837-B291-A8FE02A46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333500"/>
            <a:ext cx="9753600" cy="55530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EF558A-817F-4C54-9D35-B0E028AE5362}"/>
              </a:ext>
            </a:extLst>
          </p:cNvPr>
          <p:cNvSpPr txBox="1"/>
          <p:nvPr/>
        </p:nvSpPr>
        <p:spPr>
          <a:xfrm>
            <a:off x="400050" y="1171575"/>
            <a:ext cx="113919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Реформа вызвала огромное возмущение внутри империи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5F3FB-D27D-4170-9C4A-1A70E2315EF7}"/>
              </a:ext>
            </a:extLst>
          </p:cNvPr>
          <p:cNvSpPr txBox="1"/>
          <p:nvPr/>
        </p:nvSpPr>
        <p:spPr>
          <a:xfrm>
            <a:off x="400050" y="1982361"/>
            <a:ext cx="6562725" cy="230832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Январь 1790 г. – Бельгия провозгласила свою независимость;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Также было высказано недовольство реформой среди венгерского дворянства;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latin typeface="Montserrat Light" panose="00000400000000000000" pitchFamily="2" charset="-52"/>
              </a:rPr>
              <a:t>Февраль 1790 г. – отмена реформы.</a:t>
            </a:r>
          </a:p>
        </p:txBody>
      </p:sp>
    </p:spTree>
    <p:extLst>
      <p:ext uri="{BB962C8B-B14F-4D97-AF65-F5344CB8AC3E}">
        <p14:creationId xmlns:p14="http://schemas.microsoft.com/office/powerpoint/2010/main" val="168751382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304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Czizh Body</vt:lpstr>
      <vt:lpstr>Montserrat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2025-09-21T08:52:13Z</dcterms:created>
  <dcterms:modified xsi:type="dcterms:W3CDTF">2025-09-21T10:04:49Z</dcterms:modified>
</cp:coreProperties>
</file>