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CCD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7ECCF-9F37-4C3F-AAF6-E15B79DC6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9B0AAC-5B9D-4841-802B-3079E3662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54822A-0E50-4C30-A78E-88BBA9F24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588509-80CD-44A4-B253-789014F6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787EE9-7484-4041-940E-B688B847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01421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BB3C6-B25D-462E-B924-951A3B663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F9A7E-AC6F-46C0-A7B9-14D09C388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169BF8-6861-488E-A7C3-718AF4A28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0E738C-2640-4374-8ADA-F015E948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6D9E9B-7407-405F-88C8-A1AC36D7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070027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41886-B518-492C-BF11-A83030A1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19DFF1-8A65-40D1-AD41-7D60B3366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B4E00B-FECA-49D6-9253-34BE94B8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D56543-7952-4A6F-919E-318B346E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60152B-574E-47D8-B933-02D99585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93208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9FE4E-F7B2-4DD4-846D-6D52F8A4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2F57A-7347-4683-ABEC-6DEF442A2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2BA2345-4AC8-4A68-BA01-842C8A270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27BA92-2ECA-46C2-AB9A-3AEC9D7A3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A88793-4A0D-4C70-A7DD-1C1E2699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85CFE1-E4A5-445D-AA44-E830499F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3351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001F4B-15BB-45FA-9E45-BAD10FA4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12B546-2A9D-4EAD-AD89-4C189DF72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8AF357-11B4-4824-AD65-977F29901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138E82-C75C-4F93-A8E6-4699462B2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0B8C42-710B-4E24-ABFB-771000575C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CAA117-0673-44B9-86AE-650155BC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0B0B4A-158A-4382-80F1-3214B166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3B8E6E-8DA4-4D8C-896B-9018C71BC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058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3D076-25F3-4685-8D7B-FCF93692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604255-F6BD-492B-994D-121140B51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A5CED7-C1A9-459A-A33F-FA4C8B89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36DD29-C183-478D-BC53-E0918EB6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64457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08EC6A-1287-4625-BD7C-5313326A4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C8EE26-E082-40D2-BDDF-5442442A3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B1D67A-76B3-45FB-8873-CA485B46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DFF8A4-D033-4D5D-B4C9-BC9537AE9DC6}"/>
              </a:ext>
            </a:extLst>
          </p:cNvPr>
          <p:cNvSpPr txBox="1"/>
          <p:nvPr userDrawn="1"/>
        </p:nvSpPr>
        <p:spPr>
          <a:xfrm>
            <a:off x="4038600" y="6356288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LazurskiCTT" pitchFamily="2" charset="0"/>
              </a:rPr>
              <a:t>Историческая каморка</a:t>
            </a:r>
          </a:p>
        </p:txBody>
      </p:sp>
    </p:spTree>
    <p:extLst>
      <p:ext uri="{BB962C8B-B14F-4D97-AF65-F5344CB8AC3E}">
        <p14:creationId xmlns:p14="http://schemas.microsoft.com/office/powerpoint/2010/main" val="384621209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BB675-3FD3-4ED3-80CE-C4812563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D0BBF8-D86D-44DA-80DF-0FF24CDD6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F707C0-C9DA-49B1-8E61-0DDAA8286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DF898B-7A90-4A10-8126-E34AB095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38744E-872D-4F8D-B162-9B5D43EB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A1B354-10A0-4F61-A290-0B5CC49B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76074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9FCE5-CB43-4A5D-B483-CB1E8322E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2133AE-B1D2-458F-854E-81EAAE6A70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1A7AE5-E70F-44B3-9779-A3AE8000E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712320-B20C-40E8-A299-6C99578BE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88AD0D-298C-4A1A-ADA3-89C65FD7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DFB415-2121-4805-9B83-561EBDFA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4313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A27CF-733B-4908-BF1E-6276DDCA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49E132B-E161-4E2E-9043-CA814C7844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866020-4EDF-4E65-8074-A52097CC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EA0B51-2E84-4A61-B6FC-7855E0101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BB1CD1-D8B9-473F-8599-C43BF64AC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2062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63C964-4C09-4E74-83D1-E5723BAC0A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938618-5539-4091-BAFF-F90FB0933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1FE24C-698D-4D52-B052-A0E918A2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1C5AD1-C16E-4CF6-81A6-2C6C85F39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88EFB0-8ED9-46CF-A7A5-561C5D88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9666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5511C-FF73-4E75-B15E-1C159DE53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EF2274-2D4A-4301-81F5-B239E89FF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785FCA-5CCC-4726-8B26-2DC3E0D27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17C22-FE08-41E7-B447-FFC8D1F8770E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BB5267-ED6C-40D2-8670-56955E560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28B122-BBE1-4157-8093-5E30B744C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83BB9-421E-46BD-AC14-1D5A2EF3D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03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6DB2B7-90E9-4357-8250-AB268480569A}"/>
              </a:ext>
            </a:extLst>
          </p:cNvPr>
          <p:cNvSpPr txBox="1"/>
          <p:nvPr/>
        </p:nvSpPr>
        <p:spPr>
          <a:xfrm>
            <a:off x="276224" y="457200"/>
            <a:ext cx="11630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663300"/>
                </a:solidFill>
                <a:latin typeface="Buka Mono" pitchFamily="2" charset="0"/>
                <a:ea typeface="Buka Mono" pitchFamily="2" charset="0"/>
              </a:rPr>
              <a:t>От Балтики до Адриатики: время раздробленности в Германии и Италии</a:t>
            </a:r>
          </a:p>
        </p:txBody>
      </p:sp>
    </p:spTree>
    <p:extLst>
      <p:ext uri="{BB962C8B-B14F-4D97-AF65-F5344CB8AC3E}">
        <p14:creationId xmlns:p14="http://schemas.microsoft.com/office/powerpoint/2010/main" val="273807948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E42E6B-078C-4474-AB39-7DF71E573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18" y="1457504"/>
            <a:ext cx="5787682" cy="4729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B6A488-8805-4BA6-ABCB-1881866B1AE6}"/>
              </a:ext>
            </a:extLst>
          </p:cNvPr>
          <p:cNvSpPr txBox="1"/>
          <p:nvPr/>
        </p:nvSpPr>
        <p:spPr>
          <a:xfrm>
            <a:off x="962025" y="257175"/>
            <a:ext cx="10267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Германия: от Священной империи к Германского союзу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3AE861-7D79-4BEE-A3FA-764A7381EB0B}"/>
              </a:ext>
            </a:extLst>
          </p:cNvPr>
          <p:cNvSpPr txBox="1"/>
          <p:nvPr/>
        </p:nvSpPr>
        <p:spPr>
          <a:xfrm>
            <a:off x="6296025" y="1744999"/>
            <a:ext cx="48577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К началу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XIX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века Германия</a:t>
            </a:r>
            <a:r>
              <a:rPr lang="ru-RU" sz="2400" dirty="0">
                <a:latin typeface="Candara" panose="020E0502030303020204" pitchFamily="34" charset="0"/>
              </a:rPr>
              <a:t> – более 300 государств в составе Священной Римской империю.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1806 г. – Наполеон создал Рейнский союз.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1815 г.</a:t>
            </a:r>
            <a:r>
              <a:rPr lang="ru-RU" sz="2400" dirty="0">
                <a:latin typeface="Candara" panose="020E0502030303020204" pitchFamily="34" charset="0"/>
              </a:rPr>
              <a:t> – во время Венского конгресса был создан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Германский союз. </a:t>
            </a:r>
            <a:r>
              <a:rPr lang="ru-RU" sz="2400" dirty="0">
                <a:latin typeface="Candara" panose="020E0502030303020204" pitchFamily="34" charset="0"/>
              </a:rPr>
              <a:t>Управлял всем союзный сейм во Франкфурте, но реальной власти у него не было.</a:t>
            </a:r>
          </a:p>
        </p:txBody>
      </p:sp>
    </p:spTree>
    <p:extLst>
      <p:ext uri="{BB962C8B-B14F-4D97-AF65-F5344CB8AC3E}">
        <p14:creationId xmlns:p14="http://schemas.microsoft.com/office/powerpoint/2010/main" val="326626565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394973-980B-4CB8-921B-0B6C55C7D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412" y="1366688"/>
            <a:ext cx="5365363" cy="4124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6B1A5C-3310-42A2-B0CD-137D794DB953}"/>
              </a:ext>
            </a:extLst>
          </p:cNvPr>
          <p:cNvSpPr txBox="1"/>
          <p:nvPr/>
        </p:nvSpPr>
        <p:spPr>
          <a:xfrm>
            <a:off x="942975" y="257175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Усиление Прусского королевства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212D7C-4E03-420B-B3AA-0CB32FF8838A}"/>
              </a:ext>
            </a:extLst>
          </p:cNvPr>
          <p:cNvSpPr txBox="1"/>
          <p:nvPr/>
        </p:nvSpPr>
        <p:spPr>
          <a:xfrm>
            <a:off x="942975" y="1166841"/>
            <a:ext cx="54673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1807 г. – Пруссия понесла поражение от Наполеона. Начало реформ: </a:t>
            </a:r>
            <a:r>
              <a:rPr lang="ru-RU" sz="2400" dirty="0">
                <a:latin typeface="Candara" panose="020E0502030303020204" pitchFamily="34" charset="0"/>
              </a:rPr>
              <a:t>отмена крепостного права, введение городского самоуправления и свободы промышленности.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После Венского конгресса Пруссия получила промышленные земли на Рейне.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1834 г. – Пруссия создала Таможенный союз </a:t>
            </a:r>
            <a:r>
              <a:rPr lang="ru-RU" sz="2400" dirty="0">
                <a:latin typeface="Candara" panose="020E0502030303020204" pitchFamily="34" charset="0"/>
              </a:rPr>
              <a:t>– отменены пошлины между участниками союза.</a:t>
            </a:r>
          </a:p>
        </p:txBody>
      </p:sp>
    </p:spTree>
    <p:extLst>
      <p:ext uri="{BB962C8B-B14F-4D97-AF65-F5344CB8AC3E}">
        <p14:creationId xmlns:p14="http://schemas.microsoft.com/office/powerpoint/2010/main" val="264992931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B2662B-DB6D-4BD3-9D74-ADBBD8CF4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644836"/>
            <a:ext cx="5014913" cy="3932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B1107-8D18-476F-8C00-15A8F82FE70D}"/>
              </a:ext>
            </a:extLst>
          </p:cNvPr>
          <p:cNvSpPr txBox="1"/>
          <p:nvPr/>
        </p:nvSpPr>
        <p:spPr>
          <a:xfrm>
            <a:off x="933450" y="238125"/>
            <a:ext cx="1029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«Честь. Свобода. Отечество»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930D81-3079-454B-AAD1-E6FB5C5CE58F}"/>
              </a:ext>
            </a:extLst>
          </p:cNvPr>
          <p:cNvSpPr txBox="1"/>
          <p:nvPr/>
        </p:nvSpPr>
        <p:spPr>
          <a:xfrm>
            <a:off x="5305426" y="979706"/>
            <a:ext cx="58388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Среди студентов и профессоров росло движения за объединение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объединение буршей.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 октября 1817 г. –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Вортбургское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празднество</a:t>
            </a:r>
            <a:r>
              <a:rPr lang="ru-RU" sz="2400" dirty="0">
                <a:latin typeface="Candara" panose="020E0502030303020204" pitchFamily="34" charset="0"/>
              </a:rPr>
              <a:t> под лозунгом «Честь. Свобода. Отечество». Черно-красно-золотые флаги – национальный символ.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Власти реагировали репрессиями.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Под влиянием революций 1830 года были приняты конституции в Гессене и Саксонии.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27 мая 1832 г. –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Гамбахский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праздник</a:t>
            </a:r>
            <a:r>
              <a:rPr lang="ru-RU" sz="2400" dirty="0">
                <a:latin typeface="Candara" panose="020E0502030303020204" pitchFamily="34" charset="0"/>
              </a:rPr>
              <a:t>, в честь годовщины баварской конституции.</a:t>
            </a:r>
          </a:p>
        </p:txBody>
      </p:sp>
    </p:spTree>
    <p:extLst>
      <p:ext uri="{BB962C8B-B14F-4D97-AF65-F5344CB8AC3E}">
        <p14:creationId xmlns:p14="http://schemas.microsoft.com/office/powerpoint/2010/main" val="128052816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4E37D0-11D5-40F7-A3FB-19492AA5C32A}"/>
              </a:ext>
            </a:extLst>
          </p:cNvPr>
          <p:cNvSpPr txBox="1"/>
          <p:nvPr/>
        </p:nvSpPr>
        <p:spPr>
          <a:xfrm>
            <a:off x="952500" y="257175"/>
            <a:ext cx="10296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Революция в Германии 1848-1849 гг.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EF338D-5DC2-47FB-83BB-33AAFA188E48}"/>
              </a:ext>
            </a:extLst>
          </p:cNvPr>
          <p:cNvSpPr txBox="1"/>
          <p:nvPr/>
        </p:nvSpPr>
        <p:spPr>
          <a:xfrm>
            <a:off x="952500" y="1294031"/>
            <a:ext cx="10287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27 февраля 1848 г. – на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Мангейском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народном собрании были сформулированы требования:</a:t>
            </a:r>
            <a:r>
              <a:rPr lang="ru-RU" sz="2400" dirty="0">
                <a:latin typeface="Candara" panose="020E0502030303020204" pitchFamily="34" charset="0"/>
              </a:rPr>
              <a:t> вооружение народа, свобода печати, суд присяжных, общегерманский парламент.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 мая 1848 г.</a:t>
            </a:r>
            <a:r>
              <a:rPr lang="ru-RU" sz="2400" dirty="0">
                <a:latin typeface="Candara" panose="020E0502030303020204" pitchFamily="34" charset="0"/>
              </a:rPr>
              <a:t> – в Франкфурте созвано Национальное собрание.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Вопросы: </a:t>
            </a:r>
            <a:r>
              <a:rPr lang="ru-RU" sz="2400" dirty="0">
                <a:latin typeface="Candara" panose="020E0502030303020204" pitchFamily="34" charset="0"/>
              </a:rPr>
              <a:t>форма правления и пути объединения: </a:t>
            </a:r>
          </a:p>
          <a:p>
            <a:pPr marL="342900" indent="-342900">
              <a:buFontTx/>
              <a:buChar char="-"/>
            </a:pP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Малогерманский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ru-RU" sz="2400" dirty="0">
                <a:latin typeface="Candara" panose="020E0502030303020204" pitchFamily="34" charset="0"/>
              </a:rPr>
              <a:t>– без Австрии, во главе с Пруссией. </a:t>
            </a:r>
          </a:p>
          <a:p>
            <a:pPr marL="342900" indent="-342900">
              <a:buFontTx/>
              <a:buChar char="-"/>
            </a:pP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Великогерманский</a:t>
            </a:r>
            <a:r>
              <a:rPr lang="ru-RU" sz="2400" dirty="0">
                <a:latin typeface="Candara" panose="020E0502030303020204" pitchFamily="34" charset="0"/>
              </a:rPr>
              <a:t> – с Австрией, но без ее негерманских земель. </a:t>
            </a: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План Шварценберга </a:t>
            </a:r>
            <a:r>
              <a:rPr lang="ru-RU" sz="2400" dirty="0">
                <a:latin typeface="Candara" panose="020E0502030303020204" pitchFamily="34" charset="0"/>
              </a:rPr>
              <a:t>– вся империя Габсбургов.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Март 1849 г. </a:t>
            </a:r>
            <a:r>
              <a:rPr lang="ru-RU" sz="2400" dirty="0">
                <a:latin typeface="Candara" panose="020E0502030303020204" pitchFamily="34" charset="0"/>
              </a:rPr>
              <a:t>– подготовлен проект конституции (конституционная монархия), корону предложили прусскому королю Фридриху Вильгельму </a:t>
            </a:r>
            <a:r>
              <a:rPr lang="en-US" sz="2400" dirty="0">
                <a:latin typeface="Candara" panose="020E0502030303020204" pitchFamily="34" charset="0"/>
              </a:rPr>
              <a:t>IV</a:t>
            </a:r>
            <a:r>
              <a:rPr lang="ru-RU" sz="2400" dirty="0">
                <a:latin typeface="Candara" panose="020E0502030303020204" pitchFamily="34" charset="0"/>
              </a:rPr>
              <a:t>, но от отказался.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Май 1849 г. </a:t>
            </a:r>
            <a:r>
              <a:rPr lang="ru-RU" sz="2400" dirty="0">
                <a:latin typeface="Candara" panose="020E0502030303020204" pitchFamily="34" charset="0"/>
              </a:rPr>
              <a:t>– парламент был распущен, революция подавлена.</a:t>
            </a:r>
          </a:p>
        </p:txBody>
      </p:sp>
    </p:spTree>
    <p:extLst>
      <p:ext uri="{BB962C8B-B14F-4D97-AF65-F5344CB8AC3E}">
        <p14:creationId xmlns:p14="http://schemas.microsoft.com/office/powerpoint/2010/main" val="2103362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F3C94C-BE25-4E7D-BD20-4658132B8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190500"/>
            <a:ext cx="4830792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A89EE2-406A-4EB4-A784-7CEED7B01A37}"/>
              </a:ext>
            </a:extLst>
          </p:cNvPr>
          <p:cNvSpPr txBox="1"/>
          <p:nvPr/>
        </p:nvSpPr>
        <p:spPr>
          <a:xfrm>
            <a:off x="942975" y="266700"/>
            <a:ext cx="6238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Италия: географическое понятие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19AD93-C04A-444A-B6D4-0FCCD0086669}"/>
              </a:ext>
            </a:extLst>
          </p:cNvPr>
          <p:cNvSpPr txBox="1"/>
          <p:nvPr/>
        </p:nvSpPr>
        <p:spPr>
          <a:xfrm>
            <a:off x="942975" y="1619429"/>
            <a:ext cx="56673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Италия была в состоянии раздробленности.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1805-1814 гг. – ряд реформ: </a:t>
            </a:r>
            <a:r>
              <a:rPr lang="ru-RU" sz="2400" dirty="0">
                <a:latin typeface="Candara" panose="020E0502030303020204" pitchFamily="34" charset="0"/>
              </a:rPr>
              <a:t>отмена зависимости крестьян, упразднение юрисдикции сеньоров, формирование централизованной системы управления способствовали секуляризации общественно-политической жизни.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Candara" panose="020E0502030303020204" pitchFamily="34" charset="0"/>
              </a:rPr>
              <a:t>Венский конгресс восстановил старых монархов. В Северной Италии – австрийское господство.</a:t>
            </a:r>
          </a:p>
        </p:txBody>
      </p:sp>
    </p:spTree>
    <p:extLst>
      <p:ext uri="{BB962C8B-B14F-4D97-AF65-F5344CB8AC3E}">
        <p14:creationId xmlns:p14="http://schemas.microsoft.com/office/powerpoint/2010/main" val="397378049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FCB2F7-4D2A-4B61-BB7A-64C97A4FE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3" y="690562"/>
            <a:ext cx="4503083" cy="5476875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A7987B-F147-414D-9FB9-6BA336C1E74C}"/>
              </a:ext>
            </a:extLst>
          </p:cNvPr>
          <p:cNvSpPr txBox="1"/>
          <p:nvPr/>
        </p:nvSpPr>
        <p:spPr>
          <a:xfrm>
            <a:off x="4448175" y="285750"/>
            <a:ext cx="676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Рисорджименто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754D1B-CA29-4886-97A3-F6665BB92067}"/>
              </a:ext>
            </a:extLst>
          </p:cNvPr>
          <p:cNvSpPr txBox="1"/>
          <p:nvPr/>
        </p:nvSpPr>
        <p:spPr>
          <a:xfrm>
            <a:off x="4781549" y="1057275"/>
            <a:ext cx="635317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Candara" panose="020E0502030303020204" pitchFamily="34" charset="0"/>
              </a:rPr>
              <a:t>Национально-освободительное движение –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Рисорджименто</a:t>
            </a:r>
            <a:r>
              <a:rPr lang="ru-RU" sz="2800" dirty="0">
                <a:latin typeface="Candara" panose="020E0502030303020204" pitchFamily="34" charset="0"/>
              </a:rPr>
              <a:t>. Появляются тайные общества карбонариев, требовавших конституции и единства.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1820-1821 гг. </a:t>
            </a:r>
            <a:r>
              <a:rPr lang="ru-RU" sz="2800" dirty="0">
                <a:latin typeface="Candara" panose="020E0502030303020204" pitchFamily="34" charset="0"/>
              </a:rPr>
              <a:t>– бунты в Сицилии и Пьемонте.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1831 г.</a:t>
            </a:r>
            <a:r>
              <a:rPr lang="ru-RU" sz="2800" dirty="0">
                <a:latin typeface="Candara" panose="020E0502030303020204" pitchFamily="34" charset="0"/>
              </a:rPr>
              <a:t> – бунты в Парме и Модене.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Джузеппе Мадзини создал «Молодую Италию» (1831) </a:t>
            </a:r>
            <a:r>
              <a:rPr lang="ru-RU" sz="2800" dirty="0">
                <a:latin typeface="Candara" panose="020E0502030303020204" pitchFamily="34" charset="0"/>
              </a:rPr>
              <a:t>– за республику и единство. Попытки восстаний провалились.</a:t>
            </a:r>
          </a:p>
        </p:txBody>
      </p:sp>
    </p:spTree>
    <p:extLst>
      <p:ext uri="{BB962C8B-B14F-4D97-AF65-F5344CB8AC3E}">
        <p14:creationId xmlns:p14="http://schemas.microsoft.com/office/powerpoint/2010/main" val="339040596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242443-B33B-48BC-804A-428248434F5B}"/>
              </a:ext>
            </a:extLst>
          </p:cNvPr>
          <p:cNvSpPr txBox="1"/>
          <p:nvPr/>
        </p:nvSpPr>
        <p:spPr>
          <a:xfrm>
            <a:off x="957262" y="457200"/>
            <a:ext cx="10277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Buka Mono" pitchFamily="2" charset="0"/>
                <a:ea typeface="Buka Mono" pitchFamily="2" charset="0"/>
              </a:rPr>
              <a:t>Революция в Италии 1848-1849 гг.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2A6F04-066E-458A-9ECE-5120275A4C36}"/>
              </a:ext>
            </a:extLst>
          </p:cNvPr>
          <p:cNvSpPr txBox="1"/>
          <p:nvPr/>
        </p:nvSpPr>
        <p:spPr>
          <a:xfrm>
            <a:off x="952500" y="1475720"/>
            <a:ext cx="101917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Причины революции:</a:t>
            </a:r>
            <a:r>
              <a:rPr lang="ru-RU" sz="2800" dirty="0">
                <a:latin typeface="Candara" panose="020E0502030303020204" pitchFamily="34" charset="0"/>
              </a:rPr>
              <a:t> голод, недовольства, влияние европейской революции.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1848 г. </a:t>
            </a:r>
            <a:r>
              <a:rPr lang="ru-RU" sz="2800" dirty="0">
                <a:latin typeface="Candara" panose="020E0502030303020204" pitchFamily="34" charset="0"/>
              </a:rPr>
              <a:t>– восстание в Сицилии, Ломбардии, Венеции. Пьемонт объявил войну Австрии.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1849 г. </a:t>
            </a:r>
            <a:r>
              <a:rPr lang="ru-RU" sz="2800" dirty="0">
                <a:latin typeface="Candara" panose="020E0502030303020204" pitchFamily="34" charset="0"/>
              </a:rPr>
              <a:t>– папа римский сбегает из Рима, провозглашается республика.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Candara" panose="020E0502030303020204" pitchFamily="34" charset="0"/>
              </a:rPr>
              <a:t>Пьемонт к длительной войне не готов – австрийцы разгромили Пьемонт.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Июль 1849 г. </a:t>
            </a:r>
            <a:r>
              <a:rPr lang="ru-RU" sz="2800" dirty="0">
                <a:latin typeface="Candara" panose="020E0502030303020204" pitchFamily="34" charset="0"/>
              </a:rPr>
              <a:t>– пала Римская республика, затем Венеций. Революция была разгромлена.</a:t>
            </a:r>
          </a:p>
        </p:txBody>
      </p:sp>
    </p:spTree>
    <p:extLst>
      <p:ext uri="{BB962C8B-B14F-4D97-AF65-F5344CB8AC3E}">
        <p14:creationId xmlns:p14="http://schemas.microsoft.com/office/powerpoint/2010/main" val="364758401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C461C1-E4B2-41B5-8040-0FB029FD24C2}"/>
              </a:ext>
            </a:extLst>
          </p:cNvPr>
          <p:cNvSpPr txBox="1"/>
          <p:nvPr/>
        </p:nvSpPr>
        <p:spPr>
          <a:xfrm>
            <a:off x="1038225" y="333375"/>
            <a:ext cx="4981575" cy="6001643"/>
          </a:xfrm>
          <a:prstGeom prst="rect">
            <a:avLst/>
          </a:prstGeom>
          <a:noFill/>
          <a:ln w="38100">
            <a:solidFill>
              <a:srgbClr val="B6CCD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Термины</a:t>
            </a:r>
          </a:p>
          <a:p>
            <a:pPr algn="ctr"/>
            <a:endParaRPr lang="ru-RU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Таможенный союз </a:t>
            </a:r>
            <a:r>
              <a:rPr lang="ru-RU" sz="2400" dirty="0">
                <a:latin typeface="Candara" panose="020E0502030303020204" pitchFamily="34" charset="0"/>
              </a:rPr>
              <a:t>– объединение германских государств под эгидой Пруссии, отменившее внутренние пошлины и создавшее единое экономическое пространство.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Бурши</a:t>
            </a:r>
            <a:r>
              <a:rPr lang="ru-RU" sz="2400" dirty="0">
                <a:latin typeface="Candara" panose="020E0502030303020204" pitchFamily="34" charset="0"/>
              </a:rPr>
              <a:t> – члены студенческих корпораций в Германии, участвовавшие в либеральном движении.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Карбонари</a:t>
            </a:r>
            <a:r>
              <a:rPr lang="ru-RU" sz="2400" dirty="0">
                <a:latin typeface="Candara" panose="020E0502030303020204" pitchFamily="34" charset="0"/>
              </a:rPr>
              <a:t>и – тайные общества в Италии, боровшиеся за конституцию и независимость страны.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2DE18F-58FE-45D9-99B8-EE7070232411}"/>
              </a:ext>
            </a:extLst>
          </p:cNvPr>
          <p:cNvSpPr txBox="1"/>
          <p:nvPr/>
        </p:nvSpPr>
        <p:spPr>
          <a:xfrm>
            <a:off x="6115050" y="702706"/>
            <a:ext cx="4981575" cy="5262979"/>
          </a:xfrm>
          <a:prstGeom prst="rect">
            <a:avLst/>
          </a:prstGeom>
          <a:noFill/>
          <a:ln w="38100">
            <a:solidFill>
              <a:srgbClr val="B6CCD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ndara" panose="020E0502030303020204" pitchFamily="34" charset="0"/>
              </a:rPr>
              <a:t>Вопросы</a:t>
            </a:r>
          </a:p>
          <a:p>
            <a:pPr algn="ctr"/>
            <a:endParaRPr lang="ru-RU" sz="2400" dirty="0">
              <a:latin typeface="Candara" panose="020E05020303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Candara" panose="020E0502030303020204" pitchFamily="34" charset="0"/>
              </a:rPr>
              <a:t>Почему Венский конгресс не смог создать единую Германию и Италию, а лишь закрепил их раздробленность?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Candara" panose="020E0502030303020204" pitchFamily="34" charset="0"/>
              </a:rPr>
              <a:t>Как Таможенный союз и реформы Штейн-</a:t>
            </a:r>
            <a:r>
              <a:rPr lang="ru-RU" sz="2400" dirty="0" err="1">
                <a:latin typeface="Candara" panose="020E0502030303020204" pitchFamily="34" charset="0"/>
              </a:rPr>
              <a:t>Гарденберга</a:t>
            </a:r>
            <a:r>
              <a:rPr lang="ru-RU" sz="2400" dirty="0">
                <a:latin typeface="Candara" panose="020E0502030303020204" pitchFamily="34" charset="0"/>
              </a:rPr>
              <a:t> подготовили экономическую основу для объединения Германии?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Candara" panose="020E0502030303020204" pitchFamily="34" charset="0"/>
              </a:rPr>
              <a:t>Почему революции 1848-1849 годов в Германии и Италии потерпели поражение?</a:t>
            </a:r>
          </a:p>
        </p:txBody>
      </p:sp>
    </p:spTree>
    <p:extLst>
      <p:ext uri="{BB962C8B-B14F-4D97-AF65-F5344CB8AC3E}">
        <p14:creationId xmlns:p14="http://schemas.microsoft.com/office/powerpoint/2010/main" val="319842026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579</Words>
  <Application>Microsoft Office PowerPoint</Application>
  <PresentationFormat>Широкоэкранный</PresentationFormat>
  <Paragraphs>48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Buka Mono</vt:lpstr>
      <vt:lpstr>Calibri</vt:lpstr>
      <vt:lpstr>Calibri Light</vt:lpstr>
      <vt:lpstr>Candara</vt:lpstr>
      <vt:lpstr>LazurskiCTT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2026-08-30T08:04:01Z</dcterms:created>
  <dcterms:modified xsi:type="dcterms:W3CDTF">2026-08-30T08:38:36Z</dcterms:modified>
</cp:coreProperties>
</file>