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4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D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36A2D1A6-3B80-4A10-9B26-D4E47594AB0B}"/>
              </a:ext>
            </a:extLst>
          </p:cNvPr>
          <p:cNvSpPr>
            <a:spLocks noGrp="1"/>
          </p:cNvSpPr>
          <p:nvPr/>
        </p:nvSpPr>
        <p:spPr>
          <a:xfrm>
            <a:off x="457200" y="6496050"/>
            <a:ext cx="11277600" cy="0"/>
          </a:xfrm>
          <a:prstGeom prst="line">
            <a:avLst/>
          </a:prstGeom>
          <a:noFill/>
          <a:ln w="6668">
            <a:solidFill>
              <a:srgbClr val="52616A"/>
            </a:solidFill>
          </a:ln>
        </p:spPr>
      </p:sp>
      <p:sp>
        <p:nvSpPr>
          <p:cNvPr id="2" name="100ballnik.com">
            <a:extLst>
              <a:ext uri="{FF2B5EF4-FFF2-40B4-BE49-F238E27FC236}">
                <a16:creationId xmlns:a16="http://schemas.microsoft.com/office/drawing/2014/main" id="{85AF47D5-C6FB-4E3A-899F-2B8CF7D030E0}"/>
              </a:ext>
            </a:extLst>
          </p:cNvPr>
          <p:cNvSpPr>
            <a:spLocks noGrp="1"/>
          </p:cNvSpPr>
          <p:nvPr/>
        </p:nvSpPr>
        <p:spPr>
          <a:xfrm>
            <a:off x="10096500" y="6572250"/>
            <a:ext cx="16383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D8D1C2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D8D1C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905500" y="930593"/>
            <a:ext cx="5829300" cy="466344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E9278B2-E456-4A6A-9323-C7ABA2075DE1}"/>
              </a:ext>
            </a:extLst>
          </p:cNvPr>
          <p:cNvSpPr>
            <a:spLocks noGrp="1"/>
          </p:cNvSpPr>
          <p:nvPr/>
        </p:nvSpPr>
        <p:spPr>
          <a:xfrm>
            <a:off x="457200" y="571500"/>
            <a:ext cx="609600" cy="57150"/>
          </a:xfrm>
          <a:prstGeom prst="rect">
            <a:avLst/>
          </a:prstGeom>
          <a:solidFill>
            <a:srgbClr val="A68A55"/>
          </a:solidFill>
          <a:ln w="0">
            <a:noFill/>
          </a:ln>
        </p:spPr>
      </p:sp>
      <p:sp>
        <p:nvSpPr>
          <p:cNvPr id="5" name="source-1:5:0">
            <a:extLst>
              <a:ext uri="{FF2B5EF4-FFF2-40B4-BE49-F238E27FC236}">
                <a16:creationId xmlns:a16="http://schemas.microsoft.com/office/drawing/2014/main" id="{3037E736-E832-4DCB-9F56-DCA2B064D9D2}"/>
              </a:ext>
            </a:extLst>
          </p:cNvPr>
          <p:cNvSpPr>
            <a:spLocks noGrp="1"/>
          </p:cNvSpPr>
          <p:nvPr/>
        </p:nvSpPr>
        <p:spPr>
          <a:xfrm>
            <a:off x="457200" y="1333500"/>
            <a:ext cx="5257800" cy="2095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4350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pPr>
            <a:r>
              <a:rPr sz="4350" b="0">
                <a:solidFill>
                  <a:srgbClr val="F5F0E5"/>
                </a:solidFill>
                <a:latin typeface="Georgia"/>
                <a:ea typeface="Georgia"/>
                <a:cs typeface="Georgia"/>
              </a:rPr>
              <a:t>Франция и Южная Европа:</a:t>
            </a:r>
          </a:p>
        </p:txBody>
      </p:sp>
      <p:sp>
        <p:nvSpPr>
          <p:cNvPr id="6" name="source-1:3:0">
            <a:extLst>
              <a:ext uri="{FF2B5EF4-FFF2-40B4-BE49-F238E27FC236}">
                <a16:creationId xmlns:a16="http://schemas.microsoft.com/office/drawing/2014/main" id="{5A49B340-A8B1-4B15-99CF-23F985DE6BA6}"/>
              </a:ext>
            </a:extLst>
          </p:cNvPr>
          <p:cNvSpPr>
            <a:spLocks noGrp="1"/>
          </p:cNvSpPr>
          <p:nvPr/>
        </p:nvSpPr>
        <p:spPr>
          <a:xfrm>
            <a:off x="457200" y="3743325"/>
            <a:ext cx="5143500" cy="1371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750" b="0">
                <a:solidFill>
                  <a:srgbClr val="D8BE8B"/>
                </a:solidFill>
                <a:latin typeface="Georgia"/>
                <a:ea typeface="Georgia"/>
                <a:cs typeface="Georgia"/>
              </a:defRPr>
            </a:pPr>
            <a:r>
              <a:rPr sz="3750" b="0">
                <a:solidFill>
                  <a:srgbClr val="D8BE8B"/>
                </a:solidFill>
                <a:latin typeface="Georgia"/>
                <a:ea typeface="Georgia"/>
                <a:cs typeface="Georgia"/>
              </a:rPr>
              <a:t>путями революций</a:t>
            </a:r>
          </a:p>
        </p:txBody>
      </p:sp>
      <p:sp>
        <p:nvSpPr>
          <p:cNvPr id="7" name="source-1:4:0">
            <a:extLst>
              <a:ext uri="{FF2B5EF4-FFF2-40B4-BE49-F238E27FC236}">
                <a16:creationId xmlns:a16="http://schemas.microsoft.com/office/drawing/2014/main" id="{F8AC4E92-5FEE-4228-839F-76DD363B553F}"/>
              </a:ext>
            </a:extLst>
          </p:cNvPr>
          <p:cNvSpPr>
            <a:spLocks noGrp="1"/>
          </p:cNvSpPr>
          <p:nvPr/>
        </p:nvSpPr>
        <p:spPr>
          <a:xfrm>
            <a:off x="457200" y="5772150"/>
            <a:ext cx="476250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9 класс</a:t>
            </a:r>
          </a:p>
        </p:txBody>
      </p:sp>
    </p:spTree>
    <p:extLst>
      <p:ext uri="{BB962C8B-B14F-4D97-AF65-F5344CB8AC3E}">
        <p14:creationId xmlns:p14="http://schemas.microsoft.com/office/powerpoint/2010/main" val="1291164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ource-2:3:0">
            <a:extLst>
              <a:ext uri="{FF2B5EF4-FFF2-40B4-BE49-F238E27FC236}">
                <a16:creationId xmlns:a16="http://schemas.microsoft.com/office/drawing/2014/main" id="{BF0CDC88-18F9-4307-8692-08C13AC492E2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1127760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>
                <a:solidFill>
                  <a:srgbClr val="172D43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172D43"/>
                </a:solidFill>
                <a:latin typeface="Georgia"/>
                <a:ea typeface="Georgia"/>
                <a:cs typeface="Georgia"/>
              </a:rPr>
              <a:t>Основные термины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2D4B560B-6E47-454B-87BD-20FBB5CD7F18}"/>
              </a:ext>
            </a:extLst>
          </p:cNvPr>
          <p:cNvSpPr>
            <a:spLocks noGrp="1"/>
          </p:cNvSpPr>
          <p:nvPr/>
        </p:nvSpPr>
        <p:spPr>
          <a:xfrm>
            <a:off x="457200" y="1047750"/>
            <a:ext cx="11277600" cy="0"/>
          </a:xfrm>
          <a:prstGeom prst="line">
            <a:avLst/>
          </a:prstGeom>
          <a:noFill/>
          <a:ln w="9525">
            <a:solidFill>
              <a:srgbClr val="A68A55"/>
            </a:solidFill>
          </a:ln>
        </p:spPr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6B8996E8-DCC2-4B49-BD41-A25B4DD2CF7D}"/>
              </a:ext>
            </a:extLst>
          </p:cNvPr>
          <p:cNvSpPr>
            <a:spLocks noGrp="1"/>
          </p:cNvSpPr>
          <p:nvPr/>
        </p:nvSpPr>
        <p:spPr>
          <a:xfrm>
            <a:off x="457200" y="6496050"/>
            <a:ext cx="11277600" cy="0"/>
          </a:xfrm>
          <a:prstGeom prst="line">
            <a:avLst/>
          </a:prstGeom>
          <a:noFill/>
          <a:ln w="6668">
            <a:solidFill>
              <a:srgbClr val="D8D1C2"/>
            </a:solidFill>
          </a:ln>
        </p:spPr>
      </p:sp>
      <p:sp>
        <p:nvSpPr>
          <p:cNvPr id="4" name="100ballnik.com">
            <a:extLst>
              <a:ext uri="{FF2B5EF4-FFF2-40B4-BE49-F238E27FC236}">
                <a16:creationId xmlns:a16="http://schemas.microsoft.com/office/drawing/2014/main" id="{06FBFEEF-E5F6-4E43-A104-E6FDEFB4A571}"/>
              </a:ext>
            </a:extLst>
          </p:cNvPr>
          <p:cNvSpPr>
            <a:spLocks noGrp="1"/>
          </p:cNvSpPr>
          <p:nvPr/>
        </p:nvSpPr>
        <p:spPr>
          <a:xfrm>
            <a:off x="10096500" y="6572250"/>
            <a:ext cx="16383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776E62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76E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4E4CEAE-369A-4248-82CB-2F27D961DEBD}"/>
              </a:ext>
            </a:extLst>
          </p:cNvPr>
          <p:cNvSpPr>
            <a:spLocks noGrp="1"/>
          </p:cNvSpPr>
          <p:nvPr/>
        </p:nvSpPr>
        <p:spPr>
          <a:xfrm>
            <a:off x="457200" y="1400175"/>
            <a:ext cx="57150" cy="1200150"/>
          </a:xfrm>
          <a:prstGeom prst="rect">
            <a:avLst/>
          </a:prstGeom>
          <a:solidFill>
            <a:srgbClr val="842C3B"/>
          </a:solidFill>
          <a:ln w="0">
            <a:noFill/>
          </a:ln>
        </p:spPr>
      </p:sp>
      <p:sp>
        <p:nvSpPr>
          <p:cNvPr id="6" name="source-2:2:0">
            <a:extLst>
              <a:ext uri="{FF2B5EF4-FFF2-40B4-BE49-F238E27FC236}">
                <a16:creationId xmlns:a16="http://schemas.microsoft.com/office/drawing/2014/main" id="{184EBF65-E0C8-43A8-AEB6-6EA57AF2F19E}"/>
              </a:ext>
            </a:extLst>
          </p:cNvPr>
          <p:cNvSpPr>
            <a:spLocks noGrp="1"/>
          </p:cNvSpPr>
          <p:nvPr/>
        </p:nvSpPr>
        <p:spPr>
          <a:xfrm>
            <a:off x="742950" y="1390650"/>
            <a:ext cx="10782300" cy="1333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Священный союз</a:t>
            </a:r>
            <a:r>
              <a:rPr sz="24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 — союз европейских монархов, созданный в</a:t>
            </a:r>
            <a:r>
              <a:rPr sz="24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 1815 году</a:t>
            </a:r>
            <a:r>
              <a:rPr sz="24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 для поддержания установленного международного порядка и борьбы с революционными движениями.</a:t>
            </a:r>
          </a:p>
        </p:txBody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3DE23F4D-B606-4E7F-A30F-9BDB5F172BF2}"/>
              </a:ext>
            </a:extLst>
          </p:cNvPr>
          <p:cNvSpPr>
            <a:spLocks noGrp="1"/>
          </p:cNvSpPr>
          <p:nvPr/>
        </p:nvSpPr>
        <p:spPr>
          <a:xfrm>
            <a:off x="742950" y="2781300"/>
            <a:ext cx="10991850" cy="0"/>
          </a:xfrm>
          <a:prstGeom prst="line">
            <a:avLst/>
          </a:prstGeom>
          <a:noFill/>
          <a:ln w="9525">
            <a:solidFill>
              <a:srgbClr val="D8D1C2"/>
            </a:solidFill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3146BD0-BCE1-4861-AFC4-F7BA1F5F5EA6}"/>
              </a:ext>
            </a:extLst>
          </p:cNvPr>
          <p:cNvSpPr>
            <a:spLocks noGrp="1"/>
          </p:cNvSpPr>
          <p:nvPr/>
        </p:nvSpPr>
        <p:spPr>
          <a:xfrm>
            <a:off x="457200" y="2981325"/>
            <a:ext cx="57150" cy="1200150"/>
          </a:xfrm>
          <a:prstGeom prst="rect">
            <a:avLst/>
          </a:prstGeom>
          <a:solidFill>
            <a:srgbClr val="172D43"/>
          </a:solidFill>
          <a:ln w="0">
            <a:noFill/>
          </a:ln>
        </p:spPr>
      </p:sp>
      <p:sp>
        <p:nvSpPr>
          <p:cNvPr id="9" name="source-2:2:1">
            <a:extLst>
              <a:ext uri="{FF2B5EF4-FFF2-40B4-BE49-F238E27FC236}">
                <a16:creationId xmlns:a16="http://schemas.microsoft.com/office/drawing/2014/main" id="{601E4C4C-2286-4EF9-B215-BB2566F219C8}"/>
              </a:ext>
            </a:extLst>
          </p:cNvPr>
          <p:cNvSpPr>
            <a:spLocks noGrp="1"/>
          </p:cNvSpPr>
          <p:nvPr/>
        </p:nvSpPr>
        <p:spPr>
          <a:xfrm>
            <a:off x="742950" y="2971800"/>
            <a:ext cx="10782300" cy="1333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Реставрация</a:t>
            </a:r>
            <a:r>
              <a:rPr sz="24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 — восстановление монархической власти во Франции после падения Наполеона, возвращение династии Бурбонов.</a:t>
            </a:r>
          </a:p>
        </p:txBody>
      </p:sp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55D3C909-CF04-468A-8178-5E193F5DD7C0}"/>
              </a:ext>
            </a:extLst>
          </p:cNvPr>
          <p:cNvSpPr>
            <a:spLocks noGrp="1"/>
          </p:cNvSpPr>
          <p:nvPr/>
        </p:nvSpPr>
        <p:spPr>
          <a:xfrm>
            <a:off x="742950" y="4362450"/>
            <a:ext cx="10991850" cy="0"/>
          </a:xfrm>
          <a:prstGeom prst="line">
            <a:avLst/>
          </a:prstGeom>
          <a:noFill/>
          <a:ln w="9525">
            <a:solidFill>
              <a:srgbClr val="D8D1C2"/>
            </a:solidFill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5C46377-5958-4A1C-8EF2-D550EADA5950}"/>
              </a:ext>
            </a:extLst>
          </p:cNvPr>
          <p:cNvSpPr>
            <a:spLocks noGrp="1"/>
          </p:cNvSpPr>
          <p:nvPr/>
        </p:nvSpPr>
        <p:spPr>
          <a:xfrm>
            <a:off x="457200" y="4562475"/>
            <a:ext cx="57150" cy="1200150"/>
          </a:xfrm>
          <a:prstGeom prst="rect">
            <a:avLst/>
          </a:prstGeom>
          <a:solidFill>
            <a:srgbClr val="842C3B"/>
          </a:solidFill>
          <a:ln w="0">
            <a:noFill/>
          </a:ln>
        </p:spPr>
      </p:sp>
      <p:sp>
        <p:nvSpPr>
          <p:cNvPr id="12" name="source-2:2:2">
            <a:extLst>
              <a:ext uri="{FF2B5EF4-FFF2-40B4-BE49-F238E27FC236}">
                <a16:creationId xmlns:a16="http://schemas.microsoft.com/office/drawing/2014/main" id="{C61CF497-58D3-48E0-8F58-1C6BA34F67E6}"/>
              </a:ext>
            </a:extLst>
          </p:cNvPr>
          <p:cNvSpPr>
            <a:spLocks noGrp="1"/>
          </p:cNvSpPr>
          <p:nvPr/>
        </p:nvSpPr>
        <p:spPr>
          <a:xfrm>
            <a:off x="742950" y="4552950"/>
            <a:ext cx="10782300" cy="1333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Конституционная хартия</a:t>
            </a:r>
            <a:r>
              <a:rPr sz="24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 — основной закон Франции</a:t>
            </a:r>
            <a:r>
              <a:rPr sz="24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 1814 года</a:t>
            </a:r>
            <a:r>
              <a:rPr sz="24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, установивший конституционную монархию при Людовике XVIII.</a:t>
            </a:r>
          </a:p>
        </p:txBody>
      </p:sp>
    </p:spTree>
    <p:extLst>
      <p:ext uri="{BB962C8B-B14F-4D97-AF65-F5344CB8AC3E}">
        <p14:creationId xmlns:p14="http://schemas.microsoft.com/office/powerpoint/2010/main" val="19057818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ource-3:3:0">
            <a:extLst>
              <a:ext uri="{FF2B5EF4-FFF2-40B4-BE49-F238E27FC236}">
                <a16:creationId xmlns:a16="http://schemas.microsoft.com/office/drawing/2014/main" id="{A17921DF-5939-4D3A-9EB1-B9BB8349C7B9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1127760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>
                <a:solidFill>
                  <a:srgbClr val="172D43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172D43"/>
                </a:solidFill>
                <a:latin typeface="Georgia"/>
                <a:ea typeface="Georgia"/>
                <a:cs typeface="Georgia"/>
              </a:rPr>
              <a:t>Персоналии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FDC77256-A720-495B-86E7-A4504A187F33}"/>
              </a:ext>
            </a:extLst>
          </p:cNvPr>
          <p:cNvSpPr>
            <a:spLocks noGrp="1"/>
          </p:cNvSpPr>
          <p:nvPr/>
        </p:nvSpPr>
        <p:spPr>
          <a:xfrm>
            <a:off x="457200" y="1047750"/>
            <a:ext cx="11277600" cy="0"/>
          </a:xfrm>
          <a:prstGeom prst="line">
            <a:avLst/>
          </a:prstGeom>
          <a:noFill/>
          <a:ln w="9525">
            <a:solidFill>
              <a:srgbClr val="A68A55"/>
            </a:solidFill>
          </a:ln>
        </p:spPr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69407DCC-F94C-478F-8B8F-765412B8D444}"/>
              </a:ext>
            </a:extLst>
          </p:cNvPr>
          <p:cNvSpPr>
            <a:spLocks noGrp="1"/>
          </p:cNvSpPr>
          <p:nvPr/>
        </p:nvSpPr>
        <p:spPr>
          <a:xfrm>
            <a:off x="457200" y="6496050"/>
            <a:ext cx="11277600" cy="0"/>
          </a:xfrm>
          <a:prstGeom prst="line">
            <a:avLst/>
          </a:prstGeom>
          <a:noFill/>
          <a:ln w="6668">
            <a:solidFill>
              <a:srgbClr val="D8D1C2"/>
            </a:solidFill>
          </a:ln>
        </p:spPr>
      </p:sp>
      <p:sp>
        <p:nvSpPr>
          <p:cNvPr id="4" name="100ballnik.com">
            <a:extLst>
              <a:ext uri="{FF2B5EF4-FFF2-40B4-BE49-F238E27FC236}">
                <a16:creationId xmlns:a16="http://schemas.microsoft.com/office/drawing/2014/main" id="{CECC0DDF-0701-4456-BB6F-E49F8F57ACB9}"/>
              </a:ext>
            </a:extLst>
          </p:cNvPr>
          <p:cNvSpPr>
            <a:spLocks noGrp="1"/>
          </p:cNvSpPr>
          <p:nvPr/>
        </p:nvSpPr>
        <p:spPr>
          <a:xfrm>
            <a:off x="10096500" y="6572250"/>
            <a:ext cx="16383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776E62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76E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399C5B99-5CC5-42ED-AAC3-507ED0088325}"/>
              </a:ext>
            </a:extLst>
          </p:cNvPr>
          <p:cNvSpPr>
            <a:spLocks noGrp="1"/>
          </p:cNvSpPr>
          <p:nvPr/>
        </p:nvSpPr>
        <p:spPr>
          <a:xfrm>
            <a:off x="6076950" y="1409700"/>
            <a:ext cx="0" cy="4572000"/>
          </a:xfrm>
          <a:prstGeom prst="line">
            <a:avLst/>
          </a:prstGeom>
          <a:noFill/>
          <a:ln w="9525">
            <a:solidFill>
              <a:srgbClr val="A68A55"/>
            </a:solidFill>
          </a:ln>
        </p:spPr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457200" y="2155152"/>
            <a:ext cx="2095500" cy="302394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438900" y="2109806"/>
            <a:ext cx="2047875" cy="3114639"/>
          </a:xfrm>
          <a:prstGeom prst="rect">
            <a:avLst/>
          </a:prstGeom>
        </p:spPr>
      </p:pic>
      <p:sp>
        <p:nvSpPr>
          <p:cNvPr id="8" name="source-3:2:0">
            <a:extLst>
              <a:ext uri="{FF2B5EF4-FFF2-40B4-BE49-F238E27FC236}">
                <a16:creationId xmlns:a16="http://schemas.microsoft.com/office/drawing/2014/main" id="{6E41CE08-FAE7-45B8-84A4-45B3FB0342E3}"/>
              </a:ext>
            </a:extLst>
          </p:cNvPr>
          <p:cNvSpPr>
            <a:spLocks noGrp="1"/>
          </p:cNvSpPr>
          <p:nvPr/>
        </p:nvSpPr>
        <p:spPr>
          <a:xfrm>
            <a:off x="2781300" y="1771650"/>
            <a:ext cx="2914650" cy="3619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Людовик XVIII</a:t>
            </a:r>
            <a:r>
              <a:rPr sz="24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 — король Франции (</a:t>
            </a:r>
            <a:r>
              <a:rPr sz="24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1814–1824</a:t>
            </a:r>
            <a:r>
              <a:rPr sz="24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), восстановивший монархию после Наполеона.</a:t>
            </a:r>
          </a:p>
        </p:txBody>
      </p:sp>
      <p:sp>
        <p:nvSpPr>
          <p:cNvPr id="9" name="source-3:2:1">
            <a:extLst>
              <a:ext uri="{FF2B5EF4-FFF2-40B4-BE49-F238E27FC236}">
                <a16:creationId xmlns:a16="http://schemas.microsoft.com/office/drawing/2014/main" id="{933B82F3-9A09-4AE5-9765-C751FF343B22}"/>
              </a:ext>
            </a:extLst>
          </p:cNvPr>
          <p:cNvSpPr>
            <a:spLocks noGrp="1"/>
          </p:cNvSpPr>
          <p:nvPr/>
        </p:nvSpPr>
        <p:spPr>
          <a:xfrm>
            <a:off x="8743950" y="1676400"/>
            <a:ext cx="2990850" cy="4000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Шарль-Морис де Талейран</a:t>
            </a:r>
            <a:r>
              <a:rPr sz="225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 — французский дипломат, министр иностранных дел, сыгравший ключевую роль в Венском конгрессе.</a:t>
            </a:r>
          </a:p>
        </p:txBody>
      </p:sp>
    </p:spTree>
    <p:extLst>
      <p:ext uri="{BB962C8B-B14F-4D97-AF65-F5344CB8AC3E}">
        <p14:creationId xmlns:p14="http://schemas.microsoft.com/office/powerpoint/2010/main" val="1004045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ource-4:4:0">
            <a:extLst>
              <a:ext uri="{FF2B5EF4-FFF2-40B4-BE49-F238E27FC236}">
                <a16:creationId xmlns:a16="http://schemas.microsoft.com/office/drawing/2014/main" id="{07C5A02B-4D06-4941-8B2B-32C9DB97D25B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1127760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>
                <a:solidFill>
                  <a:srgbClr val="172D43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172D43"/>
                </a:solidFill>
                <a:latin typeface="Georgia"/>
                <a:ea typeface="Georgia"/>
                <a:cs typeface="Georgia"/>
              </a:rPr>
              <a:t>Европа после 1815 г.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33795F08-14AE-4B08-BD5C-7B04153FCC75}"/>
              </a:ext>
            </a:extLst>
          </p:cNvPr>
          <p:cNvSpPr>
            <a:spLocks noGrp="1"/>
          </p:cNvSpPr>
          <p:nvPr/>
        </p:nvSpPr>
        <p:spPr>
          <a:xfrm>
            <a:off x="457200" y="1047750"/>
            <a:ext cx="11277600" cy="0"/>
          </a:xfrm>
          <a:prstGeom prst="line">
            <a:avLst/>
          </a:prstGeom>
          <a:noFill/>
          <a:ln w="9525">
            <a:solidFill>
              <a:srgbClr val="A68A55"/>
            </a:solidFill>
          </a:ln>
        </p:spPr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1B1AD8C1-99C4-4937-A50E-9F9A0D59FE0C}"/>
              </a:ext>
            </a:extLst>
          </p:cNvPr>
          <p:cNvSpPr>
            <a:spLocks noGrp="1"/>
          </p:cNvSpPr>
          <p:nvPr/>
        </p:nvSpPr>
        <p:spPr>
          <a:xfrm>
            <a:off x="457200" y="6496050"/>
            <a:ext cx="11277600" cy="0"/>
          </a:xfrm>
          <a:prstGeom prst="line">
            <a:avLst/>
          </a:prstGeom>
          <a:noFill/>
          <a:ln w="6668">
            <a:solidFill>
              <a:srgbClr val="D8D1C2"/>
            </a:solidFill>
          </a:ln>
        </p:spPr>
      </p:sp>
      <p:sp>
        <p:nvSpPr>
          <p:cNvPr id="4" name="100ballnik.com">
            <a:extLst>
              <a:ext uri="{FF2B5EF4-FFF2-40B4-BE49-F238E27FC236}">
                <a16:creationId xmlns:a16="http://schemas.microsoft.com/office/drawing/2014/main" id="{079874A7-7685-4DF3-B55A-166A84E63552}"/>
              </a:ext>
            </a:extLst>
          </p:cNvPr>
          <p:cNvSpPr>
            <a:spLocks noGrp="1"/>
          </p:cNvSpPr>
          <p:nvPr/>
        </p:nvSpPr>
        <p:spPr>
          <a:xfrm>
            <a:off x="10096500" y="6572250"/>
            <a:ext cx="16383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776E62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76E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source-4:3:0">
            <a:extLst>
              <a:ext uri="{FF2B5EF4-FFF2-40B4-BE49-F238E27FC236}">
                <a16:creationId xmlns:a16="http://schemas.microsoft.com/office/drawing/2014/main" id="{23E24CA4-CB37-4007-B59E-57BFBFA06811}"/>
              </a:ext>
            </a:extLst>
          </p:cNvPr>
          <p:cNvSpPr>
            <a:spLocks noGrp="1"/>
          </p:cNvSpPr>
          <p:nvPr/>
        </p:nvSpPr>
        <p:spPr>
          <a:xfrm>
            <a:off x="457200" y="1343025"/>
            <a:ext cx="11277600" cy="838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Венский конгресс (</a:t>
            </a:r>
            <a:r>
              <a:rPr sz="2325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1814–1815</a:t>
            </a:r>
            <a:r>
              <a:rPr sz="2325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) - международная конференция для урегулирования вопросов после наполеоновских войн.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23875" y="2400300"/>
            <a:ext cx="4724400" cy="3352800"/>
          </a:xfrm>
          <a:prstGeom prst="rect">
            <a:avLst/>
          </a:prstGeom>
        </p:spPr>
      </p:pic>
      <p:sp>
        <p:nvSpPr>
          <p:cNvPr id="7" name="source-4:6:0">
            <a:extLst>
              <a:ext uri="{FF2B5EF4-FFF2-40B4-BE49-F238E27FC236}">
                <a16:creationId xmlns:a16="http://schemas.microsoft.com/office/drawing/2014/main" id="{41119E86-D39B-4809-968A-E283C9223BBB}"/>
              </a:ext>
            </a:extLst>
          </p:cNvPr>
          <p:cNvSpPr>
            <a:spLocks noGrp="1"/>
          </p:cNvSpPr>
          <p:nvPr/>
        </p:nvSpPr>
        <p:spPr>
          <a:xfrm>
            <a:off x="5734050" y="2371725"/>
            <a:ext cx="6000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4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2104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Цели Венского конгресса:</a:t>
            </a:r>
          </a:p>
        </p:txBody>
      </p:sp>
      <p:sp>
        <p:nvSpPr>
          <p:cNvPr id="8" name="source-4:6:1">
            <a:extLst>
              <a:ext uri="{FF2B5EF4-FFF2-40B4-BE49-F238E27FC236}">
                <a16:creationId xmlns:a16="http://schemas.microsoft.com/office/drawing/2014/main" id="{999EB608-E018-4605-BCA8-A4D537515AF6}"/>
              </a:ext>
            </a:extLst>
          </p:cNvPr>
          <p:cNvSpPr>
            <a:spLocks noGrp="1"/>
          </p:cNvSpPr>
          <p:nvPr/>
        </p:nvSpPr>
        <p:spPr>
          <a:xfrm>
            <a:off x="5734050" y="2781300"/>
            <a:ext cx="600075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63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063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Закрепление новых границ в Европе</a:t>
            </a:r>
          </a:p>
        </p:txBody>
      </p:sp>
      <p:sp>
        <p:nvSpPr>
          <p:cNvPr id="9" name="source-4:6:2">
            <a:extLst>
              <a:ext uri="{FF2B5EF4-FFF2-40B4-BE49-F238E27FC236}">
                <a16:creationId xmlns:a16="http://schemas.microsoft.com/office/drawing/2014/main" id="{35018DBE-5BC5-44D6-8D91-E94E97352FC3}"/>
              </a:ext>
            </a:extLst>
          </p:cNvPr>
          <p:cNvSpPr>
            <a:spLocks noGrp="1"/>
          </p:cNvSpPr>
          <p:nvPr/>
        </p:nvSpPr>
        <p:spPr>
          <a:xfrm>
            <a:off x="5734050" y="3181350"/>
            <a:ext cx="6000750" cy="657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63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063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Создание системы международной безопасности</a:t>
            </a:r>
          </a:p>
        </p:txBody>
      </p:sp>
      <p:sp>
        <p:nvSpPr>
          <p:cNvPr id="10" name="source-4:6:3">
            <a:extLst>
              <a:ext uri="{FF2B5EF4-FFF2-40B4-BE49-F238E27FC236}">
                <a16:creationId xmlns:a16="http://schemas.microsoft.com/office/drawing/2014/main" id="{D3D083E4-AD82-48BA-8C2F-CCD501F57B36}"/>
              </a:ext>
            </a:extLst>
          </p:cNvPr>
          <p:cNvSpPr>
            <a:spLocks noGrp="1"/>
          </p:cNvSpPr>
          <p:nvPr/>
        </p:nvSpPr>
        <p:spPr>
          <a:xfrm>
            <a:off x="5734050" y="3886200"/>
            <a:ext cx="600075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63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063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Предотвращение революций и переворотов</a:t>
            </a:r>
          </a:p>
        </p:txBody>
      </p:sp>
      <p:sp>
        <p:nv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4E002B9C-A6CB-4C70-B1A1-84F6CD2DBF07}"/>
              </a:ext>
            </a:extLst>
          </p:cNvPr>
          <p:cNvSpPr>
            <a:spLocks noGrp="1"/>
          </p:cNvSpPr>
          <p:nvPr/>
        </p:nvSpPr>
        <p:spPr>
          <a:xfrm>
            <a:off x="5734050" y="4400550"/>
            <a:ext cx="6000750" cy="0"/>
          </a:xfrm>
          <a:prstGeom prst="line">
            <a:avLst/>
          </a:prstGeom>
          <a:noFill/>
          <a:ln w="9525">
            <a:solidFill>
              <a:srgbClr val="A68A55"/>
            </a:solidFill>
          </a:ln>
        </p:spPr>
      </p:sp>
      <p:sp>
        <p:nvSpPr>
          <p:cNvPr id="12" name="source-4:7:0">
            <a:extLst>
              <a:ext uri="{FF2B5EF4-FFF2-40B4-BE49-F238E27FC236}">
                <a16:creationId xmlns:a16="http://schemas.microsoft.com/office/drawing/2014/main" id="{6B0A7D6D-18DD-44B3-B4BB-36D3AA68735E}"/>
              </a:ext>
            </a:extLst>
          </p:cNvPr>
          <p:cNvSpPr>
            <a:spLocks noGrp="1"/>
          </p:cNvSpPr>
          <p:nvPr/>
        </p:nvSpPr>
        <p:spPr>
          <a:xfrm>
            <a:off x="5734050" y="4600575"/>
            <a:ext cx="6000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42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2142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Основные принципы системы:</a:t>
            </a:r>
          </a:p>
        </p:txBody>
      </p:sp>
      <p:sp>
        <p:nvSpPr>
          <p:cNvPr id="13" name="source-4:7:1">
            <a:extLst>
              <a:ext uri="{FF2B5EF4-FFF2-40B4-BE49-F238E27FC236}">
                <a16:creationId xmlns:a16="http://schemas.microsoft.com/office/drawing/2014/main" id="{868E1037-2CB5-4571-9259-9B176CBB37DB}"/>
              </a:ext>
            </a:extLst>
          </p:cNvPr>
          <p:cNvSpPr>
            <a:spLocks noGrp="1"/>
          </p:cNvSpPr>
          <p:nvPr/>
        </p:nvSpPr>
        <p:spPr>
          <a:xfrm>
            <a:off x="5734050" y="5029200"/>
            <a:ext cx="600075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Реставрация</a:t>
            </a:r>
            <a:r>
              <a:rPr sz="21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 — возвращение к дореволюционным порядкам</a:t>
            </a:r>
          </a:p>
        </p:txBody>
      </p:sp>
      <p:sp>
        <p:nvSpPr>
          <p:cNvPr id="14" name="source-4:7:2">
            <a:extLst>
              <a:ext uri="{FF2B5EF4-FFF2-40B4-BE49-F238E27FC236}">
                <a16:creationId xmlns:a16="http://schemas.microsoft.com/office/drawing/2014/main" id="{0E2F37A0-8A3B-4B47-B5A5-BB7E3FAA7E9A}"/>
              </a:ext>
            </a:extLst>
          </p:cNvPr>
          <p:cNvSpPr>
            <a:spLocks noGrp="1"/>
          </p:cNvSpPr>
          <p:nvPr/>
        </p:nvSpPr>
        <p:spPr>
          <a:xfrm>
            <a:off x="5734050" y="5772150"/>
            <a:ext cx="6000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Легитимизм</a:t>
            </a:r>
            <a:r>
              <a:rPr sz="21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 — поддержка законных династий</a:t>
            </a:r>
          </a:p>
        </p:txBody>
      </p:sp>
    </p:spTree>
    <p:extLst>
      <p:ext uri="{BB962C8B-B14F-4D97-AF65-F5344CB8AC3E}">
        <p14:creationId xmlns:p14="http://schemas.microsoft.com/office/powerpoint/2010/main" val="1350589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ource-5:3:0">
            <a:extLst>
              <a:ext uri="{FF2B5EF4-FFF2-40B4-BE49-F238E27FC236}">
                <a16:creationId xmlns:a16="http://schemas.microsoft.com/office/drawing/2014/main" id="{305A139C-F0CB-4E56-8F81-7909F344C887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1127760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>
                <a:solidFill>
                  <a:srgbClr val="172D43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172D43"/>
                </a:solidFill>
                <a:latin typeface="Georgia"/>
                <a:ea typeface="Georgia"/>
                <a:cs typeface="Georgia"/>
              </a:rPr>
              <a:t>Европа после 1815 г.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24D57A14-116F-4CAF-B070-41CACC475297}"/>
              </a:ext>
            </a:extLst>
          </p:cNvPr>
          <p:cNvSpPr>
            <a:spLocks noGrp="1"/>
          </p:cNvSpPr>
          <p:nvPr/>
        </p:nvSpPr>
        <p:spPr>
          <a:xfrm>
            <a:off x="457200" y="1047750"/>
            <a:ext cx="11277600" cy="0"/>
          </a:xfrm>
          <a:prstGeom prst="line">
            <a:avLst/>
          </a:prstGeom>
          <a:noFill/>
          <a:ln w="9525">
            <a:solidFill>
              <a:srgbClr val="A68A55"/>
            </a:solidFill>
          </a:ln>
        </p:spPr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78325698-B853-4ED2-A05C-0C19268EAE58}"/>
              </a:ext>
            </a:extLst>
          </p:cNvPr>
          <p:cNvSpPr>
            <a:spLocks noGrp="1"/>
          </p:cNvSpPr>
          <p:nvPr/>
        </p:nvSpPr>
        <p:spPr>
          <a:xfrm>
            <a:off x="457200" y="6496050"/>
            <a:ext cx="11277600" cy="0"/>
          </a:xfrm>
          <a:prstGeom prst="line">
            <a:avLst/>
          </a:prstGeom>
          <a:noFill/>
          <a:ln w="6668">
            <a:solidFill>
              <a:srgbClr val="D8D1C2"/>
            </a:solidFill>
          </a:ln>
        </p:spPr>
      </p:sp>
      <p:sp>
        <p:nvSpPr>
          <p:cNvPr id="4" name="100ballnik.com">
            <a:extLst>
              <a:ext uri="{FF2B5EF4-FFF2-40B4-BE49-F238E27FC236}">
                <a16:creationId xmlns:a16="http://schemas.microsoft.com/office/drawing/2014/main" id="{36A207FE-04AE-4A5A-91FF-30659B3457F4}"/>
              </a:ext>
            </a:extLst>
          </p:cNvPr>
          <p:cNvSpPr>
            <a:spLocks noGrp="1"/>
          </p:cNvSpPr>
          <p:nvPr/>
        </p:nvSpPr>
        <p:spPr>
          <a:xfrm>
            <a:off x="10096500" y="6572250"/>
            <a:ext cx="16383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776E62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76E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3F76196-B363-43F8-8669-CA8D3068EE6E}"/>
              </a:ext>
            </a:extLst>
          </p:cNvPr>
          <p:cNvSpPr>
            <a:spLocks noGrp="1"/>
          </p:cNvSpPr>
          <p:nvPr/>
        </p:nvSpPr>
        <p:spPr>
          <a:xfrm>
            <a:off x="457200" y="1352550"/>
            <a:ext cx="5372100" cy="2028825"/>
          </a:xfrm>
          <a:prstGeom prst="rect">
            <a:avLst/>
          </a:prstGeom>
          <a:solidFill>
            <a:srgbClr val="E7E2D6"/>
          </a:solidFill>
          <a:ln w="0">
            <a:noFill/>
          </a:ln>
        </p:spPr>
      </p:sp>
      <p:sp>
        <p:nvSpPr>
          <p:cNvPr id="6" name="source-5:2:0">
            <a:extLst>
              <a:ext uri="{FF2B5EF4-FFF2-40B4-BE49-F238E27FC236}">
                <a16:creationId xmlns:a16="http://schemas.microsoft.com/office/drawing/2014/main" id="{B7B727EB-B155-47F9-96A7-7D87BD6968D2}"/>
              </a:ext>
            </a:extLst>
          </p:cNvPr>
          <p:cNvSpPr>
            <a:spLocks noGrp="1"/>
          </p:cNvSpPr>
          <p:nvPr/>
        </p:nvSpPr>
        <p:spPr>
          <a:xfrm>
            <a:off x="666750" y="1533525"/>
            <a:ext cx="49530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9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2219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Четверной союз (1815):</a:t>
            </a:r>
          </a:p>
        </p:txBody>
      </p:sp>
      <p:sp>
        <p:nvSpPr>
          <p:cNvPr id="7" name="source-5:2:1">
            <a:extLst>
              <a:ext uri="{FF2B5EF4-FFF2-40B4-BE49-F238E27FC236}">
                <a16:creationId xmlns:a16="http://schemas.microsoft.com/office/drawing/2014/main" id="{1B57EBEC-2906-403E-82ED-4B94633F88EA}"/>
              </a:ext>
            </a:extLst>
          </p:cNvPr>
          <p:cNvSpPr>
            <a:spLocks noGrp="1"/>
          </p:cNvSpPr>
          <p:nvPr/>
        </p:nvSpPr>
        <p:spPr>
          <a:xfrm>
            <a:off x="666750" y="1981200"/>
            <a:ext cx="495300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Участники: Россия, Англия, Австрия, Пруссия</a:t>
            </a:r>
          </a:p>
        </p:txBody>
      </p:sp>
      <p:sp>
        <p:nvSpPr>
          <p:cNvPr id="8" name="source-5:2:2">
            <a:extLst>
              <a:ext uri="{FF2B5EF4-FFF2-40B4-BE49-F238E27FC236}">
                <a16:creationId xmlns:a16="http://schemas.microsoft.com/office/drawing/2014/main" id="{00D91AE8-F011-469E-A36D-FEA78E45BF98}"/>
              </a:ext>
            </a:extLst>
          </p:cNvPr>
          <p:cNvSpPr>
            <a:spLocks noGrp="1"/>
          </p:cNvSpPr>
          <p:nvPr/>
        </p:nvSpPr>
        <p:spPr>
          <a:xfrm>
            <a:off x="666750" y="2752725"/>
            <a:ext cx="49530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Цель: сохранение мира в Европе</a:t>
            </a:r>
          </a:p>
        </p:txBody>
      </p:sp>
      <p:sp>
        <p:nvSpPr>
          <p:cNvPr id="9" name="source-5:6:0">
            <a:extLst>
              <a:ext uri="{FF2B5EF4-FFF2-40B4-BE49-F238E27FC236}">
                <a16:creationId xmlns:a16="http://schemas.microsoft.com/office/drawing/2014/main" id="{3E91E10E-DFD4-4D04-9EAE-703B84BF7335}"/>
              </a:ext>
            </a:extLst>
          </p:cNvPr>
          <p:cNvSpPr>
            <a:spLocks noGrp="1"/>
          </p:cNvSpPr>
          <p:nvPr/>
        </p:nvSpPr>
        <p:spPr>
          <a:xfrm>
            <a:off x="6267450" y="1457325"/>
            <a:ext cx="54673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9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2219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Священный союз (1815):</a:t>
            </a:r>
          </a:p>
        </p:txBody>
      </p:sp>
      <p:sp>
        <p:nvSpPr>
          <p:cNvPr id="10" name="source-5:6:1">
            <a:extLst>
              <a:ext uri="{FF2B5EF4-FFF2-40B4-BE49-F238E27FC236}">
                <a16:creationId xmlns:a16="http://schemas.microsoft.com/office/drawing/2014/main" id="{D798B3E4-8A12-4EC6-B8F1-14D4F3733962}"/>
              </a:ext>
            </a:extLst>
          </p:cNvPr>
          <p:cNvSpPr>
            <a:spLocks noGrp="1"/>
          </p:cNvSpPr>
          <p:nvPr/>
        </p:nvSpPr>
        <p:spPr>
          <a:xfrm>
            <a:off x="6267450" y="1905000"/>
            <a:ext cx="54673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Инициатор: Александр I</a:t>
            </a:r>
          </a:p>
        </p:txBody>
      </p:sp>
      <p:sp>
        <p:nvSpPr>
          <p:cNvPr id="11" name="source-5:6:2">
            <a:extLst>
              <a:ext uri="{FF2B5EF4-FFF2-40B4-BE49-F238E27FC236}">
                <a16:creationId xmlns:a16="http://schemas.microsoft.com/office/drawing/2014/main" id="{6D5C907D-93FF-4C7C-8552-CA907F298235}"/>
              </a:ext>
            </a:extLst>
          </p:cNvPr>
          <p:cNvSpPr>
            <a:spLocks noGrp="1"/>
          </p:cNvSpPr>
          <p:nvPr/>
        </p:nvSpPr>
        <p:spPr>
          <a:xfrm>
            <a:off x="6267450" y="2352675"/>
            <a:ext cx="54673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Основа: христианское сотрудничество</a:t>
            </a:r>
          </a:p>
        </p:txBody>
      </p:sp>
      <p:sp>
        <p:nvSpPr>
          <p:cNvPr id="12" name="source-5:6:3">
            <a:extLst>
              <a:ext uri="{FF2B5EF4-FFF2-40B4-BE49-F238E27FC236}">
                <a16:creationId xmlns:a16="http://schemas.microsoft.com/office/drawing/2014/main" id="{22344C87-69D0-4CA8-B16F-691605721EFF}"/>
              </a:ext>
            </a:extLst>
          </p:cNvPr>
          <p:cNvSpPr>
            <a:spLocks noGrp="1"/>
          </p:cNvSpPr>
          <p:nvPr/>
        </p:nvSpPr>
        <p:spPr>
          <a:xfrm>
            <a:off x="6267450" y="2800350"/>
            <a:ext cx="5467350" cy="10191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Участники: большинство европейских стран (кроме Турции, Папского государства и Англии)</a:t>
            </a:r>
          </a:p>
        </p:txBody>
      </p:sp>
      <p:sp>
        <p:nvSpPr>
          <p:cNvPr id="13" name="source-5:5:0">
            <a:extLst>
              <a:ext uri="{FF2B5EF4-FFF2-40B4-BE49-F238E27FC236}">
                <a16:creationId xmlns:a16="http://schemas.microsoft.com/office/drawing/2014/main" id="{4D641195-7774-45E0-B153-1F0332EEF0DF}"/>
              </a:ext>
            </a:extLst>
          </p:cNvPr>
          <p:cNvSpPr>
            <a:spLocks noGrp="1"/>
          </p:cNvSpPr>
          <p:nvPr/>
        </p:nvSpPr>
        <p:spPr>
          <a:xfrm>
            <a:off x="457200" y="3800475"/>
            <a:ext cx="54864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9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2219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Причины борьбы с революциями:</a:t>
            </a:r>
          </a:p>
        </p:txBody>
      </p:sp>
      <p:sp>
        <p:nvSpPr>
          <p:cNvPr id="14" name="source-5:5:1">
            <a:extLst>
              <a:ext uri="{FF2B5EF4-FFF2-40B4-BE49-F238E27FC236}">
                <a16:creationId xmlns:a16="http://schemas.microsoft.com/office/drawing/2014/main" id="{BC159F55-EA30-4766-9E18-5EB0C8C54C65}"/>
              </a:ext>
            </a:extLst>
          </p:cNvPr>
          <p:cNvSpPr>
            <a:spLocks noGrp="1"/>
          </p:cNvSpPr>
          <p:nvPr/>
        </p:nvSpPr>
        <p:spPr>
          <a:xfrm>
            <a:off x="457200" y="4257675"/>
            <a:ext cx="54864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Угроза монархическим тронам</a:t>
            </a:r>
          </a:p>
        </p:txBody>
      </p:sp>
      <p:sp>
        <p:nvSpPr>
          <p:cNvPr id="15" name="source-5:5:2">
            <a:extLst>
              <a:ext uri="{FF2B5EF4-FFF2-40B4-BE49-F238E27FC236}">
                <a16:creationId xmlns:a16="http://schemas.microsoft.com/office/drawing/2014/main" id="{46FFAB78-8333-49AC-891D-C7795467E715}"/>
              </a:ext>
            </a:extLst>
          </p:cNvPr>
          <p:cNvSpPr>
            <a:spLocks noGrp="1"/>
          </p:cNvSpPr>
          <p:nvPr/>
        </p:nvSpPr>
        <p:spPr>
          <a:xfrm>
            <a:off x="457200" y="4714875"/>
            <a:ext cx="54864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Опасность хаоса</a:t>
            </a:r>
          </a:p>
        </p:txBody>
      </p:sp>
      <p:sp>
        <p:nvSpPr>
          <p:cNvPr id="16" name="source-5:5:3">
            <a:extLst>
              <a:ext uri="{FF2B5EF4-FFF2-40B4-BE49-F238E27FC236}">
                <a16:creationId xmlns:a16="http://schemas.microsoft.com/office/drawing/2014/main" id="{412B58A7-BD59-43B3-A426-6CD2D814092C}"/>
              </a:ext>
            </a:extLst>
          </p:cNvPr>
          <p:cNvSpPr>
            <a:spLocks noGrp="1"/>
          </p:cNvSpPr>
          <p:nvPr/>
        </p:nvSpPr>
        <p:spPr>
          <a:xfrm>
            <a:off x="457200" y="5172075"/>
            <a:ext cx="54864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Риск военных конфликтов</a:t>
            </a: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7129177" y="4267200"/>
            <a:ext cx="3772472" cy="195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86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ource-6:3:0">
            <a:extLst>
              <a:ext uri="{FF2B5EF4-FFF2-40B4-BE49-F238E27FC236}">
                <a16:creationId xmlns:a16="http://schemas.microsoft.com/office/drawing/2014/main" id="{6D4BF323-BBCB-4758-AB4C-F2848A7972C7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112776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000" b="0">
                <a:solidFill>
                  <a:srgbClr val="172D43"/>
                </a:solidFill>
                <a:latin typeface="Georgia"/>
                <a:ea typeface="Georgia"/>
                <a:cs typeface="Georgia"/>
              </a:defRPr>
            </a:pPr>
            <a:r>
              <a:rPr sz="3000" b="0">
                <a:solidFill>
                  <a:srgbClr val="172D43"/>
                </a:solidFill>
                <a:latin typeface="Georgia"/>
                <a:ea typeface="Georgia"/>
                <a:cs typeface="Georgia"/>
              </a:rPr>
              <a:t>Революции начала 1820-х гг. в средиземноморских странах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24BB2DF0-D48E-4E53-A625-FF3F7D6C45AB}"/>
              </a:ext>
            </a:extLst>
          </p:cNvPr>
          <p:cNvSpPr>
            <a:spLocks noGrp="1"/>
          </p:cNvSpPr>
          <p:nvPr/>
        </p:nvSpPr>
        <p:spPr>
          <a:xfrm>
            <a:off x="457200" y="1047750"/>
            <a:ext cx="11277600" cy="0"/>
          </a:xfrm>
          <a:prstGeom prst="line">
            <a:avLst/>
          </a:prstGeom>
          <a:noFill/>
          <a:ln w="9525">
            <a:solidFill>
              <a:srgbClr val="A68A55"/>
            </a:solidFill>
          </a:ln>
        </p:spPr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A613C472-2EDC-45C4-9740-6A2E607D868B}"/>
              </a:ext>
            </a:extLst>
          </p:cNvPr>
          <p:cNvSpPr>
            <a:spLocks noGrp="1"/>
          </p:cNvSpPr>
          <p:nvPr/>
        </p:nvSpPr>
        <p:spPr>
          <a:xfrm>
            <a:off x="457200" y="6496050"/>
            <a:ext cx="11277600" cy="0"/>
          </a:xfrm>
          <a:prstGeom prst="line">
            <a:avLst/>
          </a:prstGeom>
          <a:noFill/>
          <a:ln w="6668">
            <a:solidFill>
              <a:srgbClr val="D8D1C2"/>
            </a:solidFill>
          </a:ln>
        </p:spPr>
      </p:sp>
      <p:sp>
        <p:nvSpPr>
          <p:cNvPr id="4" name="100ballnik.com">
            <a:extLst>
              <a:ext uri="{FF2B5EF4-FFF2-40B4-BE49-F238E27FC236}">
                <a16:creationId xmlns:a16="http://schemas.microsoft.com/office/drawing/2014/main" id="{039432CB-4412-479E-8E16-583FD5936F36}"/>
              </a:ext>
            </a:extLst>
          </p:cNvPr>
          <p:cNvSpPr>
            <a:spLocks noGrp="1"/>
          </p:cNvSpPr>
          <p:nvPr/>
        </p:nvSpPr>
        <p:spPr>
          <a:xfrm>
            <a:off x="10096500" y="6572250"/>
            <a:ext cx="16383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776E62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76E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source-6:6:0">
            <a:extLst>
              <a:ext uri="{FF2B5EF4-FFF2-40B4-BE49-F238E27FC236}">
                <a16:creationId xmlns:a16="http://schemas.microsoft.com/office/drawing/2014/main" id="{2EE92FAE-0845-4CD1-A01F-970A2487B0EA}"/>
              </a:ext>
            </a:extLst>
          </p:cNvPr>
          <p:cNvSpPr>
            <a:spLocks noGrp="1"/>
          </p:cNvSpPr>
          <p:nvPr/>
        </p:nvSpPr>
        <p:spPr>
          <a:xfrm>
            <a:off x="457200" y="1485900"/>
            <a:ext cx="3238500" cy="4667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85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Испания</a:t>
            </a:r>
          </a:p>
        </p:txBody>
      </p:sp>
      <p:sp>
        <p:nvSpPr>
          <p:cNvPr id="6" name="source-6:2:0">
            <a:extLst>
              <a:ext uri="{FF2B5EF4-FFF2-40B4-BE49-F238E27FC236}">
                <a16:creationId xmlns:a16="http://schemas.microsoft.com/office/drawing/2014/main" id="{BE783965-1EEB-4F16-BE18-5F1197CFF02E}"/>
              </a:ext>
            </a:extLst>
          </p:cNvPr>
          <p:cNvSpPr>
            <a:spLocks noGrp="1"/>
          </p:cNvSpPr>
          <p:nvPr/>
        </p:nvSpPr>
        <p:spPr>
          <a:xfrm>
            <a:off x="457200" y="2114550"/>
            <a:ext cx="32194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89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989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Общие причины:</a:t>
            </a:r>
          </a:p>
        </p:txBody>
      </p:sp>
      <p:sp>
        <p:nvSpPr>
          <p:cNvPr id="7" name="source-6:2:1">
            <a:extLst>
              <a:ext uri="{FF2B5EF4-FFF2-40B4-BE49-F238E27FC236}">
                <a16:creationId xmlns:a16="http://schemas.microsoft.com/office/drawing/2014/main" id="{56B424A5-B6CD-4EB5-982E-7BF617F052A1}"/>
              </a:ext>
            </a:extLst>
          </p:cNvPr>
          <p:cNvSpPr>
            <a:spLocks noGrp="1"/>
          </p:cNvSpPr>
          <p:nvPr/>
        </p:nvSpPr>
        <p:spPr>
          <a:xfrm>
            <a:off x="457200" y="2524125"/>
            <a:ext cx="3219450" cy="923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Недовольство экономическими и политическими порядками</a:t>
            </a:r>
          </a:p>
        </p:txBody>
      </p:sp>
      <p:sp>
        <p:nvSpPr>
          <p:cNvPr id="8" name="source-6:2:2">
            <a:extLst>
              <a:ext uri="{FF2B5EF4-FFF2-40B4-BE49-F238E27FC236}">
                <a16:creationId xmlns:a16="http://schemas.microsoft.com/office/drawing/2014/main" id="{BF223ECD-2B4B-4CCC-A455-496CE3609233}"/>
              </a:ext>
            </a:extLst>
          </p:cNvPr>
          <p:cNvSpPr>
            <a:spLocks noGrp="1"/>
          </p:cNvSpPr>
          <p:nvPr/>
        </p:nvSpPr>
        <p:spPr>
          <a:xfrm>
            <a:off x="457200" y="3514725"/>
            <a:ext cx="321945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Национально-освободительные мотивы в ряде стран</a:t>
            </a: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376942" y="4667250"/>
            <a:ext cx="1094217" cy="1590675"/>
          </a:xfrm>
          <a:prstGeom prst="rect">
            <a:avLst/>
          </a:prstGeom>
        </p:spPr>
      </p:pic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601B5690-012A-429F-96FE-E5B72016406E}"/>
              </a:ext>
            </a:extLst>
          </p:cNvPr>
          <p:cNvSpPr>
            <a:spLocks noGrp="1"/>
          </p:cNvSpPr>
          <p:nvPr/>
        </p:nvSpPr>
        <p:spPr>
          <a:xfrm>
            <a:off x="3943350" y="1514475"/>
            <a:ext cx="0" cy="4695825"/>
          </a:xfrm>
          <a:prstGeom prst="line">
            <a:avLst/>
          </a:prstGeom>
          <a:noFill/>
          <a:ln w="9525">
            <a:solidFill>
              <a:srgbClr val="A68A55"/>
            </a:solidFill>
          </a:ln>
        </p:spPr>
      </p:sp>
      <p:sp>
        <p:nvSpPr>
          <p:cNvPr id="11" name="source-6:7:0">
            <a:extLst>
              <a:ext uri="{FF2B5EF4-FFF2-40B4-BE49-F238E27FC236}">
                <a16:creationId xmlns:a16="http://schemas.microsoft.com/office/drawing/2014/main" id="{1EB2EE64-9198-42C6-9D26-3467F5EFC9F7}"/>
              </a:ext>
            </a:extLst>
          </p:cNvPr>
          <p:cNvSpPr>
            <a:spLocks noGrp="1"/>
          </p:cNvSpPr>
          <p:nvPr/>
        </p:nvSpPr>
        <p:spPr>
          <a:xfrm>
            <a:off x="4343400" y="1476375"/>
            <a:ext cx="7391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1812 г.</a:t>
            </a:r>
            <a:r>
              <a:rPr sz="225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 — принятие прогрессивной конституции</a:t>
            </a:r>
          </a:p>
        </p:txBody>
      </p:sp>
      <p:sp>
        <p:nvSpPr>
          <p:cNvPr id="12" name="source-6:7:1">
            <a:extLst>
              <a:ext uri="{FF2B5EF4-FFF2-40B4-BE49-F238E27FC236}">
                <a16:creationId xmlns:a16="http://schemas.microsoft.com/office/drawing/2014/main" id="{77078FA0-0060-4E61-97CA-816F4B734763}"/>
              </a:ext>
            </a:extLst>
          </p:cNvPr>
          <p:cNvSpPr>
            <a:spLocks noGrp="1"/>
          </p:cNvSpPr>
          <p:nvPr/>
        </p:nvSpPr>
        <p:spPr>
          <a:xfrm>
            <a:off x="4343400" y="1943100"/>
            <a:ext cx="739140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1814 г.</a:t>
            </a:r>
            <a:r>
              <a:rPr sz="225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 — отмена конституции королём Фердинандом VII</a:t>
            </a:r>
          </a:p>
        </p:txBody>
      </p:sp>
      <p:sp>
        <p:nvSpPr>
          <p:cNvPr id="13" name="source-6:7:2">
            <a:extLst>
              <a:ext uri="{FF2B5EF4-FFF2-40B4-BE49-F238E27FC236}">
                <a16:creationId xmlns:a16="http://schemas.microsoft.com/office/drawing/2014/main" id="{8DB2C9D0-2C8C-4C53-BDB2-69C5E553B9A4}"/>
              </a:ext>
            </a:extLst>
          </p:cNvPr>
          <p:cNvSpPr>
            <a:spLocks noGrp="1"/>
          </p:cNvSpPr>
          <p:nvPr/>
        </p:nvSpPr>
        <p:spPr>
          <a:xfrm>
            <a:off x="4343400" y="2743200"/>
            <a:ext cx="739140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Январь 1820 г.</a:t>
            </a:r>
            <a:r>
              <a:rPr sz="225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 — революция под руководством Р. Риего</a:t>
            </a:r>
          </a:p>
        </p:txBody>
      </p:sp>
      <p:sp>
        <p:nvSpPr>
          <p:cNvPr id="14" name="source-6:7:3">
            <a:extLst>
              <a:ext uri="{FF2B5EF4-FFF2-40B4-BE49-F238E27FC236}">
                <a16:creationId xmlns:a16="http://schemas.microsoft.com/office/drawing/2014/main" id="{9FF9191A-29ED-444B-A74D-934C62C37547}"/>
              </a:ext>
            </a:extLst>
          </p:cNvPr>
          <p:cNvSpPr>
            <a:spLocks noGrp="1"/>
          </p:cNvSpPr>
          <p:nvPr/>
        </p:nvSpPr>
        <p:spPr>
          <a:xfrm>
            <a:off x="4343400" y="3543300"/>
            <a:ext cx="739140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95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2295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Итоги:</a:t>
            </a:r>
          </a:p>
        </p:txBody>
      </p:sp>
      <p:sp>
        <p:nvSpPr>
          <p:cNvPr id="15" name="source-6:7:4">
            <a:extLst>
              <a:ext uri="{FF2B5EF4-FFF2-40B4-BE49-F238E27FC236}">
                <a16:creationId xmlns:a16="http://schemas.microsoft.com/office/drawing/2014/main" id="{FADDD3E6-7907-4277-AB80-A84ACAE6C372}"/>
              </a:ext>
            </a:extLst>
          </p:cNvPr>
          <p:cNvSpPr>
            <a:spLocks noGrp="1"/>
          </p:cNvSpPr>
          <p:nvPr/>
        </p:nvSpPr>
        <p:spPr>
          <a:xfrm>
            <a:off x="4343400" y="4019550"/>
            <a:ext cx="7391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Восстановление конституции</a:t>
            </a:r>
            <a:r>
              <a:rPr sz="225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 1812 г.</a:t>
            </a:r>
          </a:p>
        </p:txBody>
      </p:sp>
      <p:sp>
        <p:nvSpPr>
          <p:cNvPr id="16" name="source-6:7:5">
            <a:extLst>
              <a:ext uri="{FF2B5EF4-FFF2-40B4-BE49-F238E27FC236}">
                <a16:creationId xmlns:a16="http://schemas.microsoft.com/office/drawing/2014/main" id="{15B01332-FC3B-44AC-8EDC-C3BE391BD360}"/>
              </a:ext>
            </a:extLst>
          </p:cNvPr>
          <p:cNvSpPr>
            <a:spLocks noGrp="1"/>
          </p:cNvSpPr>
          <p:nvPr/>
        </p:nvSpPr>
        <p:spPr>
          <a:xfrm>
            <a:off x="4343400" y="4486275"/>
            <a:ext cx="7391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Созыв кортесов (парламента)</a:t>
            </a:r>
          </a:p>
        </p:txBody>
      </p:sp>
      <p:sp>
        <p:nvSpPr>
          <p:cNvPr id="17" name="source-6:7:6">
            <a:extLst>
              <a:ext uri="{FF2B5EF4-FFF2-40B4-BE49-F238E27FC236}">
                <a16:creationId xmlns:a16="http://schemas.microsoft.com/office/drawing/2014/main" id="{957E59DD-FB68-4B32-BE40-0FBA9FFDF90A}"/>
              </a:ext>
            </a:extLst>
          </p:cNvPr>
          <p:cNvSpPr>
            <a:spLocks noGrp="1"/>
          </p:cNvSpPr>
          <p:nvPr/>
        </p:nvSpPr>
        <p:spPr>
          <a:xfrm>
            <a:off x="4343400" y="4953000"/>
            <a:ext cx="739140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Раскол между умеренными и радикалами</a:t>
            </a:r>
          </a:p>
        </p:txBody>
      </p:sp>
      <p:sp>
        <p:nvSpPr>
          <p:cNvPr id="18" name="source-6:7:7">
            <a:extLst>
              <a:ext uri="{FF2B5EF4-FFF2-40B4-BE49-F238E27FC236}">
                <a16:creationId xmlns:a16="http://schemas.microsoft.com/office/drawing/2014/main" id="{B9DF8F3F-99C4-4FA7-8999-4F0CCB0A14BB}"/>
              </a:ext>
            </a:extLst>
          </p:cNvPr>
          <p:cNvSpPr>
            <a:spLocks noGrp="1"/>
          </p:cNvSpPr>
          <p:nvPr/>
        </p:nvSpPr>
        <p:spPr>
          <a:xfrm>
            <a:off x="4343400" y="5419725"/>
            <a:ext cx="739140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1823 г.</a:t>
            </a:r>
            <a:r>
              <a:rPr sz="225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 — подавление революции французскими войсками</a:t>
            </a:r>
          </a:p>
        </p:txBody>
      </p:sp>
    </p:spTree>
    <p:extLst>
      <p:ext uri="{BB962C8B-B14F-4D97-AF65-F5344CB8AC3E}">
        <p14:creationId xmlns:p14="http://schemas.microsoft.com/office/powerpoint/2010/main" val="1096752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ource-7:2:0">
            <a:extLst>
              <a:ext uri="{FF2B5EF4-FFF2-40B4-BE49-F238E27FC236}">
                <a16:creationId xmlns:a16="http://schemas.microsoft.com/office/drawing/2014/main" id="{203566C6-9407-4617-A420-72606BF1E684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112776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000" b="0">
                <a:solidFill>
                  <a:srgbClr val="172D43"/>
                </a:solidFill>
                <a:latin typeface="Georgia"/>
                <a:ea typeface="Georgia"/>
                <a:cs typeface="Georgia"/>
              </a:defRPr>
            </a:pPr>
            <a:r>
              <a:rPr sz="3000" b="0">
                <a:solidFill>
                  <a:srgbClr val="172D43"/>
                </a:solidFill>
                <a:latin typeface="Georgia"/>
                <a:ea typeface="Georgia"/>
                <a:cs typeface="Georgia"/>
              </a:rPr>
              <a:t>Революции начала 1820-х гг. в средиземноморских странах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CEB0A69B-58CF-483B-9BF9-20CE8BD35909}"/>
              </a:ext>
            </a:extLst>
          </p:cNvPr>
          <p:cNvSpPr>
            <a:spLocks noGrp="1"/>
          </p:cNvSpPr>
          <p:nvPr/>
        </p:nvSpPr>
        <p:spPr>
          <a:xfrm>
            <a:off x="457200" y="1047750"/>
            <a:ext cx="11277600" cy="0"/>
          </a:xfrm>
          <a:prstGeom prst="line">
            <a:avLst/>
          </a:prstGeom>
          <a:noFill/>
          <a:ln w="9525">
            <a:solidFill>
              <a:srgbClr val="A68A55"/>
            </a:solidFill>
          </a:ln>
        </p:spPr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A5EF37B8-8398-4235-A306-A8A49216C2AF}"/>
              </a:ext>
            </a:extLst>
          </p:cNvPr>
          <p:cNvSpPr>
            <a:spLocks noGrp="1"/>
          </p:cNvSpPr>
          <p:nvPr/>
        </p:nvSpPr>
        <p:spPr>
          <a:xfrm>
            <a:off x="457200" y="6496050"/>
            <a:ext cx="11277600" cy="0"/>
          </a:xfrm>
          <a:prstGeom prst="line">
            <a:avLst/>
          </a:prstGeom>
          <a:noFill/>
          <a:ln w="6668">
            <a:solidFill>
              <a:srgbClr val="D8D1C2"/>
            </a:solidFill>
          </a:ln>
        </p:spPr>
      </p:sp>
      <p:sp>
        <p:nvSpPr>
          <p:cNvPr id="4" name="100ballnik.com">
            <a:extLst>
              <a:ext uri="{FF2B5EF4-FFF2-40B4-BE49-F238E27FC236}">
                <a16:creationId xmlns:a16="http://schemas.microsoft.com/office/drawing/2014/main" id="{3291F5FD-E369-40A9-8ED1-8B30E3F36437}"/>
              </a:ext>
            </a:extLst>
          </p:cNvPr>
          <p:cNvSpPr>
            <a:spLocks noGrp="1"/>
          </p:cNvSpPr>
          <p:nvPr/>
        </p:nvSpPr>
        <p:spPr>
          <a:xfrm>
            <a:off x="10096500" y="6572250"/>
            <a:ext cx="16383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776E62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76E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source-7:5:0">
            <a:extLst>
              <a:ext uri="{FF2B5EF4-FFF2-40B4-BE49-F238E27FC236}">
                <a16:creationId xmlns:a16="http://schemas.microsoft.com/office/drawing/2014/main" id="{54192D41-3CF8-4452-99C0-C6457F538452}"/>
              </a:ext>
            </a:extLst>
          </p:cNvPr>
          <p:cNvSpPr>
            <a:spLocks noGrp="1"/>
          </p:cNvSpPr>
          <p:nvPr/>
        </p:nvSpPr>
        <p:spPr>
          <a:xfrm>
            <a:off x="457200" y="1552575"/>
            <a:ext cx="62388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15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Королевство обеих Сицилий</a:t>
            </a:r>
          </a:p>
        </p:txBody>
      </p:sp>
      <p:sp>
        <p:nvSpPr>
          <p:cNvPr id="6" name="source-7:6:0">
            <a:extLst>
              <a:ext uri="{FF2B5EF4-FFF2-40B4-BE49-F238E27FC236}">
                <a16:creationId xmlns:a16="http://schemas.microsoft.com/office/drawing/2014/main" id="{C47F088A-F5F9-4D4F-93C2-437F0F9E754E}"/>
              </a:ext>
            </a:extLst>
          </p:cNvPr>
          <p:cNvSpPr>
            <a:spLocks noGrp="1"/>
          </p:cNvSpPr>
          <p:nvPr/>
        </p:nvSpPr>
        <p:spPr>
          <a:xfrm>
            <a:off x="457200" y="2324100"/>
            <a:ext cx="628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Июль 1820 г.</a:t>
            </a:r>
            <a:r>
              <a:rPr sz="255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 — восстание</a:t>
            </a:r>
          </a:p>
        </p:txBody>
      </p:sp>
      <p:sp>
        <p:nvSpPr>
          <p:cNvPr id="7" name="source-7:6:1">
            <a:extLst>
              <a:ext uri="{FF2B5EF4-FFF2-40B4-BE49-F238E27FC236}">
                <a16:creationId xmlns:a16="http://schemas.microsoft.com/office/drawing/2014/main" id="{404413CA-4324-425D-8A9F-0179F85A0D6A}"/>
              </a:ext>
            </a:extLst>
          </p:cNvPr>
          <p:cNvSpPr>
            <a:spLocks noGrp="1"/>
          </p:cNvSpPr>
          <p:nvPr/>
        </p:nvSpPr>
        <p:spPr>
          <a:xfrm>
            <a:off x="457200" y="2876550"/>
            <a:ext cx="628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601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2601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Требования:</a:t>
            </a:r>
          </a:p>
        </p:txBody>
      </p:sp>
      <p:sp>
        <p:nvSpPr>
          <p:cNvPr id="8" name="source-7:6:2">
            <a:extLst>
              <a:ext uri="{FF2B5EF4-FFF2-40B4-BE49-F238E27FC236}">
                <a16:creationId xmlns:a16="http://schemas.microsoft.com/office/drawing/2014/main" id="{E047C978-3B3B-4CF4-8C9E-EBBFF91A3B7E}"/>
              </a:ext>
            </a:extLst>
          </p:cNvPr>
          <p:cNvSpPr>
            <a:spLocks noGrp="1"/>
          </p:cNvSpPr>
          <p:nvPr/>
        </p:nvSpPr>
        <p:spPr>
          <a:xfrm>
            <a:off x="457200" y="3429000"/>
            <a:ext cx="628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Созыв парламента</a:t>
            </a:r>
          </a:p>
        </p:txBody>
      </p:sp>
      <p:sp>
        <p:nvSpPr>
          <p:cNvPr id="9" name="source-7:6:3">
            <a:extLst>
              <a:ext uri="{FF2B5EF4-FFF2-40B4-BE49-F238E27FC236}">
                <a16:creationId xmlns:a16="http://schemas.microsoft.com/office/drawing/2014/main" id="{26B502FA-4E45-485B-B0D4-FC9A1883A15C}"/>
              </a:ext>
            </a:extLst>
          </p:cNvPr>
          <p:cNvSpPr>
            <a:spLocks noGrp="1"/>
          </p:cNvSpPr>
          <p:nvPr/>
        </p:nvSpPr>
        <p:spPr>
          <a:xfrm>
            <a:off x="457200" y="3981450"/>
            <a:ext cx="628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Введение конституции</a:t>
            </a:r>
          </a:p>
        </p:txBody>
      </p:sp>
      <p:sp>
        <p:nvSpPr>
          <p:cNvPr id="10" name="source-7:6:4">
            <a:extLst>
              <a:ext uri="{FF2B5EF4-FFF2-40B4-BE49-F238E27FC236}">
                <a16:creationId xmlns:a16="http://schemas.microsoft.com/office/drawing/2014/main" id="{6E740DEA-B8C5-48F6-ACDD-DF403D935D11}"/>
              </a:ext>
            </a:extLst>
          </p:cNvPr>
          <p:cNvSpPr>
            <a:spLocks noGrp="1"/>
          </p:cNvSpPr>
          <p:nvPr/>
        </p:nvSpPr>
        <p:spPr>
          <a:xfrm>
            <a:off x="457200" y="4533900"/>
            <a:ext cx="6286500" cy="809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Итог: подавление австрийскими войсками </a:t>
            </a:r>
          </a:p>
        </p:txBody>
      </p:sp>
      <p:sp>
        <p:nvSpPr>
          <p:cNvPr id="11" name="source-7:6:5">
            <a:extLst>
              <a:ext uri="{FF2B5EF4-FFF2-40B4-BE49-F238E27FC236}">
                <a16:creationId xmlns:a16="http://schemas.microsoft.com/office/drawing/2014/main" id="{E782EAFF-CD96-49E1-AD43-A1FAA1C4905E}"/>
              </a:ext>
            </a:extLst>
          </p:cNvPr>
          <p:cNvSpPr>
            <a:spLocks noGrp="1"/>
          </p:cNvSpPr>
          <p:nvPr/>
        </p:nvSpPr>
        <p:spPr>
          <a:xfrm>
            <a:off x="457200" y="5467350"/>
            <a:ext cx="62865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(по решению конгресса в Лайбахе)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7532901" y="1419225"/>
            <a:ext cx="3860372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064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ource-8:2:0">
            <a:extLst>
              <a:ext uri="{FF2B5EF4-FFF2-40B4-BE49-F238E27FC236}">
                <a16:creationId xmlns:a16="http://schemas.microsoft.com/office/drawing/2014/main" id="{BF2269D5-C04B-478D-B418-113B9CD2805C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112776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000" b="0">
                <a:solidFill>
                  <a:srgbClr val="172D43"/>
                </a:solidFill>
                <a:latin typeface="Georgia"/>
                <a:ea typeface="Georgia"/>
                <a:cs typeface="Georgia"/>
              </a:defRPr>
            </a:pPr>
            <a:r>
              <a:rPr sz="3000" b="0">
                <a:solidFill>
                  <a:srgbClr val="172D43"/>
                </a:solidFill>
                <a:latin typeface="Georgia"/>
                <a:ea typeface="Georgia"/>
                <a:cs typeface="Georgia"/>
              </a:rPr>
              <a:t>Революции начала 1820-х гг. в средиземноморских странах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86713E60-BD17-48CC-AEA9-91686FA3D8A5}"/>
              </a:ext>
            </a:extLst>
          </p:cNvPr>
          <p:cNvSpPr>
            <a:spLocks noGrp="1"/>
          </p:cNvSpPr>
          <p:nvPr/>
        </p:nvSpPr>
        <p:spPr>
          <a:xfrm>
            <a:off x="457200" y="1047750"/>
            <a:ext cx="11277600" cy="0"/>
          </a:xfrm>
          <a:prstGeom prst="line">
            <a:avLst/>
          </a:prstGeom>
          <a:noFill/>
          <a:ln w="9525">
            <a:solidFill>
              <a:srgbClr val="A68A55"/>
            </a:solidFill>
          </a:ln>
        </p:spPr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5B566C29-8473-43EB-A906-50263E5F7FC3}"/>
              </a:ext>
            </a:extLst>
          </p:cNvPr>
          <p:cNvSpPr>
            <a:spLocks noGrp="1"/>
          </p:cNvSpPr>
          <p:nvPr/>
        </p:nvSpPr>
        <p:spPr>
          <a:xfrm>
            <a:off x="457200" y="6496050"/>
            <a:ext cx="11277600" cy="0"/>
          </a:xfrm>
          <a:prstGeom prst="line">
            <a:avLst/>
          </a:prstGeom>
          <a:noFill/>
          <a:ln w="6668">
            <a:solidFill>
              <a:srgbClr val="D8D1C2"/>
            </a:solidFill>
          </a:ln>
        </p:spPr>
      </p:sp>
      <p:sp>
        <p:nvSpPr>
          <p:cNvPr id="4" name="100ballnik.com">
            <a:extLst>
              <a:ext uri="{FF2B5EF4-FFF2-40B4-BE49-F238E27FC236}">
                <a16:creationId xmlns:a16="http://schemas.microsoft.com/office/drawing/2014/main" id="{3343C94B-4EAE-4D56-B339-581421428CB9}"/>
              </a:ext>
            </a:extLst>
          </p:cNvPr>
          <p:cNvSpPr>
            <a:spLocks noGrp="1"/>
          </p:cNvSpPr>
          <p:nvPr/>
        </p:nvSpPr>
        <p:spPr>
          <a:xfrm>
            <a:off x="10096500" y="6572250"/>
            <a:ext cx="16383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776E62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76E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457200" y="1478914"/>
            <a:ext cx="3848100" cy="4728848"/>
          </a:xfrm>
          <a:prstGeom prst="rect">
            <a:avLst/>
          </a:prstGeom>
        </p:spPr>
      </p:pic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B025B3F6-40C0-40A1-BBF9-336A1BF3C5D6}"/>
              </a:ext>
            </a:extLst>
          </p:cNvPr>
          <p:cNvSpPr>
            <a:spLocks noGrp="1"/>
          </p:cNvSpPr>
          <p:nvPr/>
        </p:nvSpPr>
        <p:spPr>
          <a:xfrm>
            <a:off x="4676775" y="1504950"/>
            <a:ext cx="0" cy="4676775"/>
          </a:xfrm>
          <a:prstGeom prst="line">
            <a:avLst/>
          </a:prstGeom>
          <a:noFill/>
          <a:ln w="9525">
            <a:solidFill>
              <a:srgbClr val="A68A55"/>
            </a:solidFill>
          </a:ln>
        </p:spPr>
      </p:sp>
      <p:sp>
        <p:nvSpPr>
          <p:cNvPr id="7" name="source-8:5:0">
            <a:extLst>
              <a:ext uri="{FF2B5EF4-FFF2-40B4-BE49-F238E27FC236}">
                <a16:creationId xmlns:a16="http://schemas.microsoft.com/office/drawing/2014/main" id="{71BD4F9A-95E3-46A0-A58B-687BB8BF2D05}"/>
              </a:ext>
            </a:extLst>
          </p:cNvPr>
          <p:cNvSpPr>
            <a:spLocks noGrp="1"/>
          </p:cNvSpPr>
          <p:nvPr/>
        </p:nvSpPr>
        <p:spPr>
          <a:xfrm>
            <a:off x="5086350" y="1457325"/>
            <a:ext cx="66294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15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Португалия</a:t>
            </a:r>
          </a:p>
        </p:txBody>
      </p:sp>
      <p:sp>
        <p:nvSpPr>
          <p:cNvPr id="8" name="source-8:6:0">
            <a:extLst>
              <a:ext uri="{FF2B5EF4-FFF2-40B4-BE49-F238E27FC236}">
                <a16:creationId xmlns:a16="http://schemas.microsoft.com/office/drawing/2014/main" id="{EC54C899-B17C-426C-9B44-A17AF274F174}"/>
              </a:ext>
            </a:extLst>
          </p:cNvPr>
          <p:cNvSpPr>
            <a:spLocks noGrp="1"/>
          </p:cNvSpPr>
          <p:nvPr/>
        </p:nvSpPr>
        <p:spPr>
          <a:xfrm>
            <a:off x="5086350" y="2105025"/>
            <a:ext cx="66484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Август 1820 г.</a:t>
            </a:r>
            <a:r>
              <a:rPr sz="225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 — революция</a:t>
            </a:r>
          </a:p>
        </p:txBody>
      </p:sp>
      <p:sp>
        <p:nvSpPr>
          <p:cNvPr id="9" name="source-8:6:1">
            <a:extLst>
              <a:ext uri="{FF2B5EF4-FFF2-40B4-BE49-F238E27FC236}">
                <a16:creationId xmlns:a16="http://schemas.microsoft.com/office/drawing/2014/main" id="{551D60CC-5383-424F-98F7-0334C9392BB4}"/>
              </a:ext>
            </a:extLst>
          </p:cNvPr>
          <p:cNvSpPr>
            <a:spLocks noGrp="1"/>
          </p:cNvSpPr>
          <p:nvPr/>
        </p:nvSpPr>
        <p:spPr>
          <a:xfrm>
            <a:off x="5086350" y="2552700"/>
            <a:ext cx="664845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95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2295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Особенности:</a:t>
            </a:r>
          </a:p>
        </p:txBody>
      </p:sp>
      <p:sp>
        <p:nvSpPr>
          <p:cNvPr id="10" name="source-8:6:2">
            <a:extLst>
              <a:ext uri="{FF2B5EF4-FFF2-40B4-BE49-F238E27FC236}">
                <a16:creationId xmlns:a16="http://schemas.microsoft.com/office/drawing/2014/main" id="{25BB08C9-AF00-40EC-88FD-F03DBDD4F8DF}"/>
              </a:ext>
            </a:extLst>
          </p:cNvPr>
          <p:cNvSpPr>
            <a:spLocks noGrp="1"/>
          </p:cNvSpPr>
          <p:nvPr/>
        </p:nvSpPr>
        <p:spPr>
          <a:xfrm>
            <a:off x="5086350" y="3009900"/>
            <a:ext cx="66484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Ведущая роль военных</a:t>
            </a:r>
          </a:p>
        </p:txBody>
      </p:sp>
      <p:sp>
        <p:nvSpPr>
          <p:cNvPr id="11" name="source-8:6:3">
            <a:extLst>
              <a:ext uri="{FF2B5EF4-FFF2-40B4-BE49-F238E27FC236}">
                <a16:creationId xmlns:a16="http://schemas.microsoft.com/office/drawing/2014/main" id="{6EA236E3-D1B4-418B-81D8-EF1000A48C22}"/>
              </a:ext>
            </a:extLst>
          </p:cNvPr>
          <p:cNvSpPr>
            <a:spLocks noGrp="1"/>
          </p:cNvSpPr>
          <p:nvPr/>
        </p:nvSpPr>
        <p:spPr>
          <a:xfrm>
            <a:off x="5086350" y="3457575"/>
            <a:ext cx="66484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Борьба против английского влияния</a:t>
            </a:r>
          </a:p>
        </p:txBody>
      </p:sp>
      <p:sp>
        <p:nvSpPr>
          <p:cNvPr id="12" name="source-8:6:4">
            <a:extLst>
              <a:ext uri="{FF2B5EF4-FFF2-40B4-BE49-F238E27FC236}">
                <a16:creationId xmlns:a16="http://schemas.microsoft.com/office/drawing/2014/main" id="{7C284114-D3E8-405B-965F-7BEF08E711E6}"/>
              </a:ext>
            </a:extLst>
          </p:cNvPr>
          <p:cNvSpPr>
            <a:spLocks noGrp="1"/>
          </p:cNvSpPr>
          <p:nvPr/>
        </p:nvSpPr>
        <p:spPr>
          <a:xfrm>
            <a:off x="5086350" y="3905250"/>
            <a:ext cx="664845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95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2295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Достижения:</a:t>
            </a:r>
          </a:p>
        </p:txBody>
      </p:sp>
      <p:sp>
        <p:nvSpPr>
          <p:cNvPr id="13" name="source-8:6:5">
            <a:extLst>
              <a:ext uri="{FF2B5EF4-FFF2-40B4-BE49-F238E27FC236}">
                <a16:creationId xmlns:a16="http://schemas.microsoft.com/office/drawing/2014/main" id="{49A45E91-B42E-4BA1-8811-8810D386E7BB}"/>
              </a:ext>
            </a:extLst>
          </p:cNvPr>
          <p:cNvSpPr>
            <a:spLocks noGrp="1"/>
          </p:cNvSpPr>
          <p:nvPr/>
        </p:nvSpPr>
        <p:spPr>
          <a:xfrm>
            <a:off x="5086350" y="4362450"/>
            <a:ext cx="66484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Созыв парламента</a:t>
            </a:r>
          </a:p>
        </p:txBody>
      </p:sp>
      <p:sp>
        <p:nvSpPr>
          <p:cNvPr id="14" name="source-8:6:6">
            <a:extLst>
              <a:ext uri="{FF2B5EF4-FFF2-40B4-BE49-F238E27FC236}">
                <a16:creationId xmlns:a16="http://schemas.microsoft.com/office/drawing/2014/main" id="{F2CE0639-7705-45CA-B559-1859EEF9CA24}"/>
              </a:ext>
            </a:extLst>
          </p:cNvPr>
          <p:cNvSpPr>
            <a:spLocks noGrp="1"/>
          </p:cNvSpPr>
          <p:nvPr/>
        </p:nvSpPr>
        <p:spPr>
          <a:xfrm>
            <a:off x="5086350" y="4810125"/>
            <a:ext cx="66484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Принятие конституции</a:t>
            </a:r>
          </a:p>
        </p:txBody>
      </p:sp>
      <p:sp>
        <p:nvSpPr>
          <p:cNvPr id="15" name="source-8:6:7">
            <a:extLst>
              <a:ext uri="{FF2B5EF4-FFF2-40B4-BE49-F238E27FC236}">
                <a16:creationId xmlns:a16="http://schemas.microsoft.com/office/drawing/2014/main" id="{3E5C92EE-0759-4381-8A13-42456C1D0E62}"/>
              </a:ext>
            </a:extLst>
          </p:cNvPr>
          <p:cNvSpPr>
            <a:spLocks noGrp="1"/>
          </p:cNvSpPr>
          <p:nvPr/>
        </p:nvSpPr>
        <p:spPr>
          <a:xfrm>
            <a:off x="5086350" y="5257800"/>
            <a:ext cx="66484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Ликвидация барщины</a:t>
            </a:r>
          </a:p>
        </p:txBody>
      </p:sp>
      <p:sp>
        <p:nvSpPr>
          <p:cNvPr id="16" name="source-8:6:8">
            <a:extLst>
              <a:ext uri="{FF2B5EF4-FFF2-40B4-BE49-F238E27FC236}">
                <a16:creationId xmlns:a16="http://schemas.microsoft.com/office/drawing/2014/main" id="{6FD1F92F-5564-4C86-9FC0-0E7B344982E8}"/>
              </a:ext>
            </a:extLst>
          </p:cNvPr>
          <p:cNvSpPr>
            <a:spLocks noGrp="1"/>
          </p:cNvSpPr>
          <p:nvPr/>
        </p:nvSpPr>
        <p:spPr>
          <a:xfrm>
            <a:off x="5086350" y="5705475"/>
            <a:ext cx="66484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1823 г.</a:t>
            </a:r>
            <a:r>
              <a:rPr sz="225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 — контрреволюционный мятеж</a:t>
            </a:r>
          </a:p>
        </p:txBody>
      </p:sp>
    </p:spTree>
    <p:extLst>
      <p:ext uri="{BB962C8B-B14F-4D97-AF65-F5344CB8AC3E}">
        <p14:creationId xmlns:p14="http://schemas.microsoft.com/office/powerpoint/2010/main" val="814856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ource-9:2:0">
            <a:extLst>
              <a:ext uri="{FF2B5EF4-FFF2-40B4-BE49-F238E27FC236}">
                <a16:creationId xmlns:a16="http://schemas.microsoft.com/office/drawing/2014/main" id="{3D090961-B374-441B-BE14-C452EEED176F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112776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000" b="0">
                <a:solidFill>
                  <a:srgbClr val="172D43"/>
                </a:solidFill>
                <a:latin typeface="Georgia"/>
                <a:ea typeface="Georgia"/>
                <a:cs typeface="Georgia"/>
              </a:defRPr>
            </a:pPr>
            <a:r>
              <a:rPr sz="3000" b="0">
                <a:solidFill>
                  <a:srgbClr val="172D43"/>
                </a:solidFill>
                <a:latin typeface="Georgia"/>
                <a:ea typeface="Georgia"/>
                <a:cs typeface="Georgia"/>
              </a:rPr>
              <a:t>Революции начала 1820-х гг. в средиземноморских странах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222C2ED4-0EB6-4D44-ABE0-D2DAF07313CB}"/>
              </a:ext>
            </a:extLst>
          </p:cNvPr>
          <p:cNvSpPr>
            <a:spLocks noGrp="1"/>
          </p:cNvSpPr>
          <p:nvPr/>
        </p:nvSpPr>
        <p:spPr>
          <a:xfrm>
            <a:off x="457200" y="1047750"/>
            <a:ext cx="11277600" cy="0"/>
          </a:xfrm>
          <a:prstGeom prst="line">
            <a:avLst/>
          </a:prstGeom>
          <a:noFill/>
          <a:ln w="9525">
            <a:solidFill>
              <a:srgbClr val="A68A55"/>
            </a:solidFill>
          </a:ln>
        </p:spPr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1E823688-1EC4-497C-BE87-1160702FC4A7}"/>
              </a:ext>
            </a:extLst>
          </p:cNvPr>
          <p:cNvSpPr>
            <a:spLocks noGrp="1"/>
          </p:cNvSpPr>
          <p:nvPr/>
        </p:nvSpPr>
        <p:spPr>
          <a:xfrm>
            <a:off x="457200" y="6496050"/>
            <a:ext cx="11277600" cy="0"/>
          </a:xfrm>
          <a:prstGeom prst="line">
            <a:avLst/>
          </a:prstGeom>
          <a:noFill/>
          <a:ln w="6668">
            <a:solidFill>
              <a:srgbClr val="D8D1C2"/>
            </a:solidFill>
          </a:ln>
        </p:spPr>
      </p:sp>
      <p:sp>
        <p:nvSpPr>
          <p:cNvPr id="4" name="100ballnik.com">
            <a:extLst>
              <a:ext uri="{FF2B5EF4-FFF2-40B4-BE49-F238E27FC236}">
                <a16:creationId xmlns:a16="http://schemas.microsoft.com/office/drawing/2014/main" id="{201AC7FD-CCFF-4C61-BF5E-56B0E905C84F}"/>
              </a:ext>
            </a:extLst>
          </p:cNvPr>
          <p:cNvSpPr>
            <a:spLocks noGrp="1"/>
          </p:cNvSpPr>
          <p:nvPr/>
        </p:nvSpPr>
        <p:spPr>
          <a:xfrm>
            <a:off x="10096500" y="6572250"/>
            <a:ext cx="16383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776E62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76E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source-9:5:0">
            <a:extLst>
              <a:ext uri="{FF2B5EF4-FFF2-40B4-BE49-F238E27FC236}">
                <a16:creationId xmlns:a16="http://schemas.microsoft.com/office/drawing/2014/main" id="{49A24B0F-4233-4E42-BFF2-F44CD882E65C}"/>
              </a:ext>
            </a:extLst>
          </p:cNvPr>
          <p:cNvSpPr>
            <a:spLocks noGrp="1"/>
          </p:cNvSpPr>
          <p:nvPr/>
        </p:nvSpPr>
        <p:spPr>
          <a:xfrm>
            <a:off x="457200" y="1495425"/>
            <a:ext cx="64293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15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Греция</a:t>
            </a:r>
          </a:p>
        </p:txBody>
      </p:sp>
      <p:sp>
        <p:nvSpPr>
          <p:cNvPr id="6" name="source-9:6:0">
            <a:extLst>
              <a:ext uri="{FF2B5EF4-FFF2-40B4-BE49-F238E27FC236}">
                <a16:creationId xmlns:a16="http://schemas.microsoft.com/office/drawing/2014/main" id="{FF1099DF-EBF5-4101-B3C6-91D74C9412BA}"/>
              </a:ext>
            </a:extLst>
          </p:cNvPr>
          <p:cNvSpPr>
            <a:spLocks noGrp="1"/>
          </p:cNvSpPr>
          <p:nvPr/>
        </p:nvSpPr>
        <p:spPr>
          <a:xfrm>
            <a:off x="457200" y="2200275"/>
            <a:ext cx="65722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1821 г.</a:t>
            </a:r>
            <a:r>
              <a:rPr sz="2325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 — начало борьбы за независимость от Османской империи</a:t>
            </a:r>
          </a:p>
        </p:txBody>
      </p:sp>
      <p:sp>
        <p:nvSpPr>
          <p:cNvPr id="7" name="source-9:6:1">
            <a:extLst>
              <a:ext uri="{FF2B5EF4-FFF2-40B4-BE49-F238E27FC236}">
                <a16:creationId xmlns:a16="http://schemas.microsoft.com/office/drawing/2014/main" id="{E0662034-09BA-4F12-9B6D-BFBD75A3F02C}"/>
              </a:ext>
            </a:extLst>
          </p:cNvPr>
          <p:cNvSpPr>
            <a:spLocks noGrp="1"/>
          </p:cNvSpPr>
          <p:nvPr/>
        </p:nvSpPr>
        <p:spPr>
          <a:xfrm>
            <a:off x="457200" y="3048000"/>
            <a:ext cx="65722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72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2372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Особенности:</a:t>
            </a:r>
          </a:p>
        </p:txBody>
      </p:sp>
      <p:sp>
        <p:nvSpPr>
          <p:cNvPr id="8" name="source-9:6:2">
            <a:extLst>
              <a:ext uri="{FF2B5EF4-FFF2-40B4-BE49-F238E27FC236}">
                <a16:creationId xmlns:a16="http://schemas.microsoft.com/office/drawing/2014/main" id="{AFCC3776-DE2E-4391-B3C7-C910DEBBF496}"/>
              </a:ext>
            </a:extLst>
          </p:cNvPr>
          <p:cNvSpPr>
            <a:spLocks noGrp="1"/>
          </p:cNvSpPr>
          <p:nvPr/>
        </p:nvSpPr>
        <p:spPr>
          <a:xfrm>
            <a:off x="457200" y="3552825"/>
            <a:ext cx="657225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Национально-освободительный характер</a:t>
            </a:r>
          </a:p>
        </p:txBody>
      </p:sp>
      <p:sp>
        <p:nvSpPr>
          <p:cNvPr id="9" name="source-9:6:3">
            <a:extLst>
              <a:ext uri="{FF2B5EF4-FFF2-40B4-BE49-F238E27FC236}">
                <a16:creationId xmlns:a16="http://schemas.microsoft.com/office/drawing/2014/main" id="{5AA13DB2-28DC-49A3-9A4C-D3C4D19E63AE}"/>
              </a:ext>
            </a:extLst>
          </p:cNvPr>
          <p:cNvSpPr>
            <a:spLocks noGrp="1"/>
          </p:cNvSpPr>
          <p:nvPr/>
        </p:nvSpPr>
        <p:spPr>
          <a:xfrm>
            <a:off x="457200" y="4048125"/>
            <a:ext cx="657225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Жестокое подавление турками</a:t>
            </a:r>
          </a:p>
        </p:txBody>
      </p:sp>
      <p:sp>
        <p:nvSpPr>
          <p:cNvPr id="10" name="source-9:6:4">
            <a:extLst>
              <a:ext uri="{FF2B5EF4-FFF2-40B4-BE49-F238E27FC236}">
                <a16:creationId xmlns:a16="http://schemas.microsoft.com/office/drawing/2014/main" id="{1AB4EBA6-2824-417E-9800-6418BD6D4ADF}"/>
              </a:ext>
            </a:extLst>
          </p:cNvPr>
          <p:cNvSpPr>
            <a:spLocks noGrp="1"/>
          </p:cNvSpPr>
          <p:nvPr/>
        </p:nvSpPr>
        <p:spPr>
          <a:xfrm>
            <a:off x="457200" y="4543425"/>
            <a:ext cx="657225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Известная резня на острове Хиос</a:t>
            </a:r>
          </a:p>
        </p:txBody>
      </p:sp>
      <p:sp>
        <p:nvSpPr>
          <p:cNvPr id="11" name="source-9:6:5">
            <a:extLst>
              <a:ext uri="{FF2B5EF4-FFF2-40B4-BE49-F238E27FC236}">
                <a16:creationId xmlns:a16="http://schemas.microsoft.com/office/drawing/2014/main" id="{90B04A0C-A3E1-4230-94D2-23A22D0C86AE}"/>
              </a:ext>
            </a:extLst>
          </p:cNvPr>
          <p:cNvSpPr>
            <a:spLocks noGrp="1"/>
          </p:cNvSpPr>
          <p:nvPr/>
        </p:nvSpPr>
        <p:spPr>
          <a:xfrm>
            <a:off x="457200" y="5038725"/>
            <a:ext cx="65722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1830 г.</a:t>
            </a:r>
            <a:r>
              <a:rPr sz="2325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 — получение независимости при поддержке России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7542103" y="1419225"/>
            <a:ext cx="4089618" cy="485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35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D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ource-10:2:0">
            <a:extLst>
              <a:ext uri="{FF2B5EF4-FFF2-40B4-BE49-F238E27FC236}">
                <a16:creationId xmlns:a16="http://schemas.microsoft.com/office/drawing/2014/main" id="{64BD64BF-914E-4B82-80E6-9C1C5F326FFB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112776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000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pPr>
            <a:r>
              <a:rPr sz="3000" b="0">
                <a:solidFill>
                  <a:srgbClr val="F5F0E5"/>
                </a:solidFill>
                <a:latin typeface="Georgia"/>
                <a:ea typeface="Georgia"/>
                <a:cs typeface="Georgia"/>
              </a:rPr>
              <a:t>Революции начала 1820-х гг. в средиземноморских странах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B5BEDE28-BA88-454A-9C81-F9D4634E16AB}"/>
              </a:ext>
            </a:extLst>
          </p:cNvPr>
          <p:cNvSpPr>
            <a:spLocks noGrp="1"/>
          </p:cNvSpPr>
          <p:nvPr/>
        </p:nvSpPr>
        <p:spPr>
          <a:xfrm>
            <a:off x="457200" y="1047750"/>
            <a:ext cx="11277600" cy="0"/>
          </a:xfrm>
          <a:prstGeom prst="line">
            <a:avLst/>
          </a:prstGeom>
          <a:noFill/>
          <a:ln w="9525">
            <a:solidFill>
              <a:srgbClr val="A68A55"/>
            </a:solidFill>
          </a:ln>
        </p:spPr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A93F4644-F24B-4E7F-8669-A703DC9F4AE1}"/>
              </a:ext>
            </a:extLst>
          </p:cNvPr>
          <p:cNvSpPr>
            <a:spLocks noGrp="1"/>
          </p:cNvSpPr>
          <p:nvPr/>
        </p:nvSpPr>
        <p:spPr>
          <a:xfrm>
            <a:off x="457200" y="6496050"/>
            <a:ext cx="11277600" cy="0"/>
          </a:xfrm>
          <a:prstGeom prst="line">
            <a:avLst/>
          </a:prstGeom>
          <a:noFill/>
          <a:ln w="6668">
            <a:solidFill>
              <a:srgbClr val="52616A"/>
            </a:solidFill>
          </a:ln>
        </p:spPr>
      </p:sp>
      <p:sp>
        <p:nvSpPr>
          <p:cNvPr id="4" name="100ballnik.com">
            <a:extLst>
              <a:ext uri="{FF2B5EF4-FFF2-40B4-BE49-F238E27FC236}">
                <a16:creationId xmlns:a16="http://schemas.microsoft.com/office/drawing/2014/main" id="{0AFBBB78-A7F6-445E-9102-55D5C11480FF}"/>
              </a:ext>
            </a:extLst>
          </p:cNvPr>
          <p:cNvSpPr>
            <a:spLocks noGrp="1"/>
          </p:cNvSpPr>
          <p:nvPr/>
        </p:nvSpPr>
        <p:spPr>
          <a:xfrm>
            <a:off x="10096500" y="6572250"/>
            <a:ext cx="16383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D8D1C2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D8D1C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6A3E4E35-2077-4E40-8D92-238EF0AA685B}"/>
              </a:ext>
            </a:extLst>
          </p:cNvPr>
          <p:cNvSpPr>
            <a:spLocks noGrp="1"/>
          </p:cNvSpPr>
          <p:nvPr/>
        </p:nvSpPr>
        <p:spPr>
          <a:xfrm>
            <a:off x="457200" y="1733550"/>
            <a:ext cx="876300" cy="0"/>
          </a:xfrm>
          <a:prstGeom prst="line">
            <a:avLst/>
          </a:prstGeom>
          <a:noFill/>
          <a:ln w="38100">
            <a:solidFill>
              <a:srgbClr val="C2A66D"/>
            </a:solidFill>
          </a:ln>
        </p:spPr>
      </p:sp>
      <p:sp>
        <p:nvSpPr>
          <p:cNvPr id="6" name="source-10:4:0">
            <a:extLst>
              <a:ext uri="{FF2B5EF4-FFF2-40B4-BE49-F238E27FC236}">
                <a16:creationId xmlns:a16="http://schemas.microsoft.com/office/drawing/2014/main" id="{A12E78CA-3E48-4296-A81D-22D1D04B678B}"/>
              </a:ext>
            </a:extLst>
          </p:cNvPr>
          <p:cNvSpPr>
            <a:spLocks noGrp="1"/>
          </p:cNvSpPr>
          <p:nvPr/>
        </p:nvSpPr>
        <p:spPr>
          <a:xfrm>
            <a:off x="457200" y="2000250"/>
            <a:ext cx="5343525" cy="1752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0">
                <a:solidFill>
                  <a:srgbClr val="D8BE8B"/>
                </a:solidFill>
                <a:latin typeface="Georgia"/>
                <a:ea typeface="Georgia"/>
                <a:cs typeface="Georgia"/>
              </a:defRPr>
            </a:pPr>
            <a:r>
              <a:rPr sz="2475" b="0">
                <a:solidFill>
                  <a:srgbClr val="D8BE8B"/>
                </a:solidFill>
                <a:latin typeface="Georgia"/>
                <a:ea typeface="Georgia"/>
                <a:cs typeface="Georgia"/>
              </a:rPr>
              <a:t>Революции были подавлены силами европейских держав</a:t>
            </a:r>
          </a:p>
        </p:txBody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8553F2AB-5528-403C-824B-4B13DAE23382}"/>
              </a:ext>
            </a:extLst>
          </p:cNvPr>
          <p:cNvSpPr>
            <a:spLocks noGrp="1"/>
          </p:cNvSpPr>
          <p:nvPr/>
        </p:nvSpPr>
        <p:spPr>
          <a:xfrm>
            <a:off x="6372225" y="1733550"/>
            <a:ext cx="876300" cy="0"/>
          </a:xfrm>
          <a:prstGeom prst="line">
            <a:avLst/>
          </a:prstGeom>
          <a:noFill/>
          <a:ln w="38100">
            <a:solidFill>
              <a:srgbClr val="C2A66D"/>
            </a:solidFill>
          </a:ln>
        </p:spPr>
      </p:sp>
      <p:sp>
        <p:nvSpPr>
          <p:cNvPr id="8" name="source-10:4:1">
            <a:extLst>
              <a:ext uri="{FF2B5EF4-FFF2-40B4-BE49-F238E27FC236}">
                <a16:creationId xmlns:a16="http://schemas.microsoft.com/office/drawing/2014/main" id="{2BF937E6-D6FC-4272-BCF6-6046CE401480}"/>
              </a:ext>
            </a:extLst>
          </p:cNvPr>
          <p:cNvSpPr>
            <a:spLocks noGrp="1"/>
          </p:cNvSpPr>
          <p:nvPr/>
        </p:nvSpPr>
        <p:spPr>
          <a:xfrm>
            <a:off x="6372225" y="2000250"/>
            <a:ext cx="5343525" cy="1752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pPr>
            <a:r>
              <a:rPr sz="2475" b="0">
                <a:solidFill>
                  <a:srgbClr val="F5F0E5"/>
                </a:solidFill>
                <a:latin typeface="Georgia"/>
                <a:ea typeface="Georgia"/>
                <a:cs typeface="Georgia"/>
              </a:rPr>
              <a:t>Влияние испанской революции на другие страны региона</a:t>
            </a:r>
          </a:p>
        </p:txBody>
      </p:sp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9E0D56B4-F280-434C-BD30-127D8AEEC1F7}"/>
              </a:ext>
            </a:extLst>
          </p:cNvPr>
          <p:cNvSpPr>
            <a:spLocks noGrp="1"/>
          </p:cNvSpPr>
          <p:nvPr/>
        </p:nvSpPr>
        <p:spPr>
          <a:xfrm>
            <a:off x="457200" y="3990975"/>
            <a:ext cx="876300" cy="0"/>
          </a:xfrm>
          <a:prstGeom prst="line">
            <a:avLst/>
          </a:prstGeom>
          <a:noFill/>
          <a:ln w="38100">
            <a:solidFill>
              <a:srgbClr val="C2A66D"/>
            </a:solidFill>
          </a:ln>
        </p:spPr>
      </p:sp>
      <p:sp>
        <p:nvSpPr>
          <p:cNvPr id="10" name="source-10:4:2">
            <a:extLst>
              <a:ext uri="{FF2B5EF4-FFF2-40B4-BE49-F238E27FC236}">
                <a16:creationId xmlns:a16="http://schemas.microsoft.com/office/drawing/2014/main" id="{65644459-F490-4F23-9013-797BFC23C838}"/>
              </a:ext>
            </a:extLst>
          </p:cNvPr>
          <p:cNvSpPr>
            <a:spLocks noGrp="1"/>
          </p:cNvSpPr>
          <p:nvPr/>
        </p:nvSpPr>
        <p:spPr>
          <a:xfrm>
            <a:off x="457200" y="4257675"/>
            <a:ext cx="5343525" cy="1752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pPr>
            <a:r>
              <a:rPr sz="2475" b="0">
                <a:solidFill>
                  <a:srgbClr val="F5F0E5"/>
                </a:solidFill>
                <a:latin typeface="Georgia"/>
                <a:ea typeface="Georgia"/>
                <a:cs typeface="Georgia"/>
              </a:rPr>
              <a:t>Важная роль военных в революционных движениях</a:t>
            </a:r>
          </a:p>
        </p:txBody>
      </p:sp>
      <p:sp>
        <p:nv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157C61CE-2201-4FC7-96C3-EA0DC88870C0}"/>
              </a:ext>
            </a:extLst>
          </p:cNvPr>
          <p:cNvSpPr>
            <a:spLocks noGrp="1"/>
          </p:cNvSpPr>
          <p:nvPr/>
        </p:nvSpPr>
        <p:spPr>
          <a:xfrm>
            <a:off x="6372225" y="3990975"/>
            <a:ext cx="876300" cy="0"/>
          </a:xfrm>
          <a:prstGeom prst="line">
            <a:avLst/>
          </a:prstGeom>
          <a:noFill/>
          <a:ln w="38100">
            <a:solidFill>
              <a:srgbClr val="C2A66D"/>
            </a:solidFill>
          </a:ln>
        </p:spPr>
      </p:sp>
      <p:sp>
        <p:nvSpPr>
          <p:cNvPr id="12" name="source-10:4:3">
            <a:extLst>
              <a:ext uri="{FF2B5EF4-FFF2-40B4-BE49-F238E27FC236}">
                <a16:creationId xmlns:a16="http://schemas.microsoft.com/office/drawing/2014/main" id="{76C63E51-74B1-4075-AF0D-738D9A98AF01}"/>
              </a:ext>
            </a:extLst>
          </p:cNvPr>
          <p:cNvSpPr>
            <a:spLocks noGrp="1"/>
          </p:cNvSpPr>
          <p:nvPr/>
        </p:nvSpPr>
        <p:spPr>
          <a:xfrm>
            <a:off x="6372225" y="4257675"/>
            <a:ext cx="5343525" cy="1752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pPr>
            <a:r>
              <a:rPr sz="2475" b="0">
                <a:solidFill>
                  <a:srgbClr val="F5F0E5"/>
                </a:solidFill>
                <a:latin typeface="Georgia"/>
                <a:ea typeface="Georgia"/>
                <a:cs typeface="Georgia"/>
              </a:rPr>
              <a:t>Национальные и либеральные требования как основные движущие силы</a:t>
            </a:r>
          </a:p>
        </p:txBody>
      </p:sp>
    </p:spTree>
    <p:extLst>
      <p:ext uri="{BB962C8B-B14F-4D97-AF65-F5344CB8AC3E}">
        <p14:creationId xmlns:p14="http://schemas.microsoft.com/office/powerpoint/2010/main" val="7485228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ource-11:2:0">
            <a:extLst>
              <a:ext uri="{FF2B5EF4-FFF2-40B4-BE49-F238E27FC236}">
                <a16:creationId xmlns:a16="http://schemas.microsoft.com/office/drawing/2014/main" id="{776F0282-2456-479B-B27E-A1840F8FF0A6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1127760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>
                <a:solidFill>
                  <a:srgbClr val="172D43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172D43"/>
                </a:solidFill>
                <a:latin typeface="Georgia"/>
                <a:ea typeface="Georgia"/>
                <a:cs typeface="Georgia"/>
              </a:rPr>
              <a:t>Франция: от Реставрации к революции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6CB172F8-53DA-4DCC-91A7-9596E7B670DE}"/>
              </a:ext>
            </a:extLst>
          </p:cNvPr>
          <p:cNvSpPr>
            <a:spLocks noGrp="1"/>
          </p:cNvSpPr>
          <p:nvPr/>
        </p:nvSpPr>
        <p:spPr>
          <a:xfrm>
            <a:off x="457200" y="1047750"/>
            <a:ext cx="11277600" cy="0"/>
          </a:xfrm>
          <a:prstGeom prst="line">
            <a:avLst/>
          </a:prstGeom>
          <a:noFill/>
          <a:ln w="9525">
            <a:solidFill>
              <a:srgbClr val="A68A55"/>
            </a:solidFill>
          </a:ln>
        </p:spPr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CFE9B2F3-8136-45CE-B725-60D0807125E1}"/>
              </a:ext>
            </a:extLst>
          </p:cNvPr>
          <p:cNvSpPr>
            <a:spLocks noGrp="1"/>
          </p:cNvSpPr>
          <p:nvPr/>
        </p:nvSpPr>
        <p:spPr>
          <a:xfrm>
            <a:off x="457200" y="6496050"/>
            <a:ext cx="11277600" cy="0"/>
          </a:xfrm>
          <a:prstGeom prst="line">
            <a:avLst/>
          </a:prstGeom>
          <a:noFill/>
          <a:ln w="6668">
            <a:solidFill>
              <a:srgbClr val="D8D1C2"/>
            </a:solidFill>
          </a:ln>
        </p:spPr>
      </p:sp>
      <p:sp>
        <p:nvSpPr>
          <p:cNvPr id="4" name="100ballnik.com">
            <a:extLst>
              <a:ext uri="{FF2B5EF4-FFF2-40B4-BE49-F238E27FC236}">
                <a16:creationId xmlns:a16="http://schemas.microsoft.com/office/drawing/2014/main" id="{2FBC5801-2850-4CC3-998A-D779D90D9FFA}"/>
              </a:ext>
            </a:extLst>
          </p:cNvPr>
          <p:cNvSpPr>
            <a:spLocks noGrp="1"/>
          </p:cNvSpPr>
          <p:nvPr/>
        </p:nvSpPr>
        <p:spPr>
          <a:xfrm>
            <a:off x="10096500" y="6572250"/>
            <a:ext cx="16383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776E62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76E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source-11:5:0">
            <a:extLst>
              <a:ext uri="{FF2B5EF4-FFF2-40B4-BE49-F238E27FC236}">
                <a16:creationId xmlns:a16="http://schemas.microsoft.com/office/drawing/2014/main" id="{3AFEFAA2-700A-49E1-81E2-2B234E91C5FE}"/>
              </a:ext>
            </a:extLst>
          </p:cNvPr>
          <p:cNvSpPr>
            <a:spLocks noGrp="1"/>
          </p:cNvSpPr>
          <p:nvPr/>
        </p:nvSpPr>
        <p:spPr>
          <a:xfrm>
            <a:off x="457200" y="1352550"/>
            <a:ext cx="11277600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Особенности французской политической культуры и революционные расколы</a:t>
            </a:r>
          </a:p>
        </p:txBody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A06D53CD-DE8E-4E68-80C0-8FFED9EBB797}"/>
              </a:ext>
            </a:extLst>
          </p:cNvPr>
          <p:cNvSpPr>
            <a:spLocks noGrp="1"/>
          </p:cNvSpPr>
          <p:nvPr/>
        </p:nvSpPr>
        <p:spPr>
          <a:xfrm>
            <a:off x="457200" y="2400300"/>
            <a:ext cx="3505200" cy="0"/>
          </a:xfrm>
          <a:prstGeom prst="line">
            <a:avLst/>
          </a:prstGeom>
          <a:noFill/>
          <a:ln w="28575">
            <a:solidFill>
              <a:srgbClr val="A68A55"/>
            </a:solidFill>
          </a:ln>
        </p:spPr>
      </p:sp>
      <p:sp>
        <p:nvSpPr>
          <p:cNvPr id="7" name="source-11:4:0">
            <a:extLst>
              <a:ext uri="{FF2B5EF4-FFF2-40B4-BE49-F238E27FC236}">
                <a16:creationId xmlns:a16="http://schemas.microsoft.com/office/drawing/2014/main" id="{DAA6DE71-7F3D-4DD7-ADC3-1058306EC056}"/>
              </a:ext>
            </a:extLst>
          </p:cNvPr>
          <p:cNvSpPr>
            <a:spLocks noGrp="1"/>
          </p:cNvSpPr>
          <p:nvPr/>
        </p:nvSpPr>
        <p:spPr>
          <a:xfrm>
            <a:off x="457200" y="2609850"/>
            <a:ext cx="3505200" cy="3562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213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Французская политическая культура отличалась особенностями, среди которых революция</a:t>
            </a:r>
            <a:r>
              <a:rPr sz="2213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 1789 года</a:t>
            </a:r>
            <a:r>
              <a:rPr sz="2213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 вызвала глубокий раскол общества на монархистов и республиканцев.</a:t>
            </a:r>
          </a:p>
        </p:txBody>
      </p:sp>
      <p:sp>
        <p:nv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7818D33D-033A-417D-8C93-14327CBBDCF0}"/>
              </a:ext>
            </a:extLst>
          </p:cNvPr>
          <p:cNvSpPr>
            <a:spLocks noGrp="1"/>
          </p:cNvSpPr>
          <p:nvPr/>
        </p:nvSpPr>
        <p:spPr>
          <a:xfrm>
            <a:off x="4133850" y="2543175"/>
            <a:ext cx="0" cy="3467100"/>
          </a:xfrm>
          <a:prstGeom prst="line">
            <a:avLst/>
          </a:prstGeom>
          <a:noFill/>
          <a:ln w="9525">
            <a:solidFill>
              <a:srgbClr val="D8D1C2"/>
            </a:solidFill>
          </a:ln>
        </p:spPr>
      </p:sp>
      <p:sp>
        <p:nv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404CFFAF-6C26-4C30-8F00-2D5736669B6C}"/>
              </a:ext>
            </a:extLst>
          </p:cNvPr>
          <p:cNvSpPr>
            <a:spLocks noGrp="1"/>
          </p:cNvSpPr>
          <p:nvPr/>
        </p:nvSpPr>
        <p:spPr>
          <a:xfrm>
            <a:off x="4343400" y="2400300"/>
            <a:ext cx="3505200" cy="0"/>
          </a:xfrm>
          <a:prstGeom prst="line">
            <a:avLst/>
          </a:prstGeom>
          <a:noFill/>
          <a:ln w="28575">
            <a:solidFill>
              <a:srgbClr val="842C3B"/>
            </a:solidFill>
          </a:ln>
        </p:spPr>
      </p:sp>
      <p:sp>
        <p:nvSpPr>
          <p:cNvPr id="10" name="source-11:4:1">
            <a:extLst>
              <a:ext uri="{FF2B5EF4-FFF2-40B4-BE49-F238E27FC236}">
                <a16:creationId xmlns:a16="http://schemas.microsoft.com/office/drawing/2014/main" id="{C428ECF0-B344-4C43-AE13-F1FE5990EC34}"/>
              </a:ext>
            </a:extLst>
          </p:cNvPr>
          <p:cNvSpPr>
            <a:spLocks noGrp="1"/>
          </p:cNvSpPr>
          <p:nvPr/>
        </p:nvSpPr>
        <p:spPr>
          <a:xfrm>
            <a:off x="4343400" y="2609850"/>
            <a:ext cx="3505200" cy="3562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213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Традиции городского радикализма, особенно в Париже, были характерной чертой Франции; горожане предпочитали оружие петициям для защиты своих прав.</a:t>
            </a:r>
          </a:p>
        </p:txBody>
      </p:sp>
      <p:sp>
        <p:nv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28ECF1B2-DD61-4B7F-A38B-389A1D648CC2}"/>
              </a:ext>
            </a:extLst>
          </p:cNvPr>
          <p:cNvSpPr>
            <a:spLocks noGrp="1"/>
          </p:cNvSpPr>
          <p:nvPr/>
        </p:nvSpPr>
        <p:spPr>
          <a:xfrm>
            <a:off x="8020050" y="2543175"/>
            <a:ext cx="0" cy="3467100"/>
          </a:xfrm>
          <a:prstGeom prst="line">
            <a:avLst/>
          </a:prstGeom>
          <a:noFill/>
          <a:ln w="9525">
            <a:solidFill>
              <a:srgbClr val="D8D1C2"/>
            </a:solidFill>
          </a:ln>
        </p:spPr>
      </p:sp>
      <p:sp>
        <p:nv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4BC86CA8-B826-4050-9728-4AEA3EB9972A}"/>
              </a:ext>
            </a:extLst>
          </p:cNvPr>
          <p:cNvSpPr>
            <a:spLocks noGrp="1"/>
          </p:cNvSpPr>
          <p:nvPr/>
        </p:nvSpPr>
        <p:spPr>
          <a:xfrm>
            <a:off x="8229600" y="2400300"/>
            <a:ext cx="3505200" cy="0"/>
          </a:xfrm>
          <a:prstGeom prst="line">
            <a:avLst/>
          </a:prstGeom>
          <a:noFill/>
          <a:ln w="28575">
            <a:solidFill>
              <a:srgbClr val="A68A55"/>
            </a:solidFill>
          </a:ln>
        </p:spPr>
      </p:sp>
      <p:sp>
        <p:nvSpPr>
          <p:cNvPr id="13" name="source-11:4:2">
            <a:extLst>
              <a:ext uri="{FF2B5EF4-FFF2-40B4-BE49-F238E27FC236}">
                <a16:creationId xmlns:a16="http://schemas.microsoft.com/office/drawing/2014/main" id="{B4987C9A-0516-433C-8515-E1E9AFC47C55}"/>
              </a:ext>
            </a:extLst>
          </p:cNvPr>
          <p:cNvSpPr>
            <a:spLocks noGrp="1"/>
          </p:cNvSpPr>
          <p:nvPr/>
        </p:nvSpPr>
        <p:spPr>
          <a:xfrm>
            <a:off x="8229600" y="2609850"/>
            <a:ext cx="3505200" cy="3562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213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Многие группы буржуазии чувствовали себя ущемлёнными; Франция явно запаздывала с проведением реформ по сравнению с Англией, где реформы шли своевременно.</a:t>
            </a:r>
          </a:p>
        </p:txBody>
      </p:sp>
    </p:spTree>
    <p:extLst>
      <p:ext uri="{BB962C8B-B14F-4D97-AF65-F5344CB8AC3E}">
        <p14:creationId xmlns:p14="http://schemas.microsoft.com/office/powerpoint/2010/main" val="15134688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ource-12:2:0">
            <a:extLst>
              <a:ext uri="{FF2B5EF4-FFF2-40B4-BE49-F238E27FC236}">
                <a16:creationId xmlns:a16="http://schemas.microsoft.com/office/drawing/2014/main" id="{D18808AB-5583-453D-BFB6-74AD215EEF87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1127760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>
                <a:solidFill>
                  <a:srgbClr val="172D43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172D43"/>
                </a:solidFill>
                <a:latin typeface="Georgia"/>
                <a:ea typeface="Georgia"/>
                <a:cs typeface="Georgia"/>
              </a:rPr>
              <a:t>Франция: от Реставрации к революции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C12A30A0-E295-412D-BE22-9D742839D5DD}"/>
              </a:ext>
            </a:extLst>
          </p:cNvPr>
          <p:cNvSpPr>
            <a:spLocks noGrp="1"/>
          </p:cNvSpPr>
          <p:nvPr/>
        </p:nvSpPr>
        <p:spPr>
          <a:xfrm>
            <a:off x="457200" y="1047750"/>
            <a:ext cx="11277600" cy="0"/>
          </a:xfrm>
          <a:prstGeom prst="line">
            <a:avLst/>
          </a:prstGeom>
          <a:noFill/>
          <a:ln w="9525">
            <a:solidFill>
              <a:srgbClr val="A68A55"/>
            </a:solidFill>
          </a:ln>
        </p:spPr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A3CD4872-4464-4B60-9FBC-B3C510E563AE}"/>
              </a:ext>
            </a:extLst>
          </p:cNvPr>
          <p:cNvSpPr>
            <a:spLocks noGrp="1"/>
          </p:cNvSpPr>
          <p:nvPr/>
        </p:nvSpPr>
        <p:spPr>
          <a:xfrm>
            <a:off x="457200" y="6496050"/>
            <a:ext cx="11277600" cy="0"/>
          </a:xfrm>
          <a:prstGeom prst="line">
            <a:avLst/>
          </a:prstGeom>
          <a:noFill/>
          <a:ln w="6668">
            <a:solidFill>
              <a:srgbClr val="D8D1C2"/>
            </a:solidFill>
          </a:ln>
        </p:spPr>
      </p:sp>
      <p:sp>
        <p:nvSpPr>
          <p:cNvPr id="4" name="100ballnik.com">
            <a:extLst>
              <a:ext uri="{FF2B5EF4-FFF2-40B4-BE49-F238E27FC236}">
                <a16:creationId xmlns:a16="http://schemas.microsoft.com/office/drawing/2014/main" id="{2CAA07D6-68DE-4435-8D72-D7B8F4D5EBC9}"/>
              </a:ext>
            </a:extLst>
          </p:cNvPr>
          <p:cNvSpPr>
            <a:spLocks noGrp="1"/>
          </p:cNvSpPr>
          <p:nvPr/>
        </p:nvSpPr>
        <p:spPr>
          <a:xfrm>
            <a:off x="10096500" y="6572250"/>
            <a:ext cx="16383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776E62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76E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source-12:5:0">
            <a:extLst>
              <a:ext uri="{FF2B5EF4-FFF2-40B4-BE49-F238E27FC236}">
                <a16:creationId xmlns:a16="http://schemas.microsoft.com/office/drawing/2014/main" id="{3E6706A9-BE38-4F35-9D28-AB6F1F1B0DA5}"/>
              </a:ext>
            </a:extLst>
          </p:cNvPr>
          <p:cNvSpPr>
            <a:spLocks noGrp="1"/>
          </p:cNvSpPr>
          <p:nvPr/>
        </p:nvSpPr>
        <p:spPr>
          <a:xfrm>
            <a:off x="457200" y="1333500"/>
            <a:ext cx="1127760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Период Реставрации и возвращение монархии</a:t>
            </a:r>
          </a:p>
        </p:txBody>
      </p:sp>
      <p:sp>
        <p:nvSpPr>
          <p:cNvPr id="6" name="source-12:4:0">
            <a:extLst>
              <a:ext uri="{FF2B5EF4-FFF2-40B4-BE49-F238E27FC236}">
                <a16:creationId xmlns:a16="http://schemas.microsoft.com/office/drawing/2014/main" id="{9D0E1FBD-268A-475A-BDD8-E39E7F2A6432}"/>
              </a:ext>
            </a:extLst>
          </p:cNvPr>
          <p:cNvSpPr>
            <a:spLocks noGrp="1"/>
          </p:cNvSpPr>
          <p:nvPr/>
        </p:nvSpPr>
        <p:spPr>
          <a:xfrm>
            <a:off x="457200" y="1943100"/>
            <a:ext cx="832485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38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138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После краха Наполеона на французском престоле вновь оказались Бурбоны, начался период Реставрации с восстановлением старого режима.</a:t>
            </a:r>
          </a:p>
        </p:txBody>
      </p:sp>
      <p:sp>
        <p:nvSpPr>
          <p:cNvPr id="7" name="source-12:4:1">
            <a:extLst>
              <a:ext uri="{FF2B5EF4-FFF2-40B4-BE49-F238E27FC236}">
                <a16:creationId xmlns:a16="http://schemas.microsoft.com/office/drawing/2014/main" id="{0A760B9A-BA39-4E2E-99B5-3DA01A117830}"/>
              </a:ext>
            </a:extLst>
          </p:cNvPr>
          <p:cNvSpPr>
            <a:spLocks noGrp="1"/>
          </p:cNvSpPr>
          <p:nvPr/>
        </p:nvSpPr>
        <p:spPr>
          <a:xfrm>
            <a:off x="457200" y="3048000"/>
            <a:ext cx="832485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38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138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В реальности полноценный возврат к прошлому был невозможен; подтвердились права собственности, что помогло избежать новых потрясений.</a:t>
            </a:r>
          </a:p>
        </p:txBody>
      </p:sp>
      <p:sp>
        <p:nvSpPr>
          <p:cNvPr id="8" name="source-12:4:2">
            <a:extLst>
              <a:ext uri="{FF2B5EF4-FFF2-40B4-BE49-F238E27FC236}">
                <a16:creationId xmlns:a16="http://schemas.microsoft.com/office/drawing/2014/main" id="{BEDA99DE-A510-497F-9933-422724AF0E20}"/>
              </a:ext>
            </a:extLst>
          </p:cNvPr>
          <p:cNvSpPr>
            <a:spLocks noGrp="1"/>
          </p:cNvSpPr>
          <p:nvPr/>
        </p:nvSpPr>
        <p:spPr>
          <a:xfrm>
            <a:off x="457200" y="4152900"/>
            <a:ext cx="832485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38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138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Король </a:t>
            </a:r>
            <a:r>
              <a:rPr sz="2138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Людовик XVIII</a:t>
            </a:r>
            <a:r>
              <a:rPr sz="2138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 ограничил свою власть двухпалатным парламентом, однако избирательные права имели лишь небольшая часть населения.</a:t>
            </a:r>
          </a:p>
        </p:txBody>
      </p:sp>
      <p:sp>
        <p:nvSpPr>
          <p:cNvPr id="9" name="source-12:4:3">
            <a:extLst>
              <a:ext uri="{FF2B5EF4-FFF2-40B4-BE49-F238E27FC236}">
                <a16:creationId xmlns:a16="http://schemas.microsoft.com/office/drawing/2014/main" id="{DE952751-F2D3-4A3F-8F18-C45921CBCC8E}"/>
              </a:ext>
            </a:extLst>
          </p:cNvPr>
          <p:cNvSpPr>
            <a:spLocks noGrp="1"/>
          </p:cNvSpPr>
          <p:nvPr/>
        </p:nvSpPr>
        <p:spPr>
          <a:xfrm>
            <a:off x="457200" y="5257800"/>
            <a:ext cx="8324850" cy="1000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38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138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После его смерти на трон вступил </a:t>
            </a:r>
            <a:r>
              <a:rPr sz="2138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Карл X</a:t>
            </a:r>
            <a:r>
              <a:rPr sz="2138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, который пытался вернуть прошлое, выплатив эмигрантам компенсации, ограничил свободу прессы и разогнал Национальную гвардию.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9105900" y="2263621"/>
            <a:ext cx="2628900" cy="3769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200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D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ource-13:2:0">
            <a:extLst>
              <a:ext uri="{FF2B5EF4-FFF2-40B4-BE49-F238E27FC236}">
                <a16:creationId xmlns:a16="http://schemas.microsoft.com/office/drawing/2014/main" id="{722FD673-0116-4EC5-8373-6852A92FD6D0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1127760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F5F0E5"/>
                </a:solidFill>
                <a:latin typeface="Georgia"/>
                <a:ea typeface="Georgia"/>
                <a:cs typeface="Georgia"/>
              </a:rPr>
              <a:t>Франция: от Реставрации к революции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E97C102C-AB20-4A87-A1A7-E200CC874B84}"/>
              </a:ext>
            </a:extLst>
          </p:cNvPr>
          <p:cNvSpPr>
            <a:spLocks noGrp="1"/>
          </p:cNvSpPr>
          <p:nvPr/>
        </p:nvSpPr>
        <p:spPr>
          <a:xfrm>
            <a:off x="457200" y="1047750"/>
            <a:ext cx="11277600" cy="0"/>
          </a:xfrm>
          <a:prstGeom prst="line">
            <a:avLst/>
          </a:prstGeom>
          <a:noFill/>
          <a:ln w="9525">
            <a:solidFill>
              <a:srgbClr val="A68A55"/>
            </a:solidFill>
          </a:ln>
        </p:spPr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F6D51473-93AB-420C-A51E-929E3D870A04}"/>
              </a:ext>
            </a:extLst>
          </p:cNvPr>
          <p:cNvSpPr>
            <a:spLocks noGrp="1"/>
          </p:cNvSpPr>
          <p:nvPr/>
        </p:nvSpPr>
        <p:spPr>
          <a:xfrm>
            <a:off x="457200" y="6496050"/>
            <a:ext cx="11277600" cy="0"/>
          </a:xfrm>
          <a:prstGeom prst="line">
            <a:avLst/>
          </a:prstGeom>
          <a:noFill/>
          <a:ln w="6668">
            <a:solidFill>
              <a:srgbClr val="52616A"/>
            </a:solidFill>
          </a:ln>
        </p:spPr>
      </p:sp>
      <p:sp>
        <p:nvSpPr>
          <p:cNvPr id="4" name="100ballnik.com">
            <a:extLst>
              <a:ext uri="{FF2B5EF4-FFF2-40B4-BE49-F238E27FC236}">
                <a16:creationId xmlns:a16="http://schemas.microsoft.com/office/drawing/2014/main" id="{F1E60263-0A30-4F75-9A7F-BAA7C0427002}"/>
              </a:ext>
            </a:extLst>
          </p:cNvPr>
          <p:cNvSpPr>
            <a:spLocks noGrp="1"/>
          </p:cNvSpPr>
          <p:nvPr/>
        </p:nvSpPr>
        <p:spPr>
          <a:xfrm>
            <a:off x="10096500" y="6572250"/>
            <a:ext cx="16383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D8D1C2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D8D1C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source-13:5:0">
            <a:extLst>
              <a:ext uri="{FF2B5EF4-FFF2-40B4-BE49-F238E27FC236}">
                <a16:creationId xmlns:a16="http://schemas.microsoft.com/office/drawing/2014/main" id="{DD462E6E-079F-4DFB-A685-546FCBE5EA25}"/>
              </a:ext>
            </a:extLst>
          </p:cNvPr>
          <p:cNvSpPr>
            <a:spLocks noGrp="1"/>
          </p:cNvSpPr>
          <p:nvPr/>
        </p:nvSpPr>
        <p:spPr>
          <a:xfrm>
            <a:off x="457200" y="1371600"/>
            <a:ext cx="1127760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1">
                <a:solidFill>
                  <a:srgbClr val="D5BD89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D5BD89"/>
                </a:solidFill>
                <a:latin typeface="Arial"/>
                <a:ea typeface="Arial"/>
                <a:cs typeface="Arial"/>
              </a:rPr>
              <a:t>Июльская революция 1830 года и её последствия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811421" y="2143125"/>
            <a:ext cx="4930359" cy="4010025"/>
          </a:xfrm>
          <a:prstGeom prst="rect">
            <a:avLst/>
          </a:prstGeom>
        </p:spPr>
      </p:pic>
      <p:sp>
        <p:nvSpPr>
          <p:cNvPr id="7" name="source-13:4:0">
            <a:extLst>
              <a:ext uri="{FF2B5EF4-FFF2-40B4-BE49-F238E27FC236}">
                <a16:creationId xmlns:a16="http://schemas.microsoft.com/office/drawing/2014/main" id="{199736D0-A36C-4C7C-9151-65113225D4BB}"/>
              </a:ext>
            </a:extLst>
          </p:cNvPr>
          <p:cNvSpPr>
            <a:spLocks noGrp="1"/>
          </p:cNvSpPr>
          <p:nvPr/>
        </p:nvSpPr>
        <p:spPr>
          <a:xfrm>
            <a:off x="6543675" y="2162175"/>
            <a:ext cx="5191125" cy="1371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213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В</a:t>
            </a:r>
            <a:r>
              <a:rPr sz="2213" b="1">
                <a:solidFill>
                  <a:srgbClr val="D5BD89"/>
                </a:solidFill>
                <a:latin typeface="Arial"/>
                <a:ea typeface="Arial"/>
                <a:cs typeface="Arial"/>
              </a:rPr>
              <a:t> 1830 году</a:t>
            </a:r>
            <a:r>
              <a:rPr sz="2213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 произошла Июльская революция, которая привела к свержению Карла X и установлению нового режима.</a:t>
            </a:r>
          </a:p>
        </p:txBody>
      </p:sp>
      <p:sp>
        <p:nvSpPr>
          <p:cNvPr id="8" name="source-13:4:1">
            <a:extLst>
              <a:ext uri="{FF2B5EF4-FFF2-40B4-BE49-F238E27FC236}">
                <a16:creationId xmlns:a16="http://schemas.microsoft.com/office/drawing/2014/main" id="{C8ACC47F-9CEF-4751-AF0F-FBF3978B67F7}"/>
              </a:ext>
            </a:extLst>
          </p:cNvPr>
          <p:cNvSpPr>
            <a:spLocks noGrp="1"/>
          </p:cNvSpPr>
          <p:nvPr/>
        </p:nvSpPr>
        <p:spPr>
          <a:xfrm>
            <a:off x="6543675" y="3733800"/>
            <a:ext cx="5191125" cy="1038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213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Париж стал революционной столицей Европы, события</a:t>
            </a:r>
            <a:r>
              <a:rPr sz="2213" b="1">
                <a:solidFill>
                  <a:srgbClr val="D5BD89"/>
                </a:solidFill>
                <a:latin typeface="Arial"/>
                <a:ea typeface="Arial"/>
                <a:cs typeface="Arial"/>
              </a:rPr>
              <a:t> 1830 года</a:t>
            </a:r>
            <a:r>
              <a:rPr sz="2213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 получили широкий отклик на континенте.</a:t>
            </a:r>
          </a:p>
        </p:txBody>
      </p:sp>
      <p:sp>
        <p:nvSpPr>
          <p:cNvPr id="9" name="source-13:4:2">
            <a:extLst>
              <a:ext uri="{FF2B5EF4-FFF2-40B4-BE49-F238E27FC236}">
                <a16:creationId xmlns:a16="http://schemas.microsoft.com/office/drawing/2014/main" id="{AB7D3B1C-00A4-4F77-BB80-EAB89451DED6}"/>
              </a:ext>
            </a:extLst>
          </p:cNvPr>
          <p:cNvSpPr>
            <a:spLocks noGrp="1"/>
          </p:cNvSpPr>
          <p:nvPr/>
        </p:nvSpPr>
        <p:spPr>
          <a:xfrm>
            <a:off x="6543675" y="4972050"/>
            <a:ext cx="5191125" cy="1038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213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Начался процесс либерализации и расширения гражданских прав в Европе.</a:t>
            </a:r>
          </a:p>
        </p:txBody>
      </p:sp>
    </p:spTree>
    <p:extLst>
      <p:ext uri="{BB962C8B-B14F-4D97-AF65-F5344CB8AC3E}">
        <p14:creationId xmlns:p14="http://schemas.microsoft.com/office/powerpoint/2010/main" val="1895979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ource-14:2:0">
            <a:extLst>
              <a:ext uri="{FF2B5EF4-FFF2-40B4-BE49-F238E27FC236}">
                <a16:creationId xmlns:a16="http://schemas.microsoft.com/office/drawing/2014/main" id="{67D3ECF9-7970-4AAA-898C-495ECCEBBA34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1127760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>
                <a:solidFill>
                  <a:srgbClr val="172D43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172D43"/>
                </a:solidFill>
                <a:latin typeface="Georgia"/>
                <a:ea typeface="Georgia"/>
                <a:cs typeface="Georgia"/>
              </a:rPr>
              <a:t>Франция: от Реставрации к революции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F3C2723B-6900-4B33-9CDE-003F71E9ED54}"/>
              </a:ext>
            </a:extLst>
          </p:cNvPr>
          <p:cNvSpPr>
            <a:spLocks noGrp="1"/>
          </p:cNvSpPr>
          <p:nvPr/>
        </p:nvSpPr>
        <p:spPr>
          <a:xfrm>
            <a:off x="457200" y="1047750"/>
            <a:ext cx="11277600" cy="0"/>
          </a:xfrm>
          <a:prstGeom prst="line">
            <a:avLst/>
          </a:prstGeom>
          <a:noFill/>
          <a:ln w="9525">
            <a:solidFill>
              <a:srgbClr val="A68A55"/>
            </a:solidFill>
          </a:ln>
        </p:spPr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620D64F8-7389-4971-B759-6CE483EAF724}"/>
              </a:ext>
            </a:extLst>
          </p:cNvPr>
          <p:cNvSpPr>
            <a:spLocks noGrp="1"/>
          </p:cNvSpPr>
          <p:nvPr/>
        </p:nvSpPr>
        <p:spPr>
          <a:xfrm>
            <a:off x="457200" y="6496050"/>
            <a:ext cx="11277600" cy="0"/>
          </a:xfrm>
          <a:prstGeom prst="line">
            <a:avLst/>
          </a:prstGeom>
          <a:noFill/>
          <a:ln w="6668">
            <a:solidFill>
              <a:srgbClr val="D8D1C2"/>
            </a:solidFill>
          </a:ln>
        </p:spPr>
      </p:sp>
      <p:sp>
        <p:nvSpPr>
          <p:cNvPr id="4" name="100ballnik.com">
            <a:extLst>
              <a:ext uri="{FF2B5EF4-FFF2-40B4-BE49-F238E27FC236}">
                <a16:creationId xmlns:a16="http://schemas.microsoft.com/office/drawing/2014/main" id="{657106F8-1C89-41AF-BFE9-BDE0003241EF}"/>
              </a:ext>
            </a:extLst>
          </p:cNvPr>
          <p:cNvSpPr>
            <a:spLocks noGrp="1"/>
          </p:cNvSpPr>
          <p:nvPr/>
        </p:nvSpPr>
        <p:spPr>
          <a:xfrm>
            <a:off x="10096500" y="6572250"/>
            <a:ext cx="16383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776E62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76E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source-14:4:0">
            <a:extLst>
              <a:ext uri="{FF2B5EF4-FFF2-40B4-BE49-F238E27FC236}">
                <a16:creationId xmlns:a16="http://schemas.microsoft.com/office/drawing/2014/main" id="{36072AC3-A45A-422A-A35E-DA943DD4F804}"/>
              </a:ext>
            </a:extLst>
          </p:cNvPr>
          <p:cNvSpPr>
            <a:spLocks noGrp="1"/>
          </p:cNvSpPr>
          <p:nvPr/>
        </p:nvSpPr>
        <p:spPr>
          <a:xfrm>
            <a:off x="457200" y="1323975"/>
            <a:ext cx="112776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Революционная волна в Европе (1830-е годы)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8C2A3D3-54A1-4A0A-8F86-B6E5DF09AA7D}"/>
              </a:ext>
            </a:extLst>
          </p:cNvPr>
          <p:cNvSpPr>
            <a:spLocks noGrp="1"/>
          </p:cNvSpPr>
          <p:nvPr/>
        </p:nvSpPr>
        <p:spPr>
          <a:xfrm>
            <a:off x="457200" y="1971675"/>
            <a:ext cx="5372100" cy="4238625"/>
          </a:xfrm>
          <a:prstGeom prst="rect">
            <a:avLst/>
          </a:prstGeom>
          <a:solidFill>
            <a:srgbClr val="172D43"/>
          </a:solidFill>
          <a:ln w="0">
            <a:noFill/>
          </a:ln>
        </p:spPr>
      </p:sp>
      <p:sp>
        <p:nvSpPr>
          <p:cNvPr id="7" name="source-14:4:1">
            <a:extLst>
              <a:ext uri="{FF2B5EF4-FFF2-40B4-BE49-F238E27FC236}">
                <a16:creationId xmlns:a16="http://schemas.microsoft.com/office/drawing/2014/main" id="{367A0701-02DF-4345-A7CC-A5EEB968289D}"/>
              </a:ext>
            </a:extLst>
          </p:cNvPr>
          <p:cNvSpPr>
            <a:spLocks noGrp="1"/>
          </p:cNvSpPr>
          <p:nvPr/>
        </p:nvSpPr>
        <p:spPr>
          <a:xfrm>
            <a:off x="723900" y="2190750"/>
            <a:ext cx="4848225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1">
                <a:solidFill>
                  <a:srgbClr val="D8BE8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D8BE8B"/>
                </a:solidFill>
                <a:latin typeface="Arial"/>
                <a:ea typeface="Arial"/>
                <a:cs typeface="Arial"/>
              </a:rPr>
              <a:t>Основные события:</a:t>
            </a:r>
          </a:p>
        </p:txBody>
      </p:sp>
      <p:sp>
        <p:nvSpPr>
          <p:cNvPr id="8" name="source-14:4:2">
            <a:extLst>
              <a:ext uri="{FF2B5EF4-FFF2-40B4-BE49-F238E27FC236}">
                <a16:creationId xmlns:a16="http://schemas.microsoft.com/office/drawing/2014/main" id="{FF7D53C9-DEB8-4E1F-9773-5F39BBD5DB13}"/>
              </a:ext>
            </a:extLst>
          </p:cNvPr>
          <p:cNvSpPr>
            <a:spLocks noGrp="1"/>
          </p:cNvSpPr>
          <p:nvPr/>
        </p:nvSpPr>
        <p:spPr>
          <a:xfrm>
            <a:off x="723900" y="2752725"/>
            <a:ext cx="4848225" cy="1104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63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363" b="1">
                <a:solidFill>
                  <a:srgbClr val="D8BE8B"/>
                </a:solidFill>
                <a:latin typeface="Arial"/>
                <a:ea typeface="Arial"/>
                <a:cs typeface="Arial"/>
              </a:rPr>
              <a:t>Август 1830 г.</a:t>
            </a:r>
            <a:r>
              <a:rPr sz="2363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 — революция во Франции, начало революционной волны</a:t>
            </a:r>
          </a:p>
        </p:txBody>
      </p:sp>
      <p:sp>
        <p:nvSpPr>
          <p:cNvPr id="9" name="source-14:4:3">
            <a:extLst>
              <a:ext uri="{FF2B5EF4-FFF2-40B4-BE49-F238E27FC236}">
                <a16:creationId xmlns:a16="http://schemas.microsoft.com/office/drawing/2014/main" id="{2D3D5B2E-EB62-4207-AA0B-58304749AA3A}"/>
              </a:ext>
            </a:extLst>
          </p:cNvPr>
          <p:cNvSpPr>
            <a:spLocks noGrp="1"/>
          </p:cNvSpPr>
          <p:nvPr/>
        </p:nvSpPr>
        <p:spPr>
          <a:xfrm>
            <a:off x="723900" y="4114800"/>
            <a:ext cx="484822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63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363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Бельгия: получение независимости от Нидерландов</a:t>
            </a:r>
          </a:p>
        </p:txBody>
      </p:sp>
      <p:sp>
        <p:nvSpPr>
          <p:cNvPr id="10" name="source-14:4:4">
            <a:extLst>
              <a:ext uri="{FF2B5EF4-FFF2-40B4-BE49-F238E27FC236}">
                <a16:creationId xmlns:a16="http://schemas.microsoft.com/office/drawing/2014/main" id="{A059B591-2DCE-4FC9-9179-336B627B163B}"/>
              </a:ext>
            </a:extLst>
          </p:cNvPr>
          <p:cNvSpPr>
            <a:spLocks noGrp="1"/>
          </p:cNvSpPr>
          <p:nvPr/>
        </p:nvSpPr>
        <p:spPr>
          <a:xfrm>
            <a:off x="723900" y="5124450"/>
            <a:ext cx="4848225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63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363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Польша: военный мятеж</a:t>
            </a:r>
            <a:r>
              <a:rPr sz="2363" b="1">
                <a:solidFill>
                  <a:srgbClr val="D8BE8B"/>
                </a:solidFill>
                <a:latin typeface="Arial"/>
                <a:ea typeface="Arial"/>
                <a:cs typeface="Arial"/>
              </a:rPr>
              <a:t> 1830–1831 гг.</a:t>
            </a:r>
          </a:p>
        </p:txBody>
      </p:sp>
      <p:sp>
        <p:nvSpPr>
          <p:cNvPr id="11" name="source-14:4:5">
            <a:extLst>
              <a:ext uri="{FF2B5EF4-FFF2-40B4-BE49-F238E27FC236}">
                <a16:creationId xmlns:a16="http://schemas.microsoft.com/office/drawing/2014/main" id="{373D4191-5BDB-4D12-AD50-AD61FE0AB900}"/>
              </a:ext>
            </a:extLst>
          </p:cNvPr>
          <p:cNvSpPr>
            <a:spLocks noGrp="1"/>
          </p:cNvSpPr>
          <p:nvPr/>
        </p:nvSpPr>
        <p:spPr>
          <a:xfrm>
            <a:off x="6400800" y="2171700"/>
            <a:ext cx="504825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Распространение революционных настроений:</a:t>
            </a:r>
          </a:p>
        </p:txBody>
      </p:sp>
      <p:sp>
        <p:nvSpPr>
          <p:cNvPr id="12" name="source-14:4:6">
            <a:extLst>
              <a:ext uri="{FF2B5EF4-FFF2-40B4-BE49-F238E27FC236}">
                <a16:creationId xmlns:a16="http://schemas.microsoft.com/office/drawing/2014/main" id="{AAB909B7-F7E9-4708-A552-740CB5F1CFFE}"/>
              </a:ext>
            </a:extLst>
          </p:cNvPr>
          <p:cNvSpPr>
            <a:spLocks noGrp="1"/>
          </p:cNvSpPr>
          <p:nvPr/>
        </p:nvSpPr>
        <p:spPr>
          <a:xfrm>
            <a:off x="6400800" y="3333750"/>
            <a:ext cx="50482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Швейцария: массовые волнения</a:t>
            </a:r>
          </a:p>
        </p:txBody>
      </p:sp>
      <p:sp>
        <p:nvSpPr>
          <p:cNvPr id="13" name="source-14:4:7">
            <a:extLst>
              <a:ext uri="{FF2B5EF4-FFF2-40B4-BE49-F238E27FC236}">
                <a16:creationId xmlns:a16="http://schemas.microsoft.com/office/drawing/2014/main" id="{5813042A-C1A7-40A2-BA30-51163D10118E}"/>
              </a:ext>
            </a:extLst>
          </p:cNvPr>
          <p:cNvSpPr>
            <a:spLocks noGrp="1"/>
          </p:cNvSpPr>
          <p:nvPr/>
        </p:nvSpPr>
        <p:spPr>
          <a:xfrm>
            <a:off x="6400800" y="4029075"/>
            <a:ext cx="5048250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Италия: восстания в отдельных государствах</a:t>
            </a:r>
          </a:p>
        </p:txBody>
      </p:sp>
      <p:sp>
        <p:nvSpPr>
          <p:cNvPr id="14" name="source-14:4:8">
            <a:extLst>
              <a:ext uri="{FF2B5EF4-FFF2-40B4-BE49-F238E27FC236}">
                <a16:creationId xmlns:a16="http://schemas.microsoft.com/office/drawing/2014/main" id="{4013D3F2-5616-485C-A36A-2FE4F3ECC1A4}"/>
              </a:ext>
            </a:extLst>
          </p:cNvPr>
          <p:cNvSpPr>
            <a:spLocks noGrp="1"/>
          </p:cNvSpPr>
          <p:nvPr/>
        </p:nvSpPr>
        <p:spPr>
          <a:xfrm>
            <a:off x="6400800" y="5086350"/>
            <a:ext cx="50482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Германия: протестные движения</a:t>
            </a:r>
          </a:p>
        </p:txBody>
      </p:sp>
    </p:spTree>
    <p:extLst>
      <p:ext uri="{BB962C8B-B14F-4D97-AF65-F5344CB8AC3E}">
        <p14:creationId xmlns:p14="http://schemas.microsoft.com/office/powerpoint/2010/main" val="2407821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ource-15:2:0">
            <a:extLst>
              <a:ext uri="{FF2B5EF4-FFF2-40B4-BE49-F238E27FC236}">
                <a16:creationId xmlns:a16="http://schemas.microsoft.com/office/drawing/2014/main" id="{6B53516A-C72E-4DA0-9A8D-471803E4AD67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1127760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>
                <a:solidFill>
                  <a:srgbClr val="172D43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172D43"/>
                </a:solidFill>
                <a:latin typeface="Georgia"/>
                <a:ea typeface="Georgia"/>
                <a:cs typeface="Georgia"/>
              </a:rPr>
              <a:t>Франция: от Реставрации к революции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CFD9C5B6-739A-4471-8A81-E9070305AC6B}"/>
              </a:ext>
            </a:extLst>
          </p:cNvPr>
          <p:cNvSpPr>
            <a:spLocks noGrp="1"/>
          </p:cNvSpPr>
          <p:nvPr/>
        </p:nvSpPr>
        <p:spPr>
          <a:xfrm>
            <a:off x="457200" y="1047750"/>
            <a:ext cx="11277600" cy="0"/>
          </a:xfrm>
          <a:prstGeom prst="line">
            <a:avLst/>
          </a:prstGeom>
          <a:noFill/>
          <a:ln w="9525">
            <a:solidFill>
              <a:srgbClr val="A68A55"/>
            </a:solidFill>
          </a:ln>
        </p:spPr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FD78DFEE-0E3E-4730-A0B1-4E669D06F447}"/>
              </a:ext>
            </a:extLst>
          </p:cNvPr>
          <p:cNvSpPr>
            <a:spLocks noGrp="1"/>
          </p:cNvSpPr>
          <p:nvPr/>
        </p:nvSpPr>
        <p:spPr>
          <a:xfrm>
            <a:off x="457200" y="6496050"/>
            <a:ext cx="11277600" cy="0"/>
          </a:xfrm>
          <a:prstGeom prst="line">
            <a:avLst/>
          </a:prstGeom>
          <a:noFill/>
          <a:ln w="6668">
            <a:solidFill>
              <a:srgbClr val="D8D1C2"/>
            </a:solidFill>
          </a:ln>
        </p:spPr>
      </p:sp>
      <p:sp>
        <p:nvSpPr>
          <p:cNvPr id="4" name="100ballnik.com">
            <a:extLst>
              <a:ext uri="{FF2B5EF4-FFF2-40B4-BE49-F238E27FC236}">
                <a16:creationId xmlns:a16="http://schemas.microsoft.com/office/drawing/2014/main" id="{B51E4A16-8DE5-4002-8CCC-4B1D91F69ECB}"/>
              </a:ext>
            </a:extLst>
          </p:cNvPr>
          <p:cNvSpPr>
            <a:spLocks noGrp="1"/>
          </p:cNvSpPr>
          <p:nvPr/>
        </p:nvSpPr>
        <p:spPr>
          <a:xfrm>
            <a:off x="10096500" y="6572250"/>
            <a:ext cx="16383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776E62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76E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source-15:4:0">
            <a:extLst>
              <a:ext uri="{FF2B5EF4-FFF2-40B4-BE49-F238E27FC236}">
                <a16:creationId xmlns:a16="http://schemas.microsoft.com/office/drawing/2014/main" id="{C3AF51A9-ED41-4324-824B-1E64CA78A2C3}"/>
              </a:ext>
            </a:extLst>
          </p:cNvPr>
          <p:cNvSpPr>
            <a:spLocks noGrp="1"/>
          </p:cNvSpPr>
          <p:nvPr/>
        </p:nvSpPr>
        <p:spPr>
          <a:xfrm>
            <a:off x="457200" y="1352550"/>
            <a:ext cx="3457575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Историческое значение событий:</a:t>
            </a:r>
          </a:p>
        </p:txBody>
      </p:sp>
      <p:sp>
        <p:nvSpPr>
          <p:cNvPr id="6" name="source-15:4:1">
            <a:extLst>
              <a:ext uri="{FF2B5EF4-FFF2-40B4-BE49-F238E27FC236}">
                <a16:creationId xmlns:a16="http://schemas.microsoft.com/office/drawing/2014/main" id="{D3D9E018-A6AB-489B-BF7F-EBEE2F58F95B}"/>
              </a:ext>
            </a:extLst>
          </p:cNvPr>
          <p:cNvSpPr>
            <a:spLocks noGrp="1"/>
          </p:cNvSpPr>
          <p:nvPr/>
        </p:nvSpPr>
        <p:spPr>
          <a:xfrm>
            <a:off x="4324350" y="1362075"/>
            <a:ext cx="7410450" cy="714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Завершение периода Реставрации во Франции и других странах</a:t>
            </a:r>
          </a:p>
        </p:txBody>
      </p:sp>
      <p:sp>
        <p:nvSpPr>
          <p:cNvPr id="7" name="source-15:4:2">
            <a:extLst>
              <a:ext uri="{FF2B5EF4-FFF2-40B4-BE49-F238E27FC236}">
                <a16:creationId xmlns:a16="http://schemas.microsoft.com/office/drawing/2014/main" id="{1E8F56D4-FE37-40B4-A5AC-FDD8DA9A29EA}"/>
              </a:ext>
            </a:extLst>
          </p:cNvPr>
          <p:cNvSpPr>
            <a:spLocks noGrp="1"/>
          </p:cNvSpPr>
          <p:nvPr/>
        </p:nvSpPr>
        <p:spPr>
          <a:xfrm>
            <a:off x="4324350" y="2190750"/>
            <a:ext cx="7410450" cy="381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Новый этап в развитии европейских государств</a:t>
            </a:r>
          </a:p>
        </p:txBody>
      </p:sp>
      <p:sp>
        <p:nv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BB7DB8C7-52E9-442E-B7F8-757BAEDC1B60}"/>
              </a:ext>
            </a:extLst>
          </p:cNvPr>
          <p:cNvSpPr>
            <a:spLocks noGrp="1"/>
          </p:cNvSpPr>
          <p:nvPr/>
        </p:nvSpPr>
        <p:spPr>
          <a:xfrm>
            <a:off x="457200" y="2857500"/>
            <a:ext cx="11277600" cy="0"/>
          </a:xfrm>
          <a:prstGeom prst="line">
            <a:avLst/>
          </a:prstGeom>
          <a:noFill/>
          <a:ln w="9525">
            <a:solidFill>
              <a:srgbClr val="A68A55"/>
            </a:solidFill>
          </a:ln>
        </p:spPr>
      </p:sp>
      <p:sp>
        <p:nvSpPr>
          <p:cNvPr id="9" name="source-15:4:3">
            <a:extLst>
              <a:ext uri="{FF2B5EF4-FFF2-40B4-BE49-F238E27FC236}">
                <a16:creationId xmlns:a16="http://schemas.microsoft.com/office/drawing/2014/main" id="{1A2523B3-19E8-4338-8199-A29D154A1431}"/>
              </a:ext>
            </a:extLst>
          </p:cNvPr>
          <p:cNvSpPr>
            <a:spLocks noGrp="1"/>
          </p:cNvSpPr>
          <p:nvPr/>
        </p:nvSpPr>
        <p:spPr>
          <a:xfrm>
            <a:off x="457200" y="3105150"/>
            <a:ext cx="3457575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Главные политические задачи:</a:t>
            </a:r>
          </a:p>
        </p:txBody>
      </p:sp>
      <p:sp>
        <p:nvSpPr>
          <p:cNvPr id="10" name="source-15:4:4">
            <a:extLst>
              <a:ext uri="{FF2B5EF4-FFF2-40B4-BE49-F238E27FC236}">
                <a16:creationId xmlns:a16="http://schemas.microsoft.com/office/drawing/2014/main" id="{D6F24C0B-8C8D-4418-97DF-1EB34B1F31E5}"/>
              </a:ext>
            </a:extLst>
          </p:cNvPr>
          <p:cNvSpPr>
            <a:spLocks noGrp="1"/>
          </p:cNvSpPr>
          <p:nvPr/>
        </p:nvSpPr>
        <p:spPr>
          <a:xfrm>
            <a:off x="4324350" y="3076575"/>
            <a:ext cx="74104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213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Либерализация политической системы</a:t>
            </a:r>
          </a:p>
        </p:txBody>
      </p:sp>
      <p:sp>
        <p:nvSpPr>
          <p:cNvPr id="11" name="source-15:4:5">
            <a:extLst>
              <a:ext uri="{FF2B5EF4-FFF2-40B4-BE49-F238E27FC236}">
                <a16:creationId xmlns:a16="http://schemas.microsoft.com/office/drawing/2014/main" id="{C22B225B-FE01-4F14-9778-C72F4915859D}"/>
              </a:ext>
            </a:extLst>
          </p:cNvPr>
          <p:cNvSpPr>
            <a:spLocks noGrp="1"/>
          </p:cNvSpPr>
          <p:nvPr/>
        </p:nvSpPr>
        <p:spPr>
          <a:xfrm>
            <a:off x="4324350" y="3514725"/>
            <a:ext cx="74104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213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Демократизация общества</a:t>
            </a:r>
          </a:p>
        </p:txBody>
      </p:sp>
      <p:sp>
        <p:nvSpPr>
          <p:cNvPr id="12" name="source-15:4:6">
            <a:extLst>
              <a:ext uri="{FF2B5EF4-FFF2-40B4-BE49-F238E27FC236}">
                <a16:creationId xmlns:a16="http://schemas.microsoft.com/office/drawing/2014/main" id="{739E1873-EBDD-45F5-B61C-6CD93A3FA6FA}"/>
              </a:ext>
            </a:extLst>
          </p:cNvPr>
          <p:cNvSpPr>
            <a:spLocks noGrp="1"/>
          </p:cNvSpPr>
          <p:nvPr/>
        </p:nvSpPr>
        <p:spPr>
          <a:xfrm>
            <a:off x="4324350" y="3952875"/>
            <a:ext cx="74104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3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213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Расширение гражданских прав</a:t>
            </a:r>
          </a:p>
        </p:txBody>
      </p:sp>
      <p:sp>
        <p:nv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57F662F5-AA85-4641-8CCC-7175BCEE6093}"/>
              </a:ext>
            </a:extLst>
          </p:cNvPr>
          <p:cNvSpPr>
            <a:spLocks noGrp="1"/>
          </p:cNvSpPr>
          <p:nvPr/>
        </p:nvSpPr>
        <p:spPr>
          <a:xfrm>
            <a:off x="457200" y="4467225"/>
            <a:ext cx="11277600" cy="0"/>
          </a:xfrm>
          <a:prstGeom prst="line">
            <a:avLst/>
          </a:prstGeom>
          <a:noFill/>
          <a:ln w="9525">
            <a:solidFill>
              <a:srgbClr val="A68A55"/>
            </a:solidFill>
          </a:ln>
        </p:spPr>
      </p:sp>
      <p:sp>
        <p:nvSpPr>
          <p:cNvPr id="14" name="source-15:4:7">
            <a:extLst>
              <a:ext uri="{FF2B5EF4-FFF2-40B4-BE49-F238E27FC236}">
                <a16:creationId xmlns:a16="http://schemas.microsoft.com/office/drawing/2014/main" id="{89B66949-29BF-4596-805F-67A135B33912}"/>
              </a:ext>
            </a:extLst>
          </p:cNvPr>
          <p:cNvSpPr>
            <a:spLocks noGrp="1"/>
          </p:cNvSpPr>
          <p:nvPr/>
        </p:nvSpPr>
        <p:spPr>
          <a:xfrm>
            <a:off x="457200" y="4686300"/>
            <a:ext cx="3457575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Итоги:</a:t>
            </a:r>
          </a:p>
        </p:txBody>
      </p:sp>
      <p:sp>
        <p:nvSpPr>
          <p:cNvPr id="15" name="source-15:4:8">
            <a:extLst>
              <a:ext uri="{FF2B5EF4-FFF2-40B4-BE49-F238E27FC236}">
                <a16:creationId xmlns:a16="http://schemas.microsoft.com/office/drawing/2014/main" id="{C1DE0D40-531A-48C4-B044-040FBD75F6D6}"/>
              </a:ext>
            </a:extLst>
          </p:cNvPr>
          <p:cNvSpPr>
            <a:spLocks noGrp="1"/>
          </p:cNvSpPr>
          <p:nvPr/>
        </p:nvSpPr>
        <p:spPr>
          <a:xfrm>
            <a:off x="4324350" y="4676775"/>
            <a:ext cx="74104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38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138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Активизация революционного движения в Европе</a:t>
            </a:r>
          </a:p>
        </p:txBody>
      </p:sp>
      <p:sp>
        <p:nvSpPr>
          <p:cNvPr id="16" name="source-15:4:9">
            <a:extLst>
              <a:ext uri="{FF2B5EF4-FFF2-40B4-BE49-F238E27FC236}">
                <a16:creationId xmlns:a16="http://schemas.microsoft.com/office/drawing/2014/main" id="{E3059B88-B385-43F0-B7BD-A33B03D41172}"/>
              </a:ext>
            </a:extLst>
          </p:cNvPr>
          <p:cNvSpPr>
            <a:spLocks noGrp="1"/>
          </p:cNvSpPr>
          <p:nvPr/>
        </p:nvSpPr>
        <p:spPr>
          <a:xfrm>
            <a:off x="4324350" y="5105400"/>
            <a:ext cx="74104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38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138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Обострение социальных противоречий</a:t>
            </a:r>
          </a:p>
        </p:txBody>
      </p:sp>
      <p:sp>
        <p:nvSpPr>
          <p:cNvPr id="17" name="source-15:4:10">
            <a:extLst>
              <a:ext uri="{FF2B5EF4-FFF2-40B4-BE49-F238E27FC236}">
                <a16:creationId xmlns:a16="http://schemas.microsoft.com/office/drawing/2014/main" id="{20C12D68-6BDB-44E1-84AD-2FF818DF4765}"/>
              </a:ext>
            </a:extLst>
          </p:cNvPr>
          <p:cNvSpPr>
            <a:spLocks noGrp="1"/>
          </p:cNvSpPr>
          <p:nvPr/>
        </p:nvSpPr>
        <p:spPr>
          <a:xfrm>
            <a:off x="4324350" y="5534025"/>
            <a:ext cx="74104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38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138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Формирование новых политических требований</a:t>
            </a:r>
          </a:p>
        </p:txBody>
      </p:sp>
      <p:sp>
        <p:nvSpPr>
          <p:cNvPr id="18" name="source-15:4:11">
            <a:extLst>
              <a:ext uri="{FF2B5EF4-FFF2-40B4-BE49-F238E27FC236}">
                <a16:creationId xmlns:a16="http://schemas.microsoft.com/office/drawing/2014/main" id="{D05AC266-0C20-4AB8-95EB-C1D949F8372B}"/>
              </a:ext>
            </a:extLst>
          </p:cNvPr>
          <p:cNvSpPr>
            <a:spLocks noGrp="1"/>
          </p:cNvSpPr>
          <p:nvPr/>
        </p:nvSpPr>
        <p:spPr>
          <a:xfrm>
            <a:off x="4324350" y="5962650"/>
            <a:ext cx="74104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38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138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Изменение политического ландшафта континента</a:t>
            </a:r>
          </a:p>
        </p:txBody>
      </p:sp>
    </p:spTree>
    <p:extLst>
      <p:ext uri="{BB962C8B-B14F-4D97-AF65-F5344CB8AC3E}">
        <p14:creationId xmlns:p14="http://schemas.microsoft.com/office/powerpoint/2010/main" val="6451450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ource-16:2:0">
            <a:extLst>
              <a:ext uri="{FF2B5EF4-FFF2-40B4-BE49-F238E27FC236}">
                <a16:creationId xmlns:a16="http://schemas.microsoft.com/office/drawing/2014/main" id="{7F0E4A7A-616B-4D9D-A5B8-0F69AE2601AA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1127760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>
                <a:solidFill>
                  <a:srgbClr val="172D43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172D43"/>
                </a:solidFill>
                <a:latin typeface="Georgia"/>
                <a:ea typeface="Georgia"/>
                <a:cs typeface="Georgia"/>
              </a:rPr>
              <a:t>Июльская монархия 1830—1848 гг.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2EC23178-4612-4FEB-A8D2-BFC7501B6903}"/>
              </a:ext>
            </a:extLst>
          </p:cNvPr>
          <p:cNvSpPr>
            <a:spLocks noGrp="1"/>
          </p:cNvSpPr>
          <p:nvPr/>
        </p:nvSpPr>
        <p:spPr>
          <a:xfrm>
            <a:off x="457200" y="1047750"/>
            <a:ext cx="11277600" cy="0"/>
          </a:xfrm>
          <a:prstGeom prst="line">
            <a:avLst/>
          </a:prstGeom>
          <a:noFill/>
          <a:ln w="9525">
            <a:solidFill>
              <a:srgbClr val="A68A55"/>
            </a:solidFill>
          </a:ln>
        </p:spPr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2033526D-EFB8-4CE6-AB34-501A32B6055F}"/>
              </a:ext>
            </a:extLst>
          </p:cNvPr>
          <p:cNvSpPr>
            <a:spLocks noGrp="1"/>
          </p:cNvSpPr>
          <p:nvPr/>
        </p:nvSpPr>
        <p:spPr>
          <a:xfrm>
            <a:off x="457200" y="6496050"/>
            <a:ext cx="11277600" cy="0"/>
          </a:xfrm>
          <a:prstGeom prst="line">
            <a:avLst/>
          </a:prstGeom>
          <a:noFill/>
          <a:ln w="6668">
            <a:solidFill>
              <a:srgbClr val="D8D1C2"/>
            </a:solidFill>
          </a:ln>
        </p:spPr>
      </p:sp>
      <p:sp>
        <p:nvSpPr>
          <p:cNvPr id="4" name="100ballnik.com">
            <a:extLst>
              <a:ext uri="{FF2B5EF4-FFF2-40B4-BE49-F238E27FC236}">
                <a16:creationId xmlns:a16="http://schemas.microsoft.com/office/drawing/2014/main" id="{43AF181D-CD8B-4BC4-9BCC-84FF46DAEB94}"/>
              </a:ext>
            </a:extLst>
          </p:cNvPr>
          <p:cNvSpPr>
            <a:spLocks noGrp="1"/>
          </p:cNvSpPr>
          <p:nvPr/>
        </p:nvSpPr>
        <p:spPr>
          <a:xfrm>
            <a:off x="10096500" y="6572250"/>
            <a:ext cx="16383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776E62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76E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457200" y="1691079"/>
            <a:ext cx="2162175" cy="3342493"/>
          </a:xfrm>
          <a:prstGeom prst="rect">
            <a:avLst/>
          </a:prstGeom>
        </p:spPr>
      </p:pic>
      <p:sp>
        <p:nvSpPr>
          <p:cNvPr id="6" name="source-16:5:0">
            <a:extLst>
              <a:ext uri="{FF2B5EF4-FFF2-40B4-BE49-F238E27FC236}">
                <a16:creationId xmlns:a16="http://schemas.microsoft.com/office/drawing/2014/main" id="{F6C196DC-F268-44A3-B158-B6E909D15619}"/>
              </a:ext>
            </a:extLst>
          </p:cNvPr>
          <p:cNvSpPr>
            <a:spLocks noGrp="1"/>
          </p:cNvSpPr>
          <p:nvPr/>
        </p:nvSpPr>
        <p:spPr>
          <a:xfrm>
            <a:off x="457200" y="5476875"/>
            <a:ext cx="2705100" cy="819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Правитель: </a:t>
            </a:r>
            <a:r>
              <a:rPr sz="18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Луи-Филипп Орлеанский</a:t>
            </a:r>
            <a:r>
              <a:rPr sz="18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 («король-буржуа»)</a:t>
            </a:r>
          </a:p>
        </p:txBody>
      </p:sp>
      <p:sp>
        <p:nvSpPr>
          <p:cNvPr id="7" name="source-16:4:0">
            <a:extLst>
              <a:ext uri="{FF2B5EF4-FFF2-40B4-BE49-F238E27FC236}">
                <a16:creationId xmlns:a16="http://schemas.microsoft.com/office/drawing/2014/main" id="{30A0CE95-0665-4A98-B0CA-521FF7E3C631}"/>
              </a:ext>
            </a:extLst>
          </p:cNvPr>
          <p:cNvSpPr>
            <a:spLocks noGrp="1"/>
          </p:cNvSpPr>
          <p:nvPr/>
        </p:nvSpPr>
        <p:spPr>
          <a:xfrm>
            <a:off x="3124200" y="1409700"/>
            <a:ext cx="404812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4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2104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Хартия 1830 г.:</a:t>
            </a:r>
          </a:p>
        </p:txBody>
      </p:sp>
      <p:sp>
        <p:nvSpPr>
          <p:cNvPr id="8" name="source-16:4:1">
            <a:extLst>
              <a:ext uri="{FF2B5EF4-FFF2-40B4-BE49-F238E27FC236}">
                <a16:creationId xmlns:a16="http://schemas.microsoft.com/office/drawing/2014/main" id="{9657E9EA-6D70-47C5-8407-EDC512C09713}"/>
              </a:ext>
            </a:extLst>
          </p:cNvPr>
          <p:cNvSpPr>
            <a:spLocks noGrp="1"/>
          </p:cNvSpPr>
          <p:nvPr/>
        </p:nvSpPr>
        <p:spPr>
          <a:xfrm>
            <a:off x="3124200" y="1838325"/>
            <a:ext cx="4048125" cy="657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63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063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Основание власти на народном согласии</a:t>
            </a:r>
          </a:p>
        </p:txBody>
      </p:sp>
      <p:sp>
        <p:nvSpPr>
          <p:cNvPr id="9" name="source-16:4:2">
            <a:extLst>
              <a:ext uri="{FF2B5EF4-FFF2-40B4-BE49-F238E27FC236}">
                <a16:creationId xmlns:a16="http://schemas.microsoft.com/office/drawing/2014/main" id="{FD6FAEF0-CD8B-4E61-BBC2-73D7203B70D1}"/>
              </a:ext>
            </a:extLst>
          </p:cNvPr>
          <p:cNvSpPr>
            <a:spLocks noGrp="1"/>
          </p:cNvSpPr>
          <p:nvPr/>
        </p:nvSpPr>
        <p:spPr>
          <a:xfrm>
            <a:off x="3124200" y="2562225"/>
            <a:ext cx="4048125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63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063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Триколор — официальный флаг</a:t>
            </a:r>
          </a:p>
        </p:txBody>
      </p:sp>
      <p:sp>
        <p:nvSpPr>
          <p:cNvPr id="10" name="source-16:4:3">
            <a:extLst>
              <a:ext uri="{FF2B5EF4-FFF2-40B4-BE49-F238E27FC236}">
                <a16:creationId xmlns:a16="http://schemas.microsoft.com/office/drawing/2014/main" id="{4342748E-60CD-48F0-84A6-4EBC276DA35A}"/>
              </a:ext>
            </a:extLst>
          </p:cNvPr>
          <p:cNvSpPr>
            <a:spLocks noGrp="1"/>
          </p:cNvSpPr>
          <p:nvPr/>
        </p:nvSpPr>
        <p:spPr>
          <a:xfrm>
            <a:off x="3124200" y="2981325"/>
            <a:ext cx="4048125" cy="657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63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063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Восстановление гражданских прав</a:t>
            </a:r>
          </a:p>
        </p:txBody>
      </p:sp>
      <p:sp>
        <p:nvSpPr>
          <p:cNvPr id="11" name="source-16:4:4">
            <a:extLst>
              <a:ext uri="{FF2B5EF4-FFF2-40B4-BE49-F238E27FC236}">
                <a16:creationId xmlns:a16="http://schemas.microsoft.com/office/drawing/2014/main" id="{40031C5C-62D7-47F6-A006-42CD7E0EB7B2}"/>
              </a:ext>
            </a:extLst>
          </p:cNvPr>
          <p:cNvSpPr>
            <a:spLocks noGrp="1"/>
          </p:cNvSpPr>
          <p:nvPr/>
        </p:nvSpPr>
        <p:spPr>
          <a:xfrm>
            <a:off x="3124200" y="3705225"/>
            <a:ext cx="4048125" cy="657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63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063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Ограничение полномочий короля</a:t>
            </a:r>
          </a:p>
        </p:txBody>
      </p:sp>
      <p:sp>
        <p:nvSpPr>
          <p:cNvPr id="12" name="source-16:5:1">
            <a:extLst>
              <a:ext uri="{FF2B5EF4-FFF2-40B4-BE49-F238E27FC236}">
                <a16:creationId xmlns:a16="http://schemas.microsoft.com/office/drawing/2014/main" id="{379C9B0C-A631-4CDB-9558-096977CA08EA}"/>
              </a:ext>
            </a:extLst>
          </p:cNvPr>
          <p:cNvSpPr>
            <a:spLocks noGrp="1"/>
          </p:cNvSpPr>
          <p:nvPr/>
        </p:nvSpPr>
        <p:spPr>
          <a:xfrm>
            <a:off x="7553325" y="1409700"/>
            <a:ext cx="41814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42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2142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Экономическая политика:</a:t>
            </a:r>
          </a:p>
        </p:txBody>
      </p:sp>
      <p:sp>
        <p:nvSpPr>
          <p:cNvPr id="13" name="source-16:5:2">
            <a:extLst>
              <a:ext uri="{FF2B5EF4-FFF2-40B4-BE49-F238E27FC236}">
                <a16:creationId xmlns:a16="http://schemas.microsoft.com/office/drawing/2014/main" id="{4473148A-DE2A-44FB-9203-701874B65AB0}"/>
              </a:ext>
            </a:extLst>
          </p:cNvPr>
          <p:cNvSpPr>
            <a:spLocks noGrp="1"/>
          </p:cNvSpPr>
          <p:nvPr/>
        </p:nvSpPr>
        <p:spPr>
          <a:xfrm>
            <a:off x="7553325" y="1847850"/>
            <a:ext cx="41814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Развитие промышленности</a:t>
            </a:r>
          </a:p>
        </p:txBody>
      </p:sp>
      <p:sp>
        <p:nvSpPr>
          <p:cNvPr id="14" name="source-16:5:3">
            <a:extLst>
              <a:ext uri="{FF2B5EF4-FFF2-40B4-BE49-F238E27FC236}">
                <a16:creationId xmlns:a16="http://schemas.microsoft.com/office/drawing/2014/main" id="{C17E7CE1-B7FF-4CB7-AA97-BA1884FA1925}"/>
              </a:ext>
            </a:extLst>
          </p:cNvPr>
          <p:cNvSpPr>
            <a:spLocks noGrp="1"/>
          </p:cNvSpPr>
          <p:nvPr/>
        </p:nvSpPr>
        <p:spPr>
          <a:xfrm>
            <a:off x="7553325" y="2286000"/>
            <a:ext cx="41814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Строительство железных дорог</a:t>
            </a:r>
          </a:p>
        </p:txBody>
      </p:sp>
      <p:sp>
        <p:nvSpPr>
          <p:cNvPr id="15" name="source-16:5:4">
            <a:extLst>
              <a:ext uri="{FF2B5EF4-FFF2-40B4-BE49-F238E27FC236}">
                <a16:creationId xmlns:a16="http://schemas.microsoft.com/office/drawing/2014/main" id="{7445B69A-FF5D-4E42-84BE-30F27547FBBF}"/>
              </a:ext>
            </a:extLst>
          </p:cNvPr>
          <p:cNvSpPr>
            <a:spLocks noGrp="1"/>
          </p:cNvSpPr>
          <p:nvPr/>
        </p:nvSpPr>
        <p:spPr>
          <a:xfrm>
            <a:off x="7553325" y="2724150"/>
            <a:ext cx="41814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Рост числа предпринимателей</a:t>
            </a:r>
          </a:p>
        </p:txBody>
      </p:sp>
      <p:sp>
        <p:nvSpPr>
          <p:cNvPr id="16" name="source-16:5:5">
            <a:extLst>
              <a:ext uri="{FF2B5EF4-FFF2-40B4-BE49-F238E27FC236}">
                <a16:creationId xmlns:a16="http://schemas.microsoft.com/office/drawing/2014/main" id="{0B7F7244-AFC8-40E0-8B51-74FFFA350948}"/>
              </a:ext>
            </a:extLst>
          </p:cNvPr>
          <p:cNvSpPr>
            <a:spLocks noGrp="1"/>
          </p:cNvSpPr>
          <p:nvPr/>
        </p:nvSpPr>
        <p:spPr>
          <a:xfrm>
            <a:off x="7553325" y="3162300"/>
            <a:ext cx="4181475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Увеличение количества наёмных рабочих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36241D1-6141-491B-9469-835B03F098E7}"/>
              </a:ext>
            </a:extLst>
          </p:cNvPr>
          <p:cNvSpPr>
            <a:spLocks noGrp="1"/>
          </p:cNvSpPr>
          <p:nvPr/>
        </p:nvSpPr>
        <p:spPr>
          <a:xfrm>
            <a:off x="3105150" y="4733925"/>
            <a:ext cx="8629650" cy="1571625"/>
          </a:xfrm>
          <a:prstGeom prst="rect">
            <a:avLst/>
          </a:prstGeom>
          <a:solidFill>
            <a:srgbClr val="E7E2D6"/>
          </a:solidFill>
          <a:ln w="0">
            <a:noFill/>
          </a:ln>
        </p:spPr>
      </p:sp>
      <p:sp>
        <p:nvSpPr>
          <p:cNvPr id="18" name="source-16:7:0">
            <a:extLst>
              <a:ext uri="{FF2B5EF4-FFF2-40B4-BE49-F238E27FC236}">
                <a16:creationId xmlns:a16="http://schemas.microsoft.com/office/drawing/2014/main" id="{1103D012-654E-4A12-9BC8-BD80F7E64EDA}"/>
              </a:ext>
            </a:extLst>
          </p:cNvPr>
          <p:cNvSpPr>
            <a:spLocks noGrp="1"/>
          </p:cNvSpPr>
          <p:nvPr/>
        </p:nvSpPr>
        <p:spPr>
          <a:xfrm>
            <a:off x="3314700" y="4895850"/>
            <a:ext cx="82105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9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2219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Избирательная система:</a:t>
            </a:r>
          </a:p>
        </p:txBody>
      </p:sp>
      <p:sp>
        <p:nvSpPr>
          <p:cNvPr id="19" name="source-16:7:1">
            <a:extLst>
              <a:ext uri="{FF2B5EF4-FFF2-40B4-BE49-F238E27FC236}">
                <a16:creationId xmlns:a16="http://schemas.microsoft.com/office/drawing/2014/main" id="{12C138AA-A36C-4BFA-9519-06C139514FD8}"/>
              </a:ext>
            </a:extLst>
          </p:cNvPr>
          <p:cNvSpPr>
            <a:spLocks noGrp="1"/>
          </p:cNvSpPr>
          <p:nvPr/>
        </p:nvSpPr>
        <p:spPr>
          <a:xfrm>
            <a:off x="3314700" y="5334000"/>
            <a:ext cx="82105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Понижение имущественного ценза</a:t>
            </a:r>
          </a:p>
        </p:txBody>
      </p:sp>
      <p:sp>
        <p:nvSpPr>
          <p:cNvPr id="20" name="source-16:7:2">
            <a:extLst>
              <a:ext uri="{FF2B5EF4-FFF2-40B4-BE49-F238E27FC236}">
                <a16:creationId xmlns:a16="http://schemas.microsoft.com/office/drawing/2014/main" id="{67828410-F3FF-4A1A-AAE6-08E4C68B04BC}"/>
              </a:ext>
            </a:extLst>
          </p:cNvPr>
          <p:cNvSpPr>
            <a:spLocks noGrp="1"/>
          </p:cNvSpPr>
          <p:nvPr/>
        </p:nvSpPr>
        <p:spPr>
          <a:xfrm>
            <a:off x="3314700" y="5772150"/>
            <a:ext cx="82105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Сохранение ограниченного числа избирателей</a:t>
            </a:r>
          </a:p>
        </p:txBody>
      </p:sp>
    </p:spTree>
    <p:extLst>
      <p:ext uri="{BB962C8B-B14F-4D97-AF65-F5344CB8AC3E}">
        <p14:creationId xmlns:p14="http://schemas.microsoft.com/office/powerpoint/2010/main" val="12584843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ource-17:2:0">
            <a:extLst>
              <a:ext uri="{FF2B5EF4-FFF2-40B4-BE49-F238E27FC236}">
                <a16:creationId xmlns:a16="http://schemas.microsoft.com/office/drawing/2014/main" id="{EDE98E18-020D-41C4-8D4F-C88C5F332AFB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112776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150" b="0">
                <a:solidFill>
                  <a:srgbClr val="172D43"/>
                </a:solidFill>
                <a:latin typeface="Georgia"/>
                <a:ea typeface="Georgia"/>
                <a:cs typeface="Georgia"/>
              </a:defRPr>
            </a:pPr>
            <a:r>
              <a:rPr sz="3150" b="0">
                <a:solidFill>
                  <a:srgbClr val="172D43"/>
                </a:solidFill>
                <a:latin typeface="Georgia"/>
                <a:ea typeface="Georgia"/>
                <a:cs typeface="Georgia"/>
              </a:rPr>
              <a:t>Июльская монархия 1830—1848 гг.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FB8AF5A7-6249-417A-90FD-12664453B49D}"/>
              </a:ext>
            </a:extLst>
          </p:cNvPr>
          <p:cNvSpPr>
            <a:spLocks noGrp="1"/>
          </p:cNvSpPr>
          <p:nvPr/>
        </p:nvSpPr>
        <p:spPr>
          <a:xfrm>
            <a:off x="457200" y="1047750"/>
            <a:ext cx="11277600" cy="0"/>
          </a:xfrm>
          <a:prstGeom prst="line">
            <a:avLst/>
          </a:prstGeom>
          <a:noFill/>
          <a:ln w="9525">
            <a:solidFill>
              <a:srgbClr val="A68A55"/>
            </a:solidFill>
          </a:ln>
        </p:spPr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C01539B1-8C8B-4C6B-964F-7CA035CF7C7A}"/>
              </a:ext>
            </a:extLst>
          </p:cNvPr>
          <p:cNvSpPr>
            <a:spLocks noGrp="1"/>
          </p:cNvSpPr>
          <p:nvPr/>
        </p:nvSpPr>
        <p:spPr>
          <a:xfrm>
            <a:off x="457200" y="6496050"/>
            <a:ext cx="11277600" cy="0"/>
          </a:xfrm>
          <a:prstGeom prst="line">
            <a:avLst/>
          </a:prstGeom>
          <a:noFill/>
          <a:ln w="6668">
            <a:solidFill>
              <a:srgbClr val="D8D1C2"/>
            </a:solidFill>
          </a:ln>
        </p:spPr>
      </p:sp>
      <p:sp>
        <p:nvSpPr>
          <p:cNvPr id="4" name="100ballnik.com">
            <a:extLst>
              <a:ext uri="{FF2B5EF4-FFF2-40B4-BE49-F238E27FC236}">
                <a16:creationId xmlns:a16="http://schemas.microsoft.com/office/drawing/2014/main" id="{3C25F2C5-6822-4649-802C-16CF6E10E302}"/>
              </a:ext>
            </a:extLst>
          </p:cNvPr>
          <p:cNvSpPr>
            <a:spLocks noGrp="1"/>
          </p:cNvSpPr>
          <p:nvPr/>
        </p:nvSpPr>
        <p:spPr>
          <a:xfrm>
            <a:off x="10096500" y="6572250"/>
            <a:ext cx="16383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776E62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76E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7BDFD0E9-A23F-470F-9544-5372C7BD08C1}"/>
              </a:ext>
            </a:extLst>
          </p:cNvPr>
          <p:cNvSpPr>
            <a:spLocks noGrp="1"/>
          </p:cNvSpPr>
          <p:nvPr/>
        </p:nvSpPr>
        <p:spPr>
          <a:xfrm>
            <a:off x="457200" y="1276350"/>
            <a:ext cx="3581400" cy="0"/>
          </a:xfrm>
          <a:prstGeom prst="line">
            <a:avLst/>
          </a:prstGeom>
          <a:noFill/>
          <a:ln w="28575">
            <a:solidFill>
              <a:srgbClr val="842C3B"/>
            </a:solidFill>
          </a:ln>
        </p:spPr>
      </p:sp>
      <p:sp>
        <p:nvSpPr>
          <p:cNvPr id="6" name="source-17:4:0">
            <a:extLst>
              <a:ext uri="{FF2B5EF4-FFF2-40B4-BE49-F238E27FC236}">
                <a16:creationId xmlns:a16="http://schemas.microsoft.com/office/drawing/2014/main" id="{CAE65C24-9B88-4B9A-9570-A0B8470304ED}"/>
              </a:ext>
            </a:extLst>
          </p:cNvPr>
          <p:cNvSpPr>
            <a:spLocks noGrp="1"/>
          </p:cNvSpPr>
          <p:nvPr/>
        </p:nvSpPr>
        <p:spPr>
          <a:xfrm>
            <a:off x="457200" y="1390650"/>
            <a:ext cx="3581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Социальные проблемы:</a:t>
            </a:r>
          </a:p>
        </p:txBody>
      </p:sp>
      <p:sp>
        <p:nvSpPr>
          <p:cNvPr id="7" name="source-17:4:1">
            <a:extLst>
              <a:ext uri="{FF2B5EF4-FFF2-40B4-BE49-F238E27FC236}">
                <a16:creationId xmlns:a16="http://schemas.microsoft.com/office/drawing/2014/main" id="{96CBF79A-4D18-4987-93BE-1B8F19B1FDA7}"/>
              </a:ext>
            </a:extLst>
          </p:cNvPr>
          <p:cNvSpPr>
            <a:spLocks noGrp="1"/>
          </p:cNvSpPr>
          <p:nvPr/>
        </p:nvSpPr>
        <p:spPr>
          <a:xfrm>
            <a:off x="457200" y="1666875"/>
            <a:ext cx="3581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Рабочий вопрос:</a:t>
            </a:r>
          </a:p>
        </p:txBody>
      </p:sp>
      <p:sp>
        <p:nvSpPr>
          <p:cNvPr id="8" name="source-17:4:2">
            <a:extLst>
              <a:ext uri="{FF2B5EF4-FFF2-40B4-BE49-F238E27FC236}">
                <a16:creationId xmlns:a16="http://schemas.microsoft.com/office/drawing/2014/main" id="{6BAA39FC-276F-45AB-86DD-5A68E4168548}"/>
              </a:ext>
            </a:extLst>
          </p:cNvPr>
          <p:cNvSpPr>
            <a:spLocks noGrp="1"/>
          </p:cNvSpPr>
          <p:nvPr/>
        </p:nvSpPr>
        <p:spPr>
          <a:xfrm>
            <a:off x="457200" y="1943100"/>
            <a:ext cx="3581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Восстания ткачей в Лионе (</a:t>
            </a:r>
            <a:r>
              <a:rPr sz="15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1831</a:t>
            </a: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,</a:t>
            </a:r>
            <a:r>
              <a:rPr sz="15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 1834</a:t>
            </a: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)</a:t>
            </a:r>
          </a:p>
        </p:txBody>
      </p:sp>
      <p:sp>
        <p:nvSpPr>
          <p:cNvPr id="9" name="source-17:4:3">
            <a:extLst>
              <a:ext uri="{FF2B5EF4-FFF2-40B4-BE49-F238E27FC236}">
                <a16:creationId xmlns:a16="http://schemas.microsoft.com/office/drawing/2014/main" id="{7173BC75-A3F7-4038-BF51-4A9C59A3116C}"/>
              </a:ext>
            </a:extLst>
          </p:cNvPr>
          <p:cNvSpPr>
            <a:spLocks noGrp="1"/>
          </p:cNvSpPr>
          <p:nvPr/>
        </p:nvSpPr>
        <p:spPr>
          <a:xfrm>
            <a:off x="457200" y="2219325"/>
            <a:ext cx="35814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Рост популярности социалистических идей</a:t>
            </a:r>
          </a:p>
        </p:txBody>
      </p:sp>
      <p:sp>
        <p:nvSpPr>
          <p:cNvPr id="10" name="source-17:4:4">
            <a:extLst>
              <a:ext uri="{FF2B5EF4-FFF2-40B4-BE49-F238E27FC236}">
                <a16:creationId xmlns:a16="http://schemas.microsoft.com/office/drawing/2014/main" id="{DD681459-C04B-490B-A388-15A98E31C1FE}"/>
              </a:ext>
            </a:extLst>
          </p:cNvPr>
          <p:cNvSpPr>
            <a:spLocks noGrp="1"/>
          </p:cNvSpPr>
          <p:nvPr/>
        </p:nvSpPr>
        <p:spPr>
          <a:xfrm>
            <a:off x="457200" y="2724150"/>
            <a:ext cx="3581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Создание тайных организаций</a:t>
            </a:r>
          </a:p>
        </p:txBody>
      </p:sp>
      <p:sp>
        <p:nvSpPr>
          <p:cNvPr id="11" name="source-17:4:5">
            <a:extLst>
              <a:ext uri="{FF2B5EF4-FFF2-40B4-BE49-F238E27FC236}">
                <a16:creationId xmlns:a16="http://schemas.microsoft.com/office/drawing/2014/main" id="{F333A854-A00B-472C-9222-1A6E09379E2C}"/>
              </a:ext>
            </a:extLst>
          </p:cNvPr>
          <p:cNvSpPr>
            <a:spLocks noGrp="1"/>
          </p:cNvSpPr>
          <p:nvPr/>
        </p:nvSpPr>
        <p:spPr>
          <a:xfrm>
            <a:off x="457200" y="3000375"/>
            <a:ext cx="3581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Политические противоречия:</a:t>
            </a:r>
          </a:p>
        </p:txBody>
      </p:sp>
      <p:sp>
        <p:nvSpPr>
          <p:cNvPr id="12" name="source-17:4:6">
            <a:extLst>
              <a:ext uri="{FF2B5EF4-FFF2-40B4-BE49-F238E27FC236}">
                <a16:creationId xmlns:a16="http://schemas.microsoft.com/office/drawing/2014/main" id="{A2C994DA-13D4-470B-AE74-5ECE7652A3A6}"/>
              </a:ext>
            </a:extLst>
          </p:cNvPr>
          <p:cNvSpPr>
            <a:spLocks noGrp="1"/>
          </p:cNvSpPr>
          <p:nvPr/>
        </p:nvSpPr>
        <p:spPr>
          <a:xfrm>
            <a:off x="457200" y="3276600"/>
            <a:ext cx="35814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Требования буржуазии о расширении прав</a:t>
            </a:r>
          </a:p>
        </p:txBody>
      </p:sp>
      <p:sp>
        <p:nvSpPr>
          <p:cNvPr id="13" name="source-17:4:7">
            <a:extLst>
              <a:ext uri="{FF2B5EF4-FFF2-40B4-BE49-F238E27FC236}">
                <a16:creationId xmlns:a16="http://schemas.microsoft.com/office/drawing/2014/main" id="{CE1645BE-143F-4DDA-AA2A-617BC4BA1658}"/>
              </a:ext>
            </a:extLst>
          </p:cNvPr>
          <p:cNvSpPr>
            <a:spLocks noGrp="1"/>
          </p:cNvSpPr>
          <p:nvPr/>
        </p:nvSpPr>
        <p:spPr>
          <a:xfrm>
            <a:off x="457200" y="3781425"/>
            <a:ext cx="3581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Недовольство рабочих</a:t>
            </a:r>
          </a:p>
        </p:txBody>
      </p:sp>
      <p:sp>
        <p:nvSpPr>
          <p:cNvPr id="14" name="source-17:4:8">
            <a:extLst>
              <a:ext uri="{FF2B5EF4-FFF2-40B4-BE49-F238E27FC236}">
                <a16:creationId xmlns:a16="http://schemas.microsoft.com/office/drawing/2014/main" id="{AEF63F53-A7C4-4EFC-93D9-86D12D7AF38F}"/>
              </a:ext>
            </a:extLst>
          </p:cNvPr>
          <p:cNvSpPr>
            <a:spLocks noGrp="1"/>
          </p:cNvSpPr>
          <p:nvPr/>
        </p:nvSpPr>
        <p:spPr>
          <a:xfrm>
            <a:off x="457200" y="4057650"/>
            <a:ext cx="3581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Политический раскол:</a:t>
            </a:r>
          </a:p>
        </p:txBody>
      </p:sp>
      <p:sp>
        <p:nvSpPr>
          <p:cNvPr id="15" name="source-17:4:9">
            <a:extLst>
              <a:ext uri="{FF2B5EF4-FFF2-40B4-BE49-F238E27FC236}">
                <a16:creationId xmlns:a16="http://schemas.microsoft.com/office/drawing/2014/main" id="{773B3E07-7746-4B31-9A8B-58F745A0ADD7}"/>
              </a:ext>
            </a:extLst>
          </p:cNvPr>
          <p:cNvSpPr>
            <a:spLocks noGrp="1"/>
          </p:cNvSpPr>
          <p:nvPr/>
        </p:nvSpPr>
        <p:spPr>
          <a:xfrm>
            <a:off x="457200" y="4333875"/>
            <a:ext cx="3581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Монархические группы:</a:t>
            </a:r>
          </a:p>
        </p:txBody>
      </p:sp>
      <p:sp>
        <p:nvSpPr>
          <p:cNvPr id="16" name="source-17:4:10">
            <a:extLst>
              <a:ext uri="{FF2B5EF4-FFF2-40B4-BE49-F238E27FC236}">
                <a16:creationId xmlns:a16="http://schemas.microsoft.com/office/drawing/2014/main" id="{92EDF557-65C8-4587-B07A-70EAB19A9FF6}"/>
              </a:ext>
            </a:extLst>
          </p:cNvPr>
          <p:cNvSpPr>
            <a:spLocks noGrp="1"/>
          </p:cNvSpPr>
          <p:nvPr/>
        </p:nvSpPr>
        <p:spPr>
          <a:xfrm>
            <a:off x="457200" y="4610100"/>
            <a:ext cx="3581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Орлеанисты (сторонники Луи-Филиппа)</a:t>
            </a:r>
          </a:p>
        </p:txBody>
      </p:sp>
      <p:sp>
        <p:nvSpPr>
          <p:cNvPr id="17" name="source-17:4:11">
            <a:extLst>
              <a:ext uri="{FF2B5EF4-FFF2-40B4-BE49-F238E27FC236}">
                <a16:creationId xmlns:a16="http://schemas.microsoft.com/office/drawing/2014/main" id="{4962D48A-6341-4CED-9E55-05EAD3F017BB}"/>
              </a:ext>
            </a:extLst>
          </p:cNvPr>
          <p:cNvSpPr>
            <a:spLocks noGrp="1"/>
          </p:cNvSpPr>
          <p:nvPr/>
        </p:nvSpPr>
        <p:spPr>
          <a:xfrm>
            <a:off x="457200" y="4886325"/>
            <a:ext cx="35814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Бурбонисты (сторонники старшей ветви)</a:t>
            </a:r>
          </a:p>
        </p:txBody>
      </p:sp>
      <p:sp>
        <p:nvSpPr>
          <p:cNvPr id="18" name="source-17:4:12">
            <a:extLst>
              <a:ext uri="{FF2B5EF4-FFF2-40B4-BE49-F238E27FC236}">
                <a16:creationId xmlns:a16="http://schemas.microsoft.com/office/drawing/2014/main" id="{DAF14DCB-55FA-47D8-88CD-6EFCED6AFF43}"/>
              </a:ext>
            </a:extLst>
          </p:cNvPr>
          <p:cNvSpPr>
            <a:spLocks noGrp="1"/>
          </p:cNvSpPr>
          <p:nvPr/>
        </p:nvSpPr>
        <p:spPr>
          <a:xfrm>
            <a:off x="457200" y="5391150"/>
            <a:ext cx="35814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Бонапартисты (сторонники наследия Наполеона)</a:t>
            </a:r>
          </a:p>
        </p:txBody>
      </p:sp>
      <p:sp>
        <p:nv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1EEAF740-28D7-4A32-A37C-023DD40E80D3}"/>
              </a:ext>
            </a:extLst>
          </p:cNvPr>
          <p:cNvSpPr>
            <a:spLocks noGrp="1"/>
          </p:cNvSpPr>
          <p:nvPr/>
        </p:nvSpPr>
        <p:spPr>
          <a:xfrm>
            <a:off x="4171950" y="1390650"/>
            <a:ext cx="0" cy="4914900"/>
          </a:xfrm>
          <a:prstGeom prst="line">
            <a:avLst/>
          </a:prstGeom>
          <a:noFill/>
          <a:ln w="9525">
            <a:solidFill>
              <a:srgbClr val="D8D1C2"/>
            </a:solidFill>
          </a:ln>
        </p:spPr>
      </p:sp>
      <p:sp>
        <p:nv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28A8E413-9B85-4AD9-AE23-BD5EC63A4C6C}"/>
              </a:ext>
            </a:extLst>
          </p:cNvPr>
          <p:cNvSpPr>
            <a:spLocks noGrp="1"/>
          </p:cNvSpPr>
          <p:nvPr/>
        </p:nvSpPr>
        <p:spPr>
          <a:xfrm>
            <a:off x="4305300" y="1276350"/>
            <a:ext cx="3581400" cy="0"/>
          </a:xfrm>
          <a:prstGeom prst="line">
            <a:avLst/>
          </a:prstGeom>
          <a:noFill/>
          <a:ln w="28575">
            <a:solidFill>
              <a:srgbClr val="A68A55"/>
            </a:solidFill>
          </a:ln>
        </p:spPr>
      </p:sp>
      <p:sp>
        <p:nvSpPr>
          <p:cNvPr id="21" name="source-17:4:13">
            <a:extLst>
              <a:ext uri="{FF2B5EF4-FFF2-40B4-BE49-F238E27FC236}">
                <a16:creationId xmlns:a16="http://schemas.microsoft.com/office/drawing/2014/main" id="{1684D395-1D13-4F88-8843-565B1038EFE9}"/>
              </a:ext>
            </a:extLst>
          </p:cNvPr>
          <p:cNvSpPr>
            <a:spLocks noGrp="1"/>
          </p:cNvSpPr>
          <p:nvPr/>
        </p:nvSpPr>
        <p:spPr>
          <a:xfrm>
            <a:off x="4305300" y="1390650"/>
            <a:ext cx="3581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Культ Наполеона:</a:t>
            </a:r>
          </a:p>
        </p:txBody>
      </p:sp>
      <p:sp>
        <p:nvSpPr>
          <p:cNvPr id="22" name="source-17:4:14">
            <a:extLst>
              <a:ext uri="{FF2B5EF4-FFF2-40B4-BE49-F238E27FC236}">
                <a16:creationId xmlns:a16="http://schemas.microsoft.com/office/drawing/2014/main" id="{ECE5C339-56CD-42DC-99D8-250F108F33C8}"/>
              </a:ext>
            </a:extLst>
          </p:cNvPr>
          <p:cNvSpPr>
            <a:spLocks noGrp="1"/>
          </p:cNvSpPr>
          <p:nvPr/>
        </p:nvSpPr>
        <p:spPr>
          <a:xfrm>
            <a:off x="4305300" y="1666875"/>
            <a:ext cx="3581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Возрождение интереса:</a:t>
            </a:r>
          </a:p>
        </p:txBody>
      </p:sp>
      <p:sp>
        <p:nvSpPr>
          <p:cNvPr id="23" name="source-17:4:15">
            <a:extLst>
              <a:ext uri="{FF2B5EF4-FFF2-40B4-BE49-F238E27FC236}">
                <a16:creationId xmlns:a16="http://schemas.microsoft.com/office/drawing/2014/main" id="{EB959885-2543-4888-8917-504478980889}"/>
              </a:ext>
            </a:extLst>
          </p:cNvPr>
          <p:cNvSpPr>
            <a:spLocks noGrp="1"/>
          </p:cNvSpPr>
          <p:nvPr/>
        </p:nvSpPr>
        <p:spPr>
          <a:xfrm>
            <a:off x="4305300" y="1943100"/>
            <a:ext cx="3581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Историзация личности императора</a:t>
            </a:r>
          </a:p>
        </p:txBody>
      </p:sp>
      <p:sp>
        <p:nvSpPr>
          <p:cNvPr id="24" name="source-17:4:16">
            <a:extLst>
              <a:ext uri="{FF2B5EF4-FFF2-40B4-BE49-F238E27FC236}">
                <a16:creationId xmlns:a16="http://schemas.microsoft.com/office/drawing/2014/main" id="{7E71DB04-E331-4D35-9E53-C18DC16B8378}"/>
              </a:ext>
            </a:extLst>
          </p:cNvPr>
          <p:cNvSpPr>
            <a:spLocks noGrp="1"/>
          </p:cNvSpPr>
          <p:nvPr/>
        </p:nvSpPr>
        <p:spPr>
          <a:xfrm>
            <a:off x="4305300" y="2219325"/>
            <a:ext cx="3581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Переименование улиц</a:t>
            </a:r>
          </a:p>
        </p:txBody>
      </p:sp>
      <p:sp>
        <p:nvSpPr>
          <p:cNvPr id="25" name="source-17:4:17">
            <a:extLst>
              <a:ext uri="{FF2B5EF4-FFF2-40B4-BE49-F238E27FC236}">
                <a16:creationId xmlns:a16="http://schemas.microsoft.com/office/drawing/2014/main" id="{FBEC82A6-362D-425D-B850-D73E10599164}"/>
              </a:ext>
            </a:extLst>
          </p:cNvPr>
          <p:cNvSpPr>
            <a:spLocks noGrp="1"/>
          </p:cNvSpPr>
          <p:nvPr/>
        </p:nvSpPr>
        <p:spPr>
          <a:xfrm>
            <a:off x="4305300" y="2495550"/>
            <a:ext cx="35814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Завершение строительства Триумфальной арки</a:t>
            </a:r>
          </a:p>
        </p:txBody>
      </p:sp>
      <p:sp>
        <p:nvSpPr>
          <p:cNvPr id="26" name="source-17:4:18">
            <a:extLst>
              <a:ext uri="{FF2B5EF4-FFF2-40B4-BE49-F238E27FC236}">
                <a16:creationId xmlns:a16="http://schemas.microsoft.com/office/drawing/2014/main" id="{0AEA1ECD-C823-4B64-BA8B-BFF244EE3AC7}"/>
              </a:ext>
            </a:extLst>
          </p:cNvPr>
          <p:cNvSpPr>
            <a:spLocks noGrp="1"/>
          </p:cNvSpPr>
          <p:nvPr/>
        </p:nvSpPr>
        <p:spPr>
          <a:xfrm>
            <a:off x="4305300" y="3000375"/>
            <a:ext cx="3581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Перезахоронение останков (</a:t>
            </a:r>
            <a:r>
              <a:rPr sz="15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1840</a:t>
            </a: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)</a:t>
            </a:r>
          </a:p>
        </p:txBody>
      </p:sp>
      <p:sp>
        <p:nvSpPr>
          <p:cNvPr id="27" name="source-17:4:19">
            <a:extLst>
              <a:ext uri="{FF2B5EF4-FFF2-40B4-BE49-F238E27FC236}">
                <a16:creationId xmlns:a16="http://schemas.microsoft.com/office/drawing/2014/main" id="{782C21F0-43F6-4037-8137-E4E9BBDC36C4}"/>
              </a:ext>
            </a:extLst>
          </p:cNvPr>
          <p:cNvSpPr>
            <a:spLocks noGrp="1"/>
          </p:cNvSpPr>
          <p:nvPr/>
        </p:nvSpPr>
        <p:spPr>
          <a:xfrm>
            <a:off x="4305300" y="3276600"/>
            <a:ext cx="3581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Значение:</a:t>
            </a:r>
          </a:p>
        </p:txBody>
      </p:sp>
      <p:sp>
        <p:nvSpPr>
          <p:cNvPr id="28" name="source-17:4:20">
            <a:extLst>
              <a:ext uri="{FF2B5EF4-FFF2-40B4-BE49-F238E27FC236}">
                <a16:creationId xmlns:a16="http://schemas.microsoft.com/office/drawing/2014/main" id="{CC534985-ECF1-4C8C-9726-A5838339ABD1}"/>
              </a:ext>
            </a:extLst>
          </p:cNvPr>
          <p:cNvSpPr>
            <a:spLocks noGrp="1"/>
          </p:cNvSpPr>
          <p:nvPr/>
        </p:nvSpPr>
        <p:spPr>
          <a:xfrm>
            <a:off x="4305300" y="3552825"/>
            <a:ext cx="3581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Символ национальной славы</a:t>
            </a:r>
          </a:p>
        </p:txBody>
      </p:sp>
      <p:sp>
        <p:nvSpPr>
          <p:cNvPr id="29" name="source-17:4:21">
            <a:extLst>
              <a:ext uri="{FF2B5EF4-FFF2-40B4-BE49-F238E27FC236}">
                <a16:creationId xmlns:a16="http://schemas.microsoft.com/office/drawing/2014/main" id="{4AD6FA90-868D-4C5D-B45A-866250ADD26C}"/>
              </a:ext>
            </a:extLst>
          </p:cNvPr>
          <p:cNvSpPr>
            <a:spLocks noGrp="1"/>
          </p:cNvSpPr>
          <p:nvPr/>
        </p:nvSpPr>
        <p:spPr>
          <a:xfrm>
            <a:off x="4305300" y="3829050"/>
            <a:ext cx="3581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Легенда о былых триумфах</a:t>
            </a:r>
          </a:p>
        </p:txBody>
      </p:sp>
      <p:sp>
        <p:nvSpPr>
          <p:cNvPr id="30" name="source-17:4:22">
            <a:extLst>
              <a:ext uri="{FF2B5EF4-FFF2-40B4-BE49-F238E27FC236}">
                <a16:creationId xmlns:a16="http://schemas.microsoft.com/office/drawing/2014/main" id="{C27A3741-F410-4B9F-A9FD-C3E86D3B809B}"/>
              </a:ext>
            </a:extLst>
          </p:cNvPr>
          <p:cNvSpPr>
            <a:spLocks noGrp="1"/>
          </p:cNvSpPr>
          <p:nvPr/>
        </p:nvSpPr>
        <p:spPr>
          <a:xfrm>
            <a:off x="4305300" y="4105275"/>
            <a:ext cx="3581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Влияние на революцию</a:t>
            </a:r>
            <a:r>
              <a:rPr sz="15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 1848 г.</a:t>
            </a:r>
          </a:p>
        </p:txBody>
      </p:sp>
      <p:sp>
        <p:nvSpPr>
          <p:cNvPr id="31" name="source-17:4:23">
            <a:extLst>
              <a:ext uri="{FF2B5EF4-FFF2-40B4-BE49-F238E27FC236}">
                <a16:creationId xmlns:a16="http://schemas.microsoft.com/office/drawing/2014/main" id="{436A168A-083C-4E41-9D03-F005E85E44B3}"/>
              </a:ext>
            </a:extLst>
          </p:cNvPr>
          <p:cNvSpPr>
            <a:spLocks noGrp="1"/>
          </p:cNvSpPr>
          <p:nvPr/>
        </p:nvSpPr>
        <p:spPr>
          <a:xfrm>
            <a:off x="4305300" y="4381500"/>
            <a:ext cx="3581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Итоги периода:</a:t>
            </a:r>
          </a:p>
        </p:txBody>
      </p:sp>
      <p:sp>
        <p:nvSpPr>
          <p:cNvPr id="32" name="source-17:4:24">
            <a:extLst>
              <a:ext uri="{FF2B5EF4-FFF2-40B4-BE49-F238E27FC236}">
                <a16:creationId xmlns:a16="http://schemas.microsoft.com/office/drawing/2014/main" id="{B2CB0D84-1FA4-4147-8B97-2A6BE4F3713D}"/>
              </a:ext>
            </a:extLst>
          </p:cNvPr>
          <p:cNvSpPr>
            <a:spLocks noGrp="1"/>
          </p:cNvSpPr>
          <p:nvPr/>
        </p:nvSpPr>
        <p:spPr>
          <a:xfrm>
            <a:off x="4305300" y="4657725"/>
            <a:ext cx="35814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Неспособность решить ключевые социальные проблемы</a:t>
            </a:r>
          </a:p>
        </p:txBody>
      </p:sp>
      <p:sp>
        <p:nvSpPr>
          <p:cNvPr id="33" name="source-17:4:25">
            <a:extLst>
              <a:ext uri="{FF2B5EF4-FFF2-40B4-BE49-F238E27FC236}">
                <a16:creationId xmlns:a16="http://schemas.microsoft.com/office/drawing/2014/main" id="{92368B8E-23B7-4FE4-8F58-5A63A6F88C75}"/>
              </a:ext>
            </a:extLst>
          </p:cNvPr>
          <p:cNvSpPr>
            <a:spLocks noGrp="1"/>
          </p:cNvSpPr>
          <p:nvPr/>
        </p:nvSpPr>
        <p:spPr>
          <a:xfrm>
            <a:off x="4305300" y="5162550"/>
            <a:ext cx="35814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Растущее недовольство различных слоёв общества</a:t>
            </a:r>
          </a:p>
        </p:txBody>
      </p:sp>
      <p:sp>
        <p:nvSpPr>
          <p:cNvPr id="34" name="source-17:4:26">
            <a:extLst>
              <a:ext uri="{FF2B5EF4-FFF2-40B4-BE49-F238E27FC236}">
                <a16:creationId xmlns:a16="http://schemas.microsoft.com/office/drawing/2014/main" id="{487FCAF6-10A7-4C59-A73D-AF18C3B0AA7C}"/>
              </a:ext>
            </a:extLst>
          </p:cNvPr>
          <p:cNvSpPr>
            <a:spLocks noGrp="1"/>
          </p:cNvSpPr>
          <p:nvPr/>
        </p:nvSpPr>
        <p:spPr>
          <a:xfrm>
            <a:off x="4305300" y="5667375"/>
            <a:ext cx="35814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Формирование предпосылок для новых революционных событий</a:t>
            </a:r>
          </a:p>
        </p:txBody>
      </p:sp>
      <p:sp>
        <p:nv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50D923D4-788E-4FD4-97D0-F8ED56987CAE}"/>
              </a:ext>
            </a:extLst>
          </p:cNvPr>
          <p:cNvSpPr>
            <a:spLocks noGrp="1"/>
          </p:cNvSpPr>
          <p:nvPr/>
        </p:nvSpPr>
        <p:spPr>
          <a:xfrm>
            <a:off x="8020050" y="1390650"/>
            <a:ext cx="0" cy="4914900"/>
          </a:xfrm>
          <a:prstGeom prst="line">
            <a:avLst/>
          </a:prstGeom>
          <a:noFill/>
          <a:ln w="9525">
            <a:solidFill>
              <a:srgbClr val="D8D1C2"/>
            </a:solidFill>
          </a:ln>
        </p:spPr>
      </p:sp>
      <p:sp>
        <p:nv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E48E513C-8A35-4870-8CB1-FB14103482C3}"/>
              </a:ext>
            </a:extLst>
          </p:cNvPr>
          <p:cNvSpPr>
            <a:spLocks noGrp="1"/>
          </p:cNvSpPr>
          <p:nvPr/>
        </p:nvSpPr>
        <p:spPr>
          <a:xfrm>
            <a:off x="8153400" y="1276350"/>
            <a:ext cx="3581400" cy="0"/>
          </a:xfrm>
          <a:prstGeom prst="line">
            <a:avLst/>
          </a:prstGeom>
          <a:noFill/>
          <a:ln w="28575">
            <a:solidFill>
              <a:srgbClr val="842C3B"/>
            </a:solidFill>
          </a:ln>
        </p:spPr>
      </p:sp>
      <p:sp>
        <p:nvSpPr>
          <p:cNvPr id="37" name="source-17:5:0">
            <a:extLst>
              <a:ext uri="{FF2B5EF4-FFF2-40B4-BE49-F238E27FC236}">
                <a16:creationId xmlns:a16="http://schemas.microsoft.com/office/drawing/2014/main" id="{940C1F7B-6675-4B71-AE65-D34F388E7BB2}"/>
              </a:ext>
            </a:extLst>
          </p:cNvPr>
          <p:cNvSpPr>
            <a:spLocks noGrp="1"/>
          </p:cNvSpPr>
          <p:nvPr/>
        </p:nvSpPr>
        <p:spPr>
          <a:xfrm>
            <a:off x="8153400" y="1390650"/>
            <a:ext cx="3581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Социальные проблемы:</a:t>
            </a:r>
          </a:p>
        </p:txBody>
      </p:sp>
      <p:sp>
        <p:nvSpPr>
          <p:cNvPr id="38" name="source-17:5:1">
            <a:extLst>
              <a:ext uri="{FF2B5EF4-FFF2-40B4-BE49-F238E27FC236}">
                <a16:creationId xmlns:a16="http://schemas.microsoft.com/office/drawing/2014/main" id="{A6F6E153-FFD9-416F-BB47-DB1798B570F8}"/>
              </a:ext>
            </a:extLst>
          </p:cNvPr>
          <p:cNvSpPr>
            <a:spLocks noGrp="1"/>
          </p:cNvSpPr>
          <p:nvPr/>
        </p:nvSpPr>
        <p:spPr>
          <a:xfrm>
            <a:off x="8153400" y="1666875"/>
            <a:ext cx="3581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Рабочий вопрос:</a:t>
            </a:r>
          </a:p>
        </p:txBody>
      </p:sp>
      <p:sp>
        <p:nvSpPr>
          <p:cNvPr id="39" name="source-17:5:2">
            <a:extLst>
              <a:ext uri="{FF2B5EF4-FFF2-40B4-BE49-F238E27FC236}">
                <a16:creationId xmlns:a16="http://schemas.microsoft.com/office/drawing/2014/main" id="{C2A0F309-EE82-43A9-862F-1E1BC87B3188}"/>
              </a:ext>
            </a:extLst>
          </p:cNvPr>
          <p:cNvSpPr>
            <a:spLocks noGrp="1"/>
          </p:cNvSpPr>
          <p:nvPr/>
        </p:nvSpPr>
        <p:spPr>
          <a:xfrm>
            <a:off x="8153400" y="1943100"/>
            <a:ext cx="3581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Восстания ткачей в Лионе (</a:t>
            </a:r>
            <a:r>
              <a:rPr sz="15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1831</a:t>
            </a: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,</a:t>
            </a:r>
            <a:r>
              <a:rPr sz="15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 1834</a:t>
            </a: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)</a:t>
            </a:r>
          </a:p>
        </p:txBody>
      </p:sp>
      <p:sp>
        <p:nvSpPr>
          <p:cNvPr id="40" name="source-17:5:3">
            <a:extLst>
              <a:ext uri="{FF2B5EF4-FFF2-40B4-BE49-F238E27FC236}">
                <a16:creationId xmlns:a16="http://schemas.microsoft.com/office/drawing/2014/main" id="{4FA6E193-D21D-42D7-B7EE-D6710CE1FD2B}"/>
              </a:ext>
            </a:extLst>
          </p:cNvPr>
          <p:cNvSpPr>
            <a:spLocks noGrp="1"/>
          </p:cNvSpPr>
          <p:nvPr/>
        </p:nvSpPr>
        <p:spPr>
          <a:xfrm>
            <a:off x="8153400" y="2219325"/>
            <a:ext cx="35814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Рост популярности социалистических идей</a:t>
            </a:r>
          </a:p>
        </p:txBody>
      </p:sp>
      <p:sp>
        <p:nvSpPr>
          <p:cNvPr id="41" name="source-17:5:4">
            <a:extLst>
              <a:ext uri="{FF2B5EF4-FFF2-40B4-BE49-F238E27FC236}">
                <a16:creationId xmlns:a16="http://schemas.microsoft.com/office/drawing/2014/main" id="{52734452-D467-4BAB-B782-59F6A14D74C8}"/>
              </a:ext>
            </a:extLst>
          </p:cNvPr>
          <p:cNvSpPr>
            <a:spLocks noGrp="1"/>
          </p:cNvSpPr>
          <p:nvPr/>
        </p:nvSpPr>
        <p:spPr>
          <a:xfrm>
            <a:off x="8153400" y="2724150"/>
            <a:ext cx="3581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Создание тайных организаций</a:t>
            </a:r>
          </a:p>
        </p:txBody>
      </p:sp>
      <p:sp>
        <p:nvSpPr>
          <p:cNvPr id="42" name="source-17:5:5">
            <a:extLst>
              <a:ext uri="{FF2B5EF4-FFF2-40B4-BE49-F238E27FC236}">
                <a16:creationId xmlns:a16="http://schemas.microsoft.com/office/drawing/2014/main" id="{F7B5799D-E1DB-40DB-8820-63A29F76FF49}"/>
              </a:ext>
            </a:extLst>
          </p:cNvPr>
          <p:cNvSpPr>
            <a:spLocks noGrp="1"/>
          </p:cNvSpPr>
          <p:nvPr/>
        </p:nvSpPr>
        <p:spPr>
          <a:xfrm>
            <a:off x="8153400" y="3000375"/>
            <a:ext cx="3581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Политические противоречия:</a:t>
            </a:r>
          </a:p>
        </p:txBody>
      </p:sp>
      <p:sp>
        <p:nvSpPr>
          <p:cNvPr id="43" name="source-17:5:6">
            <a:extLst>
              <a:ext uri="{FF2B5EF4-FFF2-40B4-BE49-F238E27FC236}">
                <a16:creationId xmlns:a16="http://schemas.microsoft.com/office/drawing/2014/main" id="{D7661B1F-A3FD-4B26-8DD4-905693234F62}"/>
              </a:ext>
            </a:extLst>
          </p:cNvPr>
          <p:cNvSpPr>
            <a:spLocks noGrp="1"/>
          </p:cNvSpPr>
          <p:nvPr/>
        </p:nvSpPr>
        <p:spPr>
          <a:xfrm>
            <a:off x="8153400" y="3276600"/>
            <a:ext cx="35814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Требования буржуазии о расширении прав</a:t>
            </a:r>
          </a:p>
        </p:txBody>
      </p:sp>
      <p:sp>
        <p:nvSpPr>
          <p:cNvPr id="44" name="source-17:5:7">
            <a:extLst>
              <a:ext uri="{FF2B5EF4-FFF2-40B4-BE49-F238E27FC236}">
                <a16:creationId xmlns:a16="http://schemas.microsoft.com/office/drawing/2014/main" id="{B1375681-4F12-4A0F-8A31-6A094BCB0C47}"/>
              </a:ext>
            </a:extLst>
          </p:cNvPr>
          <p:cNvSpPr>
            <a:spLocks noGrp="1"/>
          </p:cNvSpPr>
          <p:nvPr/>
        </p:nvSpPr>
        <p:spPr>
          <a:xfrm>
            <a:off x="8153400" y="3781425"/>
            <a:ext cx="3581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Недовольство рабочих</a:t>
            </a:r>
          </a:p>
        </p:txBody>
      </p:sp>
      <p:sp>
        <p:nvSpPr>
          <p:cNvPr id="45" name="source-17:6:0">
            <a:extLst>
              <a:ext uri="{FF2B5EF4-FFF2-40B4-BE49-F238E27FC236}">
                <a16:creationId xmlns:a16="http://schemas.microsoft.com/office/drawing/2014/main" id="{D36C3731-8F23-4964-8BEA-3548CE115748}"/>
              </a:ext>
            </a:extLst>
          </p:cNvPr>
          <p:cNvSpPr>
            <a:spLocks noGrp="1"/>
          </p:cNvSpPr>
          <p:nvPr/>
        </p:nvSpPr>
        <p:spPr>
          <a:xfrm>
            <a:off x="8153400" y="4057650"/>
            <a:ext cx="3581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Монархические группы:</a:t>
            </a:r>
          </a:p>
        </p:txBody>
      </p:sp>
      <p:sp>
        <p:nvSpPr>
          <p:cNvPr id="46" name="source-17:6:1">
            <a:extLst>
              <a:ext uri="{FF2B5EF4-FFF2-40B4-BE49-F238E27FC236}">
                <a16:creationId xmlns:a16="http://schemas.microsoft.com/office/drawing/2014/main" id="{A051BEC5-B88E-4EC2-8079-A22269ADDB3C}"/>
              </a:ext>
            </a:extLst>
          </p:cNvPr>
          <p:cNvSpPr>
            <a:spLocks noGrp="1"/>
          </p:cNvSpPr>
          <p:nvPr/>
        </p:nvSpPr>
        <p:spPr>
          <a:xfrm>
            <a:off x="8153400" y="4333875"/>
            <a:ext cx="3581400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Орлеанисты (сторонники Луи-Филиппа)</a:t>
            </a:r>
          </a:p>
        </p:txBody>
      </p:sp>
      <p:sp>
        <p:nvSpPr>
          <p:cNvPr id="47" name="source-17:6:2">
            <a:extLst>
              <a:ext uri="{FF2B5EF4-FFF2-40B4-BE49-F238E27FC236}">
                <a16:creationId xmlns:a16="http://schemas.microsoft.com/office/drawing/2014/main" id="{D9FF5E12-ED83-40F1-A0EC-49290A0300C0}"/>
              </a:ext>
            </a:extLst>
          </p:cNvPr>
          <p:cNvSpPr>
            <a:spLocks noGrp="1"/>
          </p:cNvSpPr>
          <p:nvPr/>
        </p:nvSpPr>
        <p:spPr>
          <a:xfrm>
            <a:off x="8153400" y="4610100"/>
            <a:ext cx="35814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Бурбонисты (сторонники старшей ветви)</a:t>
            </a:r>
          </a:p>
        </p:txBody>
      </p:sp>
      <p:sp>
        <p:nvSpPr>
          <p:cNvPr id="48" name="source-17:6:3">
            <a:extLst>
              <a:ext uri="{FF2B5EF4-FFF2-40B4-BE49-F238E27FC236}">
                <a16:creationId xmlns:a16="http://schemas.microsoft.com/office/drawing/2014/main" id="{918B6C00-4790-4B90-A9DF-4D3C293502D4}"/>
              </a:ext>
            </a:extLst>
          </p:cNvPr>
          <p:cNvSpPr>
            <a:spLocks noGrp="1"/>
          </p:cNvSpPr>
          <p:nvPr/>
        </p:nvSpPr>
        <p:spPr>
          <a:xfrm>
            <a:off x="8153400" y="5114925"/>
            <a:ext cx="358140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Бонапартисты (сторонники наследия Наполеона)</a:t>
            </a:r>
          </a:p>
        </p:txBody>
      </p:sp>
    </p:spTree>
    <p:extLst>
      <p:ext uri="{BB962C8B-B14F-4D97-AF65-F5344CB8AC3E}">
        <p14:creationId xmlns:p14="http://schemas.microsoft.com/office/powerpoint/2010/main" val="3285301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ource-18:2:0">
            <a:extLst>
              <a:ext uri="{FF2B5EF4-FFF2-40B4-BE49-F238E27FC236}">
                <a16:creationId xmlns:a16="http://schemas.microsoft.com/office/drawing/2014/main" id="{70492AFB-AACD-406B-B87C-86FF402C76F4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1127760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>
                <a:solidFill>
                  <a:srgbClr val="172D43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172D43"/>
                </a:solidFill>
                <a:latin typeface="Georgia"/>
                <a:ea typeface="Georgia"/>
                <a:cs typeface="Georgia"/>
              </a:rPr>
              <a:t>«Две нации: богатые и бедные»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7682B2C2-C263-4D09-9E4A-D4CBB192F9F1}"/>
              </a:ext>
            </a:extLst>
          </p:cNvPr>
          <p:cNvSpPr>
            <a:spLocks noGrp="1"/>
          </p:cNvSpPr>
          <p:nvPr/>
        </p:nvSpPr>
        <p:spPr>
          <a:xfrm>
            <a:off x="457200" y="1047750"/>
            <a:ext cx="11277600" cy="0"/>
          </a:xfrm>
          <a:prstGeom prst="line">
            <a:avLst/>
          </a:prstGeom>
          <a:noFill/>
          <a:ln w="9525">
            <a:solidFill>
              <a:srgbClr val="A68A55"/>
            </a:solidFill>
          </a:ln>
        </p:spPr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B6042D25-23AC-4328-86E3-A6F2EF46228F}"/>
              </a:ext>
            </a:extLst>
          </p:cNvPr>
          <p:cNvSpPr>
            <a:spLocks noGrp="1"/>
          </p:cNvSpPr>
          <p:nvPr/>
        </p:nvSpPr>
        <p:spPr>
          <a:xfrm>
            <a:off x="457200" y="6496050"/>
            <a:ext cx="11277600" cy="0"/>
          </a:xfrm>
          <a:prstGeom prst="line">
            <a:avLst/>
          </a:prstGeom>
          <a:noFill/>
          <a:ln w="6668">
            <a:solidFill>
              <a:srgbClr val="D8D1C2"/>
            </a:solidFill>
          </a:ln>
        </p:spPr>
      </p:sp>
      <p:sp>
        <p:nvSpPr>
          <p:cNvPr id="4" name="100ballnik.com">
            <a:extLst>
              <a:ext uri="{FF2B5EF4-FFF2-40B4-BE49-F238E27FC236}">
                <a16:creationId xmlns:a16="http://schemas.microsoft.com/office/drawing/2014/main" id="{D3C7390F-5315-4A3D-B692-8E908C6642F1}"/>
              </a:ext>
            </a:extLst>
          </p:cNvPr>
          <p:cNvSpPr>
            <a:spLocks noGrp="1"/>
          </p:cNvSpPr>
          <p:nvPr/>
        </p:nvSpPr>
        <p:spPr>
          <a:xfrm>
            <a:off x="10096500" y="6572250"/>
            <a:ext cx="16383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776E62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76E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source-18:4:0">
            <a:extLst>
              <a:ext uri="{FF2B5EF4-FFF2-40B4-BE49-F238E27FC236}">
                <a16:creationId xmlns:a16="http://schemas.microsoft.com/office/drawing/2014/main" id="{5EF151FD-3D1B-4C57-98B9-18D0834293AF}"/>
              </a:ext>
            </a:extLst>
          </p:cNvPr>
          <p:cNvSpPr>
            <a:spLocks noGrp="1"/>
          </p:cNvSpPr>
          <p:nvPr/>
        </p:nvSpPr>
        <p:spPr>
          <a:xfrm>
            <a:off x="457200" y="1352550"/>
            <a:ext cx="5715000" cy="447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7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Культ Наполеона</a:t>
            </a: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1069937" y="2009775"/>
            <a:ext cx="3670377" cy="2886075"/>
          </a:xfrm>
          <a:prstGeom prst="rect">
            <a:avLst/>
          </a:prstGeom>
        </p:spPr>
      </p:pic>
      <p:sp>
        <p:nvSpPr>
          <p:cNvPr id="7" name="source-18:4:1">
            <a:extLst>
              <a:ext uri="{FF2B5EF4-FFF2-40B4-BE49-F238E27FC236}">
                <a16:creationId xmlns:a16="http://schemas.microsoft.com/office/drawing/2014/main" id="{22D0AE51-DCCA-422F-A17B-42617039B876}"/>
              </a:ext>
            </a:extLst>
          </p:cNvPr>
          <p:cNvSpPr>
            <a:spLocks noGrp="1"/>
          </p:cNvSpPr>
          <p:nvPr/>
        </p:nvSpPr>
        <p:spPr>
          <a:xfrm>
            <a:off x="5810250" y="1362075"/>
            <a:ext cx="59245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9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2219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Возрождение интереса:</a:t>
            </a:r>
          </a:p>
        </p:txBody>
      </p:sp>
      <p:sp>
        <p:nvSpPr>
          <p:cNvPr id="8" name="source-18:4:2">
            <a:extLst>
              <a:ext uri="{FF2B5EF4-FFF2-40B4-BE49-F238E27FC236}">
                <a16:creationId xmlns:a16="http://schemas.microsoft.com/office/drawing/2014/main" id="{D490A661-96BB-43FD-ADC1-175009B3B726}"/>
              </a:ext>
            </a:extLst>
          </p:cNvPr>
          <p:cNvSpPr>
            <a:spLocks noGrp="1"/>
          </p:cNvSpPr>
          <p:nvPr/>
        </p:nvSpPr>
        <p:spPr>
          <a:xfrm>
            <a:off x="5810250" y="1809750"/>
            <a:ext cx="59245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Переименование улиц</a:t>
            </a:r>
          </a:p>
        </p:txBody>
      </p:sp>
      <p:sp>
        <p:nvSpPr>
          <p:cNvPr id="9" name="source-18:4:3">
            <a:extLst>
              <a:ext uri="{FF2B5EF4-FFF2-40B4-BE49-F238E27FC236}">
                <a16:creationId xmlns:a16="http://schemas.microsoft.com/office/drawing/2014/main" id="{EA2CE5BE-740C-4B0A-8DE1-E7FD7CF5C084}"/>
              </a:ext>
            </a:extLst>
          </p:cNvPr>
          <p:cNvSpPr>
            <a:spLocks noGrp="1"/>
          </p:cNvSpPr>
          <p:nvPr/>
        </p:nvSpPr>
        <p:spPr>
          <a:xfrm>
            <a:off x="5810250" y="2257425"/>
            <a:ext cx="592455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Завершение строительства Триумфальной арки</a:t>
            </a:r>
          </a:p>
        </p:txBody>
      </p:sp>
      <p:sp>
        <p:nvSpPr>
          <p:cNvPr id="10" name="source-18:4:4">
            <a:extLst>
              <a:ext uri="{FF2B5EF4-FFF2-40B4-BE49-F238E27FC236}">
                <a16:creationId xmlns:a16="http://schemas.microsoft.com/office/drawing/2014/main" id="{87CC213E-F037-4062-B783-92963472A760}"/>
              </a:ext>
            </a:extLst>
          </p:cNvPr>
          <p:cNvSpPr>
            <a:spLocks noGrp="1"/>
          </p:cNvSpPr>
          <p:nvPr/>
        </p:nvSpPr>
        <p:spPr>
          <a:xfrm>
            <a:off x="5810250" y="3028950"/>
            <a:ext cx="59245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Перезахоронение останков (</a:t>
            </a:r>
            <a:r>
              <a:rPr sz="2175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1840</a:t>
            </a:r>
            <a:r>
              <a:rPr sz="2175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)</a:t>
            </a:r>
          </a:p>
        </p:txBody>
      </p:sp>
      <p:sp>
        <p:nvSpPr>
          <p:cNvPr id="11" name="source-18:4:5">
            <a:extLst>
              <a:ext uri="{FF2B5EF4-FFF2-40B4-BE49-F238E27FC236}">
                <a16:creationId xmlns:a16="http://schemas.microsoft.com/office/drawing/2014/main" id="{D7AB56BF-1A6C-4D14-BBF9-FC8E90B9A861}"/>
              </a:ext>
            </a:extLst>
          </p:cNvPr>
          <p:cNvSpPr>
            <a:spLocks noGrp="1"/>
          </p:cNvSpPr>
          <p:nvPr/>
        </p:nvSpPr>
        <p:spPr>
          <a:xfrm>
            <a:off x="5810250" y="3457575"/>
            <a:ext cx="59245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4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2104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Значение:</a:t>
            </a:r>
          </a:p>
        </p:txBody>
      </p:sp>
      <p:sp>
        <p:nvSpPr>
          <p:cNvPr id="12" name="source-18:4:6">
            <a:extLst>
              <a:ext uri="{FF2B5EF4-FFF2-40B4-BE49-F238E27FC236}">
                <a16:creationId xmlns:a16="http://schemas.microsoft.com/office/drawing/2014/main" id="{042DC97D-199A-4155-8C3E-5280FC54DD6A}"/>
              </a:ext>
            </a:extLst>
          </p:cNvPr>
          <p:cNvSpPr>
            <a:spLocks noGrp="1"/>
          </p:cNvSpPr>
          <p:nvPr/>
        </p:nvSpPr>
        <p:spPr>
          <a:xfrm>
            <a:off x="5810250" y="3867150"/>
            <a:ext cx="592455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63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063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Символ национальной славы</a:t>
            </a:r>
          </a:p>
        </p:txBody>
      </p:sp>
      <p:sp>
        <p:nvSpPr>
          <p:cNvPr id="13" name="source-18:4:7">
            <a:extLst>
              <a:ext uri="{FF2B5EF4-FFF2-40B4-BE49-F238E27FC236}">
                <a16:creationId xmlns:a16="http://schemas.microsoft.com/office/drawing/2014/main" id="{DE7B42E8-D8C1-49A8-9C98-1F1D8396473C}"/>
              </a:ext>
            </a:extLst>
          </p:cNvPr>
          <p:cNvSpPr>
            <a:spLocks noGrp="1"/>
          </p:cNvSpPr>
          <p:nvPr/>
        </p:nvSpPr>
        <p:spPr>
          <a:xfrm>
            <a:off x="5810250" y="4267200"/>
            <a:ext cx="592455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63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063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Легенда о былых триумфах</a:t>
            </a:r>
          </a:p>
        </p:txBody>
      </p:sp>
      <p:sp>
        <p:nvSpPr>
          <p:cNvPr id="14" name="source-18:4:8">
            <a:extLst>
              <a:ext uri="{FF2B5EF4-FFF2-40B4-BE49-F238E27FC236}">
                <a16:creationId xmlns:a16="http://schemas.microsoft.com/office/drawing/2014/main" id="{65586779-4431-4D91-ACFF-A4D1EFB82CFA}"/>
              </a:ext>
            </a:extLst>
          </p:cNvPr>
          <p:cNvSpPr>
            <a:spLocks noGrp="1"/>
          </p:cNvSpPr>
          <p:nvPr/>
        </p:nvSpPr>
        <p:spPr>
          <a:xfrm>
            <a:off x="5810250" y="4667250"/>
            <a:ext cx="5924550" cy="352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63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063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Влияние на революцию</a:t>
            </a:r>
            <a:r>
              <a:rPr sz="2063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 1848 г.</a:t>
            </a:r>
          </a:p>
        </p:txBody>
      </p:sp>
      <p:sp>
        <p:nv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CEDE3323-4770-45B1-B266-8DCAFF2704BE}"/>
              </a:ext>
            </a:extLst>
          </p:cNvPr>
          <p:cNvSpPr>
            <a:spLocks noGrp="1"/>
          </p:cNvSpPr>
          <p:nvPr/>
        </p:nvSpPr>
        <p:spPr>
          <a:xfrm>
            <a:off x="457200" y="5105400"/>
            <a:ext cx="11277600" cy="0"/>
          </a:xfrm>
          <a:prstGeom prst="line">
            <a:avLst/>
          </a:prstGeom>
          <a:noFill/>
          <a:ln w="9525">
            <a:solidFill>
              <a:srgbClr val="A68A55"/>
            </a:solidFill>
          </a:ln>
        </p:spPr>
      </p:sp>
      <p:sp>
        <p:nvSpPr>
          <p:cNvPr id="16" name="source-18:4:9">
            <a:extLst>
              <a:ext uri="{FF2B5EF4-FFF2-40B4-BE49-F238E27FC236}">
                <a16:creationId xmlns:a16="http://schemas.microsoft.com/office/drawing/2014/main" id="{9C3F89E1-BA29-46AB-899C-AF4232307F1F}"/>
              </a:ext>
            </a:extLst>
          </p:cNvPr>
          <p:cNvSpPr>
            <a:spLocks noGrp="1"/>
          </p:cNvSpPr>
          <p:nvPr/>
        </p:nvSpPr>
        <p:spPr>
          <a:xfrm>
            <a:off x="457200" y="5295900"/>
            <a:ext cx="26670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Итоги периода:</a:t>
            </a:r>
          </a:p>
        </p:txBody>
      </p:sp>
      <p:sp>
        <p:nvSpPr>
          <p:cNvPr id="17" name="source-18:4:10">
            <a:extLst>
              <a:ext uri="{FF2B5EF4-FFF2-40B4-BE49-F238E27FC236}">
                <a16:creationId xmlns:a16="http://schemas.microsoft.com/office/drawing/2014/main" id="{CD087F82-9393-4BA9-8C31-776C1ABE1BF4}"/>
              </a:ext>
            </a:extLst>
          </p:cNvPr>
          <p:cNvSpPr>
            <a:spLocks noGrp="1"/>
          </p:cNvSpPr>
          <p:nvPr/>
        </p:nvSpPr>
        <p:spPr>
          <a:xfrm>
            <a:off x="3314700" y="5276850"/>
            <a:ext cx="842010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Неспособность решить ключевые социальные проблемы</a:t>
            </a:r>
          </a:p>
        </p:txBody>
      </p:sp>
      <p:sp>
        <p:nvSpPr>
          <p:cNvPr id="18" name="source-18:4:11">
            <a:extLst>
              <a:ext uri="{FF2B5EF4-FFF2-40B4-BE49-F238E27FC236}">
                <a16:creationId xmlns:a16="http://schemas.microsoft.com/office/drawing/2014/main" id="{DBECD51B-F3EF-49C6-A0F5-57C436A49967}"/>
              </a:ext>
            </a:extLst>
          </p:cNvPr>
          <p:cNvSpPr>
            <a:spLocks noGrp="1"/>
          </p:cNvSpPr>
          <p:nvPr/>
        </p:nvSpPr>
        <p:spPr>
          <a:xfrm>
            <a:off x="3314700" y="5648325"/>
            <a:ext cx="842010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Растущее недовольство различных слоёв общества</a:t>
            </a:r>
          </a:p>
        </p:txBody>
      </p:sp>
      <p:sp>
        <p:nvSpPr>
          <p:cNvPr id="19" name="source-18:4:12">
            <a:extLst>
              <a:ext uri="{FF2B5EF4-FFF2-40B4-BE49-F238E27FC236}">
                <a16:creationId xmlns:a16="http://schemas.microsoft.com/office/drawing/2014/main" id="{E09EF480-8614-4B26-AF1F-C1B3E2592A5D}"/>
              </a:ext>
            </a:extLst>
          </p:cNvPr>
          <p:cNvSpPr>
            <a:spLocks noGrp="1"/>
          </p:cNvSpPr>
          <p:nvPr/>
        </p:nvSpPr>
        <p:spPr>
          <a:xfrm>
            <a:off x="3314700" y="6019800"/>
            <a:ext cx="8420100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Формирование предпосылок для новых революционных событий</a:t>
            </a:r>
          </a:p>
        </p:txBody>
      </p:sp>
    </p:spTree>
    <p:extLst>
      <p:ext uri="{BB962C8B-B14F-4D97-AF65-F5344CB8AC3E}">
        <p14:creationId xmlns:p14="http://schemas.microsoft.com/office/powerpoint/2010/main" val="4648147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ource-19:3:0">
            <a:extLst>
              <a:ext uri="{FF2B5EF4-FFF2-40B4-BE49-F238E27FC236}">
                <a16:creationId xmlns:a16="http://schemas.microsoft.com/office/drawing/2014/main" id="{2E3B88AB-5A52-4EB0-85CB-FEEF45CC4219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112776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150" b="0">
                <a:solidFill>
                  <a:srgbClr val="172D43"/>
                </a:solidFill>
                <a:latin typeface="Georgia"/>
                <a:ea typeface="Georgia"/>
                <a:cs typeface="Georgia"/>
              </a:defRPr>
            </a:pPr>
            <a:r>
              <a:rPr sz="3150" b="0">
                <a:solidFill>
                  <a:srgbClr val="172D43"/>
                </a:solidFill>
                <a:latin typeface="Georgia"/>
                <a:ea typeface="Georgia"/>
                <a:cs typeface="Georgia"/>
              </a:rPr>
              <a:t>Февральская революция 1848 г.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C297F1B1-94D9-4FDB-A2B2-66D40DCECE93}"/>
              </a:ext>
            </a:extLst>
          </p:cNvPr>
          <p:cNvSpPr>
            <a:spLocks noGrp="1"/>
          </p:cNvSpPr>
          <p:nvPr/>
        </p:nvSpPr>
        <p:spPr>
          <a:xfrm>
            <a:off x="457200" y="1047750"/>
            <a:ext cx="11277600" cy="0"/>
          </a:xfrm>
          <a:prstGeom prst="line">
            <a:avLst/>
          </a:prstGeom>
          <a:noFill/>
          <a:ln w="9525">
            <a:solidFill>
              <a:srgbClr val="A68A55"/>
            </a:solidFill>
          </a:ln>
        </p:spPr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294105D4-8B57-4D74-AF28-3C9BEAD7E807}"/>
              </a:ext>
            </a:extLst>
          </p:cNvPr>
          <p:cNvSpPr>
            <a:spLocks noGrp="1"/>
          </p:cNvSpPr>
          <p:nvPr/>
        </p:nvSpPr>
        <p:spPr>
          <a:xfrm>
            <a:off x="457200" y="6496050"/>
            <a:ext cx="11277600" cy="0"/>
          </a:xfrm>
          <a:prstGeom prst="line">
            <a:avLst/>
          </a:prstGeom>
          <a:noFill/>
          <a:ln w="6668">
            <a:solidFill>
              <a:srgbClr val="D8D1C2"/>
            </a:solidFill>
          </a:ln>
        </p:spPr>
      </p:sp>
      <p:sp>
        <p:nvSpPr>
          <p:cNvPr id="4" name="100ballnik.com">
            <a:extLst>
              <a:ext uri="{FF2B5EF4-FFF2-40B4-BE49-F238E27FC236}">
                <a16:creationId xmlns:a16="http://schemas.microsoft.com/office/drawing/2014/main" id="{E537E9F9-CB4B-44C1-952B-85DD1722121A}"/>
              </a:ext>
            </a:extLst>
          </p:cNvPr>
          <p:cNvSpPr>
            <a:spLocks noGrp="1"/>
          </p:cNvSpPr>
          <p:nvPr/>
        </p:nvSpPr>
        <p:spPr>
          <a:xfrm>
            <a:off x="10096500" y="6572250"/>
            <a:ext cx="16383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776E62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76E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D73FF799-DC69-44D1-BE33-727D2B4E33B1}"/>
              </a:ext>
            </a:extLst>
          </p:cNvPr>
          <p:cNvSpPr>
            <a:spLocks noGrp="1"/>
          </p:cNvSpPr>
          <p:nvPr/>
        </p:nvSpPr>
        <p:spPr>
          <a:xfrm>
            <a:off x="457200" y="1200150"/>
            <a:ext cx="2042160" cy="0"/>
          </a:xfrm>
          <a:prstGeom prst="line">
            <a:avLst/>
          </a:prstGeom>
          <a:noFill/>
          <a:ln w="28575">
            <a:solidFill>
              <a:srgbClr val="842C3B"/>
            </a:solidFill>
          </a:ln>
        </p:spPr>
      </p:sp>
      <p:sp>
        <p:nvSpPr>
          <p:cNvPr id="6" name="source-19:2:0">
            <a:extLst>
              <a:ext uri="{FF2B5EF4-FFF2-40B4-BE49-F238E27FC236}">
                <a16:creationId xmlns:a16="http://schemas.microsoft.com/office/drawing/2014/main" id="{9A7D8CD0-6BD6-4654-8524-2F8BE2607F18}"/>
              </a:ext>
            </a:extLst>
          </p:cNvPr>
          <p:cNvSpPr>
            <a:spLocks noGrp="1"/>
          </p:cNvSpPr>
          <p:nvPr/>
        </p:nvSpPr>
        <p:spPr>
          <a:xfrm>
            <a:off x="457200" y="1314450"/>
            <a:ext cx="204216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Предпосылки революции:</a:t>
            </a:r>
          </a:p>
        </p:txBody>
      </p:sp>
      <p:sp>
        <p:nvSpPr>
          <p:cNvPr id="7" name="source-19:2:1">
            <a:extLst>
              <a:ext uri="{FF2B5EF4-FFF2-40B4-BE49-F238E27FC236}">
                <a16:creationId xmlns:a16="http://schemas.microsoft.com/office/drawing/2014/main" id="{6D3EF368-038B-499B-B24D-F1D4B02A3B4D}"/>
              </a:ext>
            </a:extLst>
          </p:cNvPr>
          <p:cNvSpPr>
            <a:spLocks noGrp="1"/>
          </p:cNvSpPr>
          <p:nvPr/>
        </p:nvSpPr>
        <p:spPr>
          <a:xfrm>
            <a:off x="457200" y="1543050"/>
            <a:ext cx="204216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Противоречия внутри буржуазии</a:t>
            </a:r>
          </a:p>
        </p:txBody>
      </p:sp>
      <p:sp>
        <p:nvSpPr>
          <p:cNvPr id="8" name="source-19:2:2">
            <a:extLst>
              <a:ext uri="{FF2B5EF4-FFF2-40B4-BE49-F238E27FC236}">
                <a16:creationId xmlns:a16="http://schemas.microsoft.com/office/drawing/2014/main" id="{BEE7B604-366B-428D-9E70-7CEE9E449807}"/>
              </a:ext>
            </a:extLst>
          </p:cNvPr>
          <p:cNvSpPr>
            <a:spLocks noGrp="1"/>
          </p:cNvSpPr>
          <p:nvPr/>
        </p:nvSpPr>
        <p:spPr>
          <a:xfrm>
            <a:off x="457200" y="1952625"/>
            <a:ext cx="204216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Конфликт между буржуазией и низшими слоями общества</a:t>
            </a:r>
          </a:p>
        </p:txBody>
      </p:sp>
      <p:sp>
        <p:nvSpPr>
          <p:cNvPr id="9" name="source-19:5:0">
            <a:extLst>
              <a:ext uri="{FF2B5EF4-FFF2-40B4-BE49-F238E27FC236}">
                <a16:creationId xmlns:a16="http://schemas.microsoft.com/office/drawing/2014/main" id="{137B7C33-4409-499B-8DE9-F72E7574D1B8}"/>
              </a:ext>
            </a:extLst>
          </p:cNvPr>
          <p:cNvSpPr>
            <a:spLocks noGrp="1"/>
          </p:cNvSpPr>
          <p:nvPr/>
        </p:nvSpPr>
        <p:spPr>
          <a:xfrm>
            <a:off x="457200" y="2543175"/>
            <a:ext cx="204216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Революция</a:t>
            </a:r>
            <a:r>
              <a:rPr sz="12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 1848 года</a:t>
            </a: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 во Франции</a:t>
            </a:r>
          </a:p>
        </p:txBody>
      </p:sp>
      <p:sp>
        <p:nvSpPr>
          <p:cNvPr id="10" name="source-19:5:1">
            <a:extLst>
              <a:ext uri="{FF2B5EF4-FFF2-40B4-BE49-F238E27FC236}">
                <a16:creationId xmlns:a16="http://schemas.microsoft.com/office/drawing/2014/main" id="{9F274E87-D350-4E03-8F81-74D3D6C81C71}"/>
              </a:ext>
            </a:extLst>
          </p:cNvPr>
          <p:cNvSpPr>
            <a:spLocks noGrp="1"/>
          </p:cNvSpPr>
          <p:nvPr/>
        </p:nvSpPr>
        <p:spPr>
          <a:xfrm>
            <a:off x="457200" y="2952750"/>
            <a:ext cx="204216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Предпосылки революции:</a:t>
            </a:r>
          </a:p>
        </p:txBody>
      </p:sp>
      <p:sp>
        <p:nvSpPr>
          <p:cNvPr id="11" name="source-19:5:2">
            <a:extLst>
              <a:ext uri="{FF2B5EF4-FFF2-40B4-BE49-F238E27FC236}">
                <a16:creationId xmlns:a16="http://schemas.microsoft.com/office/drawing/2014/main" id="{3ACB4E98-E44B-4474-8828-FD2199B1FC7C}"/>
              </a:ext>
            </a:extLst>
          </p:cNvPr>
          <p:cNvSpPr>
            <a:spLocks noGrp="1"/>
          </p:cNvSpPr>
          <p:nvPr/>
        </p:nvSpPr>
        <p:spPr>
          <a:xfrm>
            <a:off x="457200" y="3181350"/>
            <a:ext cx="204216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Социальные конфликты:</a:t>
            </a:r>
          </a:p>
        </p:txBody>
      </p:sp>
      <p:sp>
        <p:nvSpPr>
          <p:cNvPr id="12" name="source-19:5:3">
            <a:extLst>
              <a:ext uri="{FF2B5EF4-FFF2-40B4-BE49-F238E27FC236}">
                <a16:creationId xmlns:a16="http://schemas.microsoft.com/office/drawing/2014/main" id="{9F3EB0EC-0587-4CDE-862A-79D0D412ACF7}"/>
              </a:ext>
            </a:extLst>
          </p:cNvPr>
          <p:cNvSpPr>
            <a:spLocks noGrp="1"/>
          </p:cNvSpPr>
          <p:nvPr/>
        </p:nvSpPr>
        <p:spPr>
          <a:xfrm>
            <a:off x="457200" y="3409950"/>
            <a:ext cx="204216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Противоречия внутри буржуазии</a:t>
            </a:r>
          </a:p>
        </p:txBody>
      </p:sp>
      <p:sp>
        <p:nvSpPr>
          <p:cNvPr id="13" name="source-19:5:4">
            <a:extLst>
              <a:ext uri="{FF2B5EF4-FFF2-40B4-BE49-F238E27FC236}">
                <a16:creationId xmlns:a16="http://schemas.microsoft.com/office/drawing/2014/main" id="{6A0972AE-8ED7-4A76-B970-3103D8C0931F}"/>
              </a:ext>
            </a:extLst>
          </p:cNvPr>
          <p:cNvSpPr>
            <a:spLocks noGrp="1"/>
          </p:cNvSpPr>
          <p:nvPr/>
        </p:nvSpPr>
        <p:spPr>
          <a:xfrm>
            <a:off x="457200" y="3819525"/>
            <a:ext cx="204216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Конфликт между буржуазией и низшими слоями общества</a:t>
            </a:r>
          </a:p>
        </p:txBody>
      </p:sp>
      <p:sp>
        <p:nvSpPr>
          <p:cNvPr id="14" name="source-19:5:5">
            <a:extLst>
              <a:ext uri="{FF2B5EF4-FFF2-40B4-BE49-F238E27FC236}">
                <a16:creationId xmlns:a16="http://schemas.microsoft.com/office/drawing/2014/main" id="{B5D086CD-E7B1-4B75-86A0-FF79E90AA312}"/>
              </a:ext>
            </a:extLst>
          </p:cNvPr>
          <p:cNvSpPr>
            <a:spLocks noGrp="1"/>
          </p:cNvSpPr>
          <p:nvPr/>
        </p:nvSpPr>
        <p:spPr>
          <a:xfrm>
            <a:off x="457200" y="4410075"/>
            <a:ext cx="204216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Политические силы:</a:t>
            </a:r>
          </a:p>
        </p:txBody>
      </p:sp>
      <p:sp>
        <p:nvSpPr>
          <p:cNvPr id="15" name="source-19:5:6">
            <a:extLst>
              <a:ext uri="{FF2B5EF4-FFF2-40B4-BE49-F238E27FC236}">
                <a16:creationId xmlns:a16="http://schemas.microsoft.com/office/drawing/2014/main" id="{FCA8E1B9-CED2-4303-B9C0-03D76119CDAE}"/>
              </a:ext>
            </a:extLst>
          </p:cNvPr>
          <p:cNvSpPr>
            <a:spLocks noGrp="1"/>
          </p:cNvSpPr>
          <p:nvPr/>
        </p:nvSpPr>
        <p:spPr>
          <a:xfrm>
            <a:off x="457200" y="4638675"/>
            <a:ext cx="204216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Либералы:</a:t>
            </a:r>
          </a:p>
        </p:txBody>
      </p:sp>
      <p:sp>
        <p:nvSpPr>
          <p:cNvPr id="16" name="source-19:5:7">
            <a:extLst>
              <a:ext uri="{FF2B5EF4-FFF2-40B4-BE49-F238E27FC236}">
                <a16:creationId xmlns:a16="http://schemas.microsoft.com/office/drawing/2014/main" id="{3793EEDC-F6C9-49F3-A933-27A57D64BDE7}"/>
              </a:ext>
            </a:extLst>
          </p:cNvPr>
          <p:cNvSpPr>
            <a:spLocks noGrp="1"/>
          </p:cNvSpPr>
          <p:nvPr/>
        </p:nvSpPr>
        <p:spPr>
          <a:xfrm>
            <a:off x="457200" y="4867275"/>
            <a:ext cx="204216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Требовали расширения избирательного права</a:t>
            </a:r>
          </a:p>
        </p:txBody>
      </p:sp>
      <p:sp>
        <p:nvSpPr>
          <p:cNvPr id="17" name="source-19:5:8">
            <a:extLst>
              <a:ext uri="{FF2B5EF4-FFF2-40B4-BE49-F238E27FC236}">
                <a16:creationId xmlns:a16="http://schemas.microsoft.com/office/drawing/2014/main" id="{251953F7-1C14-4FCE-83C6-F06BCDCEE300}"/>
              </a:ext>
            </a:extLst>
          </p:cNvPr>
          <p:cNvSpPr>
            <a:spLocks noGrp="1"/>
          </p:cNvSpPr>
          <p:nvPr/>
        </p:nvSpPr>
        <p:spPr>
          <a:xfrm>
            <a:off x="457200" y="5276850"/>
            <a:ext cx="204216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Выступали за политические свободы</a:t>
            </a:r>
          </a:p>
        </p:txBody>
      </p:sp>
      <p:sp>
        <p:nvSpPr>
          <p:cNvPr id="18" name="source-19:5:9">
            <a:extLst>
              <a:ext uri="{FF2B5EF4-FFF2-40B4-BE49-F238E27FC236}">
                <a16:creationId xmlns:a16="http://schemas.microsoft.com/office/drawing/2014/main" id="{AD3AEB7D-99EA-4B2A-A059-EBFA2F9FAE0D}"/>
              </a:ext>
            </a:extLst>
          </p:cNvPr>
          <p:cNvSpPr>
            <a:spLocks noGrp="1"/>
          </p:cNvSpPr>
          <p:nvPr/>
        </p:nvSpPr>
        <p:spPr>
          <a:xfrm>
            <a:off x="457200" y="5686425"/>
            <a:ext cx="204216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Поддерживали конституционную монархию</a:t>
            </a:r>
          </a:p>
        </p:txBody>
      </p:sp>
      <p:sp>
        <p:nv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124AA371-65AE-42FD-B7E0-BDBD46F06FB1}"/>
              </a:ext>
            </a:extLst>
          </p:cNvPr>
          <p:cNvSpPr>
            <a:spLocks noGrp="1"/>
          </p:cNvSpPr>
          <p:nvPr/>
        </p:nvSpPr>
        <p:spPr>
          <a:xfrm>
            <a:off x="2632710" y="1314450"/>
            <a:ext cx="0" cy="5038725"/>
          </a:xfrm>
          <a:prstGeom prst="line">
            <a:avLst/>
          </a:prstGeom>
          <a:noFill/>
          <a:ln w="9525">
            <a:solidFill>
              <a:srgbClr val="D8D1C2"/>
            </a:solidFill>
          </a:ln>
        </p:spPr>
      </p:sp>
      <p:sp>
        <p:nv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04071CFF-54F7-45B2-8F0D-131B1E56B212}"/>
              </a:ext>
            </a:extLst>
          </p:cNvPr>
          <p:cNvSpPr>
            <a:spLocks noGrp="1"/>
          </p:cNvSpPr>
          <p:nvPr/>
        </p:nvSpPr>
        <p:spPr>
          <a:xfrm>
            <a:off x="2766060" y="1200150"/>
            <a:ext cx="2042160" cy="0"/>
          </a:xfrm>
          <a:prstGeom prst="line">
            <a:avLst/>
          </a:prstGeom>
          <a:noFill/>
          <a:ln w="28575">
            <a:solidFill>
              <a:srgbClr val="A68A55"/>
            </a:solidFill>
          </a:ln>
        </p:spPr>
      </p:sp>
      <p:sp>
        <p:nvSpPr>
          <p:cNvPr id="21" name="source-19:5:10">
            <a:extLst>
              <a:ext uri="{FF2B5EF4-FFF2-40B4-BE49-F238E27FC236}">
                <a16:creationId xmlns:a16="http://schemas.microsoft.com/office/drawing/2014/main" id="{D43DD567-8B47-494D-B399-77810300428B}"/>
              </a:ext>
            </a:extLst>
          </p:cNvPr>
          <p:cNvSpPr>
            <a:spLocks noGrp="1"/>
          </p:cNvSpPr>
          <p:nvPr/>
        </p:nvSpPr>
        <p:spPr>
          <a:xfrm>
            <a:off x="2766060" y="1314450"/>
            <a:ext cx="204216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Демократы и социалисты:</a:t>
            </a:r>
          </a:p>
        </p:txBody>
      </p:sp>
      <p:sp>
        <p:nvSpPr>
          <p:cNvPr id="22" name="source-19:5:11">
            <a:extLst>
              <a:ext uri="{FF2B5EF4-FFF2-40B4-BE49-F238E27FC236}">
                <a16:creationId xmlns:a16="http://schemas.microsoft.com/office/drawing/2014/main" id="{B30C110F-8EA1-4360-9D1B-2AA9D3DAA5DB}"/>
              </a:ext>
            </a:extLst>
          </p:cNvPr>
          <p:cNvSpPr>
            <a:spLocks noGrp="1"/>
          </p:cNvSpPr>
          <p:nvPr/>
        </p:nvSpPr>
        <p:spPr>
          <a:xfrm>
            <a:off x="2766060" y="1543050"/>
            <a:ext cx="204216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Требовали установления республики</a:t>
            </a:r>
          </a:p>
        </p:txBody>
      </p:sp>
      <p:sp>
        <p:nvSpPr>
          <p:cNvPr id="23" name="source-19:5:12">
            <a:extLst>
              <a:ext uri="{FF2B5EF4-FFF2-40B4-BE49-F238E27FC236}">
                <a16:creationId xmlns:a16="http://schemas.microsoft.com/office/drawing/2014/main" id="{1495CCBF-DCBF-4132-80CA-637C152C5A70}"/>
              </a:ext>
            </a:extLst>
          </p:cNvPr>
          <p:cNvSpPr>
            <a:spLocks noGrp="1"/>
          </p:cNvSpPr>
          <p:nvPr/>
        </p:nvSpPr>
        <p:spPr>
          <a:xfrm>
            <a:off x="2766060" y="1952625"/>
            <a:ext cx="204216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Выступали за всеобщее избирательное право</a:t>
            </a:r>
          </a:p>
        </p:txBody>
      </p:sp>
      <p:sp>
        <p:nvSpPr>
          <p:cNvPr id="24" name="source-19:5:13">
            <a:extLst>
              <a:ext uri="{FF2B5EF4-FFF2-40B4-BE49-F238E27FC236}">
                <a16:creationId xmlns:a16="http://schemas.microsoft.com/office/drawing/2014/main" id="{19A45514-B4DA-4F6F-A6B3-E19C729B33A9}"/>
              </a:ext>
            </a:extLst>
          </p:cNvPr>
          <p:cNvSpPr>
            <a:spLocks noGrp="1"/>
          </p:cNvSpPr>
          <p:nvPr/>
        </p:nvSpPr>
        <p:spPr>
          <a:xfrm>
            <a:off x="2766060" y="2362200"/>
            <a:ext cx="204216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Настаивали на социальной защите</a:t>
            </a:r>
          </a:p>
        </p:txBody>
      </p:sp>
      <p:sp>
        <p:nvSpPr>
          <p:cNvPr id="25" name="source-19:5:14">
            <a:extLst>
              <a:ext uri="{FF2B5EF4-FFF2-40B4-BE49-F238E27FC236}">
                <a16:creationId xmlns:a16="http://schemas.microsoft.com/office/drawing/2014/main" id="{F31C017B-EA22-4FFF-B6CB-789FE960F0C2}"/>
              </a:ext>
            </a:extLst>
          </p:cNvPr>
          <p:cNvSpPr>
            <a:spLocks noGrp="1"/>
          </p:cNvSpPr>
          <p:nvPr/>
        </p:nvSpPr>
        <p:spPr>
          <a:xfrm>
            <a:off x="2766060" y="2771775"/>
            <a:ext cx="204216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Экономические причины:</a:t>
            </a:r>
          </a:p>
        </p:txBody>
      </p:sp>
      <p:sp>
        <p:nvSpPr>
          <p:cNvPr id="26" name="source-19:5:15">
            <a:extLst>
              <a:ext uri="{FF2B5EF4-FFF2-40B4-BE49-F238E27FC236}">
                <a16:creationId xmlns:a16="http://schemas.microsoft.com/office/drawing/2014/main" id="{0EAFE073-A444-4F5B-8A7F-E8C6CA622316}"/>
              </a:ext>
            </a:extLst>
          </p:cNvPr>
          <p:cNvSpPr>
            <a:spLocks noGrp="1"/>
          </p:cNvSpPr>
          <p:nvPr/>
        </p:nvSpPr>
        <p:spPr>
          <a:xfrm>
            <a:off x="2766060" y="3000375"/>
            <a:ext cx="204216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Кризис 1845-1846 гг.:</a:t>
            </a:r>
          </a:p>
        </p:txBody>
      </p:sp>
      <p:sp>
        <p:nvSpPr>
          <p:cNvPr id="27" name="source-19:5:16">
            <a:extLst>
              <a:ext uri="{FF2B5EF4-FFF2-40B4-BE49-F238E27FC236}">
                <a16:creationId xmlns:a16="http://schemas.microsoft.com/office/drawing/2014/main" id="{F7156819-090C-4330-A93B-695D5D2CE62A}"/>
              </a:ext>
            </a:extLst>
          </p:cNvPr>
          <p:cNvSpPr>
            <a:spLocks noGrp="1"/>
          </p:cNvSpPr>
          <p:nvPr/>
        </p:nvSpPr>
        <p:spPr>
          <a:xfrm>
            <a:off x="2766060" y="3228975"/>
            <a:ext cx="204216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Неурожаи</a:t>
            </a:r>
          </a:p>
        </p:txBody>
      </p:sp>
      <p:sp>
        <p:nvSpPr>
          <p:cNvPr id="28" name="source-19:5:17">
            <a:extLst>
              <a:ext uri="{FF2B5EF4-FFF2-40B4-BE49-F238E27FC236}">
                <a16:creationId xmlns:a16="http://schemas.microsoft.com/office/drawing/2014/main" id="{FD8E42DE-DEB4-48AE-B021-F0F9260B9AF1}"/>
              </a:ext>
            </a:extLst>
          </p:cNvPr>
          <p:cNvSpPr>
            <a:spLocks noGrp="1"/>
          </p:cNvSpPr>
          <p:nvPr/>
        </p:nvSpPr>
        <p:spPr>
          <a:xfrm>
            <a:off x="2766060" y="3457575"/>
            <a:ext cx="204216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Голод</a:t>
            </a:r>
          </a:p>
        </p:txBody>
      </p:sp>
      <p:sp>
        <p:nvSpPr>
          <p:cNvPr id="29" name="source-19:5:18">
            <a:extLst>
              <a:ext uri="{FF2B5EF4-FFF2-40B4-BE49-F238E27FC236}">
                <a16:creationId xmlns:a16="http://schemas.microsoft.com/office/drawing/2014/main" id="{07D4A161-BBA9-4394-B46F-8441C35F518D}"/>
              </a:ext>
            </a:extLst>
          </p:cNvPr>
          <p:cNvSpPr>
            <a:spLocks noGrp="1"/>
          </p:cNvSpPr>
          <p:nvPr/>
        </p:nvSpPr>
        <p:spPr>
          <a:xfrm>
            <a:off x="2766060" y="3686175"/>
            <a:ext cx="204216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Рост недовольства</a:t>
            </a:r>
          </a:p>
        </p:txBody>
      </p:sp>
      <p:sp>
        <p:nvSpPr>
          <p:cNvPr id="30" name="source-19:5:19">
            <a:extLst>
              <a:ext uri="{FF2B5EF4-FFF2-40B4-BE49-F238E27FC236}">
                <a16:creationId xmlns:a16="http://schemas.microsoft.com/office/drawing/2014/main" id="{1A2C9488-C4BE-45F0-A4AC-DA4C6105CD06}"/>
              </a:ext>
            </a:extLst>
          </p:cNvPr>
          <p:cNvSpPr>
            <a:spLocks noGrp="1"/>
          </p:cNvSpPr>
          <p:nvPr/>
        </p:nvSpPr>
        <p:spPr>
          <a:xfrm>
            <a:off x="2766060" y="3914775"/>
            <a:ext cx="204216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Промышленный кризис 1847 г.:</a:t>
            </a:r>
          </a:p>
        </p:txBody>
      </p:sp>
      <p:sp>
        <p:nvSpPr>
          <p:cNvPr id="31" name="source-19:5:20">
            <a:extLst>
              <a:ext uri="{FF2B5EF4-FFF2-40B4-BE49-F238E27FC236}">
                <a16:creationId xmlns:a16="http://schemas.microsoft.com/office/drawing/2014/main" id="{49A6E1E6-F2AE-445A-8902-AF929EF90F48}"/>
              </a:ext>
            </a:extLst>
          </p:cNvPr>
          <p:cNvSpPr>
            <a:spLocks noGrp="1"/>
          </p:cNvSpPr>
          <p:nvPr/>
        </p:nvSpPr>
        <p:spPr>
          <a:xfrm>
            <a:off x="2766060" y="4324350"/>
            <a:ext cx="204216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Рост цен на сельхозпродукцию</a:t>
            </a:r>
          </a:p>
        </p:txBody>
      </p:sp>
      <p:sp>
        <p:nvSpPr>
          <p:cNvPr id="32" name="source-19:5:21">
            <a:extLst>
              <a:ext uri="{FF2B5EF4-FFF2-40B4-BE49-F238E27FC236}">
                <a16:creationId xmlns:a16="http://schemas.microsoft.com/office/drawing/2014/main" id="{EEC717A3-79F6-42C0-8C76-8B22148FCA92}"/>
              </a:ext>
            </a:extLst>
          </p:cNvPr>
          <p:cNvSpPr>
            <a:spLocks noGrp="1"/>
          </p:cNvSpPr>
          <p:nvPr/>
        </p:nvSpPr>
        <p:spPr>
          <a:xfrm>
            <a:off x="2766060" y="4733925"/>
            <a:ext cx="204216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Увеличение безработицы</a:t>
            </a:r>
          </a:p>
        </p:txBody>
      </p:sp>
      <p:sp>
        <p:nvSpPr>
          <p:cNvPr id="33" name="source-19:5:22">
            <a:extLst>
              <a:ext uri="{FF2B5EF4-FFF2-40B4-BE49-F238E27FC236}">
                <a16:creationId xmlns:a16="http://schemas.microsoft.com/office/drawing/2014/main" id="{06319B8B-7080-4516-8944-8240F92AD2FB}"/>
              </a:ext>
            </a:extLst>
          </p:cNvPr>
          <p:cNvSpPr>
            <a:spLocks noGrp="1"/>
          </p:cNvSpPr>
          <p:nvPr/>
        </p:nvSpPr>
        <p:spPr>
          <a:xfrm>
            <a:off x="2766060" y="4962525"/>
            <a:ext cx="204216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Идеи и лидеры:</a:t>
            </a:r>
          </a:p>
        </p:txBody>
      </p:sp>
      <p:sp>
        <p:nvSpPr>
          <p:cNvPr id="34" name="source-19:5:23">
            <a:extLst>
              <a:ext uri="{FF2B5EF4-FFF2-40B4-BE49-F238E27FC236}">
                <a16:creationId xmlns:a16="http://schemas.microsoft.com/office/drawing/2014/main" id="{D21AF6B2-A1A2-492B-85F6-D4EFEF59F695}"/>
              </a:ext>
            </a:extLst>
          </p:cNvPr>
          <p:cNvSpPr>
            <a:spLocks noGrp="1"/>
          </p:cNvSpPr>
          <p:nvPr/>
        </p:nvSpPr>
        <p:spPr>
          <a:xfrm>
            <a:off x="2766060" y="5191125"/>
            <a:ext cx="204216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Луи Блан:</a:t>
            </a:r>
          </a:p>
        </p:txBody>
      </p:sp>
      <p:sp>
        <p:nvSpPr>
          <p:cNvPr id="35" name="source-19:5:24">
            <a:extLst>
              <a:ext uri="{FF2B5EF4-FFF2-40B4-BE49-F238E27FC236}">
                <a16:creationId xmlns:a16="http://schemas.microsoft.com/office/drawing/2014/main" id="{C0753372-CEE1-4CE8-B6A9-5B3A1C31EB37}"/>
              </a:ext>
            </a:extLst>
          </p:cNvPr>
          <p:cNvSpPr>
            <a:spLocks noGrp="1"/>
          </p:cNvSpPr>
          <p:nvPr/>
        </p:nvSpPr>
        <p:spPr>
          <a:xfrm>
            <a:off x="2766060" y="5419725"/>
            <a:ext cx="204216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Идея «организации труда»</a:t>
            </a:r>
          </a:p>
        </p:txBody>
      </p:sp>
      <p:sp>
        <p:nvSpPr>
          <p:cNvPr id="36" name="source-19:5:25">
            <a:extLst>
              <a:ext uri="{FF2B5EF4-FFF2-40B4-BE49-F238E27FC236}">
                <a16:creationId xmlns:a16="http://schemas.microsoft.com/office/drawing/2014/main" id="{E55FFBD3-A0FE-4902-A777-88349230DBD6}"/>
              </a:ext>
            </a:extLst>
          </p:cNvPr>
          <p:cNvSpPr>
            <a:spLocks noGrp="1"/>
          </p:cNvSpPr>
          <p:nvPr/>
        </p:nvSpPr>
        <p:spPr>
          <a:xfrm>
            <a:off x="2766060" y="5648325"/>
            <a:ext cx="204216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Предложение о создании «национальных мастерских»</a:t>
            </a:r>
          </a:p>
        </p:txBody>
      </p:sp>
      <p:sp>
        <p:nv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6B0B6DE7-AE9A-4590-A06E-3D9A124A3567}"/>
              </a:ext>
            </a:extLst>
          </p:cNvPr>
          <p:cNvSpPr>
            <a:spLocks noGrp="1"/>
          </p:cNvSpPr>
          <p:nvPr/>
        </p:nvSpPr>
        <p:spPr>
          <a:xfrm>
            <a:off x="4941570" y="1314450"/>
            <a:ext cx="0" cy="5038725"/>
          </a:xfrm>
          <a:prstGeom prst="line">
            <a:avLst/>
          </a:prstGeom>
          <a:noFill/>
          <a:ln w="9525">
            <a:solidFill>
              <a:srgbClr val="D8D1C2"/>
            </a:solidFill>
          </a:ln>
        </p:spPr>
      </p:sp>
      <p:sp>
        <p:nv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FFDAF0E5-999D-4EEE-982F-EBE4883EDAE1}"/>
              </a:ext>
            </a:extLst>
          </p:cNvPr>
          <p:cNvSpPr>
            <a:spLocks noGrp="1"/>
          </p:cNvSpPr>
          <p:nvPr/>
        </p:nvSpPr>
        <p:spPr>
          <a:xfrm>
            <a:off x="5074920" y="1200150"/>
            <a:ext cx="2042160" cy="0"/>
          </a:xfrm>
          <a:prstGeom prst="line">
            <a:avLst/>
          </a:prstGeom>
          <a:noFill/>
          <a:ln w="28575">
            <a:solidFill>
              <a:srgbClr val="842C3B"/>
            </a:solidFill>
          </a:ln>
        </p:spPr>
      </p:sp>
      <p:sp>
        <p:nvSpPr>
          <p:cNvPr id="39" name="source-19:5:26">
            <a:extLst>
              <a:ext uri="{FF2B5EF4-FFF2-40B4-BE49-F238E27FC236}">
                <a16:creationId xmlns:a16="http://schemas.microsoft.com/office/drawing/2014/main" id="{23C6A836-786F-410B-AE72-3AE75B0B6E90}"/>
              </a:ext>
            </a:extLst>
          </p:cNvPr>
          <p:cNvSpPr>
            <a:spLocks noGrp="1"/>
          </p:cNvSpPr>
          <p:nvPr/>
        </p:nvSpPr>
        <p:spPr>
          <a:xfrm>
            <a:off x="5074920" y="1314450"/>
            <a:ext cx="2042160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План по замене частного предпринимательства государственной экономикой</a:t>
            </a:r>
          </a:p>
        </p:txBody>
      </p:sp>
      <p:sp>
        <p:nvSpPr>
          <p:cNvPr id="40" name="source-19:5:27">
            <a:extLst>
              <a:ext uri="{FF2B5EF4-FFF2-40B4-BE49-F238E27FC236}">
                <a16:creationId xmlns:a16="http://schemas.microsoft.com/office/drawing/2014/main" id="{2A2DF786-D50B-4FC7-8DCB-47CD4B1C8EB3}"/>
              </a:ext>
            </a:extLst>
          </p:cNvPr>
          <p:cNvSpPr>
            <a:spLocks noGrp="1"/>
          </p:cNvSpPr>
          <p:nvPr/>
        </p:nvSpPr>
        <p:spPr>
          <a:xfrm>
            <a:off x="5074920" y="2085975"/>
            <a:ext cx="204216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Ход событий:</a:t>
            </a:r>
          </a:p>
        </p:txBody>
      </p:sp>
      <p:sp>
        <p:nvSpPr>
          <p:cNvPr id="41" name="source-19:5:28">
            <a:extLst>
              <a:ext uri="{FF2B5EF4-FFF2-40B4-BE49-F238E27FC236}">
                <a16:creationId xmlns:a16="http://schemas.microsoft.com/office/drawing/2014/main" id="{B3DD769B-DC3C-4C32-A517-696AEA607902}"/>
              </a:ext>
            </a:extLst>
          </p:cNvPr>
          <p:cNvSpPr>
            <a:spLocks noGrp="1"/>
          </p:cNvSpPr>
          <p:nvPr/>
        </p:nvSpPr>
        <p:spPr>
          <a:xfrm>
            <a:off x="5074920" y="2314575"/>
            <a:ext cx="204216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22 февраля 1848 г.:</a:t>
            </a:r>
          </a:p>
        </p:txBody>
      </p:sp>
      <p:sp>
        <p:nvSpPr>
          <p:cNvPr id="42" name="source-19:5:29">
            <a:extLst>
              <a:ext uri="{FF2B5EF4-FFF2-40B4-BE49-F238E27FC236}">
                <a16:creationId xmlns:a16="http://schemas.microsoft.com/office/drawing/2014/main" id="{7566075C-F6AD-4C84-A3C3-B4559AA8BC75}"/>
              </a:ext>
            </a:extLst>
          </p:cNvPr>
          <p:cNvSpPr>
            <a:spLocks noGrp="1"/>
          </p:cNvSpPr>
          <p:nvPr/>
        </p:nvSpPr>
        <p:spPr>
          <a:xfrm>
            <a:off x="5074920" y="2543175"/>
            <a:ext cx="204216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Запрет банкета либералов</a:t>
            </a:r>
          </a:p>
        </p:txBody>
      </p:sp>
      <p:sp>
        <p:nvSpPr>
          <p:cNvPr id="43" name="source-19:5:30">
            <a:extLst>
              <a:ext uri="{FF2B5EF4-FFF2-40B4-BE49-F238E27FC236}">
                <a16:creationId xmlns:a16="http://schemas.microsoft.com/office/drawing/2014/main" id="{8D119FA6-A0C7-4BAA-8D8E-62FC52A5B627}"/>
              </a:ext>
            </a:extLst>
          </p:cNvPr>
          <p:cNvSpPr>
            <a:spLocks noGrp="1"/>
          </p:cNvSpPr>
          <p:nvPr/>
        </p:nvSpPr>
        <p:spPr>
          <a:xfrm>
            <a:off x="5074920" y="2771775"/>
            <a:ext cx="204216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Начало массовых выступлений</a:t>
            </a:r>
          </a:p>
        </p:txBody>
      </p:sp>
      <p:sp>
        <p:nvSpPr>
          <p:cNvPr id="44" name="source-19:5:31">
            <a:extLst>
              <a:ext uri="{FF2B5EF4-FFF2-40B4-BE49-F238E27FC236}">
                <a16:creationId xmlns:a16="http://schemas.microsoft.com/office/drawing/2014/main" id="{B969F86B-C37E-4E94-88B1-64063E5985B7}"/>
              </a:ext>
            </a:extLst>
          </p:cNvPr>
          <p:cNvSpPr>
            <a:spLocks noGrp="1"/>
          </p:cNvSpPr>
          <p:nvPr/>
        </p:nvSpPr>
        <p:spPr>
          <a:xfrm>
            <a:off x="5074920" y="3181350"/>
            <a:ext cx="204216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Возведение</a:t>
            </a:r>
            <a:r>
              <a:rPr sz="12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 1500 </a:t>
            </a: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баррикад</a:t>
            </a:r>
          </a:p>
        </p:txBody>
      </p:sp>
      <p:sp>
        <p:nvSpPr>
          <p:cNvPr id="45" name="source-19:5:32">
            <a:extLst>
              <a:ext uri="{FF2B5EF4-FFF2-40B4-BE49-F238E27FC236}">
                <a16:creationId xmlns:a16="http://schemas.microsoft.com/office/drawing/2014/main" id="{42777386-1C29-4F9B-A0A5-664CCD12103E}"/>
              </a:ext>
            </a:extLst>
          </p:cNvPr>
          <p:cNvSpPr>
            <a:spLocks noGrp="1"/>
          </p:cNvSpPr>
          <p:nvPr/>
        </p:nvSpPr>
        <p:spPr>
          <a:xfrm>
            <a:off x="5074920" y="3409950"/>
            <a:ext cx="204216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24 февраля 1848 г.:</a:t>
            </a:r>
          </a:p>
        </p:txBody>
      </p:sp>
      <p:sp>
        <p:nvSpPr>
          <p:cNvPr id="46" name="source-19:5:33">
            <a:extLst>
              <a:ext uri="{FF2B5EF4-FFF2-40B4-BE49-F238E27FC236}">
                <a16:creationId xmlns:a16="http://schemas.microsoft.com/office/drawing/2014/main" id="{0E600515-49A6-4529-B4E8-7D2225D7CF2A}"/>
              </a:ext>
            </a:extLst>
          </p:cNvPr>
          <p:cNvSpPr>
            <a:spLocks noGrp="1"/>
          </p:cNvSpPr>
          <p:nvPr/>
        </p:nvSpPr>
        <p:spPr>
          <a:xfrm>
            <a:off x="5074920" y="3638550"/>
            <a:ext cx="204216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Падение Июльской монархии</a:t>
            </a:r>
          </a:p>
        </p:txBody>
      </p:sp>
      <p:sp>
        <p:nvSpPr>
          <p:cNvPr id="47" name="source-19:5:34">
            <a:extLst>
              <a:ext uri="{FF2B5EF4-FFF2-40B4-BE49-F238E27FC236}">
                <a16:creationId xmlns:a16="http://schemas.microsoft.com/office/drawing/2014/main" id="{18201B0C-833E-46E7-8082-7324FF87AEBF}"/>
              </a:ext>
            </a:extLst>
          </p:cNvPr>
          <p:cNvSpPr>
            <a:spLocks noGrp="1"/>
          </p:cNvSpPr>
          <p:nvPr/>
        </p:nvSpPr>
        <p:spPr>
          <a:xfrm>
            <a:off x="5074920" y="4048125"/>
            <a:ext cx="204216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25 февраля 1848 г.:</a:t>
            </a:r>
          </a:p>
        </p:txBody>
      </p:sp>
      <p:sp>
        <p:nvSpPr>
          <p:cNvPr id="48" name="source-19:5:35">
            <a:extLst>
              <a:ext uri="{FF2B5EF4-FFF2-40B4-BE49-F238E27FC236}">
                <a16:creationId xmlns:a16="http://schemas.microsoft.com/office/drawing/2014/main" id="{4BF952F3-82CE-48B9-B985-11E3E91A4FFE}"/>
              </a:ext>
            </a:extLst>
          </p:cNvPr>
          <p:cNvSpPr>
            <a:spLocks noGrp="1"/>
          </p:cNvSpPr>
          <p:nvPr/>
        </p:nvSpPr>
        <p:spPr>
          <a:xfrm>
            <a:off x="5074920" y="4276725"/>
            <a:ext cx="204216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Провозглашение республики</a:t>
            </a:r>
          </a:p>
        </p:txBody>
      </p:sp>
      <p:sp>
        <p:nvSpPr>
          <p:cNvPr id="49" name="source-19:5:36">
            <a:extLst>
              <a:ext uri="{FF2B5EF4-FFF2-40B4-BE49-F238E27FC236}">
                <a16:creationId xmlns:a16="http://schemas.microsoft.com/office/drawing/2014/main" id="{BFCE3214-7004-4A9A-91F0-B5B0415A8BD3}"/>
              </a:ext>
            </a:extLst>
          </p:cNvPr>
          <p:cNvSpPr>
            <a:spLocks noGrp="1"/>
          </p:cNvSpPr>
          <p:nvPr/>
        </p:nvSpPr>
        <p:spPr>
          <a:xfrm>
            <a:off x="5074920" y="4686300"/>
            <a:ext cx="204216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Итоги революции:</a:t>
            </a:r>
          </a:p>
        </p:txBody>
      </p:sp>
      <p:sp>
        <p:nvSpPr>
          <p:cNvPr id="50" name="source-19:5:37">
            <a:extLst>
              <a:ext uri="{FF2B5EF4-FFF2-40B4-BE49-F238E27FC236}">
                <a16:creationId xmlns:a16="http://schemas.microsoft.com/office/drawing/2014/main" id="{74D07CFC-9DB3-4FAD-AE6B-CC3402B3C46C}"/>
              </a:ext>
            </a:extLst>
          </p:cNvPr>
          <p:cNvSpPr>
            <a:spLocks noGrp="1"/>
          </p:cNvSpPr>
          <p:nvPr/>
        </p:nvSpPr>
        <p:spPr>
          <a:xfrm>
            <a:off x="5074920" y="4914900"/>
            <a:ext cx="204216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Политические преобразования:</a:t>
            </a:r>
          </a:p>
        </p:txBody>
      </p:sp>
      <p:sp>
        <p:nvSpPr>
          <p:cNvPr id="51" name="source-19:5:38">
            <a:extLst>
              <a:ext uri="{FF2B5EF4-FFF2-40B4-BE49-F238E27FC236}">
                <a16:creationId xmlns:a16="http://schemas.microsoft.com/office/drawing/2014/main" id="{686B0F0F-697F-4958-92FE-760D4419E30C}"/>
              </a:ext>
            </a:extLst>
          </p:cNvPr>
          <p:cNvSpPr>
            <a:spLocks noGrp="1"/>
          </p:cNvSpPr>
          <p:nvPr/>
        </p:nvSpPr>
        <p:spPr>
          <a:xfrm>
            <a:off x="5074920" y="5324475"/>
            <a:ext cx="204216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Введение всеобщего избирательного права для мужчин старше</a:t>
            </a:r>
            <a:r>
              <a:rPr sz="12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 21 года</a:t>
            </a:r>
          </a:p>
        </p:txBody>
      </p:sp>
      <p:sp>
        <p:nv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5CD33E7F-8A6D-404F-BE64-35637380FB1B}"/>
              </a:ext>
            </a:extLst>
          </p:cNvPr>
          <p:cNvSpPr>
            <a:spLocks noGrp="1"/>
          </p:cNvSpPr>
          <p:nvPr/>
        </p:nvSpPr>
        <p:spPr>
          <a:xfrm>
            <a:off x="7250430" y="1314450"/>
            <a:ext cx="0" cy="5038725"/>
          </a:xfrm>
          <a:prstGeom prst="line">
            <a:avLst/>
          </a:prstGeom>
          <a:noFill/>
          <a:ln w="9525">
            <a:solidFill>
              <a:srgbClr val="D8D1C2"/>
            </a:solidFill>
          </a:ln>
        </p:spPr>
      </p:sp>
      <p:sp>
        <p:nv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97624CCA-28DA-4C09-BE3F-551847D15A1A}"/>
              </a:ext>
            </a:extLst>
          </p:cNvPr>
          <p:cNvSpPr>
            <a:spLocks noGrp="1"/>
          </p:cNvSpPr>
          <p:nvPr/>
        </p:nvSpPr>
        <p:spPr>
          <a:xfrm>
            <a:off x="7383780" y="1200150"/>
            <a:ext cx="2042160" cy="0"/>
          </a:xfrm>
          <a:prstGeom prst="line">
            <a:avLst/>
          </a:prstGeom>
          <a:noFill/>
          <a:ln w="28575">
            <a:solidFill>
              <a:srgbClr val="A68A55"/>
            </a:solidFill>
          </a:ln>
        </p:spPr>
      </p:sp>
      <p:sp>
        <p:nvSpPr>
          <p:cNvPr id="54" name="source-19:5:39">
            <a:extLst>
              <a:ext uri="{FF2B5EF4-FFF2-40B4-BE49-F238E27FC236}">
                <a16:creationId xmlns:a16="http://schemas.microsoft.com/office/drawing/2014/main" id="{78CCE8AB-424E-4259-88EA-0F2D2C791289}"/>
              </a:ext>
            </a:extLst>
          </p:cNvPr>
          <p:cNvSpPr>
            <a:spLocks noGrp="1"/>
          </p:cNvSpPr>
          <p:nvPr/>
        </p:nvSpPr>
        <p:spPr>
          <a:xfrm>
            <a:off x="7383780" y="1314450"/>
            <a:ext cx="2042160" cy="571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Увеличение числа избирателей с</a:t>
            </a:r>
            <a:r>
              <a:rPr sz="12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 250 </a:t>
            </a: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тыс. до</a:t>
            </a:r>
            <a:r>
              <a:rPr sz="12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 9 </a:t>
            </a: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млн человек</a:t>
            </a:r>
          </a:p>
        </p:txBody>
      </p:sp>
      <p:sp>
        <p:nvSpPr>
          <p:cNvPr id="55" name="source-19:5:40">
            <a:extLst>
              <a:ext uri="{FF2B5EF4-FFF2-40B4-BE49-F238E27FC236}">
                <a16:creationId xmlns:a16="http://schemas.microsoft.com/office/drawing/2014/main" id="{19453D75-0A6C-4FBA-9DEB-550B2C24EB4D}"/>
              </a:ext>
            </a:extLst>
          </p:cNvPr>
          <p:cNvSpPr>
            <a:spLocks noGrp="1"/>
          </p:cNvSpPr>
          <p:nvPr/>
        </p:nvSpPr>
        <p:spPr>
          <a:xfrm>
            <a:off x="7383780" y="1905000"/>
            <a:ext cx="204216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Социальные меры:</a:t>
            </a:r>
          </a:p>
        </p:txBody>
      </p:sp>
      <p:sp>
        <p:nvSpPr>
          <p:cNvPr id="56" name="source-19:5:41">
            <a:extLst>
              <a:ext uri="{FF2B5EF4-FFF2-40B4-BE49-F238E27FC236}">
                <a16:creationId xmlns:a16="http://schemas.microsoft.com/office/drawing/2014/main" id="{135230DD-D575-4791-835A-2BC25C7B9BE1}"/>
              </a:ext>
            </a:extLst>
          </p:cNvPr>
          <p:cNvSpPr>
            <a:spLocks noGrp="1"/>
          </p:cNvSpPr>
          <p:nvPr/>
        </p:nvSpPr>
        <p:spPr>
          <a:xfrm>
            <a:off x="7383780" y="2133600"/>
            <a:ext cx="204216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Создание комиссии по рабочему вопросу</a:t>
            </a:r>
          </a:p>
        </p:txBody>
      </p:sp>
      <p:sp>
        <p:nvSpPr>
          <p:cNvPr id="57" name="source-19:5:42">
            <a:extLst>
              <a:ext uri="{FF2B5EF4-FFF2-40B4-BE49-F238E27FC236}">
                <a16:creationId xmlns:a16="http://schemas.microsoft.com/office/drawing/2014/main" id="{283B2960-7F17-444F-BEC8-61B083AC3BA9}"/>
              </a:ext>
            </a:extLst>
          </p:cNvPr>
          <p:cNvSpPr>
            <a:spLocks noGrp="1"/>
          </p:cNvSpPr>
          <p:nvPr/>
        </p:nvSpPr>
        <p:spPr>
          <a:xfrm>
            <a:off x="7383780" y="2543175"/>
            <a:ext cx="204216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Учреждение «национальных мастерских»</a:t>
            </a:r>
          </a:p>
        </p:txBody>
      </p:sp>
      <p:sp>
        <p:nvSpPr>
          <p:cNvPr id="58" name="source-19:5:43">
            <a:extLst>
              <a:ext uri="{FF2B5EF4-FFF2-40B4-BE49-F238E27FC236}">
                <a16:creationId xmlns:a16="http://schemas.microsoft.com/office/drawing/2014/main" id="{5244AB76-8C9F-4111-A528-7E481F06AC24}"/>
              </a:ext>
            </a:extLst>
          </p:cNvPr>
          <p:cNvSpPr>
            <a:spLocks noGrp="1"/>
          </p:cNvSpPr>
          <p:nvPr/>
        </p:nvSpPr>
        <p:spPr>
          <a:xfrm>
            <a:off x="7383780" y="2952750"/>
            <a:ext cx="204216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Трудоустройство около</a:t>
            </a:r>
            <a:r>
              <a:rPr sz="12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 100 </a:t>
            </a: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тыс. человек в Париже</a:t>
            </a:r>
          </a:p>
        </p:txBody>
      </p:sp>
      <p:sp>
        <p:nvSpPr>
          <p:cNvPr id="59" name="source-19:5:44">
            <a:extLst>
              <a:ext uri="{FF2B5EF4-FFF2-40B4-BE49-F238E27FC236}">
                <a16:creationId xmlns:a16="http://schemas.microsoft.com/office/drawing/2014/main" id="{6A3EAB42-2FCD-45DD-AC62-2BF2BD139210}"/>
              </a:ext>
            </a:extLst>
          </p:cNvPr>
          <p:cNvSpPr>
            <a:spLocks noGrp="1"/>
          </p:cNvSpPr>
          <p:nvPr/>
        </p:nvSpPr>
        <p:spPr>
          <a:xfrm>
            <a:off x="7383780" y="3362325"/>
            <a:ext cx="204216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Особенности временного правительства:</a:t>
            </a:r>
          </a:p>
        </p:txBody>
      </p:sp>
      <p:sp>
        <p:nvSpPr>
          <p:cNvPr id="60" name="source-19:5:45">
            <a:extLst>
              <a:ext uri="{FF2B5EF4-FFF2-40B4-BE49-F238E27FC236}">
                <a16:creationId xmlns:a16="http://schemas.microsoft.com/office/drawing/2014/main" id="{EAE8DCD1-C19A-40AF-9D89-2A492F45EC57}"/>
              </a:ext>
            </a:extLst>
          </p:cNvPr>
          <p:cNvSpPr>
            <a:spLocks noGrp="1"/>
          </p:cNvSpPr>
          <p:nvPr/>
        </p:nvSpPr>
        <p:spPr>
          <a:xfrm>
            <a:off x="7383780" y="3771900"/>
            <a:ext cx="204216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Состав:</a:t>
            </a:r>
          </a:p>
        </p:txBody>
      </p:sp>
      <p:sp>
        <p:nvSpPr>
          <p:cNvPr id="61" name="source-19:5:46">
            <a:extLst>
              <a:ext uri="{FF2B5EF4-FFF2-40B4-BE49-F238E27FC236}">
                <a16:creationId xmlns:a16="http://schemas.microsoft.com/office/drawing/2014/main" id="{733B793A-F091-4EBA-9996-A1C9C90DD183}"/>
              </a:ext>
            </a:extLst>
          </p:cNvPr>
          <p:cNvSpPr>
            <a:spLocks noGrp="1"/>
          </p:cNvSpPr>
          <p:nvPr/>
        </p:nvSpPr>
        <p:spPr>
          <a:xfrm>
            <a:off x="7383780" y="4000500"/>
            <a:ext cx="204216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Возглавлялось А. Ламартином</a:t>
            </a:r>
          </a:p>
        </p:txBody>
      </p:sp>
      <p:sp>
        <p:nvSpPr>
          <p:cNvPr id="62" name="source-19:5:47">
            <a:extLst>
              <a:ext uri="{FF2B5EF4-FFF2-40B4-BE49-F238E27FC236}">
                <a16:creationId xmlns:a16="http://schemas.microsoft.com/office/drawing/2014/main" id="{16D39079-E327-4514-B332-D2AF8F248FDE}"/>
              </a:ext>
            </a:extLst>
          </p:cNvPr>
          <p:cNvSpPr>
            <a:spLocks noGrp="1"/>
          </p:cNvSpPr>
          <p:nvPr/>
        </p:nvSpPr>
        <p:spPr>
          <a:xfrm>
            <a:off x="7383780" y="4410075"/>
            <a:ext cx="204216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Включало социалиста Л. Блана</a:t>
            </a:r>
          </a:p>
        </p:txBody>
      </p:sp>
      <p:sp>
        <p:nvSpPr>
          <p:cNvPr id="63" name="source-19:5:48">
            <a:extLst>
              <a:ext uri="{FF2B5EF4-FFF2-40B4-BE49-F238E27FC236}">
                <a16:creationId xmlns:a16="http://schemas.microsoft.com/office/drawing/2014/main" id="{D63BF31F-E16D-4753-A981-645448ABFD17}"/>
              </a:ext>
            </a:extLst>
          </p:cNvPr>
          <p:cNvSpPr>
            <a:spLocks noGrp="1"/>
          </p:cNvSpPr>
          <p:nvPr/>
        </p:nvSpPr>
        <p:spPr>
          <a:xfrm>
            <a:off x="7383780" y="4819650"/>
            <a:ext cx="204216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Имело представителя рабочего класса</a:t>
            </a:r>
          </a:p>
        </p:txBody>
      </p:sp>
      <p:sp>
        <p:nvSpPr>
          <p:cNvPr id="64" name="source-19:5:49">
            <a:extLst>
              <a:ext uri="{FF2B5EF4-FFF2-40B4-BE49-F238E27FC236}">
                <a16:creationId xmlns:a16="http://schemas.microsoft.com/office/drawing/2014/main" id="{2261E0D8-002C-4837-BB80-5F6270456F1C}"/>
              </a:ext>
            </a:extLst>
          </p:cNvPr>
          <p:cNvSpPr>
            <a:spLocks noGrp="1"/>
          </p:cNvSpPr>
          <p:nvPr/>
        </p:nvSpPr>
        <p:spPr>
          <a:xfrm>
            <a:off x="7383780" y="5229225"/>
            <a:ext cx="204216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Характер:</a:t>
            </a:r>
          </a:p>
        </p:txBody>
      </p:sp>
      <p:sp>
        <p:nvSpPr>
          <p:cNvPr id="65" name="source-19:5:50">
            <a:extLst>
              <a:ext uri="{FF2B5EF4-FFF2-40B4-BE49-F238E27FC236}">
                <a16:creationId xmlns:a16="http://schemas.microsoft.com/office/drawing/2014/main" id="{32413C2D-B4A5-4270-8E6C-40261E625E6A}"/>
              </a:ext>
            </a:extLst>
          </p:cNvPr>
          <p:cNvSpPr>
            <a:spLocks noGrp="1"/>
          </p:cNvSpPr>
          <p:nvPr/>
        </p:nvSpPr>
        <p:spPr>
          <a:xfrm>
            <a:off x="7383780" y="5457825"/>
            <a:ext cx="204216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Демократический</a:t>
            </a:r>
          </a:p>
        </p:txBody>
      </p:sp>
      <p:sp>
        <p:nvSpPr>
          <p:cNvPr id="66" name="source-19:5:51">
            <a:extLst>
              <a:ext uri="{FF2B5EF4-FFF2-40B4-BE49-F238E27FC236}">
                <a16:creationId xmlns:a16="http://schemas.microsoft.com/office/drawing/2014/main" id="{BC510623-4500-4EB8-BF13-F72EAE374294}"/>
              </a:ext>
            </a:extLst>
          </p:cNvPr>
          <p:cNvSpPr>
            <a:spLocks noGrp="1"/>
          </p:cNvSpPr>
          <p:nvPr/>
        </p:nvSpPr>
        <p:spPr>
          <a:xfrm>
            <a:off x="7383780" y="5686425"/>
            <a:ext cx="204216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Экспериментальный</a:t>
            </a:r>
          </a:p>
        </p:txBody>
      </p:sp>
      <p:sp>
        <p:nvSpPr>
          <p:cNvPr id="67" name="source-19:5:52">
            <a:extLst>
              <a:ext uri="{FF2B5EF4-FFF2-40B4-BE49-F238E27FC236}">
                <a16:creationId xmlns:a16="http://schemas.microsoft.com/office/drawing/2014/main" id="{97C07C28-B3AC-416E-A861-72C74913C3EA}"/>
              </a:ext>
            </a:extLst>
          </p:cNvPr>
          <p:cNvSpPr>
            <a:spLocks noGrp="1"/>
          </p:cNvSpPr>
          <p:nvPr/>
        </p:nvSpPr>
        <p:spPr>
          <a:xfrm>
            <a:off x="7383780" y="5915025"/>
            <a:ext cx="204216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Инновационный для своего времени</a:t>
            </a:r>
          </a:p>
        </p:txBody>
      </p:sp>
      <p:sp>
        <p:nvSpPr>
          <p:cNvPr id="68" name="Прямая соединительная линия 67">
            <a:extLst>
              <a:ext uri="{FF2B5EF4-FFF2-40B4-BE49-F238E27FC236}">
                <a16:creationId xmlns:a16="http://schemas.microsoft.com/office/drawing/2014/main" id="{5D7DEBA0-E422-4877-866A-CF57E79E4A3F}"/>
              </a:ext>
            </a:extLst>
          </p:cNvPr>
          <p:cNvSpPr>
            <a:spLocks noGrp="1"/>
          </p:cNvSpPr>
          <p:nvPr/>
        </p:nvSpPr>
        <p:spPr>
          <a:xfrm>
            <a:off x="9559290" y="1314450"/>
            <a:ext cx="0" cy="5038725"/>
          </a:xfrm>
          <a:prstGeom prst="line">
            <a:avLst/>
          </a:prstGeom>
          <a:noFill/>
          <a:ln w="9525">
            <a:solidFill>
              <a:srgbClr val="D8D1C2"/>
            </a:solidFill>
          </a:ln>
        </p:spPr>
      </p:sp>
      <p:sp>
        <p:nvSpPr>
          <p:cNvPr id="69" name="Прямая соединительная линия 68">
            <a:extLst>
              <a:ext uri="{FF2B5EF4-FFF2-40B4-BE49-F238E27FC236}">
                <a16:creationId xmlns:a16="http://schemas.microsoft.com/office/drawing/2014/main" id="{63537FC5-4618-437A-A76A-B355372D8B1F}"/>
              </a:ext>
            </a:extLst>
          </p:cNvPr>
          <p:cNvSpPr>
            <a:spLocks noGrp="1"/>
          </p:cNvSpPr>
          <p:nvPr/>
        </p:nvSpPr>
        <p:spPr>
          <a:xfrm>
            <a:off x="9692640" y="1200150"/>
            <a:ext cx="2042160" cy="0"/>
          </a:xfrm>
          <a:prstGeom prst="line">
            <a:avLst/>
          </a:prstGeom>
          <a:noFill/>
          <a:ln w="28575">
            <a:solidFill>
              <a:srgbClr val="842C3B"/>
            </a:solidFill>
          </a:ln>
        </p:spPr>
      </p:sp>
      <p:sp>
        <p:nvSpPr>
          <p:cNvPr id="70" name="source-19:6:0">
            <a:extLst>
              <a:ext uri="{FF2B5EF4-FFF2-40B4-BE49-F238E27FC236}">
                <a16:creationId xmlns:a16="http://schemas.microsoft.com/office/drawing/2014/main" id="{5B80AE80-9901-4FB7-98A4-6F591CD6A993}"/>
              </a:ext>
            </a:extLst>
          </p:cNvPr>
          <p:cNvSpPr>
            <a:spLocks noGrp="1"/>
          </p:cNvSpPr>
          <p:nvPr/>
        </p:nvSpPr>
        <p:spPr>
          <a:xfrm>
            <a:off x="9692640" y="1314450"/>
            <a:ext cx="204216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Либералы:</a:t>
            </a:r>
          </a:p>
        </p:txBody>
      </p:sp>
      <p:sp>
        <p:nvSpPr>
          <p:cNvPr id="71" name="source-19:6:1">
            <a:extLst>
              <a:ext uri="{FF2B5EF4-FFF2-40B4-BE49-F238E27FC236}">
                <a16:creationId xmlns:a16="http://schemas.microsoft.com/office/drawing/2014/main" id="{ABFC9E29-1F04-406F-856B-068C67BB9C77}"/>
              </a:ext>
            </a:extLst>
          </p:cNvPr>
          <p:cNvSpPr>
            <a:spLocks noGrp="1"/>
          </p:cNvSpPr>
          <p:nvPr/>
        </p:nvSpPr>
        <p:spPr>
          <a:xfrm>
            <a:off x="9692640" y="1543050"/>
            <a:ext cx="204216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Требовали расширения избирательного права</a:t>
            </a:r>
          </a:p>
        </p:txBody>
      </p:sp>
      <p:sp>
        <p:nvSpPr>
          <p:cNvPr id="72" name="source-19:6:2">
            <a:extLst>
              <a:ext uri="{FF2B5EF4-FFF2-40B4-BE49-F238E27FC236}">
                <a16:creationId xmlns:a16="http://schemas.microsoft.com/office/drawing/2014/main" id="{20B4DBC9-A3A7-4487-BE86-7E0841C9FCB8}"/>
              </a:ext>
            </a:extLst>
          </p:cNvPr>
          <p:cNvSpPr>
            <a:spLocks noGrp="1"/>
          </p:cNvSpPr>
          <p:nvPr/>
        </p:nvSpPr>
        <p:spPr>
          <a:xfrm>
            <a:off x="9692640" y="1952625"/>
            <a:ext cx="204216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Выступали за политические свободы</a:t>
            </a:r>
          </a:p>
        </p:txBody>
      </p:sp>
      <p:sp>
        <p:nvSpPr>
          <p:cNvPr id="73" name="source-19:6:3">
            <a:extLst>
              <a:ext uri="{FF2B5EF4-FFF2-40B4-BE49-F238E27FC236}">
                <a16:creationId xmlns:a16="http://schemas.microsoft.com/office/drawing/2014/main" id="{26D59273-ED60-431A-A402-6B5707563868}"/>
              </a:ext>
            </a:extLst>
          </p:cNvPr>
          <p:cNvSpPr>
            <a:spLocks noGrp="1"/>
          </p:cNvSpPr>
          <p:nvPr/>
        </p:nvSpPr>
        <p:spPr>
          <a:xfrm>
            <a:off x="9692640" y="2362200"/>
            <a:ext cx="204216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Поддерживали конституционную монархию</a:t>
            </a:r>
          </a:p>
        </p:txBody>
      </p:sp>
      <p:sp>
        <p:nvSpPr>
          <p:cNvPr id="74" name="source-19:7:0">
            <a:extLst>
              <a:ext uri="{FF2B5EF4-FFF2-40B4-BE49-F238E27FC236}">
                <a16:creationId xmlns:a16="http://schemas.microsoft.com/office/drawing/2014/main" id="{9AE27805-28DD-4FF5-A1FA-A1B373A48E73}"/>
              </a:ext>
            </a:extLst>
          </p:cNvPr>
          <p:cNvSpPr>
            <a:spLocks noGrp="1"/>
          </p:cNvSpPr>
          <p:nvPr/>
        </p:nvSpPr>
        <p:spPr>
          <a:xfrm>
            <a:off x="9692640" y="2771775"/>
            <a:ext cx="204216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Демократы и социалисты:</a:t>
            </a:r>
          </a:p>
        </p:txBody>
      </p:sp>
      <p:sp>
        <p:nvSpPr>
          <p:cNvPr id="75" name="source-19:7:1">
            <a:extLst>
              <a:ext uri="{FF2B5EF4-FFF2-40B4-BE49-F238E27FC236}">
                <a16:creationId xmlns:a16="http://schemas.microsoft.com/office/drawing/2014/main" id="{772ECB87-52D2-4020-8304-E63A86CE7C4D}"/>
              </a:ext>
            </a:extLst>
          </p:cNvPr>
          <p:cNvSpPr>
            <a:spLocks noGrp="1"/>
          </p:cNvSpPr>
          <p:nvPr/>
        </p:nvSpPr>
        <p:spPr>
          <a:xfrm>
            <a:off x="9692640" y="3000375"/>
            <a:ext cx="204216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Требовали установления республики</a:t>
            </a:r>
          </a:p>
        </p:txBody>
      </p:sp>
      <p:sp>
        <p:nvSpPr>
          <p:cNvPr id="76" name="source-19:7:2">
            <a:extLst>
              <a:ext uri="{FF2B5EF4-FFF2-40B4-BE49-F238E27FC236}">
                <a16:creationId xmlns:a16="http://schemas.microsoft.com/office/drawing/2014/main" id="{40B49099-3094-462B-B776-2DF77B028110}"/>
              </a:ext>
            </a:extLst>
          </p:cNvPr>
          <p:cNvSpPr>
            <a:spLocks noGrp="1"/>
          </p:cNvSpPr>
          <p:nvPr/>
        </p:nvSpPr>
        <p:spPr>
          <a:xfrm>
            <a:off x="9692640" y="3409950"/>
            <a:ext cx="204216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Выступали за всеобщее избирательное право</a:t>
            </a:r>
          </a:p>
        </p:txBody>
      </p:sp>
      <p:sp>
        <p:nvSpPr>
          <p:cNvPr id="77" name="source-19:7:3">
            <a:extLst>
              <a:ext uri="{FF2B5EF4-FFF2-40B4-BE49-F238E27FC236}">
                <a16:creationId xmlns:a16="http://schemas.microsoft.com/office/drawing/2014/main" id="{AADE61F9-002C-48BA-AFD8-74C67CC05B52}"/>
              </a:ext>
            </a:extLst>
          </p:cNvPr>
          <p:cNvSpPr>
            <a:spLocks noGrp="1"/>
          </p:cNvSpPr>
          <p:nvPr/>
        </p:nvSpPr>
        <p:spPr>
          <a:xfrm>
            <a:off x="9692640" y="3819525"/>
            <a:ext cx="204216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2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Настаивали на социальной защите</a:t>
            </a:r>
          </a:p>
        </p:txBody>
      </p:sp>
    </p:spTree>
    <p:extLst>
      <p:ext uri="{BB962C8B-B14F-4D97-AF65-F5344CB8AC3E}">
        <p14:creationId xmlns:p14="http://schemas.microsoft.com/office/powerpoint/2010/main" val="18482339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ource-20:3:0">
            <a:extLst>
              <a:ext uri="{FF2B5EF4-FFF2-40B4-BE49-F238E27FC236}">
                <a16:creationId xmlns:a16="http://schemas.microsoft.com/office/drawing/2014/main" id="{F2B7E56A-E52D-4D8D-BBFC-96BB36ECC927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112776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150" b="0">
                <a:solidFill>
                  <a:srgbClr val="172D43"/>
                </a:solidFill>
                <a:latin typeface="Georgia"/>
                <a:ea typeface="Georgia"/>
                <a:cs typeface="Georgia"/>
              </a:defRPr>
            </a:pPr>
            <a:r>
              <a:rPr sz="3150" b="0">
                <a:solidFill>
                  <a:srgbClr val="172D43"/>
                </a:solidFill>
                <a:latin typeface="Georgia"/>
                <a:ea typeface="Georgia"/>
                <a:cs typeface="Georgia"/>
              </a:rPr>
              <a:t>Февральская революция 1848 г.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92B12D27-65B9-4E38-9041-1F0898E776A1}"/>
              </a:ext>
            </a:extLst>
          </p:cNvPr>
          <p:cNvSpPr>
            <a:spLocks noGrp="1"/>
          </p:cNvSpPr>
          <p:nvPr/>
        </p:nvSpPr>
        <p:spPr>
          <a:xfrm>
            <a:off x="457200" y="1047750"/>
            <a:ext cx="11277600" cy="0"/>
          </a:xfrm>
          <a:prstGeom prst="line">
            <a:avLst/>
          </a:prstGeom>
          <a:noFill/>
          <a:ln w="9525">
            <a:solidFill>
              <a:srgbClr val="A68A55"/>
            </a:solidFill>
          </a:ln>
        </p:spPr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3AE15829-A80E-41D9-865D-EF131CEE7506}"/>
              </a:ext>
            </a:extLst>
          </p:cNvPr>
          <p:cNvSpPr>
            <a:spLocks noGrp="1"/>
          </p:cNvSpPr>
          <p:nvPr/>
        </p:nvSpPr>
        <p:spPr>
          <a:xfrm>
            <a:off x="457200" y="6496050"/>
            <a:ext cx="11277600" cy="0"/>
          </a:xfrm>
          <a:prstGeom prst="line">
            <a:avLst/>
          </a:prstGeom>
          <a:noFill/>
          <a:ln w="6668">
            <a:solidFill>
              <a:srgbClr val="D8D1C2"/>
            </a:solidFill>
          </a:ln>
        </p:spPr>
      </p:sp>
      <p:sp>
        <p:nvSpPr>
          <p:cNvPr id="4" name="100ballnik.com">
            <a:extLst>
              <a:ext uri="{FF2B5EF4-FFF2-40B4-BE49-F238E27FC236}">
                <a16:creationId xmlns:a16="http://schemas.microsoft.com/office/drawing/2014/main" id="{9B5E8F85-9206-49D2-A8F5-AAD8B225E402}"/>
              </a:ext>
            </a:extLst>
          </p:cNvPr>
          <p:cNvSpPr>
            <a:spLocks noGrp="1"/>
          </p:cNvSpPr>
          <p:nvPr/>
        </p:nvSpPr>
        <p:spPr>
          <a:xfrm>
            <a:off x="10096500" y="6572250"/>
            <a:ext cx="16383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776E62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76E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E7E5A70F-179E-47BC-AE98-223B97CAE4BC}"/>
              </a:ext>
            </a:extLst>
          </p:cNvPr>
          <p:cNvSpPr>
            <a:spLocks noGrp="1"/>
          </p:cNvSpPr>
          <p:nvPr/>
        </p:nvSpPr>
        <p:spPr>
          <a:xfrm>
            <a:off x="457200" y="1285875"/>
            <a:ext cx="2619375" cy="0"/>
          </a:xfrm>
          <a:prstGeom prst="line">
            <a:avLst/>
          </a:prstGeom>
          <a:noFill/>
          <a:ln w="28575">
            <a:solidFill>
              <a:srgbClr val="842C3B"/>
            </a:solidFill>
          </a:ln>
        </p:spPr>
      </p:sp>
      <p:sp>
        <p:nvSpPr>
          <p:cNvPr id="6" name="source-20:2:0">
            <a:extLst>
              <a:ext uri="{FF2B5EF4-FFF2-40B4-BE49-F238E27FC236}">
                <a16:creationId xmlns:a16="http://schemas.microsoft.com/office/drawing/2014/main" id="{C546122A-A23B-438B-99A6-8BB69EEFBEA2}"/>
              </a:ext>
            </a:extLst>
          </p:cNvPr>
          <p:cNvSpPr>
            <a:spLocks noGrp="1"/>
          </p:cNvSpPr>
          <p:nvPr/>
        </p:nvSpPr>
        <p:spPr>
          <a:xfrm>
            <a:off x="457200" y="1400175"/>
            <a:ext cx="26193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Кризис 1845-1846 гг.:</a:t>
            </a:r>
          </a:p>
        </p:txBody>
      </p:sp>
      <p:sp>
        <p:nvSpPr>
          <p:cNvPr id="7" name="source-20:2:1">
            <a:extLst>
              <a:ext uri="{FF2B5EF4-FFF2-40B4-BE49-F238E27FC236}">
                <a16:creationId xmlns:a16="http://schemas.microsoft.com/office/drawing/2014/main" id="{F5FBB2B4-CE32-4374-B9C7-BD2390BEA646}"/>
              </a:ext>
            </a:extLst>
          </p:cNvPr>
          <p:cNvSpPr>
            <a:spLocks noGrp="1"/>
          </p:cNvSpPr>
          <p:nvPr/>
        </p:nvSpPr>
        <p:spPr>
          <a:xfrm>
            <a:off x="457200" y="1676400"/>
            <a:ext cx="26193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Неурожаи</a:t>
            </a:r>
          </a:p>
        </p:txBody>
      </p:sp>
      <p:sp>
        <p:nvSpPr>
          <p:cNvPr id="8" name="source-20:2:2">
            <a:extLst>
              <a:ext uri="{FF2B5EF4-FFF2-40B4-BE49-F238E27FC236}">
                <a16:creationId xmlns:a16="http://schemas.microsoft.com/office/drawing/2014/main" id="{58A102C5-C6F2-4BE0-98F3-07E36CFFEAD0}"/>
              </a:ext>
            </a:extLst>
          </p:cNvPr>
          <p:cNvSpPr>
            <a:spLocks noGrp="1"/>
          </p:cNvSpPr>
          <p:nvPr/>
        </p:nvSpPr>
        <p:spPr>
          <a:xfrm>
            <a:off x="457200" y="1952625"/>
            <a:ext cx="26193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Голод</a:t>
            </a:r>
          </a:p>
        </p:txBody>
      </p:sp>
      <p:sp>
        <p:nvSpPr>
          <p:cNvPr id="9" name="source-20:2:3">
            <a:extLst>
              <a:ext uri="{FF2B5EF4-FFF2-40B4-BE49-F238E27FC236}">
                <a16:creationId xmlns:a16="http://schemas.microsoft.com/office/drawing/2014/main" id="{D2F2DBFD-5F3E-4177-8810-AA61D9B3EB7E}"/>
              </a:ext>
            </a:extLst>
          </p:cNvPr>
          <p:cNvSpPr>
            <a:spLocks noGrp="1"/>
          </p:cNvSpPr>
          <p:nvPr/>
        </p:nvSpPr>
        <p:spPr>
          <a:xfrm>
            <a:off x="457200" y="2228850"/>
            <a:ext cx="26193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Рост недовольства</a:t>
            </a:r>
          </a:p>
        </p:txBody>
      </p:sp>
      <p:sp>
        <p:nvSpPr>
          <p:cNvPr id="10" name="source-20:6:0">
            <a:extLst>
              <a:ext uri="{FF2B5EF4-FFF2-40B4-BE49-F238E27FC236}">
                <a16:creationId xmlns:a16="http://schemas.microsoft.com/office/drawing/2014/main" id="{EF74A9C6-5729-44BA-B865-2B0DF3072CC3}"/>
              </a:ext>
            </a:extLst>
          </p:cNvPr>
          <p:cNvSpPr>
            <a:spLocks noGrp="1"/>
          </p:cNvSpPr>
          <p:nvPr/>
        </p:nvSpPr>
        <p:spPr>
          <a:xfrm>
            <a:off x="457200" y="2505075"/>
            <a:ext cx="26193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Промышленный кризис 1847 г.:</a:t>
            </a:r>
          </a:p>
        </p:txBody>
      </p:sp>
      <p:sp>
        <p:nvSpPr>
          <p:cNvPr id="11" name="source-20:6:1">
            <a:extLst>
              <a:ext uri="{FF2B5EF4-FFF2-40B4-BE49-F238E27FC236}">
                <a16:creationId xmlns:a16="http://schemas.microsoft.com/office/drawing/2014/main" id="{E3616941-B48B-41B9-BC5F-306F13769C35}"/>
              </a:ext>
            </a:extLst>
          </p:cNvPr>
          <p:cNvSpPr>
            <a:spLocks noGrp="1"/>
          </p:cNvSpPr>
          <p:nvPr/>
        </p:nvSpPr>
        <p:spPr>
          <a:xfrm>
            <a:off x="457200" y="3009900"/>
            <a:ext cx="26193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Рост цен на сельхозпродукцию</a:t>
            </a:r>
          </a:p>
        </p:txBody>
      </p:sp>
      <p:sp>
        <p:nvSpPr>
          <p:cNvPr id="12" name="source-20:6:2">
            <a:extLst>
              <a:ext uri="{FF2B5EF4-FFF2-40B4-BE49-F238E27FC236}">
                <a16:creationId xmlns:a16="http://schemas.microsoft.com/office/drawing/2014/main" id="{B13845D8-623C-4791-8030-E9FBFC14F409}"/>
              </a:ext>
            </a:extLst>
          </p:cNvPr>
          <p:cNvSpPr>
            <a:spLocks noGrp="1"/>
          </p:cNvSpPr>
          <p:nvPr/>
        </p:nvSpPr>
        <p:spPr>
          <a:xfrm>
            <a:off x="457200" y="3514725"/>
            <a:ext cx="26193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Увеличение безработицы</a:t>
            </a:r>
          </a:p>
        </p:txBody>
      </p:sp>
      <p:sp>
        <p:nvSpPr>
          <p:cNvPr id="13" name="source-20:8:0">
            <a:extLst>
              <a:ext uri="{FF2B5EF4-FFF2-40B4-BE49-F238E27FC236}">
                <a16:creationId xmlns:a16="http://schemas.microsoft.com/office/drawing/2014/main" id="{FA03F047-5F1B-4A59-A5E1-24BEEA2997D8}"/>
              </a:ext>
            </a:extLst>
          </p:cNvPr>
          <p:cNvSpPr>
            <a:spLocks noGrp="1"/>
          </p:cNvSpPr>
          <p:nvPr/>
        </p:nvSpPr>
        <p:spPr>
          <a:xfrm>
            <a:off x="457200" y="3790950"/>
            <a:ext cx="26193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Луи Блан:</a:t>
            </a:r>
          </a:p>
        </p:txBody>
      </p:sp>
      <p:sp>
        <p:nvSpPr>
          <p:cNvPr id="14" name="source-20:8:1">
            <a:extLst>
              <a:ext uri="{FF2B5EF4-FFF2-40B4-BE49-F238E27FC236}">
                <a16:creationId xmlns:a16="http://schemas.microsoft.com/office/drawing/2014/main" id="{C8099228-5CCE-43D4-B5D5-CA0F04C8D5E5}"/>
              </a:ext>
            </a:extLst>
          </p:cNvPr>
          <p:cNvSpPr>
            <a:spLocks noGrp="1"/>
          </p:cNvSpPr>
          <p:nvPr/>
        </p:nvSpPr>
        <p:spPr>
          <a:xfrm>
            <a:off x="457200" y="4067175"/>
            <a:ext cx="26193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Идея «организации труда»</a:t>
            </a:r>
          </a:p>
        </p:txBody>
      </p:sp>
      <p:sp>
        <p:nvSpPr>
          <p:cNvPr id="15" name="source-20:8:2">
            <a:extLst>
              <a:ext uri="{FF2B5EF4-FFF2-40B4-BE49-F238E27FC236}">
                <a16:creationId xmlns:a16="http://schemas.microsoft.com/office/drawing/2014/main" id="{FD19E09A-27F1-4AEE-9D93-BA71B8053784}"/>
              </a:ext>
            </a:extLst>
          </p:cNvPr>
          <p:cNvSpPr>
            <a:spLocks noGrp="1"/>
          </p:cNvSpPr>
          <p:nvPr/>
        </p:nvSpPr>
        <p:spPr>
          <a:xfrm>
            <a:off x="457200" y="4343400"/>
            <a:ext cx="26193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Предложение о создании «национальных мастерских»</a:t>
            </a:r>
          </a:p>
        </p:txBody>
      </p:sp>
      <p:sp>
        <p:nvSpPr>
          <p:cNvPr id="16" name="source-20:8:3">
            <a:extLst>
              <a:ext uri="{FF2B5EF4-FFF2-40B4-BE49-F238E27FC236}">
                <a16:creationId xmlns:a16="http://schemas.microsoft.com/office/drawing/2014/main" id="{2F142740-C66B-4FE4-8645-74C108316F51}"/>
              </a:ext>
            </a:extLst>
          </p:cNvPr>
          <p:cNvSpPr>
            <a:spLocks noGrp="1"/>
          </p:cNvSpPr>
          <p:nvPr/>
        </p:nvSpPr>
        <p:spPr>
          <a:xfrm>
            <a:off x="457200" y="4848225"/>
            <a:ext cx="26193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План по замене частного предпринимательства</a:t>
            </a:r>
          </a:p>
        </p:txBody>
      </p:sp>
      <p:sp>
        <p:nvSpPr>
          <p:cNvPr id="17" name="source-20:5:0">
            <a:extLst>
              <a:ext uri="{FF2B5EF4-FFF2-40B4-BE49-F238E27FC236}">
                <a16:creationId xmlns:a16="http://schemas.microsoft.com/office/drawing/2014/main" id="{A36D0A91-7CCE-47CF-B4AA-C868B5F21661}"/>
              </a:ext>
            </a:extLst>
          </p:cNvPr>
          <p:cNvSpPr>
            <a:spLocks noGrp="1"/>
          </p:cNvSpPr>
          <p:nvPr/>
        </p:nvSpPr>
        <p:spPr>
          <a:xfrm>
            <a:off x="457200" y="5353050"/>
            <a:ext cx="26193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Идеи и лидеры:</a:t>
            </a:r>
          </a:p>
        </p:txBody>
      </p:sp>
      <p:sp>
        <p:nvSpPr>
          <p:cNvPr id="18" name="source-20:5:1">
            <a:extLst>
              <a:ext uri="{FF2B5EF4-FFF2-40B4-BE49-F238E27FC236}">
                <a16:creationId xmlns:a16="http://schemas.microsoft.com/office/drawing/2014/main" id="{AC6EB9FE-E8E5-4B50-8E1E-06E3AD88085B}"/>
              </a:ext>
            </a:extLst>
          </p:cNvPr>
          <p:cNvSpPr>
            <a:spLocks noGrp="1"/>
          </p:cNvSpPr>
          <p:nvPr/>
        </p:nvSpPr>
        <p:spPr>
          <a:xfrm>
            <a:off x="457200" y="5629275"/>
            <a:ext cx="26193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Луи Блан:</a:t>
            </a:r>
          </a:p>
        </p:txBody>
      </p:sp>
      <p:sp>
        <p:nvSpPr>
          <p:cNvPr id="19" name="source-20:5:2">
            <a:extLst>
              <a:ext uri="{FF2B5EF4-FFF2-40B4-BE49-F238E27FC236}">
                <a16:creationId xmlns:a16="http://schemas.microsoft.com/office/drawing/2014/main" id="{66AB92A5-5B2C-4E24-BA83-5B7B827AF195}"/>
              </a:ext>
            </a:extLst>
          </p:cNvPr>
          <p:cNvSpPr>
            <a:spLocks noGrp="1"/>
          </p:cNvSpPr>
          <p:nvPr/>
        </p:nvSpPr>
        <p:spPr>
          <a:xfrm>
            <a:off x="457200" y="5905500"/>
            <a:ext cx="26193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Идея «организации труда»</a:t>
            </a:r>
          </a:p>
        </p:txBody>
      </p:sp>
      <p:sp>
        <p:nv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8388BDF4-292E-4CBB-A655-5008D01A1F4B}"/>
              </a:ext>
            </a:extLst>
          </p:cNvPr>
          <p:cNvSpPr>
            <a:spLocks noGrp="1"/>
          </p:cNvSpPr>
          <p:nvPr/>
        </p:nvSpPr>
        <p:spPr>
          <a:xfrm>
            <a:off x="3209925" y="1400175"/>
            <a:ext cx="0" cy="4905375"/>
          </a:xfrm>
          <a:prstGeom prst="line">
            <a:avLst/>
          </a:prstGeom>
          <a:noFill/>
          <a:ln w="9525">
            <a:solidFill>
              <a:srgbClr val="D8D1C2"/>
            </a:solidFill>
          </a:ln>
        </p:spPr>
      </p:sp>
      <p:sp>
        <p:nv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1DC14110-B508-46C0-8B3E-A5F004EAC052}"/>
              </a:ext>
            </a:extLst>
          </p:cNvPr>
          <p:cNvSpPr>
            <a:spLocks noGrp="1"/>
          </p:cNvSpPr>
          <p:nvPr/>
        </p:nvSpPr>
        <p:spPr>
          <a:xfrm>
            <a:off x="3343275" y="1285875"/>
            <a:ext cx="2619375" cy="0"/>
          </a:xfrm>
          <a:prstGeom prst="line">
            <a:avLst/>
          </a:prstGeom>
          <a:noFill/>
          <a:ln w="28575">
            <a:solidFill>
              <a:srgbClr val="A68A55"/>
            </a:solidFill>
          </a:ln>
        </p:spPr>
      </p:sp>
      <p:sp>
        <p:nvSpPr>
          <p:cNvPr id="22" name="source-20:5:3">
            <a:extLst>
              <a:ext uri="{FF2B5EF4-FFF2-40B4-BE49-F238E27FC236}">
                <a16:creationId xmlns:a16="http://schemas.microsoft.com/office/drawing/2014/main" id="{A81A1F09-FD17-49AA-8ABB-170BBA446616}"/>
              </a:ext>
            </a:extLst>
          </p:cNvPr>
          <p:cNvSpPr>
            <a:spLocks noGrp="1"/>
          </p:cNvSpPr>
          <p:nvPr/>
        </p:nvSpPr>
        <p:spPr>
          <a:xfrm>
            <a:off x="3343275" y="1400175"/>
            <a:ext cx="26193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Предложение о создании «национальных мастерских»</a:t>
            </a:r>
          </a:p>
        </p:txBody>
      </p:sp>
      <p:sp>
        <p:nvSpPr>
          <p:cNvPr id="23" name="source-20:5:4">
            <a:extLst>
              <a:ext uri="{FF2B5EF4-FFF2-40B4-BE49-F238E27FC236}">
                <a16:creationId xmlns:a16="http://schemas.microsoft.com/office/drawing/2014/main" id="{753EEA72-84FA-4974-A6C9-F4349AD8B9A1}"/>
              </a:ext>
            </a:extLst>
          </p:cNvPr>
          <p:cNvSpPr>
            <a:spLocks noGrp="1"/>
          </p:cNvSpPr>
          <p:nvPr/>
        </p:nvSpPr>
        <p:spPr>
          <a:xfrm>
            <a:off x="3343275" y="1905000"/>
            <a:ext cx="2619375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План по замене частного предпринимательства государственной экономикой</a:t>
            </a:r>
          </a:p>
        </p:txBody>
      </p:sp>
      <p:sp>
        <p:nvSpPr>
          <p:cNvPr id="24" name="source-20:5:5">
            <a:extLst>
              <a:ext uri="{FF2B5EF4-FFF2-40B4-BE49-F238E27FC236}">
                <a16:creationId xmlns:a16="http://schemas.microsoft.com/office/drawing/2014/main" id="{413F512D-AC5E-4CFF-8EA0-2C6F8F0D63E8}"/>
              </a:ext>
            </a:extLst>
          </p:cNvPr>
          <p:cNvSpPr>
            <a:spLocks noGrp="1"/>
          </p:cNvSpPr>
          <p:nvPr/>
        </p:nvSpPr>
        <p:spPr>
          <a:xfrm>
            <a:off x="3343275" y="2638425"/>
            <a:ext cx="26193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Ход событий:</a:t>
            </a:r>
          </a:p>
        </p:txBody>
      </p:sp>
      <p:sp>
        <p:nvSpPr>
          <p:cNvPr id="25" name="source-20:5:6">
            <a:extLst>
              <a:ext uri="{FF2B5EF4-FFF2-40B4-BE49-F238E27FC236}">
                <a16:creationId xmlns:a16="http://schemas.microsoft.com/office/drawing/2014/main" id="{C20BAEE3-8793-4C8B-9120-E0EBE1AC31E7}"/>
              </a:ext>
            </a:extLst>
          </p:cNvPr>
          <p:cNvSpPr>
            <a:spLocks noGrp="1"/>
          </p:cNvSpPr>
          <p:nvPr/>
        </p:nvSpPr>
        <p:spPr>
          <a:xfrm>
            <a:off x="3343275" y="2914650"/>
            <a:ext cx="26193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22 февраля 1848 г.:</a:t>
            </a:r>
          </a:p>
        </p:txBody>
      </p:sp>
      <p:sp>
        <p:nvSpPr>
          <p:cNvPr id="26" name="source-20:5:7">
            <a:extLst>
              <a:ext uri="{FF2B5EF4-FFF2-40B4-BE49-F238E27FC236}">
                <a16:creationId xmlns:a16="http://schemas.microsoft.com/office/drawing/2014/main" id="{99EDAE6B-6281-4FCC-9799-956F30B058A2}"/>
              </a:ext>
            </a:extLst>
          </p:cNvPr>
          <p:cNvSpPr>
            <a:spLocks noGrp="1"/>
          </p:cNvSpPr>
          <p:nvPr/>
        </p:nvSpPr>
        <p:spPr>
          <a:xfrm>
            <a:off x="3343275" y="3190875"/>
            <a:ext cx="26193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Запрет банкета либералов</a:t>
            </a:r>
          </a:p>
        </p:txBody>
      </p:sp>
      <p:sp>
        <p:nvSpPr>
          <p:cNvPr id="27" name="source-20:5:8">
            <a:extLst>
              <a:ext uri="{FF2B5EF4-FFF2-40B4-BE49-F238E27FC236}">
                <a16:creationId xmlns:a16="http://schemas.microsoft.com/office/drawing/2014/main" id="{2639270E-E87A-4447-BB07-D5FF42DEDB06}"/>
              </a:ext>
            </a:extLst>
          </p:cNvPr>
          <p:cNvSpPr>
            <a:spLocks noGrp="1"/>
          </p:cNvSpPr>
          <p:nvPr/>
        </p:nvSpPr>
        <p:spPr>
          <a:xfrm>
            <a:off x="3343275" y="3467100"/>
            <a:ext cx="26193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Начало массовых выступлений</a:t>
            </a:r>
          </a:p>
        </p:txBody>
      </p:sp>
      <p:sp>
        <p:nvSpPr>
          <p:cNvPr id="28" name="source-20:5:9">
            <a:extLst>
              <a:ext uri="{FF2B5EF4-FFF2-40B4-BE49-F238E27FC236}">
                <a16:creationId xmlns:a16="http://schemas.microsoft.com/office/drawing/2014/main" id="{9C796A44-B6BD-422C-A5E0-8186F417E5D8}"/>
              </a:ext>
            </a:extLst>
          </p:cNvPr>
          <p:cNvSpPr>
            <a:spLocks noGrp="1"/>
          </p:cNvSpPr>
          <p:nvPr/>
        </p:nvSpPr>
        <p:spPr>
          <a:xfrm>
            <a:off x="3343275" y="3971925"/>
            <a:ext cx="26193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Возведение</a:t>
            </a:r>
            <a:r>
              <a:rPr sz="15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 1500 </a:t>
            </a: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баррикад</a:t>
            </a:r>
          </a:p>
        </p:txBody>
      </p:sp>
      <p:sp>
        <p:nvSpPr>
          <p:cNvPr id="29" name="source-20:5:10">
            <a:extLst>
              <a:ext uri="{FF2B5EF4-FFF2-40B4-BE49-F238E27FC236}">
                <a16:creationId xmlns:a16="http://schemas.microsoft.com/office/drawing/2014/main" id="{2FF4895D-DF30-4E0C-9DDB-5A671287388B}"/>
              </a:ext>
            </a:extLst>
          </p:cNvPr>
          <p:cNvSpPr>
            <a:spLocks noGrp="1"/>
          </p:cNvSpPr>
          <p:nvPr/>
        </p:nvSpPr>
        <p:spPr>
          <a:xfrm>
            <a:off x="3343275" y="4248150"/>
            <a:ext cx="26193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24 февраля 1848 г.:</a:t>
            </a:r>
          </a:p>
        </p:txBody>
      </p:sp>
      <p:sp>
        <p:nvSpPr>
          <p:cNvPr id="30" name="source-20:5:11">
            <a:extLst>
              <a:ext uri="{FF2B5EF4-FFF2-40B4-BE49-F238E27FC236}">
                <a16:creationId xmlns:a16="http://schemas.microsoft.com/office/drawing/2014/main" id="{C2C52281-26B4-42A7-B7AD-8937D36EA20E}"/>
              </a:ext>
            </a:extLst>
          </p:cNvPr>
          <p:cNvSpPr>
            <a:spLocks noGrp="1"/>
          </p:cNvSpPr>
          <p:nvPr/>
        </p:nvSpPr>
        <p:spPr>
          <a:xfrm>
            <a:off x="3343275" y="4524375"/>
            <a:ext cx="26193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Падение Июльской монархии</a:t>
            </a:r>
          </a:p>
        </p:txBody>
      </p:sp>
      <p:sp>
        <p:nvSpPr>
          <p:cNvPr id="31" name="source-20:5:12">
            <a:extLst>
              <a:ext uri="{FF2B5EF4-FFF2-40B4-BE49-F238E27FC236}">
                <a16:creationId xmlns:a16="http://schemas.microsoft.com/office/drawing/2014/main" id="{602C3A94-9AD9-463B-A96F-E261018DD46A}"/>
              </a:ext>
            </a:extLst>
          </p:cNvPr>
          <p:cNvSpPr>
            <a:spLocks noGrp="1"/>
          </p:cNvSpPr>
          <p:nvPr/>
        </p:nvSpPr>
        <p:spPr>
          <a:xfrm>
            <a:off x="3343275" y="5029200"/>
            <a:ext cx="26193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25 февраля 1848 г.:</a:t>
            </a:r>
          </a:p>
        </p:txBody>
      </p:sp>
      <p:sp>
        <p:nvSpPr>
          <p:cNvPr id="32" name="source-20:5:13">
            <a:extLst>
              <a:ext uri="{FF2B5EF4-FFF2-40B4-BE49-F238E27FC236}">
                <a16:creationId xmlns:a16="http://schemas.microsoft.com/office/drawing/2014/main" id="{1E1455A2-58EA-4CA7-9DFE-673BD790AEEB}"/>
              </a:ext>
            </a:extLst>
          </p:cNvPr>
          <p:cNvSpPr>
            <a:spLocks noGrp="1"/>
          </p:cNvSpPr>
          <p:nvPr/>
        </p:nvSpPr>
        <p:spPr>
          <a:xfrm>
            <a:off x="3343275" y="5305425"/>
            <a:ext cx="26193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Провозглашение республики</a:t>
            </a:r>
          </a:p>
        </p:txBody>
      </p:sp>
      <p:sp>
        <p:nv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1389EA40-46CB-4F17-AA3F-64703B535A36}"/>
              </a:ext>
            </a:extLst>
          </p:cNvPr>
          <p:cNvSpPr>
            <a:spLocks noGrp="1"/>
          </p:cNvSpPr>
          <p:nvPr/>
        </p:nvSpPr>
        <p:spPr>
          <a:xfrm>
            <a:off x="6096000" y="1400175"/>
            <a:ext cx="0" cy="4905375"/>
          </a:xfrm>
          <a:prstGeom prst="line">
            <a:avLst/>
          </a:prstGeom>
          <a:noFill/>
          <a:ln w="9525">
            <a:solidFill>
              <a:srgbClr val="D8D1C2"/>
            </a:solidFill>
          </a:ln>
        </p:spPr>
      </p:sp>
      <p:sp>
        <p:nv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2C6598E1-6517-4030-AFAC-C1F6CCE2F3EF}"/>
              </a:ext>
            </a:extLst>
          </p:cNvPr>
          <p:cNvSpPr>
            <a:spLocks noGrp="1"/>
          </p:cNvSpPr>
          <p:nvPr/>
        </p:nvSpPr>
        <p:spPr>
          <a:xfrm>
            <a:off x="6229350" y="1285875"/>
            <a:ext cx="2619375" cy="0"/>
          </a:xfrm>
          <a:prstGeom prst="line">
            <a:avLst/>
          </a:prstGeom>
          <a:noFill/>
          <a:ln w="28575">
            <a:solidFill>
              <a:srgbClr val="842C3B"/>
            </a:solidFill>
          </a:ln>
        </p:spPr>
      </p:sp>
      <p:sp>
        <p:nvSpPr>
          <p:cNvPr id="35" name="source-20:5:14">
            <a:extLst>
              <a:ext uri="{FF2B5EF4-FFF2-40B4-BE49-F238E27FC236}">
                <a16:creationId xmlns:a16="http://schemas.microsoft.com/office/drawing/2014/main" id="{AA07159D-EB1F-43E6-802D-3C6882B72989}"/>
              </a:ext>
            </a:extLst>
          </p:cNvPr>
          <p:cNvSpPr>
            <a:spLocks noGrp="1"/>
          </p:cNvSpPr>
          <p:nvPr/>
        </p:nvSpPr>
        <p:spPr>
          <a:xfrm>
            <a:off x="6229350" y="1400175"/>
            <a:ext cx="26193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Итоги революции:</a:t>
            </a:r>
          </a:p>
        </p:txBody>
      </p:sp>
      <p:sp>
        <p:nvSpPr>
          <p:cNvPr id="36" name="source-20:5:15">
            <a:extLst>
              <a:ext uri="{FF2B5EF4-FFF2-40B4-BE49-F238E27FC236}">
                <a16:creationId xmlns:a16="http://schemas.microsoft.com/office/drawing/2014/main" id="{85178469-1E46-45A9-9157-875A6BF5245D}"/>
              </a:ext>
            </a:extLst>
          </p:cNvPr>
          <p:cNvSpPr>
            <a:spLocks noGrp="1"/>
          </p:cNvSpPr>
          <p:nvPr/>
        </p:nvSpPr>
        <p:spPr>
          <a:xfrm>
            <a:off x="6229350" y="1676400"/>
            <a:ext cx="26193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Политические преобразования:</a:t>
            </a:r>
          </a:p>
        </p:txBody>
      </p:sp>
      <p:sp>
        <p:nvSpPr>
          <p:cNvPr id="37" name="source-20:5:16">
            <a:extLst>
              <a:ext uri="{FF2B5EF4-FFF2-40B4-BE49-F238E27FC236}">
                <a16:creationId xmlns:a16="http://schemas.microsoft.com/office/drawing/2014/main" id="{2F4C0D28-E2A8-4DB7-A518-1851D3C9F770}"/>
              </a:ext>
            </a:extLst>
          </p:cNvPr>
          <p:cNvSpPr>
            <a:spLocks noGrp="1"/>
          </p:cNvSpPr>
          <p:nvPr/>
        </p:nvSpPr>
        <p:spPr>
          <a:xfrm>
            <a:off x="6229350" y="2181225"/>
            <a:ext cx="2619375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Введение всеобщего избирательного права для мужчин старше</a:t>
            </a:r>
            <a:r>
              <a:rPr sz="15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 21 года</a:t>
            </a:r>
          </a:p>
        </p:txBody>
      </p:sp>
      <p:sp>
        <p:nvSpPr>
          <p:cNvPr id="38" name="source-20:5:17">
            <a:extLst>
              <a:ext uri="{FF2B5EF4-FFF2-40B4-BE49-F238E27FC236}">
                <a16:creationId xmlns:a16="http://schemas.microsoft.com/office/drawing/2014/main" id="{8AD32596-792C-4200-B752-22A69B6173C6}"/>
              </a:ext>
            </a:extLst>
          </p:cNvPr>
          <p:cNvSpPr>
            <a:spLocks noGrp="1"/>
          </p:cNvSpPr>
          <p:nvPr/>
        </p:nvSpPr>
        <p:spPr>
          <a:xfrm>
            <a:off x="6229350" y="2914650"/>
            <a:ext cx="2619375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Увеличение числа избирателей с</a:t>
            </a:r>
            <a:r>
              <a:rPr sz="15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 250 </a:t>
            </a: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тыс. до</a:t>
            </a:r>
            <a:r>
              <a:rPr sz="15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 9 </a:t>
            </a: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млн человек</a:t>
            </a:r>
          </a:p>
        </p:txBody>
      </p:sp>
      <p:sp>
        <p:nvSpPr>
          <p:cNvPr id="39" name="source-20:5:18">
            <a:extLst>
              <a:ext uri="{FF2B5EF4-FFF2-40B4-BE49-F238E27FC236}">
                <a16:creationId xmlns:a16="http://schemas.microsoft.com/office/drawing/2014/main" id="{F6E85ACB-C9F7-4D34-86FA-6BAA091EFCF5}"/>
              </a:ext>
            </a:extLst>
          </p:cNvPr>
          <p:cNvSpPr>
            <a:spLocks noGrp="1"/>
          </p:cNvSpPr>
          <p:nvPr/>
        </p:nvSpPr>
        <p:spPr>
          <a:xfrm>
            <a:off x="6229350" y="3648075"/>
            <a:ext cx="26193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Социальные меры:</a:t>
            </a:r>
          </a:p>
        </p:txBody>
      </p:sp>
      <p:sp>
        <p:nvSpPr>
          <p:cNvPr id="40" name="source-20:5:19">
            <a:extLst>
              <a:ext uri="{FF2B5EF4-FFF2-40B4-BE49-F238E27FC236}">
                <a16:creationId xmlns:a16="http://schemas.microsoft.com/office/drawing/2014/main" id="{2D87AA40-815C-480F-A24F-60F1556C1C88}"/>
              </a:ext>
            </a:extLst>
          </p:cNvPr>
          <p:cNvSpPr>
            <a:spLocks noGrp="1"/>
          </p:cNvSpPr>
          <p:nvPr/>
        </p:nvSpPr>
        <p:spPr>
          <a:xfrm>
            <a:off x="6229350" y="3924300"/>
            <a:ext cx="26193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Создание комиссии по рабочему вопросу</a:t>
            </a:r>
          </a:p>
        </p:txBody>
      </p:sp>
      <p:sp>
        <p:nvSpPr>
          <p:cNvPr id="41" name="source-20:5:20">
            <a:extLst>
              <a:ext uri="{FF2B5EF4-FFF2-40B4-BE49-F238E27FC236}">
                <a16:creationId xmlns:a16="http://schemas.microsoft.com/office/drawing/2014/main" id="{23957F6D-8337-4AFD-86D5-B7335DD3B107}"/>
              </a:ext>
            </a:extLst>
          </p:cNvPr>
          <p:cNvSpPr>
            <a:spLocks noGrp="1"/>
          </p:cNvSpPr>
          <p:nvPr/>
        </p:nvSpPr>
        <p:spPr>
          <a:xfrm>
            <a:off x="6229350" y="4429125"/>
            <a:ext cx="26193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Учреждение «национальных мастерских»</a:t>
            </a:r>
          </a:p>
        </p:txBody>
      </p:sp>
      <p:sp>
        <p:nvSpPr>
          <p:cNvPr id="42" name="source-20:5:21">
            <a:extLst>
              <a:ext uri="{FF2B5EF4-FFF2-40B4-BE49-F238E27FC236}">
                <a16:creationId xmlns:a16="http://schemas.microsoft.com/office/drawing/2014/main" id="{5C59C27F-E704-4453-9E56-D530DFF4F63C}"/>
              </a:ext>
            </a:extLst>
          </p:cNvPr>
          <p:cNvSpPr>
            <a:spLocks noGrp="1"/>
          </p:cNvSpPr>
          <p:nvPr/>
        </p:nvSpPr>
        <p:spPr>
          <a:xfrm>
            <a:off x="6229350" y="4933950"/>
            <a:ext cx="26193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Трудоустройство около</a:t>
            </a:r>
            <a:r>
              <a:rPr sz="15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 100 </a:t>
            </a: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тыс. человек в Париже</a:t>
            </a:r>
          </a:p>
        </p:txBody>
      </p:sp>
      <p:sp>
        <p:nv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DD0B82FA-2BEB-4DD5-88FC-399A215AC448}"/>
              </a:ext>
            </a:extLst>
          </p:cNvPr>
          <p:cNvSpPr>
            <a:spLocks noGrp="1"/>
          </p:cNvSpPr>
          <p:nvPr/>
        </p:nvSpPr>
        <p:spPr>
          <a:xfrm>
            <a:off x="8982075" y="1400175"/>
            <a:ext cx="0" cy="4905375"/>
          </a:xfrm>
          <a:prstGeom prst="line">
            <a:avLst/>
          </a:prstGeom>
          <a:noFill/>
          <a:ln w="9525">
            <a:solidFill>
              <a:srgbClr val="D8D1C2"/>
            </a:solidFill>
          </a:ln>
        </p:spPr>
      </p:sp>
      <p:sp>
        <p:nvSpPr>
          <p:cNvPr id="44" name="Прямая соединительная линия 43">
            <a:extLst>
              <a:ext uri="{FF2B5EF4-FFF2-40B4-BE49-F238E27FC236}">
                <a16:creationId xmlns:a16="http://schemas.microsoft.com/office/drawing/2014/main" id="{5EDBB543-E4F1-4239-BAD5-9E67130F1587}"/>
              </a:ext>
            </a:extLst>
          </p:cNvPr>
          <p:cNvSpPr>
            <a:spLocks noGrp="1"/>
          </p:cNvSpPr>
          <p:nvPr/>
        </p:nvSpPr>
        <p:spPr>
          <a:xfrm>
            <a:off x="9115425" y="1285875"/>
            <a:ext cx="2619375" cy="0"/>
          </a:xfrm>
          <a:prstGeom prst="line">
            <a:avLst/>
          </a:prstGeom>
          <a:noFill/>
          <a:ln w="28575">
            <a:solidFill>
              <a:srgbClr val="A68A55"/>
            </a:solidFill>
          </a:ln>
        </p:spPr>
      </p:sp>
      <p:sp>
        <p:nvSpPr>
          <p:cNvPr id="45" name="source-20:5:22">
            <a:extLst>
              <a:ext uri="{FF2B5EF4-FFF2-40B4-BE49-F238E27FC236}">
                <a16:creationId xmlns:a16="http://schemas.microsoft.com/office/drawing/2014/main" id="{38B264EA-161C-4AEB-B098-C925C22F95DB}"/>
              </a:ext>
            </a:extLst>
          </p:cNvPr>
          <p:cNvSpPr>
            <a:spLocks noGrp="1"/>
          </p:cNvSpPr>
          <p:nvPr/>
        </p:nvSpPr>
        <p:spPr>
          <a:xfrm>
            <a:off x="9115425" y="1400175"/>
            <a:ext cx="26193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Особенности временного правительства:</a:t>
            </a:r>
          </a:p>
        </p:txBody>
      </p:sp>
      <p:sp>
        <p:nvSpPr>
          <p:cNvPr id="46" name="source-20:5:23">
            <a:extLst>
              <a:ext uri="{FF2B5EF4-FFF2-40B4-BE49-F238E27FC236}">
                <a16:creationId xmlns:a16="http://schemas.microsoft.com/office/drawing/2014/main" id="{E1EB2299-0C2D-4EF6-8424-F51B0813DD4B}"/>
              </a:ext>
            </a:extLst>
          </p:cNvPr>
          <p:cNvSpPr>
            <a:spLocks noGrp="1"/>
          </p:cNvSpPr>
          <p:nvPr/>
        </p:nvSpPr>
        <p:spPr>
          <a:xfrm>
            <a:off x="9115425" y="1905000"/>
            <a:ext cx="26193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Состав:</a:t>
            </a:r>
          </a:p>
        </p:txBody>
      </p:sp>
      <p:sp>
        <p:nvSpPr>
          <p:cNvPr id="47" name="source-20:5:24">
            <a:extLst>
              <a:ext uri="{FF2B5EF4-FFF2-40B4-BE49-F238E27FC236}">
                <a16:creationId xmlns:a16="http://schemas.microsoft.com/office/drawing/2014/main" id="{42773C23-E476-4101-BC24-AC67B269CD26}"/>
              </a:ext>
            </a:extLst>
          </p:cNvPr>
          <p:cNvSpPr>
            <a:spLocks noGrp="1"/>
          </p:cNvSpPr>
          <p:nvPr/>
        </p:nvSpPr>
        <p:spPr>
          <a:xfrm>
            <a:off x="9115425" y="2181225"/>
            <a:ext cx="26193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Возглавлялось А. Ламартином</a:t>
            </a:r>
          </a:p>
        </p:txBody>
      </p:sp>
      <p:sp>
        <p:nvSpPr>
          <p:cNvPr id="48" name="source-20:5:25">
            <a:extLst>
              <a:ext uri="{FF2B5EF4-FFF2-40B4-BE49-F238E27FC236}">
                <a16:creationId xmlns:a16="http://schemas.microsoft.com/office/drawing/2014/main" id="{DCE808B8-933C-4DC2-BDCD-F3402137F2C5}"/>
              </a:ext>
            </a:extLst>
          </p:cNvPr>
          <p:cNvSpPr>
            <a:spLocks noGrp="1"/>
          </p:cNvSpPr>
          <p:nvPr/>
        </p:nvSpPr>
        <p:spPr>
          <a:xfrm>
            <a:off x="9115425" y="2686050"/>
            <a:ext cx="26193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Включало социалиста Л. Блана</a:t>
            </a:r>
          </a:p>
        </p:txBody>
      </p:sp>
      <p:sp>
        <p:nvSpPr>
          <p:cNvPr id="49" name="source-20:5:26">
            <a:extLst>
              <a:ext uri="{FF2B5EF4-FFF2-40B4-BE49-F238E27FC236}">
                <a16:creationId xmlns:a16="http://schemas.microsoft.com/office/drawing/2014/main" id="{4A34663F-357F-49BF-A6A6-CAA3AD0E1887}"/>
              </a:ext>
            </a:extLst>
          </p:cNvPr>
          <p:cNvSpPr>
            <a:spLocks noGrp="1"/>
          </p:cNvSpPr>
          <p:nvPr/>
        </p:nvSpPr>
        <p:spPr>
          <a:xfrm>
            <a:off x="9115425" y="3190875"/>
            <a:ext cx="26193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Имело представителя рабочего класса</a:t>
            </a:r>
          </a:p>
        </p:txBody>
      </p:sp>
      <p:sp>
        <p:nvSpPr>
          <p:cNvPr id="50" name="source-20:5:27">
            <a:extLst>
              <a:ext uri="{FF2B5EF4-FFF2-40B4-BE49-F238E27FC236}">
                <a16:creationId xmlns:a16="http://schemas.microsoft.com/office/drawing/2014/main" id="{7D23DCC5-ABF8-4C94-B69A-24238C88D813}"/>
              </a:ext>
            </a:extLst>
          </p:cNvPr>
          <p:cNvSpPr>
            <a:spLocks noGrp="1"/>
          </p:cNvSpPr>
          <p:nvPr/>
        </p:nvSpPr>
        <p:spPr>
          <a:xfrm>
            <a:off x="9115425" y="3695700"/>
            <a:ext cx="26193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Характер:</a:t>
            </a:r>
          </a:p>
        </p:txBody>
      </p:sp>
      <p:sp>
        <p:nvSpPr>
          <p:cNvPr id="51" name="source-20:5:28">
            <a:extLst>
              <a:ext uri="{FF2B5EF4-FFF2-40B4-BE49-F238E27FC236}">
                <a16:creationId xmlns:a16="http://schemas.microsoft.com/office/drawing/2014/main" id="{E1E9D6D6-3E03-482C-A416-D65C80A4716A}"/>
              </a:ext>
            </a:extLst>
          </p:cNvPr>
          <p:cNvSpPr>
            <a:spLocks noGrp="1"/>
          </p:cNvSpPr>
          <p:nvPr/>
        </p:nvSpPr>
        <p:spPr>
          <a:xfrm>
            <a:off x="9115425" y="3971925"/>
            <a:ext cx="26193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Демократический</a:t>
            </a:r>
          </a:p>
        </p:txBody>
      </p:sp>
      <p:sp>
        <p:nvSpPr>
          <p:cNvPr id="52" name="source-20:5:29">
            <a:extLst>
              <a:ext uri="{FF2B5EF4-FFF2-40B4-BE49-F238E27FC236}">
                <a16:creationId xmlns:a16="http://schemas.microsoft.com/office/drawing/2014/main" id="{DFE39A36-9699-4662-AE0C-02D5A2A1846B}"/>
              </a:ext>
            </a:extLst>
          </p:cNvPr>
          <p:cNvSpPr>
            <a:spLocks noGrp="1"/>
          </p:cNvSpPr>
          <p:nvPr/>
        </p:nvSpPr>
        <p:spPr>
          <a:xfrm>
            <a:off x="9115425" y="4248150"/>
            <a:ext cx="26193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Экспериментальный</a:t>
            </a:r>
          </a:p>
        </p:txBody>
      </p:sp>
      <p:sp>
        <p:nvSpPr>
          <p:cNvPr id="53" name="source-20:5:30">
            <a:extLst>
              <a:ext uri="{FF2B5EF4-FFF2-40B4-BE49-F238E27FC236}">
                <a16:creationId xmlns:a16="http://schemas.microsoft.com/office/drawing/2014/main" id="{B09D32F6-6D7F-4591-B608-9BECFF45EDCC}"/>
              </a:ext>
            </a:extLst>
          </p:cNvPr>
          <p:cNvSpPr>
            <a:spLocks noGrp="1"/>
          </p:cNvSpPr>
          <p:nvPr/>
        </p:nvSpPr>
        <p:spPr>
          <a:xfrm>
            <a:off x="9115425" y="4524375"/>
            <a:ext cx="2619375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Инновационный для своего времени</a:t>
            </a:r>
          </a:p>
        </p:txBody>
      </p:sp>
    </p:spTree>
    <p:extLst>
      <p:ext uri="{BB962C8B-B14F-4D97-AF65-F5344CB8AC3E}">
        <p14:creationId xmlns:p14="http://schemas.microsoft.com/office/powerpoint/2010/main" val="8890932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D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ource-21:2:0">
            <a:extLst>
              <a:ext uri="{FF2B5EF4-FFF2-40B4-BE49-F238E27FC236}">
                <a16:creationId xmlns:a16="http://schemas.microsoft.com/office/drawing/2014/main" id="{981D9281-3C24-450C-B4A7-41E030A1FCE8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1127760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F5F0E5"/>
                </a:solidFill>
                <a:latin typeface="Georgia"/>
                <a:ea typeface="Georgia"/>
                <a:cs typeface="Georgia"/>
              </a:rPr>
              <a:t>Февральская революция 1848 г.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90D2DD05-C247-4306-A7B5-CFDB79AC0ABD}"/>
              </a:ext>
            </a:extLst>
          </p:cNvPr>
          <p:cNvSpPr>
            <a:spLocks noGrp="1"/>
          </p:cNvSpPr>
          <p:nvPr/>
        </p:nvSpPr>
        <p:spPr>
          <a:xfrm>
            <a:off x="457200" y="1047750"/>
            <a:ext cx="11277600" cy="0"/>
          </a:xfrm>
          <a:prstGeom prst="line">
            <a:avLst/>
          </a:prstGeom>
          <a:noFill/>
          <a:ln w="9525">
            <a:solidFill>
              <a:srgbClr val="A68A55"/>
            </a:solidFill>
          </a:ln>
        </p:spPr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EA702B64-E6DD-42D0-9154-96532E40739C}"/>
              </a:ext>
            </a:extLst>
          </p:cNvPr>
          <p:cNvSpPr>
            <a:spLocks noGrp="1"/>
          </p:cNvSpPr>
          <p:nvPr/>
        </p:nvSpPr>
        <p:spPr>
          <a:xfrm>
            <a:off x="457200" y="6496050"/>
            <a:ext cx="11277600" cy="0"/>
          </a:xfrm>
          <a:prstGeom prst="line">
            <a:avLst/>
          </a:prstGeom>
          <a:noFill/>
          <a:ln w="6668">
            <a:solidFill>
              <a:srgbClr val="52616A"/>
            </a:solidFill>
          </a:ln>
        </p:spPr>
      </p:sp>
      <p:sp>
        <p:nvSpPr>
          <p:cNvPr id="4" name="100ballnik.com">
            <a:extLst>
              <a:ext uri="{FF2B5EF4-FFF2-40B4-BE49-F238E27FC236}">
                <a16:creationId xmlns:a16="http://schemas.microsoft.com/office/drawing/2014/main" id="{7A6C7E43-61ED-4AD2-A9A3-5B780CCA7F02}"/>
              </a:ext>
            </a:extLst>
          </p:cNvPr>
          <p:cNvSpPr>
            <a:spLocks noGrp="1"/>
          </p:cNvSpPr>
          <p:nvPr/>
        </p:nvSpPr>
        <p:spPr>
          <a:xfrm>
            <a:off x="10096500" y="6572250"/>
            <a:ext cx="16383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D8D1C2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D8D1C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source-21:diagram:0">
            <a:extLst>
              <a:ext uri="{FF2B5EF4-FFF2-40B4-BE49-F238E27FC236}">
                <a16:creationId xmlns:a16="http://schemas.microsoft.com/office/drawing/2014/main" id="{09AEEB49-BC70-4CDC-A649-FE90581351DF}"/>
              </a:ext>
            </a:extLst>
          </p:cNvPr>
          <p:cNvSpPr>
            <a:spLocks noGrp="1"/>
          </p:cNvSpPr>
          <p:nvPr/>
        </p:nvSpPr>
        <p:spPr>
          <a:xfrm>
            <a:off x="457200" y="1314450"/>
            <a:ext cx="11277600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1">
                <a:solidFill>
                  <a:srgbClr val="D5BD89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D5BD89"/>
                </a:solidFill>
                <a:latin typeface="Arial"/>
                <a:ea typeface="Arial"/>
                <a:cs typeface="Arial"/>
              </a:rPr>
              <a:t>Ход событий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7181850" y="2724902"/>
            <a:ext cx="4552950" cy="2351172"/>
          </a:xfrm>
          <a:prstGeom prst="rect">
            <a:avLst/>
          </a:prstGeom>
        </p:spPr>
      </p:pic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601DA912-C646-4454-BB63-1B47B218009E}"/>
              </a:ext>
            </a:extLst>
          </p:cNvPr>
          <p:cNvSpPr>
            <a:spLocks noGrp="1"/>
          </p:cNvSpPr>
          <p:nvPr/>
        </p:nvSpPr>
        <p:spPr>
          <a:xfrm>
            <a:off x="2705100" y="1971675"/>
            <a:ext cx="0" cy="4057650"/>
          </a:xfrm>
          <a:prstGeom prst="line">
            <a:avLst/>
          </a:prstGeom>
          <a:noFill/>
          <a:ln w="9525">
            <a:solidFill>
              <a:srgbClr val="B39A6D"/>
            </a:solidFill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57D07E0-9A41-46A5-9029-B5E8E4956C0B}"/>
              </a:ext>
            </a:extLst>
          </p:cNvPr>
          <p:cNvSpPr>
            <a:spLocks noGrp="1"/>
          </p:cNvSpPr>
          <p:nvPr/>
        </p:nvSpPr>
        <p:spPr>
          <a:xfrm>
            <a:off x="2647950" y="1990725"/>
            <a:ext cx="114300" cy="114300"/>
          </a:xfrm>
          <a:prstGeom prst="rect">
            <a:avLst/>
          </a:prstGeom>
          <a:solidFill>
            <a:srgbClr val="A68A55"/>
          </a:solidFill>
          <a:ln w="0">
            <a:noFill/>
          </a:ln>
        </p:spPr>
      </p:sp>
      <p:sp>
        <p:nvSpPr>
          <p:cNvPr id="9" name="source-21:diagram:1">
            <a:extLst>
              <a:ext uri="{FF2B5EF4-FFF2-40B4-BE49-F238E27FC236}">
                <a16:creationId xmlns:a16="http://schemas.microsoft.com/office/drawing/2014/main" id="{B6B2D997-E07E-48D1-AD20-0EB60BDC79DA}"/>
              </a:ext>
            </a:extLst>
          </p:cNvPr>
          <p:cNvSpPr>
            <a:spLocks noGrp="1"/>
          </p:cNvSpPr>
          <p:nvPr/>
        </p:nvSpPr>
        <p:spPr>
          <a:xfrm>
            <a:off x="457200" y="1924050"/>
            <a:ext cx="2152650" cy="914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1">
                <a:solidFill>
                  <a:srgbClr val="D8BE8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D8BE8B"/>
                </a:solidFill>
                <a:latin typeface="Arial"/>
                <a:ea typeface="Arial"/>
                <a:cs typeface="Arial"/>
              </a:rPr>
              <a:t>22 февраля 1848 г.</a:t>
            </a:r>
          </a:p>
        </p:txBody>
      </p:sp>
      <p:sp>
        <p:nvSpPr>
          <p:cNvPr id="10" name="source-21:diagram:2">
            <a:extLst>
              <a:ext uri="{FF2B5EF4-FFF2-40B4-BE49-F238E27FC236}">
                <a16:creationId xmlns:a16="http://schemas.microsoft.com/office/drawing/2014/main" id="{B3A7444B-0A22-463F-9CA8-B0435EEBCC9E}"/>
              </a:ext>
            </a:extLst>
          </p:cNvPr>
          <p:cNvSpPr>
            <a:spLocks noGrp="1"/>
          </p:cNvSpPr>
          <p:nvPr/>
        </p:nvSpPr>
        <p:spPr>
          <a:xfrm>
            <a:off x="3019425" y="1924050"/>
            <a:ext cx="37528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Запрет банкета либералов</a:t>
            </a:r>
          </a:p>
        </p:txBody>
      </p:sp>
      <p:sp>
        <p:nvSpPr>
          <p:cNvPr id="11" name="source-21:diagram:3">
            <a:extLst>
              <a:ext uri="{FF2B5EF4-FFF2-40B4-BE49-F238E27FC236}">
                <a16:creationId xmlns:a16="http://schemas.microsoft.com/office/drawing/2014/main" id="{6963B5B4-3602-4803-B7EC-85A5C1D93B55}"/>
              </a:ext>
            </a:extLst>
          </p:cNvPr>
          <p:cNvSpPr>
            <a:spLocks noGrp="1"/>
          </p:cNvSpPr>
          <p:nvPr/>
        </p:nvSpPr>
        <p:spPr>
          <a:xfrm>
            <a:off x="3019425" y="2381250"/>
            <a:ext cx="375285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Начало массовых выступлений</a:t>
            </a:r>
          </a:p>
        </p:txBody>
      </p:sp>
      <p:sp>
        <p:nvSpPr>
          <p:cNvPr id="12" name="source-21:diagram:4">
            <a:extLst>
              <a:ext uri="{FF2B5EF4-FFF2-40B4-BE49-F238E27FC236}">
                <a16:creationId xmlns:a16="http://schemas.microsoft.com/office/drawing/2014/main" id="{3E12866B-3A24-419D-AB71-2355FD7B94C0}"/>
              </a:ext>
            </a:extLst>
          </p:cNvPr>
          <p:cNvSpPr>
            <a:spLocks noGrp="1"/>
          </p:cNvSpPr>
          <p:nvPr/>
        </p:nvSpPr>
        <p:spPr>
          <a:xfrm>
            <a:off x="3019425" y="3162300"/>
            <a:ext cx="37528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Возведение</a:t>
            </a:r>
            <a:r>
              <a:rPr sz="2175" b="1">
                <a:solidFill>
                  <a:srgbClr val="D5BD89"/>
                </a:solidFill>
                <a:latin typeface="Arial"/>
                <a:ea typeface="Arial"/>
                <a:cs typeface="Arial"/>
              </a:rPr>
              <a:t> 1500 </a:t>
            </a:r>
            <a:r>
              <a:rPr sz="2175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баррикад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9AA052D-7954-4F3B-8316-BB67A11E42D0}"/>
              </a:ext>
            </a:extLst>
          </p:cNvPr>
          <p:cNvSpPr>
            <a:spLocks noGrp="1"/>
          </p:cNvSpPr>
          <p:nvPr/>
        </p:nvSpPr>
        <p:spPr>
          <a:xfrm>
            <a:off x="2647950" y="4076700"/>
            <a:ext cx="114300" cy="114300"/>
          </a:xfrm>
          <a:prstGeom prst="rect">
            <a:avLst/>
          </a:prstGeom>
          <a:solidFill>
            <a:srgbClr val="A68A55"/>
          </a:solidFill>
          <a:ln w="0">
            <a:noFill/>
          </a:ln>
        </p:spPr>
      </p:sp>
      <p:sp>
        <p:nvSpPr>
          <p:cNvPr id="14" name="source-21:diagram:5">
            <a:extLst>
              <a:ext uri="{FF2B5EF4-FFF2-40B4-BE49-F238E27FC236}">
                <a16:creationId xmlns:a16="http://schemas.microsoft.com/office/drawing/2014/main" id="{0F73F3C2-D2C7-44C6-A3F4-B02695D248DD}"/>
              </a:ext>
            </a:extLst>
          </p:cNvPr>
          <p:cNvSpPr>
            <a:spLocks noGrp="1"/>
          </p:cNvSpPr>
          <p:nvPr/>
        </p:nvSpPr>
        <p:spPr>
          <a:xfrm>
            <a:off x="457200" y="4010025"/>
            <a:ext cx="2152650" cy="914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1">
                <a:solidFill>
                  <a:srgbClr val="D8BE8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D8BE8B"/>
                </a:solidFill>
                <a:latin typeface="Arial"/>
                <a:ea typeface="Arial"/>
                <a:cs typeface="Arial"/>
              </a:rPr>
              <a:t>24 февраля 1848 г.</a:t>
            </a:r>
          </a:p>
        </p:txBody>
      </p:sp>
      <p:sp>
        <p:nvSpPr>
          <p:cNvPr id="15" name="source-21:diagram:6">
            <a:extLst>
              <a:ext uri="{FF2B5EF4-FFF2-40B4-BE49-F238E27FC236}">
                <a16:creationId xmlns:a16="http://schemas.microsoft.com/office/drawing/2014/main" id="{C6563AF2-FAB3-4AD9-BFB3-CB91457F6BD8}"/>
              </a:ext>
            </a:extLst>
          </p:cNvPr>
          <p:cNvSpPr>
            <a:spLocks noGrp="1"/>
          </p:cNvSpPr>
          <p:nvPr/>
        </p:nvSpPr>
        <p:spPr>
          <a:xfrm>
            <a:off x="3019425" y="4010025"/>
            <a:ext cx="375285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Падение Июльской монархии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72FA5DAF-A415-4E33-A9B7-5DBEE6D1A4F9}"/>
              </a:ext>
            </a:extLst>
          </p:cNvPr>
          <p:cNvSpPr>
            <a:spLocks noGrp="1"/>
          </p:cNvSpPr>
          <p:nvPr/>
        </p:nvSpPr>
        <p:spPr>
          <a:xfrm>
            <a:off x="2647950" y="5362575"/>
            <a:ext cx="114300" cy="114300"/>
          </a:xfrm>
          <a:prstGeom prst="rect">
            <a:avLst/>
          </a:prstGeom>
          <a:solidFill>
            <a:srgbClr val="A68A55"/>
          </a:solidFill>
          <a:ln w="0">
            <a:noFill/>
          </a:ln>
        </p:spPr>
      </p:sp>
      <p:sp>
        <p:nvSpPr>
          <p:cNvPr id="17" name="source-21:diagram:7">
            <a:extLst>
              <a:ext uri="{FF2B5EF4-FFF2-40B4-BE49-F238E27FC236}">
                <a16:creationId xmlns:a16="http://schemas.microsoft.com/office/drawing/2014/main" id="{1BA49B7A-7016-4F70-9BD9-21296331A628}"/>
              </a:ext>
            </a:extLst>
          </p:cNvPr>
          <p:cNvSpPr>
            <a:spLocks noGrp="1"/>
          </p:cNvSpPr>
          <p:nvPr/>
        </p:nvSpPr>
        <p:spPr>
          <a:xfrm>
            <a:off x="457200" y="5295900"/>
            <a:ext cx="2152650" cy="914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50" b="1">
                <a:solidFill>
                  <a:srgbClr val="D8BE8B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D8BE8B"/>
                </a:solidFill>
                <a:latin typeface="Arial"/>
                <a:ea typeface="Arial"/>
                <a:cs typeface="Arial"/>
              </a:rPr>
              <a:t>25 февраля 1848 г.</a:t>
            </a:r>
          </a:p>
        </p:txBody>
      </p:sp>
      <p:sp>
        <p:nvSpPr>
          <p:cNvPr id="18" name="source-21:diagram:8">
            <a:extLst>
              <a:ext uri="{FF2B5EF4-FFF2-40B4-BE49-F238E27FC236}">
                <a16:creationId xmlns:a16="http://schemas.microsoft.com/office/drawing/2014/main" id="{56514C48-E502-4E60-9C5B-60ADFC72F044}"/>
              </a:ext>
            </a:extLst>
          </p:cNvPr>
          <p:cNvSpPr>
            <a:spLocks noGrp="1"/>
          </p:cNvSpPr>
          <p:nvPr/>
        </p:nvSpPr>
        <p:spPr>
          <a:xfrm>
            <a:off x="3019425" y="5295900"/>
            <a:ext cx="375285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Провозглашение республики</a:t>
            </a:r>
          </a:p>
        </p:txBody>
      </p:sp>
    </p:spTree>
    <p:extLst>
      <p:ext uri="{BB962C8B-B14F-4D97-AF65-F5344CB8AC3E}">
        <p14:creationId xmlns:p14="http://schemas.microsoft.com/office/powerpoint/2010/main" val="12747737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ource-22:4:0">
            <a:extLst>
              <a:ext uri="{FF2B5EF4-FFF2-40B4-BE49-F238E27FC236}">
                <a16:creationId xmlns:a16="http://schemas.microsoft.com/office/drawing/2014/main" id="{0064E231-B8D7-473D-9E0A-6BFFE88068AF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11277600" cy="5334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300" b="0">
                <a:solidFill>
                  <a:srgbClr val="172D43"/>
                </a:solidFill>
                <a:latin typeface="Georgia"/>
                <a:ea typeface="Georgia"/>
                <a:cs typeface="Georgia"/>
              </a:defRPr>
            </a:pPr>
            <a:r>
              <a:rPr sz="3300" b="0">
                <a:solidFill>
                  <a:srgbClr val="172D43"/>
                </a:solidFill>
                <a:latin typeface="Georgia"/>
                <a:ea typeface="Georgia"/>
                <a:cs typeface="Georgia"/>
              </a:rPr>
              <a:t>Февральская революция 1848 г.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43E4C1A9-0214-4B70-87E9-2BB067752202}"/>
              </a:ext>
            </a:extLst>
          </p:cNvPr>
          <p:cNvSpPr>
            <a:spLocks noGrp="1"/>
          </p:cNvSpPr>
          <p:nvPr/>
        </p:nvSpPr>
        <p:spPr>
          <a:xfrm>
            <a:off x="457200" y="1047750"/>
            <a:ext cx="11277600" cy="0"/>
          </a:xfrm>
          <a:prstGeom prst="line">
            <a:avLst/>
          </a:prstGeom>
          <a:noFill/>
          <a:ln w="9525">
            <a:solidFill>
              <a:srgbClr val="A68A55"/>
            </a:solidFill>
          </a:ln>
        </p:spPr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D5A92405-D0CA-4704-9090-F340BA5855A0}"/>
              </a:ext>
            </a:extLst>
          </p:cNvPr>
          <p:cNvSpPr>
            <a:spLocks noGrp="1"/>
          </p:cNvSpPr>
          <p:nvPr/>
        </p:nvSpPr>
        <p:spPr>
          <a:xfrm>
            <a:off x="457200" y="6496050"/>
            <a:ext cx="11277600" cy="0"/>
          </a:xfrm>
          <a:prstGeom prst="line">
            <a:avLst/>
          </a:prstGeom>
          <a:noFill/>
          <a:ln w="6668">
            <a:solidFill>
              <a:srgbClr val="D8D1C2"/>
            </a:solidFill>
          </a:ln>
        </p:spPr>
      </p:sp>
      <p:sp>
        <p:nvSpPr>
          <p:cNvPr id="4" name="100ballnik.com">
            <a:extLst>
              <a:ext uri="{FF2B5EF4-FFF2-40B4-BE49-F238E27FC236}">
                <a16:creationId xmlns:a16="http://schemas.microsoft.com/office/drawing/2014/main" id="{B449E43D-9B9D-4759-959A-F0AA5DC7409E}"/>
              </a:ext>
            </a:extLst>
          </p:cNvPr>
          <p:cNvSpPr>
            <a:spLocks noGrp="1"/>
          </p:cNvSpPr>
          <p:nvPr/>
        </p:nvSpPr>
        <p:spPr>
          <a:xfrm>
            <a:off x="10096500" y="6572250"/>
            <a:ext cx="16383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776E62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76E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source-22:2:0">
            <a:extLst>
              <a:ext uri="{FF2B5EF4-FFF2-40B4-BE49-F238E27FC236}">
                <a16:creationId xmlns:a16="http://schemas.microsoft.com/office/drawing/2014/main" id="{74C7DA1A-7A4D-49C3-84D3-E0673244CE6D}"/>
              </a:ext>
            </a:extLst>
          </p:cNvPr>
          <p:cNvSpPr>
            <a:spLocks noGrp="1"/>
          </p:cNvSpPr>
          <p:nvPr/>
        </p:nvSpPr>
        <p:spPr>
          <a:xfrm>
            <a:off x="457200" y="1333500"/>
            <a:ext cx="112776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Итоги революции</a:t>
            </a:r>
          </a:p>
        </p:txBody>
      </p:sp>
      <p:sp>
        <p:nvSpPr>
          <p:cNvPr id="6" name="source-22:3:0">
            <a:extLst>
              <a:ext uri="{FF2B5EF4-FFF2-40B4-BE49-F238E27FC236}">
                <a16:creationId xmlns:a16="http://schemas.microsoft.com/office/drawing/2014/main" id="{48428D32-DDDE-4DEC-B397-292F3DB6C73A}"/>
              </a:ext>
            </a:extLst>
          </p:cNvPr>
          <p:cNvSpPr>
            <a:spLocks noGrp="1"/>
          </p:cNvSpPr>
          <p:nvPr/>
        </p:nvSpPr>
        <p:spPr>
          <a:xfrm>
            <a:off x="457200" y="1990725"/>
            <a:ext cx="539115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19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2219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Политические преобразования:</a:t>
            </a:r>
          </a:p>
        </p:txBody>
      </p:sp>
      <p:sp>
        <p:nvSpPr>
          <p:cNvPr id="7" name="source-22:3:1">
            <a:extLst>
              <a:ext uri="{FF2B5EF4-FFF2-40B4-BE49-F238E27FC236}">
                <a16:creationId xmlns:a16="http://schemas.microsoft.com/office/drawing/2014/main" id="{97E13D33-57A8-48A7-B072-039578D9A473}"/>
              </a:ext>
            </a:extLst>
          </p:cNvPr>
          <p:cNvSpPr>
            <a:spLocks noGrp="1"/>
          </p:cNvSpPr>
          <p:nvPr/>
        </p:nvSpPr>
        <p:spPr>
          <a:xfrm>
            <a:off x="457200" y="2447925"/>
            <a:ext cx="539115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Введение всеобщего избирательного права для мужчин старше</a:t>
            </a:r>
            <a:r>
              <a:rPr sz="2175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 21 года</a:t>
            </a:r>
          </a:p>
        </p:txBody>
      </p:sp>
      <p:sp>
        <p:nvSpPr>
          <p:cNvPr id="8" name="source-22:3:2">
            <a:extLst>
              <a:ext uri="{FF2B5EF4-FFF2-40B4-BE49-F238E27FC236}">
                <a16:creationId xmlns:a16="http://schemas.microsoft.com/office/drawing/2014/main" id="{D6A3CD5D-5810-455F-990D-74A108F29E4E}"/>
              </a:ext>
            </a:extLst>
          </p:cNvPr>
          <p:cNvSpPr>
            <a:spLocks noGrp="1"/>
          </p:cNvSpPr>
          <p:nvPr/>
        </p:nvSpPr>
        <p:spPr>
          <a:xfrm>
            <a:off x="457200" y="3228975"/>
            <a:ext cx="5391150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75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Увеличение числа избирателей с</a:t>
            </a:r>
            <a:r>
              <a:rPr sz="2175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 250 </a:t>
            </a:r>
            <a:r>
              <a:rPr sz="2175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тыс. до</a:t>
            </a:r>
            <a:r>
              <a:rPr sz="2175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 9 </a:t>
            </a:r>
            <a:r>
              <a:rPr sz="2175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млн человек</a:t>
            </a:r>
          </a:p>
        </p:txBody>
      </p:sp>
      <p:sp>
        <p:nvSpPr>
          <p:cNvPr id="9" name="source-22:3:3">
            <a:extLst>
              <a:ext uri="{FF2B5EF4-FFF2-40B4-BE49-F238E27FC236}">
                <a16:creationId xmlns:a16="http://schemas.microsoft.com/office/drawing/2014/main" id="{17BD4CD4-B828-4E8B-AFD0-B3D4728E2944}"/>
              </a:ext>
            </a:extLst>
          </p:cNvPr>
          <p:cNvSpPr>
            <a:spLocks noGrp="1"/>
          </p:cNvSpPr>
          <p:nvPr/>
        </p:nvSpPr>
        <p:spPr>
          <a:xfrm>
            <a:off x="6410325" y="1990725"/>
            <a:ext cx="53244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42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2142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Социальные меры:</a:t>
            </a:r>
          </a:p>
        </p:txBody>
      </p:sp>
      <p:sp>
        <p:nvSpPr>
          <p:cNvPr id="10" name="source-22:3:4">
            <a:extLst>
              <a:ext uri="{FF2B5EF4-FFF2-40B4-BE49-F238E27FC236}">
                <a16:creationId xmlns:a16="http://schemas.microsoft.com/office/drawing/2014/main" id="{E6ED05DC-5F37-4D1E-A07D-FF392D3EFF28}"/>
              </a:ext>
            </a:extLst>
          </p:cNvPr>
          <p:cNvSpPr>
            <a:spLocks noGrp="1"/>
          </p:cNvSpPr>
          <p:nvPr/>
        </p:nvSpPr>
        <p:spPr>
          <a:xfrm>
            <a:off x="6410325" y="2419350"/>
            <a:ext cx="53244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Создание комиссии по рабочему вопросу</a:t>
            </a:r>
          </a:p>
        </p:txBody>
      </p:sp>
      <p:sp>
        <p:nvSpPr>
          <p:cNvPr id="11" name="source-22:3:5">
            <a:extLst>
              <a:ext uri="{FF2B5EF4-FFF2-40B4-BE49-F238E27FC236}">
                <a16:creationId xmlns:a16="http://schemas.microsoft.com/office/drawing/2014/main" id="{225E73FA-39E3-4256-B9BB-715A2CE3504F}"/>
              </a:ext>
            </a:extLst>
          </p:cNvPr>
          <p:cNvSpPr>
            <a:spLocks noGrp="1"/>
          </p:cNvSpPr>
          <p:nvPr/>
        </p:nvSpPr>
        <p:spPr>
          <a:xfrm>
            <a:off x="6410325" y="2847975"/>
            <a:ext cx="53244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Учреждение «национальных мастерских»</a:t>
            </a:r>
          </a:p>
        </p:txBody>
      </p:sp>
      <p:sp>
        <p:nvSpPr>
          <p:cNvPr id="12" name="source-22:3:6">
            <a:extLst>
              <a:ext uri="{FF2B5EF4-FFF2-40B4-BE49-F238E27FC236}">
                <a16:creationId xmlns:a16="http://schemas.microsoft.com/office/drawing/2014/main" id="{8174950F-CB6A-44A6-9989-10E60EB7027C}"/>
              </a:ext>
            </a:extLst>
          </p:cNvPr>
          <p:cNvSpPr>
            <a:spLocks noGrp="1"/>
          </p:cNvSpPr>
          <p:nvPr/>
        </p:nvSpPr>
        <p:spPr>
          <a:xfrm>
            <a:off x="6410325" y="3276600"/>
            <a:ext cx="5324475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Трудоустройство около</a:t>
            </a:r>
            <a:r>
              <a:rPr sz="21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 100 </a:t>
            </a:r>
            <a:r>
              <a:rPr sz="21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тыс. человек в Париже</a:t>
            </a:r>
          </a:p>
        </p:txBody>
      </p:sp>
      <p:sp>
        <p:nv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D44033D2-B2E7-4C94-9968-9062BBA3579C}"/>
              </a:ext>
            </a:extLst>
          </p:cNvPr>
          <p:cNvSpPr>
            <a:spLocks noGrp="1"/>
          </p:cNvSpPr>
          <p:nvPr/>
        </p:nvSpPr>
        <p:spPr>
          <a:xfrm>
            <a:off x="457200" y="4105275"/>
            <a:ext cx="11277600" cy="0"/>
          </a:xfrm>
          <a:prstGeom prst="line">
            <a:avLst/>
          </a:prstGeom>
          <a:noFill/>
          <a:ln w="9525">
            <a:solidFill>
              <a:srgbClr val="A68A55"/>
            </a:solidFill>
          </a:ln>
        </p:spPr>
      </p:sp>
      <p:sp>
        <p:nvSpPr>
          <p:cNvPr id="14" name="source-22:6:0">
            <a:extLst>
              <a:ext uri="{FF2B5EF4-FFF2-40B4-BE49-F238E27FC236}">
                <a16:creationId xmlns:a16="http://schemas.microsoft.com/office/drawing/2014/main" id="{9E5DB5BE-12B7-4C6F-9AD0-035AEF9E3072}"/>
              </a:ext>
            </a:extLst>
          </p:cNvPr>
          <p:cNvSpPr>
            <a:spLocks noGrp="1"/>
          </p:cNvSpPr>
          <p:nvPr/>
        </p:nvSpPr>
        <p:spPr>
          <a:xfrm>
            <a:off x="457200" y="4295775"/>
            <a:ext cx="112776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Особенности временного правительства</a:t>
            </a:r>
          </a:p>
        </p:txBody>
      </p:sp>
      <p:sp>
        <p:nvSpPr>
          <p:cNvPr id="15" name="source-22:7:0">
            <a:extLst>
              <a:ext uri="{FF2B5EF4-FFF2-40B4-BE49-F238E27FC236}">
                <a16:creationId xmlns:a16="http://schemas.microsoft.com/office/drawing/2014/main" id="{F84A7C62-E336-411E-AD3D-BE5959E91770}"/>
              </a:ext>
            </a:extLst>
          </p:cNvPr>
          <p:cNvSpPr>
            <a:spLocks noGrp="1"/>
          </p:cNvSpPr>
          <p:nvPr/>
        </p:nvSpPr>
        <p:spPr>
          <a:xfrm>
            <a:off x="457200" y="4848225"/>
            <a:ext cx="53911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7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2027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Состав:</a:t>
            </a:r>
          </a:p>
        </p:txBody>
      </p:sp>
      <p:sp>
        <p:nvSpPr>
          <p:cNvPr id="16" name="source-22:7:1">
            <a:extLst>
              <a:ext uri="{FF2B5EF4-FFF2-40B4-BE49-F238E27FC236}">
                <a16:creationId xmlns:a16="http://schemas.microsoft.com/office/drawing/2014/main" id="{B9CF8EBC-2D61-441B-B419-0A2F71374ED5}"/>
              </a:ext>
            </a:extLst>
          </p:cNvPr>
          <p:cNvSpPr>
            <a:spLocks noGrp="1"/>
          </p:cNvSpPr>
          <p:nvPr/>
        </p:nvSpPr>
        <p:spPr>
          <a:xfrm>
            <a:off x="457200" y="5229225"/>
            <a:ext cx="53911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88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988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Возглавлялось А. Ламартином</a:t>
            </a:r>
          </a:p>
        </p:txBody>
      </p:sp>
      <p:sp>
        <p:nvSpPr>
          <p:cNvPr id="17" name="source-22:7:2">
            <a:extLst>
              <a:ext uri="{FF2B5EF4-FFF2-40B4-BE49-F238E27FC236}">
                <a16:creationId xmlns:a16="http://schemas.microsoft.com/office/drawing/2014/main" id="{33947F39-FD1B-4F8E-9493-DB5D56CC3FB4}"/>
              </a:ext>
            </a:extLst>
          </p:cNvPr>
          <p:cNvSpPr>
            <a:spLocks noGrp="1"/>
          </p:cNvSpPr>
          <p:nvPr/>
        </p:nvSpPr>
        <p:spPr>
          <a:xfrm>
            <a:off x="457200" y="5610225"/>
            <a:ext cx="53911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88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988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Включало социалиста Л. Блана</a:t>
            </a:r>
          </a:p>
        </p:txBody>
      </p:sp>
      <p:sp>
        <p:nvSpPr>
          <p:cNvPr id="18" name="source-22:7:3">
            <a:extLst>
              <a:ext uri="{FF2B5EF4-FFF2-40B4-BE49-F238E27FC236}">
                <a16:creationId xmlns:a16="http://schemas.microsoft.com/office/drawing/2014/main" id="{EFA30A05-3FF3-4BDB-B2AE-3DD96439F1B3}"/>
              </a:ext>
            </a:extLst>
          </p:cNvPr>
          <p:cNvSpPr>
            <a:spLocks noGrp="1"/>
          </p:cNvSpPr>
          <p:nvPr/>
        </p:nvSpPr>
        <p:spPr>
          <a:xfrm>
            <a:off x="457200" y="5991225"/>
            <a:ext cx="53911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88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988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Имело представителя рабочего класса</a:t>
            </a:r>
          </a:p>
        </p:txBody>
      </p:sp>
      <p:sp>
        <p:nvSpPr>
          <p:cNvPr id="19" name="source-22:8:0">
            <a:extLst>
              <a:ext uri="{FF2B5EF4-FFF2-40B4-BE49-F238E27FC236}">
                <a16:creationId xmlns:a16="http://schemas.microsoft.com/office/drawing/2014/main" id="{454CCCD6-7FA1-4100-ADFD-FBAAB19E35DE}"/>
              </a:ext>
            </a:extLst>
          </p:cNvPr>
          <p:cNvSpPr>
            <a:spLocks noGrp="1"/>
          </p:cNvSpPr>
          <p:nvPr/>
        </p:nvSpPr>
        <p:spPr>
          <a:xfrm>
            <a:off x="6410325" y="4848225"/>
            <a:ext cx="532447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027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2027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Характер:</a:t>
            </a:r>
          </a:p>
        </p:txBody>
      </p:sp>
      <p:sp>
        <p:nvSpPr>
          <p:cNvPr id="20" name="source-22:8:1">
            <a:extLst>
              <a:ext uri="{FF2B5EF4-FFF2-40B4-BE49-F238E27FC236}">
                <a16:creationId xmlns:a16="http://schemas.microsoft.com/office/drawing/2014/main" id="{A602CDB8-0376-4D63-9D62-B29D92228B5C}"/>
              </a:ext>
            </a:extLst>
          </p:cNvPr>
          <p:cNvSpPr>
            <a:spLocks noGrp="1"/>
          </p:cNvSpPr>
          <p:nvPr/>
        </p:nvSpPr>
        <p:spPr>
          <a:xfrm>
            <a:off x="6410325" y="5229225"/>
            <a:ext cx="532447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88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988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Демократический</a:t>
            </a:r>
          </a:p>
        </p:txBody>
      </p:sp>
      <p:sp>
        <p:nvSpPr>
          <p:cNvPr id="21" name="source-22:8:2">
            <a:extLst>
              <a:ext uri="{FF2B5EF4-FFF2-40B4-BE49-F238E27FC236}">
                <a16:creationId xmlns:a16="http://schemas.microsoft.com/office/drawing/2014/main" id="{206A5C41-9DA2-425F-B68D-C689784D6CE9}"/>
              </a:ext>
            </a:extLst>
          </p:cNvPr>
          <p:cNvSpPr>
            <a:spLocks noGrp="1"/>
          </p:cNvSpPr>
          <p:nvPr/>
        </p:nvSpPr>
        <p:spPr>
          <a:xfrm>
            <a:off x="6410325" y="5610225"/>
            <a:ext cx="532447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88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988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Экспериментальный</a:t>
            </a:r>
          </a:p>
        </p:txBody>
      </p:sp>
      <p:sp>
        <p:nvSpPr>
          <p:cNvPr id="22" name="source-22:8:3">
            <a:extLst>
              <a:ext uri="{FF2B5EF4-FFF2-40B4-BE49-F238E27FC236}">
                <a16:creationId xmlns:a16="http://schemas.microsoft.com/office/drawing/2014/main" id="{D6FD1E65-32CF-410A-B22D-BDD5A0496CBB}"/>
              </a:ext>
            </a:extLst>
          </p:cNvPr>
          <p:cNvSpPr>
            <a:spLocks noGrp="1"/>
          </p:cNvSpPr>
          <p:nvPr/>
        </p:nvSpPr>
        <p:spPr>
          <a:xfrm>
            <a:off x="6410325" y="5991225"/>
            <a:ext cx="5324475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88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1988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Инновационный для своего времени</a:t>
            </a:r>
          </a:p>
        </p:txBody>
      </p:sp>
    </p:spTree>
    <p:extLst>
      <p:ext uri="{BB962C8B-B14F-4D97-AF65-F5344CB8AC3E}">
        <p14:creationId xmlns:p14="http://schemas.microsoft.com/office/powerpoint/2010/main" val="18573256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ource-23:3:0">
            <a:extLst>
              <a:ext uri="{FF2B5EF4-FFF2-40B4-BE49-F238E27FC236}">
                <a16:creationId xmlns:a16="http://schemas.microsoft.com/office/drawing/2014/main" id="{0C5BAD9D-4894-4B84-B66E-B9C9641F63F9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112776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000" b="0">
                <a:solidFill>
                  <a:srgbClr val="172D43"/>
                </a:solidFill>
                <a:latin typeface="Georgia"/>
                <a:ea typeface="Georgia"/>
                <a:cs typeface="Georgia"/>
              </a:defRPr>
            </a:pPr>
            <a:r>
              <a:rPr sz="3000" b="0">
                <a:solidFill>
                  <a:srgbClr val="172D43"/>
                </a:solidFill>
                <a:latin typeface="Georgia"/>
                <a:ea typeface="Georgia"/>
                <a:cs typeface="Georgia"/>
              </a:rPr>
              <a:t>От Второй республики ко Второй империи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EF07B603-147B-4B62-9235-D2EDF1E572A6}"/>
              </a:ext>
            </a:extLst>
          </p:cNvPr>
          <p:cNvSpPr>
            <a:spLocks noGrp="1"/>
          </p:cNvSpPr>
          <p:nvPr/>
        </p:nvSpPr>
        <p:spPr>
          <a:xfrm>
            <a:off x="457200" y="1047750"/>
            <a:ext cx="11277600" cy="0"/>
          </a:xfrm>
          <a:prstGeom prst="line">
            <a:avLst/>
          </a:prstGeom>
          <a:noFill/>
          <a:ln w="9525">
            <a:solidFill>
              <a:srgbClr val="A68A55"/>
            </a:solidFill>
          </a:ln>
        </p:spPr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F7D8A66C-4E50-437E-BEC5-0BB86AB86DA3}"/>
              </a:ext>
            </a:extLst>
          </p:cNvPr>
          <p:cNvSpPr>
            <a:spLocks noGrp="1"/>
          </p:cNvSpPr>
          <p:nvPr/>
        </p:nvSpPr>
        <p:spPr>
          <a:xfrm>
            <a:off x="457200" y="6496050"/>
            <a:ext cx="11277600" cy="0"/>
          </a:xfrm>
          <a:prstGeom prst="line">
            <a:avLst/>
          </a:prstGeom>
          <a:noFill/>
          <a:ln w="6668">
            <a:solidFill>
              <a:srgbClr val="D8D1C2"/>
            </a:solidFill>
          </a:ln>
        </p:spPr>
      </p:sp>
      <p:sp>
        <p:nvSpPr>
          <p:cNvPr id="4" name="100ballnik.com">
            <a:extLst>
              <a:ext uri="{FF2B5EF4-FFF2-40B4-BE49-F238E27FC236}">
                <a16:creationId xmlns:a16="http://schemas.microsoft.com/office/drawing/2014/main" id="{344917B0-2F62-40DA-A1B7-00E5739A374E}"/>
              </a:ext>
            </a:extLst>
          </p:cNvPr>
          <p:cNvSpPr>
            <a:spLocks noGrp="1"/>
          </p:cNvSpPr>
          <p:nvPr/>
        </p:nvSpPr>
        <p:spPr>
          <a:xfrm>
            <a:off x="10096500" y="6572250"/>
            <a:ext cx="16383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776E62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76E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source-23:2:0">
            <a:extLst>
              <a:ext uri="{FF2B5EF4-FFF2-40B4-BE49-F238E27FC236}">
                <a16:creationId xmlns:a16="http://schemas.microsoft.com/office/drawing/2014/main" id="{04F5621D-C32B-493D-82AF-E9AF34F160A0}"/>
              </a:ext>
            </a:extLst>
          </p:cNvPr>
          <p:cNvSpPr>
            <a:spLocks noGrp="1"/>
          </p:cNvSpPr>
          <p:nvPr/>
        </p:nvSpPr>
        <p:spPr>
          <a:xfrm>
            <a:off x="457200" y="1400175"/>
            <a:ext cx="112776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Период Второй республики (1848-1852)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FC32A36-9BF5-4366-ADE6-35DB6B8EF9AA}"/>
              </a:ext>
            </a:extLst>
          </p:cNvPr>
          <p:cNvSpPr>
            <a:spLocks noGrp="1"/>
          </p:cNvSpPr>
          <p:nvPr/>
        </p:nvSpPr>
        <p:spPr>
          <a:xfrm>
            <a:off x="457200" y="2095500"/>
            <a:ext cx="5381625" cy="4095750"/>
          </a:xfrm>
          <a:prstGeom prst="rect">
            <a:avLst/>
          </a:prstGeom>
          <a:solidFill>
            <a:srgbClr val="FFFCF5"/>
          </a:solidFill>
          <a:ln w="9525">
            <a:solidFill>
              <a:srgbClr val="A68A55"/>
            </a:solidFill>
          </a:ln>
        </p:spPr>
      </p:sp>
      <p:sp>
        <p:nvSpPr>
          <p:cNvPr id="7" name="source-23:5:0">
            <a:extLst>
              <a:ext uri="{FF2B5EF4-FFF2-40B4-BE49-F238E27FC236}">
                <a16:creationId xmlns:a16="http://schemas.microsoft.com/office/drawing/2014/main" id="{9876B7B9-5706-43FD-9AB9-C4D76D6BD238}"/>
              </a:ext>
            </a:extLst>
          </p:cNvPr>
          <p:cNvSpPr>
            <a:spLocks noGrp="1"/>
          </p:cNvSpPr>
          <p:nvPr/>
        </p:nvSpPr>
        <p:spPr>
          <a:xfrm>
            <a:off x="742950" y="2362200"/>
            <a:ext cx="4810125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25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2525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Политические изменения:</a:t>
            </a:r>
          </a:p>
        </p:txBody>
      </p:sp>
      <p:sp>
        <p:nvSpPr>
          <p:cNvPr id="8" name="source-23:5:1">
            <a:extLst>
              <a:ext uri="{FF2B5EF4-FFF2-40B4-BE49-F238E27FC236}">
                <a16:creationId xmlns:a16="http://schemas.microsoft.com/office/drawing/2014/main" id="{0A71BAD3-8FF6-422D-8292-2F46EA713A34}"/>
              </a:ext>
            </a:extLst>
          </p:cNvPr>
          <p:cNvSpPr>
            <a:spLocks noGrp="1"/>
          </p:cNvSpPr>
          <p:nvPr/>
        </p:nvSpPr>
        <p:spPr>
          <a:xfrm>
            <a:off x="742950" y="3000375"/>
            <a:ext cx="4810125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Апрель 1848 г.</a:t>
            </a:r>
            <a:r>
              <a:rPr sz="2475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 — выборы в Учредительное собрание</a:t>
            </a:r>
          </a:p>
        </p:txBody>
      </p:sp>
      <p:sp>
        <p:nvSpPr>
          <p:cNvPr id="9" name="source-23:5:2">
            <a:extLst>
              <a:ext uri="{FF2B5EF4-FFF2-40B4-BE49-F238E27FC236}">
                <a16:creationId xmlns:a16="http://schemas.microsoft.com/office/drawing/2014/main" id="{1DE79AC5-59DF-45DD-84D6-EA264991F615}"/>
              </a:ext>
            </a:extLst>
          </p:cNvPr>
          <p:cNvSpPr>
            <a:spLocks noGrp="1"/>
          </p:cNvSpPr>
          <p:nvPr/>
        </p:nvSpPr>
        <p:spPr>
          <a:xfrm>
            <a:off x="742950" y="4000500"/>
            <a:ext cx="4810125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Победа либералов-республиканцев</a:t>
            </a:r>
          </a:p>
        </p:txBody>
      </p:sp>
      <p:sp>
        <p:nvSpPr>
          <p:cNvPr id="10" name="source-23:5:3">
            <a:extLst>
              <a:ext uri="{FF2B5EF4-FFF2-40B4-BE49-F238E27FC236}">
                <a16:creationId xmlns:a16="http://schemas.microsoft.com/office/drawing/2014/main" id="{D567B191-6432-4F77-976E-F64A854114CA}"/>
              </a:ext>
            </a:extLst>
          </p:cNvPr>
          <p:cNvSpPr>
            <a:spLocks noGrp="1"/>
          </p:cNvSpPr>
          <p:nvPr/>
        </p:nvSpPr>
        <p:spPr>
          <a:xfrm>
            <a:off x="742950" y="5000625"/>
            <a:ext cx="4810125" cy="781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75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Поражение социалистов и демократов</a:t>
            </a:r>
          </a:p>
        </p:txBody>
      </p:sp>
      <p:sp>
        <p:nv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E89B942A-4408-4942-B6EB-8FAF3369C5B5}"/>
              </a:ext>
            </a:extLst>
          </p:cNvPr>
          <p:cNvSpPr>
            <a:spLocks noGrp="1"/>
          </p:cNvSpPr>
          <p:nvPr/>
        </p:nvSpPr>
        <p:spPr>
          <a:xfrm>
            <a:off x="6467475" y="2133600"/>
            <a:ext cx="5257800" cy="0"/>
          </a:xfrm>
          <a:prstGeom prst="line">
            <a:avLst/>
          </a:prstGeom>
          <a:noFill/>
          <a:ln w="38100">
            <a:solidFill>
              <a:srgbClr val="842C3B"/>
            </a:solidFill>
          </a:ln>
        </p:spPr>
      </p:sp>
      <p:sp>
        <p:nvSpPr>
          <p:cNvPr id="12" name="source-23:5:4">
            <a:extLst>
              <a:ext uri="{FF2B5EF4-FFF2-40B4-BE49-F238E27FC236}">
                <a16:creationId xmlns:a16="http://schemas.microsoft.com/office/drawing/2014/main" id="{AFAA70F0-ECD1-437E-B34C-CD68102EFC98}"/>
              </a:ext>
            </a:extLst>
          </p:cNvPr>
          <p:cNvSpPr>
            <a:spLocks noGrp="1"/>
          </p:cNvSpPr>
          <p:nvPr/>
        </p:nvSpPr>
        <p:spPr>
          <a:xfrm>
            <a:off x="6467475" y="2419350"/>
            <a:ext cx="5267325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48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2448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Причины поражения левых сил:</a:t>
            </a:r>
          </a:p>
        </p:txBody>
      </p:sp>
      <p:sp>
        <p:nvSpPr>
          <p:cNvPr id="13" name="source-23:5:5">
            <a:extLst>
              <a:ext uri="{FF2B5EF4-FFF2-40B4-BE49-F238E27FC236}">
                <a16:creationId xmlns:a16="http://schemas.microsoft.com/office/drawing/2014/main" id="{C56F0D56-77AE-4259-BC8D-0AFD84C8E6F0}"/>
              </a:ext>
            </a:extLst>
          </p:cNvPr>
          <p:cNvSpPr>
            <a:spLocks noGrp="1"/>
          </p:cNvSpPr>
          <p:nvPr/>
        </p:nvSpPr>
        <p:spPr>
          <a:xfrm>
            <a:off x="6467475" y="3028950"/>
            <a:ext cx="526732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Недовольство крестьян повышением налогов</a:t>
            </a:r>
          </a:p>
        </p:txBody>
      </p:sp>
      <p:sp>
        <p:nvSpPr>
          <p:cNvPr id="14" name="source-23:5:6">
            <a:extLst>
              <a:ext uri="{FF2B5EF4-FFF2-40B4-BE49-F238E27FC236}">
                <a16:creationId xmlns:a16="http://schemas.microsoft.com/office/drawing/2014/main" id="{43E8A49E-7591-4389-838B-C9F91643EB89}"/>
              </a:ext>
            </a:extLst>
          </p:cNvPr>
          <p:cNvSpPr>
            <a:spLocks noGrp="1"/>
          </p:cNvSpPr>
          <p:nvPr/>
        </p:nvSpPr>
        <p:spPr>
          <a:xfrm>
            <a:off x="6467475" y="3990975"/>
            <a:ext cx="526732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Слухи о финансировании «национальных мастерских»</a:t>
            </a:r>
          </a:p>
        </p:txBody>
      </p:sp>
      <p:sp>
        <p:nvSpPr>
          <p:cNvPr id="15" name="source-23:5:7">
            <a:extLst>
              <a:ext uri="{FF2B5EF4-FFF2-40B4-BE49-F238E27FC236}">
                <a16:creationId xmlns:a16="http://schemas.microsoft.com/office/drawing/2014/main" id="{7AEACAF2-7C12-4EEE-B523-A9680C5FE688}"/>
              </a:ext>
            </a:extLst>
          </p:cNvPr>
          <p:cNvSpPr>
            <a:spLocks noGrp="1"/>
          </p:cNvSpPr>
          <p:nvPr/>
        </p:nvSpPr>
        <p:spPr>
          <a:xfrm>
            <a:off x="6467475" y="4953000"/>
            <a:ext cx="5267325" cy="7620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400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Крестьянство как основная электоральная сила</a:t>
            </a:r>
          </a:p>
        </p:txBody>
      </p:sp>
    </p:spTree>
    <p:extLst>
      <p:ext uri="{BB962C8B-B14F-4D97-AF65-F5344CB8AC3E}">
        <p14:creationId xmlns:p14="http://schemas.microsoft.com/office/powerpoint/2010/main" val="19850569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ource-24:3:0">
            <a:extLst>
              <a:ext uri="{FF2B5EF4-FFF2-40B4-BE49-F238E27FC236}">
                <a16:creationId xmlns:a16="http://schemas.microsoft.com/office/drawing/2014/main" id="{9E891120-D4DC-4A31-91EE-88958F7023E0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112776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000" b="0">
                <a:solidFill>
                  <a:srgbClr val="172D43"/>
                </a:solidFill>
                <a:latin typeface="Georgia"/>
                <a:ea typeface="Georgia"/>
                <a:cs typeface="Georgia"/>
              </a:defRPr>
            </a:pPr>
            <a:r>
              <a:rPr sz="3000" b="0">
                <a:solidFill>
                  <a:srgbClr val="172D43"/>
                </a:solidFill>
                <a:latin typeface="Georgia"/>
                <a:ea typeface="Georgia"/>
                <a:cs typeface="Georgia"/>
              </a:rPr>
              <a:t>От Второй республики ко Второй империи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FB8EBBFA-5857-4CA0-9958-E7DC70072D16}"/>
              </a:ext>
            </a:extLst>
          </p:cNvPr>
          <p:cNvSpPr>
            <a:spLocks noGrp="1"/>
          </p:cNvSpPr>
          <p:nvPr/>
        </p:nvSpPr>
        <p:spPr>
          <a:xfrm>
            <a:off x="457200" y="1047750"/>
            <a:ext cx="11277600" cy="0"/>
          </a:xfrm>
          <a:prstGeom prst="line">
            <a:avLst/>
          </a:prstGeom>
          <a:noFill/>
          <a:ln w="9525">
            <a:solidFill>
              <a:srgbClr val="A68A55"/>
            </a:solidFill>
          </a:ln>
        </p:spPr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6D9B23B-633D-44C7-88A2-CCA26EB4AB97}"/>
              </a:ext>
            </a:extLst>
          </p:cNvPr>
          <p:cNvSpPr>
            <a:spLocks noGrp="1"/>
          </p:cNvSpPr>
          <p:nvPr/>
        </p:nvSpPr>
        <p:spPr>
          <a:xfrm>
            <a:off x="457200" y="6496050"/>
            <a:ext cx="11277600" cy="0"/>
          </a:xfrm>
          <a:prstGeom prst="line">
            <a:avLst/>
          </a:prstGeom>
          <a:noFill/>
          <a:ln w="6668">
            <a:solidFill>
              <a:srgbClr val="D8D1C2"/>
            </a:solidFill>
          </a:ln>
        </p:spPr>
      </p:sp>
      <p:sp>
        <p:nvSpPr>
          <p:cNvPr id="4" name="100ballnik.com">
            <a:extLst>
              <a:ext uri="{FF2B5EF4-FFF2-40B4-BE49-F238E27FC236}">
                <a16:creationId xmlns:a16="http://schemas.microsoft.com/office/drawing/2014/main" id="{3D8953A5-CDC2-4792-875D-9CC73E265FA0}"/>
              </a:ext>
            </a:extLst>
          </p:cNvPr>
          <p:cNvSpPr>
            <a:spLocks noGrp="1"/>
          </p:cNvSpPr>
          <p:nvPr/>
        </p:nvSpPr>
        <p:spPr>
          <a:xfrm>
            <a:off x="10096500" y="6572250"/>
            <a:ext cx="16383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776E62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776E6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sp>
        <p:nvSpPr>
          <p:cNvPr id="5" name="source-24:2:0">
            <a:extLst>
              <a:ext uri="{FF2B5EF4-FFF2-40B4-BE49-F238E27FC236}">
                <a16:creationId xmlns:a16="http://schemas.microsoft.com/office/drawing/2014/main" id="{0DEE0BDA-24EA-4700-87DF-3EF7093494A3}"/>
              </a:ext>
            </a:extLst>
          </p:cNvPr>
          <p:cNvSpPr>
            <a:spLocks noGrp="1"/>
          </p:cNvSpPr>
          <p:nvPr/>
        </p:nvSpPr>
        <p:spPr>
          <a:xfrm>
            <a:off x="457200" y="1381125"/>
            <a:ext cx="112776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550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Ключевые события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D479775-4242-42ED-AACC-9BA0F4D897D4}"/>
              </a:ext>
            </a:extLst>
          </p:cNvPr>
          <p:cNvSpPr>
            <a:spLocks noGrp="1"/>
          </p:cNvSpPr>
          <p:nvPr/>
        </p:nvSpPr>
        <p:spPr>
          <a:xfrm>
            <a:off x="457200" y="2133600"/>
            <a:ext cx="3505200" cy="66675"/>
          </a:xfrm>
          <a:prstGeom prst="rect">
            <a:avLst/>
          </a:prstGeom>
          <a:solidFill>
            <a:srgbClr val="842C3B"/>
          </a:solidFill>
          <a:ln w="0">
            <a:noFill/>
          </a:ln>
        </p:spPr>
      </p:sp>
      <p:sp>
        <p:nvSpPr>
          <p:cNvPr id="7" name="source-24:5:0">
            <a:extLst>
              <a:ext uri="{FF2B5EF4-FFF2-40B4-BE49-F238E27FC236}">
                <a16:creationId xmlns:a16="http://schemas.microsoft.com/office/drawing/2014/main" id="{AE192739-1507-4527-B563-81BBDC90C545}"/>
              </a:ext>
            </a:extLst>
          </p:cNvPr>
          <p:cNvSpPr>
            <a:spLocks noGrp="1"/>
          </p:cNvSpPr>
          <p:nvPr/>
        </p:nvSpPr>
        <p:spPr>
          <a:xfrm>
            <a:off x="457200" y="2428875"/>
            <a:ext cx="3505200" cy="1438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Июнь 1848 г.</a:t>
            </a:r>
            <a:r>
              <a:rPr sz="2325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 — закрытие «национальных мастерских»</a:t>
            </a:r>
          </a:p>
        </p:txBody>
      </p:sp>
      <p:sp>
        <p:nvSpPr>
          <p:cNvPr id="8" name="source-24:5:1">
            <a:extLst>
              <a:ext uri="{FF2B5EF4-FFF2-40B4-BE49-F238E27FC236}">
                <a16:creationId xmlns:a16="http://schemas.microsoft.com/office/drawing/2014/main" id="{3E0D4F41-F6E4-4877-8B42-FCDFC88A168A}"/>
              </a:ext>
            </a:extLst>
          </p:cNvPr>
          <p:cNvSpPr>
            <a:spLocks noGrp="1"/>
          </p:cNvSpPr>
          <p:nvPr/>
        </p:nvSpPr>
        <p:spPr>
          <a:xfrm>
            <a:off x="457200" y="4067175"/>
            <a:ext cx="350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Подавление рабочего восстания</a:t>
            </a:r>
          </a:p>
        </p:txBody>
      </p:sp>
      <p:sp>
        <p:nvSpPr>
          <p:cNvPr id="9" name="source-24:5:2">
            <a:extLst>
              <a:ext uri="{FF2B5EF4-FFF2-40B4-BE49-F238E27FC236}">
                <a16:creationId xmlns:a16="http://schemas.microsoft.com/office/drawing/2014/main" id="{E7CEBC2C-B576-430E-A37C-23E3588512E6}"/>
              </a:ext>
            </a:extLst>
          </p:cNvPr>
          <p:cNvSpPr>
            <a:spLocks noGrp="1"/>
          </p:cNvSpPr>
          <p:nvPr/>
        </p:nvSpPr>
        <p:spPr>
          <a:xfrm>
            <a:off x="457200" y="5010150"/>
            <a:ext cx="350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Укрепление позиций либералов</a:t>
            </a:r>
          </a:p>
        </p:txBody>
      </p:sp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EE12D9A3-EA70-4670-B7EB-B01CFECD420A}"/>
              </a:ext>
            </a:extLst>
          </p:cNvPr>
          <p:cNvSpPr>
            <a:spLocks noGrp="1"/>
          </p:cNvSpPr>
          <p:nvPr/>
        </p:nvSpPr>
        <p:spPr>
          <a:xfrm>
            <a:off x="4143375" y="2324100"/>
            <a:ext cx="0" cy="3829050"/>
          </a:xfrm>
          <a:prstGeom prst="line">
            <a:avLst/>
          </a:prstGeom>
          <a:noFill/>
          <a:ln w="9525">
            <a:solidFill>
              <a:srgbClr val="D8D1C2"/>
            </a:solidFill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F61811D-FF43-4396-8EB6-5B8C1C8348FE}"/>
              </a:ext>
            </a:extLst>
          </p:cNvPr>
          <p:cNvSpPr>
            <a:spLocks noGrp="1"/>
          </p:cNvSpPr>
          <p:nvPr/>
        </p:nvSpPr>
        <p:spPr>
          <a:xfrm>
            <a:off x="4343400" y="2133600"/>
            <a:ext cx="3505200" cy="66675"/>
          </a:xfrm>
          <a:prstGeom prst="rect">
            <a:avLst/>
          </a:prstGeom>
          <a:solidFill>
            <a:srgbClr val="637988"/>
          </a:solidFill>
          <a:ln w="0">
            <a:noFill/>
          </a:ln>
        </p:spPr>
      </p:sp>
      <p:sp>
        <p:nvSpPr>
          <p:cNvPr id="12" name="source-24:5:3">
            <a:extLst>
              <a:ext uri="{FF2B5EF4-FFF2-40B4-BE49-F238E27FC236}">
                <a16:creationId xmlns:a16="http://schemas.microsoft.com/office/drawing/2014/main" id="{BDBC04B5-9D56-428B-85C2-3D3A86D21339}"/>
              </a:ext>
            </a:extLst>
          </p:cNvPr>
          <p:cNvSpPr>
            <a:spLocks noGrp="1"/>
          </p:cNvSpPr>
          <p:nvPr/>
        </p:nvSpPr>
        <p:spPr>
          <a:xfrm>
            <a:off x="4343400" y="2428875"/>
            <a:ext cx="3505200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72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2372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Конституционные изменения:</a:t>
            </a:r>
          </a:p>
        </p:txBody>
      </p:sp>
      <p:sp>
        <p:nvSpPr>
          <p:cNvPr id="13" name="source-24:5:4">
            <a:extLst>
              <a:ext uri="{FF2B5EF4-FFF2-40B4-BE49-F238E27FC236}">
                <a16:creationId xmlns:a16="http://schemas.microsoft.com/office/drawing/2014/main" id="{CB33B971-5151-4A2D-B70C-23A211DE8BE4}"/>
              </a:ext>
            </a:extLst>
          </p:cNvPr>
          <p:cNvSpPr>
            <a:spLocks noGrp="1"/>
          </p:cNvSpPr>
          <p:nvPr/>
        </p:nvSpPr>
        <p:spPr>
          <a:xfrm>
            <a:off x="4343400" y="3381375"/>
            <a:ext cx="3505200" cy="1085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Ноябрь 1848 г.</a:t>
            </a:r>
            <a:r>
              <a:rPr sz="2325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 — принятие новой конституции</a:t>
            </a:r>
          </a:p>
        </p:txBody>
      </p:sp>
      <p:sp>
        <p:nvSpPr>
          <p:cNvPr id="14" name="source-24:5:5">
            <a:extLst>
              <a:ext uri="{FF2B5EF4-FFF2-40B4-BE49-F238E27FC236}">
                <a16:creationId xmlns:a16="http://schemas.microsoft.com/office/drawing/2014/main" id="{143B73B9-351C-435E-918E-36029DBD1FF5}"/>
              </a:ext>
            </a:extLst>
          </p:cNvPr>
          <p:cNvSpPr>
            <a:spLocks noGrp="1"/>
          </p:cNvSpPr>
          <p:nvPr/>
        </p:nvSpPr>
        <p:spPr>
          <a:xfrm>
            <a:off x="4343400" y="4667250"/>
            <a:ext cx="350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25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Установление сильной президентской власти</a:t>
            </a:r>
          </a:p>
        </p:txBody>
      </p:sp>
      <p:sp>
        <p:nv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2EDC53E2-577B-41C8-B34F-482F1585545A}"/>
              </a:ext>
            </a:extLst>
          </p:cNvPr>
          <p:cNvSpPr>
            <a:spLocks noGrp="1"/>
          </p:cNvSpPr>
          <p:nvPr/>
        </p:nvSpPr>
        <p:spPr>
          <a:xfrm>
            <a:off x="8029575" y="2324100"/>
            <a:ext cx="0" cy="3829050"/>
          </a:xfrm>
          <a:prstGeom prst="line">
            <a:avLst/>
          </a:prstGeom>
          <a:noFill/>
          <a:ln w="9525">
            <a:solidFill>
              <a:srgbClr val="D8D1C2"/>
            </a:solidFill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D7FF282-D3E4-494E-B42D-5D9D85F03DAD}"/>
              </a:ext>
            </a:extLst>
          </p:cNvPr>
          <p:cNvSpPr>
            <a:spLocks noGrp="1"/>
          </p:cNvSpPr>
          <p:nvPr/>
        </p:nvSpPr>
        <p:spPr>
          <a:xfrm>
            <a:off x="8229600" y="2133600"/>
            <a:ext cx="3505200" cy="66675"/>
          </a:xfrm>
          <a:prstGeom prst="rect">
            <a:avLst/>
          </a:prstGeom>
          <a:solidFill>
            <a:srgbClr val="A68A55"/>
          </a:solidFill>
          <a:ln w="0">
            <a:noFill/>
          </a:ln>
        </p:spPr>
      </p:sp>
      <p:sp>
        <p:nvSpPr>
          <p:cNvPr id="17" name="source-24:5:6">
            <a:extLst>
              <a:ext uri="{FF2B5EF4-FFF2-40B4-BE49-F238E27FC236}">
                <a16:creationId xmlns:a16="http://schemas.microsoft.com/office/drawing/2014/main" id="{7B122D92-029B-45CD-9460-E6CBDA3B02FA}"/>
              </a:ext>
            </a:extLst>
          </p:cNvPr>
          <p:cNvSpPr>
            <a:spLocks noGrp="1"/>
          </p:cNvSpPr>
          <p:nvPr/>
        </p:nvSpPr>
        <p:spPr>
          <a:xfrm>
            <a:off x="8229600" y="2428875"/>
            <a:ext cx="3505200" cy="742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333" b="1">
                <a:solidFill>
                  <a:srgbClr val="842C3B"/>
                </a:solidFill>
                <a:latin typeface="Arial"/>
                <a:ea typeface="Arial"/>
                <a:cs typeface="Arial"/>
              </a:defRPr>
            </a:pPr>
            <a:r>
              <a:rPr sz="2333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Приход к власти Луи Наполеона:</a:t>
            </a:r>
          </a:p>
        </p:txBody>
      </p:sp>
      <p:sp>
        <p:nvSpPr>
          <p:cNvPr id="18" name="source-24:5:7">
            <a:extLst>
              <a:ext uri="{FF2B5EF4-FFF2-40B4-BE49-F238E27FC236}">
                <a16:creationId xmlns:a16="http://schemas.microsoft.com/office/drawing/2014/main" id="{CB6FB7A5-B38B-40F8-B394-DCC65716B6DA}"/>
              </a:ext>
            </a:extLst>
          </p:cNvPr>
          <p:cNvSpPr>
            <a:spLocks noGrp="1"/>
          </p:cNvSpPr>
          <p:nvPr/>
        </p:nvSpPr>
        <p:spPr>
          <a:xfrm>
            <a:off x="8229600" y="3371850"/>
            <a:ext cx="35052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88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288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Декабрь 1848 г.</a:t>
            </a:r>
            <a:r>
              <a:rPr sz="2288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 — президентские выборы</a:t>
            </a:r>
          </a:p>
        </p:txBody>
      </p:sp>
      <p:sp>
        <p:nvSpPr>
          <p:cNvPr id="19" name="source-24:5:8">
            <a:extLst>
              <a:ext uri="{FF2B5EF4-FFF2-40B4-BE49-F238E27FC236}">
                <a16:creationId xmlns:a16="http://schemas.microsoft.com/office/drawing/2014/main" id="{C55A1EFF-C66B-4690-82D5-613A76E64121}"/>
              </a:ext>
            </a:extLst>
          </p:cNvPr>
          <p:cNvSpPr>
            <a:spLocks noGrp="1"/>
          </p:cNvSpPr>
          <p:nvPr/>
        </p:nvSpPr>
        <p:spPr>
          <a:xfrm>
            <a:off x="8229600" y="4295775"/>
            <a:ext cx="35052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88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288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Победа Луи Наполеона Бонапарта (</a:t>
            </a:r>
            <a:r>
              <a:rPr sz="2288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3</a:t>
            </a:r>
            <a:r>
              <a:rPr sz="2288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/</a:t>
            </a:r>
            <a:r>
              <a:rPr sz="2288" b="1">
                <a:solidFill>
                  <a:srgbClr val="842C3B"/>
                </a:solidFill>
                <a:latin typeface="Arial"/>
                <a:ea typeface="Arial"/>
                <a:cs typeface="Arial"/>
              </a:rPr>
              <a:t>4 </a:t>
            </a:r>
            <a:r>
              <a:rPr sz="2288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голосов)</a:t>
            </a:r>
          </a:p>
        </p:txBody>
      </p:sp>
      <p:sp>
        <p:nvSpPr>
          <p:cNvPr id="20" name="source-24:5:9">
            <a:extLst>
              <a:ext uri="{FF2B5EF4-FFF2-40B4-BE49-F238E27FC236}">
                <a16:creationId xmlns:a16="http://schemas.microsoft.com/office/drawing/2014/main" id="{13D16A39-3507-4F89-920D-7BE41C67CB5A}"/>
              </a:ext>
            </a:extLst>
          </p:cNvPr>
          <p:cNvSpPr>
            <a:spLocks noGrp="1"/>
          </p:cNvSpPr>
          <p:nvPr/>
        </p:nvSpPr>
        <p:spPr>
          <a:xfrm>
            <a:off x="8229600" y="5219700"/>
            <a:ext cx="350520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288" b="0">
                <a:solidFill>
                  <a:srgbClr val="172D43"/>
                </a:solidFill>
                <a:latin typeface="Arial"/>
                <a:ea typeface="Arial"/>
                <a:cs typeface="Arial"/>
              </a:defRPr>
            </a:pPr>
            <a:r>
              <a:rPr sz="2288" b="0">
                <a:solidFill>
                  <a:srgbClr val="172D43"/>
                </a:solidFill>
                <a:latin typeface="Arial"/>
                <a:ea typeface="Arial"/>
                <a:cs typeface="Arial"/>
              </a:rPr>
              <a:t>Поддержка крестьянского населения</a:t>
            </a:r>
          </a:p>
        </p:txBody>
      </p:sp>
    </p:spTree>
    <p:extLst>
      <p:ext uri="{BB962C8B-B14F-4D97-AF65-F5344CB8AC3E}">
        <p14:creationId xmlns:p14="http://schemas.microsoft.com/office/powerpoint/2010/main" val="7354776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D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ource-25:2:0">
            <a:extLst>
              <a:ext uri="{FF2B5EF4-FFF2-40B4-BE49-F238E27FC236}">
                <a16:creationId xmlns:a16="http://schemas.microsoft.com/office/drawing/2014/main" id="{25094F69-5794-4222-85B4-379F91ED7BFA}"/>
              </a:ext>
            </a:extLst>
          </p:cNvPr>
          <p:cNvSpPr>
            <a:spLocks noGrp="1"/>
          </p:cNvSpPr>
          <p:nvPr/>
        </p:nvSpPr>
        <p:spPr>
          <a:xfrm>
            <a:off x="457200" y="266700"/>
            <a:ext cx="11277600" cy="495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000" b="0">
                <a:solidFill>
                  <a:srgbClr val="F5F0E5"/>
                </a:solidFill>
                <a:latin typeface="Georgia"/>
                <a:ea typeface="Georgia"/>
                <a:cs typeface="Georgia"/>
              </a:defRPr>
            </a:pPr>
            <a:r>
              <a:rPr sz="3000" b="0">
                <a:solidFill>
                  <a:srgbClr val="F5F0E5"/>
                </a:solidFill>
                <a:latin typeface="Georgia"/>
                <a:ea typeface="Georgia"/>
                <a:cs typeface="Georgia"/>
              </a:rPr>
              <a:t>От Второй республики ко Второй империи</a:t>
            </a:r>
          </a:p>
        </p:txBody>
      </p:sp>
      <p:sp>
        <p:nv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64E8A1B1-5788-48E9-8187-09ADC9B4A78A}"/>
              </a:ext>
            </a:extLst>
          </p:cNvPr>
          <p:cNvSpPr>
            <a:spLocks noGrp="1"/>
          </p:cNvSpPr>
          <p:nvPr/>
        </p:nvSpPr>
        <p:spPr>
          <a:xfrm>
            <a:off x="457200" y="1047750"/>
            <a:ext cx="11277600" cy="0"/>
          </a:xfrm>
          <a:prstGeom prst="line">
            <a:avLst/>
          </a:prstGeom>
          <a:noFill/>
          <a:ln w="9525">
            <a:solidFill>
              <a:srgbClr val="A68A55"/>
            </a:solidFill>
          </a:ln>
        </p:spPr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43A053B1-D785-44ED-B226-E84973DEA815}"/>
              </a:ext>
            </a:extLst>
          </p:cNvPr>
          <p:cNvSpPr>
            <a:spLocks noGrp="1"/>
          </p:cNvSpPr>
          <p:nvPr/>
        </p:nvSpPr>
        <p:spPr>
          <a:xfrm>
            <a:off x="457200" y="6496050"/>
            <a:ext cx="11277600" cy="0"/>
          </a:xfrm>
          <a:prstGeom prst="line">
            <a:avLst/>
          </a:prstGeom>
          <a:noFill/>
          <a:ln w="6668">
            <a:solidFill>
              <a:srgbClr val="52616A"/>
            </a:solidFill>
          </a:ln>
        </p:spPr>
      </p:sp>
      <p:sp>
        <p:nvSpPr>
          <p:cNvPr id="4" name="100ballnik.com">
            <a:extLst>
              <a:ext uri="{FF2B5EF4-FFF2-40B4-BE49-F238E27FC236}">
                <a16:creationId xmlns:a16="http://schemas.microsoft.com/office/drawing/2014/main" id="{929C9375-E15C-4BDB-A7B2-5B5DD6BAD197}"/>
              </a:ext>
            </a:extLst>
          </p:cNvPr>
          <p:cNvSpPr>
            <a:spLocks noGrp="1"/>
          </p:cNvSpPr>
          <p:nvPr/>
        </p:nvSpPr>
        <p:spPr>
          <a:xfrm>
            <a:off x="10096500" y="6572250"/>
            <a:ext cx="1638300" cy="2095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100" b="0">
                <a:solidFill>
                  <a:srgbClr val="D8D1C2"/>
                </a:solidFill>
                <a:latin typeface="Arial"/>
                <a:ea typeface="Arial"/>
                <a:cs typeface="Arial"/>
              </a:defRPr>
            </a:pPr>
            <a:r>
              <a:rPr sz="1100" b="0">
                <a:solidFill>
                  <a:srgbClr val="D8D1C2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640340" y="1381125"/>
            <a:ext cx="2043545" cy="2809875"/>
          </a:xfrm>
          <a:prstGeom prst="rect">
            <a:avLst/>
          </a:prstGeom>
        </p:spPr>
      </p:pic>
      <p:sp>
        <p:nvSpPr>
          <p:cNvPr id="6" name="source-25:4:0">
            <a:extLst>
              <a:ext uri="{FF2B5EF4-FFF2-40B4-BE49-F238E27FC236}">
                <a16:creationId xmlns:a16="http://schemas.microsoft.com/office/drawing/2014/main" id="{DDCB31FE-338D-4C1D-8C80-99D62D04CCDA}"/>
              </a:ext>
            </a:extLst>
          </p:cNvPr>
          <p:cNvSpPr>
            <a:spLocks noGrp="1"/>
          </p:cNvSpPr>
          <p:nvPr/>
        </p:nvSpPr>
        <p:spPr>
          <a:xfrm>
            <a:off x="457200" y="4410075"/>
            <a:ext cx="270510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607" b="1">
                <a:solidFill>
                  <a:srgbClr val="D5BD89"/>
                </a:solidFill>
                <a:latin typeface="Arial"/>
                <a:ea typeface="Arial"/>
                <a:cs typeface="Arial"/>
              </a:defRPr>
            </a:pPr>
            <a:r>
              <a:rPr sz="1607" b="1">
                <a:solidFill>
                  <a:srgbClr val="D5BD89"/>
                </a:solidFill>
                <a:latin typeface="Arial"/>
                <a:ea typeface="Arial"/>
                <a:cs typeface="Arial"/>
              </a:rPr>
              <a:t>Факторы успеха Луи Наполеона:</a:t>
            </a:r>
          </a:p>
        </p:txBody>
      </p:sp>
      <p:sp>
        <p:nvSpPr>
          <p:cNvPr id="7" name="source-25:4:1">
            <a:extLst>
              <a:ext uri="{FF2B5EF4-FFF2-40B4-BE49-F238E27FC236}">
                <a16:creationId xmlns:a16="http://schemas.microsoft.com/office/drawing/2014/main" id="{147C6944-80F6-49C8-AD95-35ED74D1A8C5}"/>
              </a:ext>
            </a:extLst>
          </p:cNvPr>
          <p:cNvSpPr>
            <a:spLocks noGrp="1"/>
          </p:cNvSpPr>
          <p:nvPr/>
        </p:nvSpPr>
        <p:spPr>
          <a:xfrm>
            <a:off x="457200" y="4972050"/>
            <a:ext cx="2705100" cy="276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Фамилия «Наполеон»</a:t>
            </a:r>
          </a:p>
        </p:txBody>
      </p:sp>
      <p:sp>
        <p:nvSpPr>
          <p:cNvPr id="8" name="source-25:4:2">
            <a:extLst>
              <a:ext uri="{FF2B5EF4-FFF2-40B4-BE49-F238E27FC236}">
                <a16:creationId xmlns:a16="http://schemas.microsoft.com/office/drawing/2014/main" id="{452BBC0B-BC44-4665-93CD-7CE2823E51C3}"/>
              </a:ext>
            </a:extLst>
          </p:cNvPr>
          <p:cNvSpPr>
            <a:spLocks noGrp="1"/>
          </p:cNvSpPr>
          <p:nvPr/>
        </p:nvSpPr>
        <p:spPr>
          <a:xfrm>
            <a:off x="457200" y="5286375"/>
            <a:ext cx="27051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Имидж продолжателя дела дяди</a:t>
            </a:r>
          </a:p>
        </p:txBody>
      </p:sp>
      <p:sp>
        <p:nvSpPr>
          <p:cNvPr id="9" name="source-25:4:3">
            <a:extLst>
              <a:ext uri="{FF2B5EF4-FFF2-40B4-BE49-F238E27FC236}">
                <a16:creationId xmlns:a16="http://schemas.microsoft.com/office/drawing/2014/main" id="{69BF287E-7562-4B13-AEAA-8E1536253760}"/>
              </a:ext>
            </a:extLst>
          </p:cNvPr>
          <p:cNvSpPr>
            <a:spLocks noGrp="1"/>
          </p:cNvSpPr>
          <p:nvPr/>
        </p:nvSpPr>
        <p:spPr>
          <a:xfrm>
            <a:off x="457200" y="5838825"/>
            <a:ext cx="2705100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575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Обещания социальных реформ</a:t>
            </a:r>
          </a:p>
        </p:txBody>
      </p:sp>
      <p:sp>
        <p:nvSpPr>
          <p:cNvPr id="10" name="source-25:4:4">
            <a:extLst>
              <a:ext uri="{FF2B5EF4-FFF2-40B4-BE49-F238E27FC236}">
                <a16:creationId xmlns:a16="http://schemas.microsoft.com/office/drawing/2014/main" id="{6BDDCCC6-21D1-4246-BB39-12614CE4081A}"/>
              </a:ext>
            </a:extLst>
          </p:cNvPr>
          <p:cNvSpPr>
            <a:spLocks noGrp="1"/>
          </p:cNvSpPr>
          <p:nvPr/>
        </p:nvSpPr>
        <p:spPr>
          <a:xfrm>
            <a:off x="3533775" y="1390650"/>
            <a:ext cx="38100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42" b="1">
                <a:solidFill>
                  <a:srgbClr val="D5BD89"/>
                </a:solidFill>
                <a:latin typeface="Arial"/>
                <a:ea typeface="Arial"/>
                <a:cs typeface="Arial"/>
              </a:defRPr>
            </a:pPr>
            <a:r>
              <a:rPr sz="2142" b="1">
                <a:solidFill>
                  <a:srgbClr val="D5BD89"/>
                </a:solidFill>
                <a:latin typeface="Arial"/>
                <a:ea typeface="Arial"/>
                <a:cs typeface="Arial"/>
              </a:rPr>
              <a:t>Путь к империи:</a:t>
            </a:r>
          </a:p>
        </p:txBody>
      </p:sp>
      <p:sp>
        <p:nvSpPr>
          <p:cNvPr id="11" name="source-25:4:5">
            <a:extLst>
              <a:ext uri="{FF2B5EF4-FFF2-40B4-BE49-F238E27FC236}">
                <a16:creationId xmlns:a16="http://schemas.microsoft.com/office/drawing/2014/main" id="{712377C2-E2C1-477D-9093-9B6E3EB3BD23}"/>
              </a:ext>
            </a:extLst>
          </p:cNvPr>
          <p:cNvSpPr>
            <a:spLocks noGrp="1"/>
          </p:cNvSpPr>
          <p:nvPr/>
        </p:nvSpPr>
        <p:spPr>
          <a:xfrm>
            <a:off x="3533775" y="1847850"/>
            <a:ext cx="38100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D5BD89"/>
                </a:solidFill>
                <a:latin typeface="Arial"/>
                <a:ea typeface="Arial"/>
                <a:cs typeface="Arial"/>
              </a:rPr>
              <a:t>2 декабря 1851 г.</a:t>
            </a:r>
            <a:r>
              <a:rPr sz="2100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 — государственный переворот</a:t>
            </a:r>
          </a:p>
        </p:txBody>
      </p:sp>
      <p:sp>
        <p:nvSpPr>
          <p:cNvPr id="12" name="source-25:4:6">
            <a:extLst>
              <a:ext uri="{FF2B5EF4-FFF2-40B4-BE49-F238E27FC236}">
                <a16:creationId xmlns:a16="http://schemas.microsoft.com/office/drawing/2014/main" id="{BE8F494D-0978-421C-B63C-FE6B0F6E9910}"/>
              </a:ext>
            </a:extLst>
          </p:cNvPr>
          <p:cNvSpPr>
            <a:spLocks noGrp="1"/>
          </p:cNvSpPr>
          <p:nvPr/>
        </p:nvSpPr>
        <p:spPr>
          <a:xfrm>
            <a:off x="3533775" y="2619375"/>
            <a:ext cx="38100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Дата выбрана в честь побед Наполеона I</a:t>
            </a:r>
          </a:p>
        </p:txBody>
      </p:sp>
      <p:sp>
        <p:nvSpPr>
          <p:cNvPr id="13" name="source-25:4:7">
            <a:extLst>
              <a:ext uri="{FF2B5EF4-FFF2-40B4-BE49-F238E27FC236}">
                <a16:creationId xmlns:a16="http://schemas.microsoft.com/office/drawing/2014/main" id="{E4BBF924-6084-41E4-85C0-F4AF99BEF107}"/>
              </a:ext>
            </a:extLst>
          </p:cNvPr>
          <p:cNvSpPr>
            <a:spLocks noGrp="1"/>
          </p:cNvSpPr>
          <p:nvPr/>
        </p:nvSpPr>
        <p:spPr>
          <a:xfrm>
            <a:off x="3533775" y="3390900"/>
            <a:ext cx="3810000" cy="6762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Установление авторитарного правления</a:t>
            </a:r>
          </a:p>
        </p:txBody>
      </p:sp>
      <p:sp>
        <p:nvSpPr>
          <p:cNvPr id="14" name="source-25:4:8">
            <a:extLst>
              <a:ext uri="{FF2B5EF4-FFF2-40B4-BE49-F238E27FC236}">
                <a16:creationId xmlns:a16="http://schemas.microsoft.com/office/drawing/2014/main" id="{A94EDEB1-ED35-4B12-8DBC-E68EBE2241FD}"/>
              </a:ext>
            </a:extLst>
          </p:cNvPr>
          <p:cNvSpPr>
            <a:spLocks noGrp="1"/>
          </p:cNvSpPr>
          <p:nvPr/>
        </p:nvSpPr>
        <p:spPr>
          <a:xfrm>
            <a:off x="7772400" y="1390650"/>
            <a:ext cx="3962400" cy="628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51" b="1">
                <a:solidFill>
                  <a:srgbClr val="D5BD89"/>
                </a:solidFill>
                <a:latin typeface="Arial"/>
                <a:ea typeface="Arial"/>
                <a:cs typeface="Arial"/>
              </a:defRPr>
            </a:pPr>
            <a:r>
              <a:rPr sz="1951" b="1">
                <a:solidFill>
                  <a:srgbClr val="D5BD89"/>
                </a:solidFill>
                <a:latin typeface="Arial"/>
                <a:ea typeface="Arial"/>
                <a:cs typeface="Arial"/>
              </a:rPr>
              <a:t>Установление Второй империи:</a:t>
            </a:r>
          </a:p>
        </p:txBody>
      </p:sp>
      <p:sp>
        <p:nvSpPr>
          <p:cNvPr id="15" name="source-25:4:9">
            <a:extLst>
              <a:ext uri="{FF2B5EF4-FFF2-40B4-BE49-F238E27FC236}">
                <a16:creationId xmlns:a16="http://schemas.microsoft.com/office/drawing/2014/main" id="{C232C99B-C678-445D-8F64-AFF63DD18E17}"/>
              </a:ext>
            </a:extLst>
          </p:cNvPr>
          <p:cNvSpPr>
            <a:spLocks noGrp="1"/>
          </p:cNvSpPr>
          <p:nvPr/>
        </p:nvSpPr>
        <p:spPr>
          <a:xfrm>
            <a:off x="7772400" y="2095500"/>
            <a:ext cx="39624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13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1913" b="1">
                <a:solidFill>
                  <a:srgbClr val="D5BD89"/>
                </a:solidFill>
                <a:latin typeface="Arial"/>
                <a:ea typeface="Arial"/>
                <a:cs typeface="Arial"/>
              </a:rPr>
              <a:t>1852 г.</a:t>
            </a:r>
            <a:r>
              <a:rPr sz="1913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 — принятие новой конституции</a:t>
            </a:r>
          </a:p>
        </p:txBody>
      </p:sp>
      <p:sp>
        <p:nvSpPr>
          <p:cNvPr id="16" name="source-25:4:10">
            <a:extLst>
              <a:ext uri="{FF2B5EF4-FFF2-40B4-BE49-F238E27FC236}">
                <a16:creationId xmlns:a16="http://schemas.microsoft.com/office/drawing/2014/main" id="{BBD1F79F-D813-4D53-BC87-BAD34FE8627A}"/>
              </a:ext>
            </a:extLst>
          </p:cNvPr>
          <p:cNvSpPr>
            <a:spLocks noGrp="1"/>
          </p:cNvSpPr>
          <p:nvPr/>
        </p:nvSpPr>
        <p:spPr>
          <a:xfrm>
            <a:off x="7772400" y="2790825"/>
            <a:ext cx="3962400" cy="6191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13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1913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Сходство с конституцией</a:t>
            </a:r>
            <a:r>
              <a:rPr sz="1913" b="1">
                <a:solidFill>
                  <a:srgbClr val="D5BD89"/>
                </a:solidFill>
                <a:latin typeface="Arial"/>
                <a:ea typeface="Arial"/>
                <a:cs typeface="Arial"/>
              </a:rPr>
              <a:t> 1799 года</a:t>
            </a:r>
          </a:p>
        </p:txBody>
      </p:sp>
      <p:sp>
        <p:nvSpPr>
          <p:cNvPr id="17" name="source-25:4:11">
            <a:extLst>
              <a:ext uri="{FF2B5EF4-FFF2-40B4-BE49-F238E27FC236}">
                <a16:creationId xmlns:a16="http://schemas.microsoft.com/office/drawing/2014/main" id="{ED71B3CD-8DB0-4760-95CB-2DA2BADB8202}"/>
              </a:ext>
            </a:extLst>
          </p:cNvPr>
          <p:cNvSpPr>
            <a:spLocks noGrp="1"/>
          </p:cNvSpPr>
          <p:nvPr/>
        </p:nvSpPr>
        <p:spPr>
          <a:xfrm>
            <a:off x="7772400" y="3486150"/>
            <a:ext cx="396240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913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1913" b="1">
                <a:solidFill>
                  <a:srgbClr val="D5BD89"/>
                </a:solidFill>
                <a:latin typeface="Arial"/>
                <a:ea typeface="Arial"/>
                <a:cs typeface="Arial"/>
              </a:rPr>
              <a:t>2 декабря 1852 г.</a:t>
            </a:r>
            <a:r>
              <a:rPr sz="1913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 — провозглашение </a:t>
            </a:r>
            <a:r>
              <a:rPr sz="1913" b="1">
                <a:solidFill>
                  <a:srgbClr val="D5BD89"/>
                </a:solidFill>
                <a:latin typeface="Arial"/>
                <a:ea typeface="Arial"/>
                <a:cs typeface="Arial"/>
              </a:rPr>
              <a:t>Наполеона III</a:t>
            </a:r>
            <a:r>
              <a:rPr sz="1913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 императором</a:t>
            </a:r>
          </a:p>
        </p:txBody>
      </p:sp>
      <p:sp>
        <p:nv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C35DD279-0376-4351-AC42-6791B806F3C5}"/>
              </a:ext>
            </a:extLst>
          </p:cNvPr>
          <p:cNvSpPr>
            <a:spLocks noGrp="1"/>
          </p:cNvSpPr>
          <p:nvPr/>
        </p:nvSpPr>
        <p:spPr>
          <a:xfrm>
            <a:off x="3533775" y="4486275"/>
            <a:ext cx="8201025" cy="0"/>
          </a:xfrm>
          <a:prstGeom prst="line">
            <a:avLst/>
          </a:prstGeom>
          <a:noFill/>
          <a:ln w="9525">
            <a:solidFill>
              <a:srgbClr val="A68A55"/>
            </a:solidFill>
          </a:ln>
        </p:spPr>
      </p:sp>
      <p:sp>
        <p:nvSpPr>
          <p:cNvPr id="19" name="source-25:4:12">
            <a:extLst>
              <a:ext uri="{FF2B5EF4-FFF2-40B4-BE49-F238E27FC236}">
                <a16:creationId xmlns:a16="http://schemas.microsoft.com/office/drawing/2014/main" id="{3B887435-B9A8-4E7E-8B77-C81AC7A27179}"/>
              </a:ext>
            </a:extLst>
          </p:cNvPr>
          <p:cNvSpPr>
            <a:spLocks noGrp="1"/>
          </p:cNvSpPr>
          <p:nvPr/>
        </p:nvSpPr>
        <p:spPr>
          <a:xfrm>
            <a:off x="3533775" y="4695825"/>
            <a:ext cx="820102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42" b="1">
                <a:solidFill>
                  <a:srgbClr val="D5BD89"/>
                </a:solidFill>
                <a:latin typeface="Arial"/>
                <a:ea typeface="Arial"/>
                <a:cs typeface="Arial"/>
              </a:defRPr>
            </a:pPr>
            <a:r>
              <a:rPr sz="2142" b="1">
                <a:solidFill>
                  <a:srgbClr val="D5BD89"/>
                </a:solidFill>
                <a:latin typeface="Arial"/>
                <a:ea typeface="Arial"/>
                <a:cs typeface="Arial"/>
              </a:rPr>
              <a:t>Итоги:</a:t>
            </a:r>
          </a:p>
        </p:txBody>
      </p:sp>
      <p:sp>
        <p:nvSpPr>
          <p:cNvPr id="20" name="source-25:4:13">
            <a:extLst>
              <a:ext uri="{FF2B5EF4-FFF2-40B4-BE49-F238E27FC236}">
                <a16:creationId xmlns:a16="http://schemas.microsoft.com/office/drawing/2014/main" id="{152912DA-3687-4636-B855-94D9D06A7396}"/>
              </a:ext>
            </a:extLst>
          </p:cNvPr>
          <p:cNvSpPr>
            <a:spLocks noGrp="1"/>
          </p:cNvSpPr>
          <p:nvPr/>
        </p:nvSpPr>
        <p:spPr>
          <a:xfrm>
            <a:off x="3533775" y="5124450"/>
            <a:ext cx="820102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Завершение периода Второй республики</a:t>
            </a:r>
          </a:p>
        </p:txBody>
      </p:sp>
      <p:sp>
        <p:nvSpPr>
          <p:cNvPr id="21" name="source-25:4:14">
            <a:extLst>
              <a:ext uri="{FF2B5EF4-FFF2-40B4-BE49-F238E27FC236}">
                <a16:creationId xmlns:a16="http://schemas.microsoft.com/office/drawing/2014/main" id="{BC9745C8-382F-4BB5-AF3C-BDA89C75A2EB}"/>
              </a:ext>
            </a:extLst>
          </p:cNvPr>
          <p:cNvSpPr>
            <a:spLocks noGrp="1"/>
          </p:cNvSpPr>
          <p:nvPr/>
        </p:nvSpPr>
        <p:spPr>
          <a:xfrm>
            <a:off x="3533775" y="5553075"/>
            <a:ext cx="820102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Начало эпохи Второй империи</a:t>
            </a:r>
          </a:p>
        </p:txBody>
      </p:sp>
      <p:sp>
        <p:nvSpPr>
          <p:cNvPr id="22" name="source-25:4:15">
            <a:extLst>
              <a:ext uri="{FF2B5EF4-FFF2-40B4-BE49-F238E27FC236}">
                <a16:creationId xmlns:a16="http://schemas.microsoft.com/office/drawing/2014/main" id="{8E8C4E48-CCDF-428E-9977-09E6AF3B7DB8}"/>
              </a:ext>
            </a:extLst>
          </p:cNvPr>
          <p:cNvSpPr>
            <a:spLocks noGrp="1"/>
          </p:cNvSpPr>
          <p:nvPr/>
        </p:nvSpPr>
        <p:spPr>
          <a:xfrm>
            <a:off x="3533775" y="5981700"/>
            <a:ext cx="820102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2100" b="0">
                <a:solidFill>
                  <a:srgbClr val="F5F0E5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5F0E5"/>
                </a:solidFill>
                <a:latin typeface="Arial"/>
                <a:ea typeface="Arial"/>
                <a:cs typeface="Arial"/>
              </a:rPr>
              <a:t>Возвращение авторитарного правления во Франции</a:t>
            </a:r>
          </a:p>
        </p:txBody>
      </p:sp>
    </p:spTree>
    <p:extLst>
      <p:ext uri="{BB962C8B-B14F-4D97-AF65-F5344CB8AC3E}">
        <p14:creationId xmlns:p14="http://schemas.microsoft.com/office/powerpoint/2010/main" val="129378204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1873</Words>
  <Application>Microsoft Office PowerPoint</Application>
  <DocSecurity>0</DocSecurity>
  <PresentationFormat>Широкоэкранный</PresentationFormat>
  <Paragraphs>384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8" baseType="lpstr">
      <vt:lpstr>Arial</vt:lpstr>
      <vt:lpstr>Georgia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1</cp:revision>
  <dcterms:created xsi:type="dcterms:W3CDTF">2026-09-19T17:13:41Z</dcterms:created>
  <dcterms:modified xsi:type="dcterms:W3CDTF">2026-09-20T09:32:45Z</dcterms:modified>
</cp:coreProperties>
</file>