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6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C64BE68-E07F-43B7-A8E6-DD210F67BEA2}"/>
              </a:ext>
            </a:extLst>
          </p:cNvPr>
          <p:cNvSpPr>
            <a:spLocks noGrp="1"/>
          </p:cNvSpPr>
          <p:nvPr/>
        </p:nvSpPr>
        <p:spPr>
          <a:xfrm>
            <a:off x="5381625" y="0"/>
            <a:ext cx="3762375" cy="5143500"/>
          </a:xfrm>
          <a:prstGeom prst="rect">
            <a:avLst/>
          </a:prstGeom>
          <a:solidFill>
            <a:srgbClr val="162D43"/>
          </a:solidFill>
          <a:ln w="0">
            <a:noFill/>
          </a:ln>
        </p:spPr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600700" y="288406"/>
            <a:ext cx="3162300" cy="4471438"/>
          </a:xfrm>
          <a:prstGeom prst="rect">
            <a:avLst/>
          </a:prstGeom>
        </p:spPr>
      </p:pic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40240C98-4A53-44E6-A902-11C45E9A65E7}"/>
              </a:ext>
            </a:extLst>
          </p:cNvPr>
          <p:cNvSpPr>
            <a:spLocks noGrp="1"/>
          </p:cNvSpPr>
          <p:nvPr/>
        </p:nvSpPr>
        <p:spPr>
          <a:xfrm>
            <a:off x="381000" y="600075"/>
            <a:ext cx="828675" cy="0"/>
          </a:xfrm>
          <a:prstGeom prst="line">
            <a:avLst/>
          </a:prstGeom>
          <a:noFill/>
          <a:ln w="19050">
            <a:solidFill>
              <a:srgbClr val="B19867"/>
            </a:solidFill>
          </a:ln>
        </p:spPr>
      </p:sp>
      <p:sp>
        <p:nvSpPr>
          <p:cNvPr id="4" name="text-0">
            <a:extLst>
              <a:ext uri="{FF2B5EF4-FFF2-40B4-BE49-F238E27FC236}">
                <a16:creationId xmlns:a16="http://schemas.microsoft.com/office/drawing/2014/main" id="{AA7F318B-BE4B-4610-BDE9-7E6078CB0107}"/>
              </a:ext>
            </a:extLst>
          </p:cNvPr>
          <p:cNvSpPr>
            <a:spLocks noGrp="1"/>
          </p:cNvSpPr>
          <p:nvPr/>
        </p:nvSpPr>
        <p:spPr>
          <a:xfrm>
            <a:off x="381000" y="885825"/>
            <a:ext cx="4819650" cy="2381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125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4125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Франция: становление абсолютизма</a:t>
            </a:r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4AECB13D-4E37-4B28-B853-C41F98E781FD}"/>
              </a:ext>
            </a:extLst>
          </p:cNvPr>
          <p:cNvSpPr>
            <a:spLocks noGrp="1"/>
          </p:cNvSpPr>
          <p:nvPr/>
        </p:nvSpPr>
        <p:spPr>
          <a:xfrm>
            <a:off x="381000" y="3448050"/>
            <a:ext cx="4238625" cy="0"/>
          </a:xfrm>
          <a:prstGeom prst="line">
            <a:avLst/>
          </a:prstGeom>
          <a:noFill/>
          <a:ln w="10478">
            <a:solidFill>
              <a:srgbClr val="D8CFBE"/>
            </a:solidFill>
          </a:ln>
        </p:spPr>
      </p:sp>
      <p:sp>
        <p:nvSpPr>
          <p:cNvPr id="6" name="text-1">
            <a:extLst>
              <a:ext uri="{FF2B5EF4-FFF2-40B4-BE49-F238E27FC236}">
                <a16:creationId xmlns:a16="http://schemas.microsoft.com/office/drawing/2014/main" id="{ACC5417E-289F-409C-A891-F0147C470708}"/>
              </a:ext>
            </a:extLst>
          </p:cNvPr>
          <p:cNvSpPr>
            <a:spLocks noGrp="1"/>
          </p:cNvSpPr>
          <p:nvPr/>
        </p:nvSpPr>
        <p:spPr>
          <a:xfrm>
            <a:off x="381000" y="3686175"/>
            <a:ext cx="4667250" cy="1009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Как короли Франции усилили свою власть?</a:t>
            </a:r>
          </a:p>
        </p:txBody>
      </p:sp>
      <p:sp>
        <p:nvSpPr>
          <p:cNvPr id="7" name="text-2">
            <a:extLst>
              <a:ext uri="{FF2B5EF4-FFF2-40B4-BE49-F238E27FC236}">
                <a16:creationId xmlns:a16="http://schemas.microsoft.com/office/drawing/2014/main" id="{BF9837F2-07B5-4398-B939-50FEA7DFEF86}"/>
              </a:ext>
            </a:extLst>
          </p:cNvPr>
          <p:cNvSpPr>
            <a:spLocks noGrp="1"/>
          </p:cNvSpPr>
          <p:nvPr/>
        </p:nvSpPr>
        <p:spPr>
          <a:xfrm>
            <a:off x="7219950" y="4867275"/>
            <a:ext cx="15430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E9E0CD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E9E0CD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99584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-3">
            <a:extLst>
              <a:ext uri="{FF2B5EF4-FFF2-40B4-BE49-F238E27FC236}">
                <a16:creationId xmlns:a16="http://schemas.microsoft.com/office/drawing/2014/main" id="{D930395B-1AC8-41B4-8309-7AE5E6924C81}"/>
              </a:ext>
            </a:extLst>
          </p:cNvPr>
          <p:cNvSpPr>
            <a:spLocks noGrp="1"/>
          </p:cNvSpPr>
          <p:nvPr/>
        </p:nvSpPr>
        <p:spPr>
          <a:xfrm>
            <a:off x="381000" y="257175"/>
            <a:ext cx="8382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План урока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924F8C5A-9EB7-438A-A2E7-DFF45741811A}"/>
              </a:ext>
            </a:extLst>
          </p:cNvPr>
          <p:cNvSpPr>
            <a:spLocks noGrp="1"/>
          </p:cNvSpPr>
          <p:nvPr/>
        </p:nvSpPr>
        <p:spPr>
          <a:xfrm>
            <a:off x="381000" y="904875"/>
            <a:ext cx="8382000" cy="0"/>
          </a:xfrm>
          <a:prstGeom prst="line">
            <a:avLst/>
          </a:prstGeom>
          <a:noFill/>
          <a:ln w="10478">
            <a:solidFill>
              <a:srgbClr val="D8CFBE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851DF527-F2B4-4CEA-A592-42CE29DF6CF3}"/>
              </a:ext>
            </a:extLst>
          </p:cNvPr>
          <p:cNvSpPr>
            <a:spLocks noGrp="1"/>
          </p:cNvSpPr>
          <p:nvPr/>
        </p:nvSpPr>
        <p:spPr>
          <a:xfrm>
            <a:off x="504825" y="1581150"/>
            <a:ext cx="0" cy="2657475"/>
          </a:xfrm>
          <a:prstGeom prst="line">
            <a:avLst/>
          </a:prstGeom>
          <a:noFill/>
          <a:ln w="19050">
            <a:solidFill>
              <a:srgbClr val="D8CFBE"/>
            </a:solidFill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A47AA62-6C90-4FF5-9CD8-0F4338A11FB8}"/>
              </a:ext>
            </a:extLst>
          </p:cNvPr>
          <p:cNvSpPr>
            <a:spLocks noGrp="1"/>
          </p:cNvSpPr>
          <p:nvPr/>
        </p:nvSpPr>
        <p:spPr>
          <a:xfrm>
            <a:off x="371475" y="1381125"/>
            <a:ext cx="276225" cy="333375"/>
          </a:xfrm>
          <a:prstGeom prst="rect">
            <a:avLst/>
          </a:prstGeom>
          <a:solidFill>
            <a:srgbClr val="F5F1E8"/>
          </a:solidFill>
          <a:ln w="0">
            <a:noFill/>
          </a:ln>
        </p:spPr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01BDF992-7960-44AA-96AC-39706E425F88}"/>
              </a:ext>
            </a:extLst>
          </p:cNvPr>
          <p:cNvSpPr>
            <a:spLocks noGrp="1"/>
          </p:cNvSpPr>
          <p:nvPr/>
        </p:nvSpPr>
        <p:spPr>
          <a:xfrm>
            <a:off x="400050" y="1485900"/>
            <a:ext cx="66675" cy="66675"/>
          </a:xfrm>
          <a:prstGeom prst="line">
            <a:avLst/>
          </a:prstGeom>
          <a:noFill/>
          <a:ln w="20955">
            <a:solidFill>
              <a:srgbClr val="7D283B"/>
            </a:solidFill>
          </a:ln>
        </p:spPr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C87CC88B-04E4-4C97-91C9-D908109F585F}"/>
              </a:ext>
            </a:extLst>
          </p:cNvPr>
          <p:cNvSpPr>
            <a:spLocks noGrp="1"/>
          </p:cNvSpPr>
          <p:nvPr/>
        </p:nvSpPr>
        <p:spPr>
          <a:xfrm flipV="1">
            <a:off x="466725" y="1400175"/>
            <a:ext cx="133350" cy="152400"/>
          </a:xfrm>
          <a:prstGeom prst="line">
            <a:avLst/>
          </a:prstGeom>
          <a:noFill/>
          <a:ln w="20955">
            <a:solidFill>
              <a:srgbClr val="7D283B"/>
            </a:solidFill>
          </a:ln>
        </p:spPr>
      </p:sp>
      <p:sp>
        <p:nvSpPr>
          <p:cNvPr id="7" name="text-4">
            <a:extLst>
              <a:ext uri="{FF2B5EF4-FFF2-40B4-BE49-F238E27FC236}">
                <a16:creationId xmlns:a16="http://schemas.microsoft.com/office/drawing/2014/main" id="{E3C1607F-6F09-437B-9A66-0CAF93F0D4AF}"/>
              </a:ext>
            </a:extLst>
          </p:cNvPr>
          <p:cNvSpPr>
            <a:spLocks noGrp="1"/>
          </p:cNvSpPr>
          <p:nvPr/>
        </p:nvSpPr>
        <p:spPr>
          <a:xfrm>
            <a:off x="838200" y="1362075"/>
            <a:ext cx="7772400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Истоки французского </a:t>
            </a:r>
            <a:r>
              <a:rPr sz="2400" b="1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абсолютизма</a:t>
            </a:r>
            <a:r>
              <a:rPr sz="240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1E29DAA-96FF-4D70-A137-B8D98F626A14}"/>
              </a:ext>
            </a:extLst>
          </p:cNvPr>
          <p:cNvSpPr>
            <a:spLocks noGrp="1"/>
          </p:cNvSpPr>
          <p:nvPr/>
        </p:nvSpPr>
        <p:spPr>
          <a:xfrm>
            <a:off x="838200" y="2066925"/>
            <a:ext cx="7772400" cy="0"/>
          </a:xfrm>
          <a:prstGeom prst="line">
            <a:avLst/>
          </a:prstGeom>
          <a:noFill/>
          <a:ln w="10478">
            <a:solidFill>
              <a:srgbClr val="D8CFBE"/>
            </a:solidFill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A1AE8FB-8F78-4A4B-8A78-4A78ADFB7E2E}"/>
              </a:ext>
            </a:extLst>
          </p:cNvPr>
          <p:cNvSpPr>
            <a:spLocks noGrp="1"/>
          </p:cNvSpPr>
          <p:nvPr/>
        </p:nvSpPr>
        <p:spPr>
          <a:xfrm>
            <a:off x="371475" y="2200275"/>
            <a:ext cx="276225" cy="333375"/>
          </a:xfrm>
          <a:prstGeom prst="rect">
            <a:avLst/>
          </a:prstGeom>
          <a:solidFill>
            <a:srgbClr val="F5F1E8"/>
          </a:solidFill>
          <a:ln w="0">
            <a:noFill/>
          </a:ln>
        </p:spPr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1ADF864F-EF34-4310-82F8-01A1A276A90C}"/>
              </a:ext>
            </a:extLst>
          </p:cNvPr>
          <p:cNvSpPr>
            <a:spLocks noGrp="1"/>
          </p:cNvSpPr>
          <p:nvPr/>
        </p:nvSpPr>
        <p:spPr>
          <a:xfrm>
            <a:off x="400050" y="2305050"/>
            <a:ext cx="66675" cy="66675"/>
          </a:xfrm>
          <a:prstGeom prst="line">
            <a:avLst/>
          </a:prstGeom>
          <a:noFill/>
          <a:ln w="20955">
            <a:solidFill>
              <a:srgbClr val="7D283B"/>
            </a:solidFill>
          </a:ln>
        </p:spPr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154C56D2-9DE0-4D26-B50D-F01EC73E18F0}"/>
              </a:ext>
            </a:extLst>
          </p:cNvPr>
          <p:cNvSpPr>
            <a:spLocks noGrp="1"/>
          </p:cNvSpPr>
          <p:nvPr/>
        </p:nvSpPr>
        <p:spPr>
          <a:xfrm flipV="1">
            <a:off x="466725" y="2219325"/>
            <a:ext cx="133350" cy="152400"/>
          </a:xfrm>
          <a:prstGeom prst="line">
            <a:avLst/>
          </a:prstGeom>
          <a:noFill/>
          <a:ln w="20955">
            <a:solidFill>
              <a:srgbClr val="7D283B"/>
            </a:solidFill>
          </a:ln>
        </p:spPr>
      </p:sp>
      <p:sp>
        <p:nvSpPr>
          <p:cNvPr id="12" name="text-5">
            <a:extLst>
              <a:ext uri="{FF2B5EF4-FFF2-40B4-BE49-F238E27FC236}">
                <a16:creationId xmlns:a16="http://schemas.microsoft.com/office/drawing/2014/main" id="{706CB0AA-04CB-4FC2-9C8E-C67AB4E2D437}"/>
              </a:ext>
            </a:extLst>
          </p:cNvPr>
          <p:cNvSpPr>
            <a:spLocks noGrp="1"/>
          </p:cNvSpPr>
          <p:nvPr/>
        </p:nvSpPr>
        <p:spPr>
          <a:xfrm>
            <a:off x="838200" y="2181225"/>
            <a:ext cx="7772400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Религиозные войны и </a:t>
            </a:r>
            <a:r>
              <a:rPr sz="2400" b="1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Нантский эдикт</a:t>
            </a:r>
            <a:r>
              <a:rPr sz="240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B274B16B-37EA-400C-9E7C-53D184454228}"/>
              </a:ext>
            </a:extLst>
          </p:cNvPr>
          <p:cNvSpPr>
            <a:spLocks noGrp="1"/>
          </p:cNvSpPr>
          <p:nvPr/>
        </p:nvSpPr>
        <p:spPr>
          <a:xfrm>
            <a:off x="838200" y="2886075"/>
            <a:ext cx="7772400" cy="0"/>
          </a:xfrm>
          <a:prstGeom prst="line">
            <a:avLst/>
          </a:prstGeom>
          <a:noFill/>
          <a:ln w="10478">
            <a:solidFill>
              <a:srgbClr val="D8CFBE"/>
            </a:solidFill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60FEE68-0F61-4BCF-BA63-5A5DBE758B9B}"/>
              </a:ext>
            </a:extLst>
          </p:cNvPr>
          <p:cNvSpPr>
            <a:spLocks noGrp="1"/>
          </p:cNvSpPr>
          <p:nvPr/>
        </p:nvSpPr>
        <p:spPr>
          <a:xfrm>
            <a:off x="371475" y="3019425"/>
            <a:ext cx="276225" cy="333375"/>
          </a:xfrm>
          <a:prstGeom prst="rect">
            <a:avLst/>
          </a:prstGeom>
          <a:solidFill>
            <a:srgbClr val="F5F1E8"/>
          </a:solidFill>
          <a:ln w="0">
            <a:noFill/>
          </a:ln>
        </p:spPr>
      </p:sp>
      <p:sp>
        <p:nv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60F7B8F1-040F-4B5D-9B95-336746A41FA2}"/>
              </a:ext>
            </a:extLst>
          </p:cNvPr>
          <p:cNvSpPr>
            <a:spLocks noGrp="1"/>
          </p:cNvSpPr>
          <p:nvPr/>
        </p:nvSpPr>
        <p:spPr>
          <a:xfrm>
            <a:off x="400050" y="3124200"/>
            <a:ext cx="66675" cy="66675"/>
          </a:xfrm>
          <a:prstGeom prst="line">
            <a:avLst/>
          </a:prstGeom>
          <a:noFill/>
          <a:ln w="20955">
            <a:solidFill>
              <a:srgbClr val="7D283B"/>
            </a:solidFill>
          </a:ln>
        </p:spPr>
      </p:sp>
      <p:sp>
        <p:nv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E10F9D49-3521-491C-96BB-25A1228C7B8D}"/>
              </a:ext>
            </a:extLst>
          </p:cNvPr>
          <p:cNvSpPr>
            <a:spLocks noGrp="1"/>
          </p:cNvSpPr>
          <p:nvPr/>
        </p:nvSpPr>
        <p:spPr>
          <a:xfrm flipV="1">
            <a:off x="466725" y="3038475"/>
            <a:ext cx="133350" cy="152400"/>
          </a:xfrm>
          <a:prstGeom prst="line">
            <a:avLst/>
          </a:prstGeom>
          <a:noFill/>
          <a:ln w="20955">
            <a:solidFill>
              <a:srgbClr val="7D283B"/>
            </a:solidFill>
          </a:ln>
        </p:spPr>
      </p:sp>
      <p:sp>
        <p:nvSpPr>
          <p:cNvPr id="17" name="text-6">
            <a:extLst>
              <a:ext uri="{FF2B5EF4-FFF2-40B4-BE49-F238E27FC236}">
                <a16:creationId xmlns:a16="http://schemas.microsoft.com/office/drawing/2014/main" id="{706EB4CB-9FD6-462E-AA8D-5E2C61525308}"/>
              </a:ext>
            </a:extLst>
          </p:cNvPr>
          <p:cNvSpPr>
            <a:spLocks noGrp="1"/>
          </p:cNvSpPr>
          <p:nvPr/>
        </p:nvSpPr>
        <p:spPr>
          <a:xfrm>
            <a:off x="838200" y="3000375"/>
            <a:ext cx="7772400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Роль </a:t>
            </a:r>
            <a:r>
              <a:rPr sz="2400" b="1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Ришелье</a:t>
            </a:r>
            <a:r>
              <a:rPr sz="240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 и </a:t>
            </a:r>
            <a:r>
              <a:rPr sz="2400" b="1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Людовика XIII</a:t>
            </a:r>
            <a:r>
              <a:rPr sz="240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BCA88B05-9173-417E-A94E-54F8DB36205A}"/>
              </a:ext>
            </a:extLst>
          </p:cNvPr>
          <p:cNvSpPr>
            <a:spLocks noGrp="1"/>
          </p:cNvSpPr>
          <p:nvPr/>
        </p:nvSpPr>
        <p:spPr>
          <a:xfrm>
            <a:off x="838200" y="3705225"/>
            <a:ext cx="7772400" cy="0"/>
          </a:xfrm>
          <a:prstGeom prst="line">
            <a:avLst/>
          </a:prstGeom>
          <a:noFill/>
          <a:ln w="10478">
            <a:solidFill>
              <a:srgbClr val="D8CFBE"/>
            </a:solidFill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6A0F289-34E4-4736-BF13-67895B67D0FF}"/>
              </a:ext>
            </a:extLst>
          </p:cNvPr>
          <p:cNvSpPr>
            <a:spLocks noGrp="1"/>
          </p:cNvSpPr>
          <p:nvPr/>
        </p:nvSpPr>
        <p:spPr>
          <a:xfrm>
            <a:off x="371475" y="3838575"/>
            <a:ext cx="276225" cy="333375"/>
          </a:xfrm>
          <a:prstGeom prst="rect">
            <a:avLst/>
          </a:prstGeom>
          <a:solidFill>
            <a:srgbClr val="F5F1E8"/>
          </a:solidFill>
          <a:ln w="0">
            <a:noFill/>
          </a:ln>
        </p:spPr>
      </p:sp>
      <p:sp>
        <p:nv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A7721215-5480-46FB-BC62-06F8A7D4A30E}"/>
              </a:ext>
            </a:extLst>
          </p:cNvPr>
          <p:cNvSpPr>
            <a:spLocks noGrp="1"/>
          </p:cNvSpPr>
          <p:nvPr/>
        </p:nvSpPr>
        <p:spPr>
          <a:xfrm>
            <a:off x="400050" y="3943350"/>
            <a:ext cx="66675" cy="66675"/>
          </a:xfrm>
          <a:prstGeom prst="line">
            <a:avLst/>
          </a:prstGeom>
          <a:noFill/>
          <a:ln w="20955">
            <a:solidFill>
              <a:srgbClr val="7D283B"/>
            </a:solidFill>
          </a:ln>
        </p:spPr>
      </p:sp>
      <p:sp>
        <p:nv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DAC8B24B-A037-48FF-9ADE-A92082E76C2B}"/>
              </a:ext>
            </a:extLst>
          </p:cNvPr>
          <p:cNvSpPr>
            <a:spLocks noGrp="1"/>
          </p:cNvSpPr>
          <p:nvPr/>
        </p:nvSpPr>
        <p:spPr>
          <a:xfrm flipV="1">
            <a:off x="466725" y="3857625"/>
            <a:ext cx="133350" cy="152400"/>
          </a:xfrm>
          <a:prstGeom prst="line">
            <a:avLst/>
          </a:prstGeom>
          <a:noFill/>
          <a:ln w="20955">
            <a:solidFill>
              <a:srgbClr val="7D283B"/>
            </a:solidFill>
          </a:ln>
        </p:spPr>
      </p:sp>
      <p:sp>
        <p:nvSpPr>
          <p:cNvPr id="22" name="text-7">
            <a:extLst>
              <a:ext uri="{FF2B5EF4-FFF2-40B4-BE49-F238E27FC236}">
                <a16:creationId xmlns:a16="http://schemas.microsoft.com/office/drawing/2014/main" id="{54149270-747E-4EF9-8A54-0C144648853C}"/>
              </a:ext>
            </a:extLst>
          </p:cNvPr>
          <p:cNvSpPr>
            <a:spLocks noGrp="1"/>
          </p:cNvSpPr>
          <p:nvPr/>
        </p:nvSpPr>
        <p:spPr>
          <a:xfrm>
            <a:off x="838200" y="3819525"/>
            <a:ext cx="7772400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400" b="1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Версаль</a:t>
            </a:r>
            <a:r>
              <a:rPr sz="240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 и правление </a:t>
            </a:r>
            <a:r>
              <a:rPr sz="2400" b="1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Людовика XIV</a:t>
            </a:r>
            <a:r>
              <a:rPr sz="240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23" name="text-8">
            <a:extLst>
              <a:ext uri="{FF2B5EF4-FFF2-40B4-BE49-F238E27FC236}">
                <a16:creationId xmlns:a16="http://schemas.microsoft.com/office/drawing/2014/main" id="{9DCF3A15-1743-4557-A4E5-0D4E0B05178B}"/>
              </a:ext>
            </a:extLst>
          </p:cNvPr>
          <p:cNvSpPr>
            <a:spLocks noGrp="1"/>
          </p:cNvSpPr>
          <p:nvPr/>
        </p:nvSpPr>
        <p:spPr>
          <a:xfrm>
            <a:off x="7219950" y="4867275"/>
            <a:ext cx="15430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6B665E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6B665E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143325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9">
            <a:extLst>
              <a:ext uri="{FF2B5EF4-FFF2-40B4-BE49-F238E27FC236}">
                <a16:creationId xmlns:a16="http://schemas.microsoft.com/office/drawing/2014/main" id="{ACB40FDC-1D43-4EA1-BB2A-92C9B2E715F6}"/>
              </a:ext>
            </a:extLst>
          </p:cNvPr>
          <p:cNvSpPr>
            <a:spLocks noGrp="1"/>
          </p:cNvSpPr>
          <p:nvPr/>
        </p:nvSpPr>
        <p:spPr>
          <a:xfrm>
            <a:off x="381000" y="257175"/>
            <a:ext cx="8382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Истоки абсолютизма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A53D30DB-B40A-4EEA-AF94-73A9CA207DF4}"/>
              </a:ext>
            </a:extLst>
          </p:cNvPr>
          <p:cNvSpPr>
            <a:spLocks noGrp="1"/>
          </p:cNvSpPr>
          <p:nvPr/>
        </p:nvSpPr>
        <p:spPr>
          <a:xfrm>
            <a:off x="381000" y="904875"/>
            <a:ext cx="8382000" cy="0"/>
          </a:xfrm>
          <a:prstGeom prst="line">
            <a:avLst/>
          </a:prstGeom>
          <a:noFill/>
          <a:ln w="10478">
            <a:solidFill>
              <a:srgbClr val="D8CFBE"/>
            </a:solidFill>
          </a:ln>
        </p:spPr>
      </p:sp>
      <p:sp>
        <p:nvSpPr>
          <p:cNvPr id="3" name="text-10">
            <a:extLst>
              <a:ext uri="{FF2B5EF4-FFF2-40B4-BE49-F238E27FC236}">
                <a16:creationId xmlns:a16="http://schemas.microsoft.com/office/drawing/2014/main" id="{9A26DB04-5D54-43BB-B353-A47437DFE5D1}"/>
              </a:ext>
            </a:extLst>
          </p:cNvPr>
          <p:cNvSpPr>
            <a:spLocks noGrp="1"/>
          </p:cNvSpPr>
          <p:nvPr/>
        </p:nvSpPr>
        <p:spPr>
          <a:xfrm>
            <a:off x="381000" y="1019175"/>
            <a:ext cx="83820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 i="1">
                <a:solidFill>
                  <a:srgbClr val="7D283B"/>
                </a:solidFill>
                <a:latin typeface="Georgia"/>
                <a:ea typeface="Georgia"/>
                <a:cs typeface="Georgia"/>
              </a:defRPr>
            </a:pPr>
            <a:r>
              <a:rPr sz="2100" b="0" i="1">
                <a:solidFill>
                  <a:srgbClr val="7D283B"/>
                </a:solidFill>
                <a:latin typeface="Georgia"/>
                <a:ea typeface="Georgia"/>
                <a:cs typeface="Georgia"/>
              </a:rPr>
              <a:t>Король — помазанник Божий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4965105" y="1533525"/>
            <a:ext cx="3642916" cy="3190875"/>
          </a:xfrm>
          <a:prstGeom prst="rect">
            <a:avLst/>
          </a:prstGeom>
        </p:spPr>
      </p:pic>
      <p:sp>
        <p:nvSpPr>
          <p:cNvPr id="5" name="text-11">
            <a:extLst>
              <a:ext uri="{FF2B5EF4-FFF2-40B4-BE49-F238E27FC236}">
                <a16:creationId xmlns:a16="http://schemas.microsoft.com/office/drawing/2014/main" id="{1F357F81-104E-4ED2-B0B3-40BECAA8AAB8}"/>
              </a:ext>
            </a:extLst>
          </p:cNvPr>
          <p:cNvSpPr>
            <a:spLocks noGrp="1"/>
          </p:cNvSpPr>
          <p:nvPr/>
        </p:nvSpPr>
        <p:spPr>
          <a:xfrm>
            <a:off x="381000" y="1609725"/>
            <a:ext cx="409575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2400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Титул </a:t>
            </a:r>
            <a:r>
              <a:rPr sz="2400" b="1" i="0">
                <a:solidFill>
                  <a:srgbClr val="7D283B"/>
                </a:solidFill>
                <a:latin typeface="Georgia"/>
                <a:ea typeface="Georgia"/>
                <a:cs typeface="Georgia"/>
              </a:rPr>
              <a:t>«христианнейший король»</a:t>
            </a:r>
            <a:r>
              <a:rPr sz="2400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.</a:t>
            </a:r>
          </a:p>
        </p:txBody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62C30AA-3B11-40C6-B038-F8B23461C159}"/>
              </a:ext>
            </a:extLst>
          </p:cNvPr>
          <p:cNvSpPr>
            <a:spLocks noGrp="1"/>
          </p:cNvSpPr>
          <p:nvPr/>
        </p:nvSpPr>
        <p:spPr>
          <a:xfrm>
            <a:off x="381000" y="2590800"/>
            <a:ext cx="4000500" cy="0"/>
          </a:xfrm>
          <a:prstGeom prst="line">
            <a:avLst/>
          </a:prstGeom>
          <a:noFill/>
          <a:ln w="10478">
            <a:solidFill>
              <a:srgbClr val="D8CFBE"/>
            </a:solidFill>
          </a:ln>
        </p:spPr>
      </p:sp>
      <p:sp>
        <p:nvSpPr>
          <p:cNvPr id="7" name="text-12">
            <a:extLst>
              <a:ext uri="{FF2B5EF4-FFF2-40B4-BE49-F238E27FC236}">
                <a16:creationId xmlns:a16="http://schemas.microsoft.com/office/drawing/2014/main" id="{9221AB9C-25C0-4827-8209-17B5FA251924}"/>
              </a:ext>
            </a:extLst>
          </p:cNvPr>
          <p:cNvSpPr>
            <a:spLocks noGrp="1"/>
          </p:cNvSpPr>
          <p:nvPr/>
        </p:nvSpPr>
        <p:spPr>
          <a:xfrm>
            <a:off x="381000" y="2762250"/>
            <a:ext cx="4038600" cy="1304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Фундаментальные законы монархии </a:t>
            </a:r>
            <a:r>
              <a:rPr sz="2400" b="1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ограничивали</a:t>
            </a:r>
            <a:r>
              <a:rPr sz="240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 власть короля.</a:t>
            </a:r>
          </a:p>
        </p:txBody>
      </p:sp>
      <p:sp>
        <p:nvSpPr>
          <p:cNvPr id="8" name="text-13">
            <a:extLst>
              <a:ext uri="{FF2B5EF4-FFF2-40B4-BE49-F238E27FC236}">
                <a16:creationId xmlns:a16="http://schemas.microsoft.com/office/drawing/2014/main" id="{DD631CEE-3C72-4EDB-8823-17E3B7DBB966}"/>
              </a:ext>
            </a:extLst>
          </p:cNvPr>
          <p:cNvSpPr>
            <a:spLocks noGrp="1"/>
          </p:cNvSpPr>
          <p:nvPr/>
        </p:nvSpPr>
        <p:spPr>
          <a:xfrm>
            <a:off x="381000" y="4095750"/>
            <a:ext cx="4095750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Парламенты</a:t>
            </a:r>
            <a:r>
              <a:rPr sz="225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 </a:t>
            </a:r>
            <a:r>
              <a:rPr sz="2250" b="1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контролировали</a:t>
            </a:r>
            <a:r>
              <a:rPr sz="225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 законы.</a:t>
            </a:r>
          </a:p>
        </p:txBody>
      </p:sp>
      <p:sp>
        <p:nvSpPr>
          <p:cNvPr id="9" name="text-14">
            <a:extLst>
              <a:ext uri="{FF2B5EF4-FFF2-40B4-BE49-F238E27FC236}">
                <a16:creationId xmlns:a16="http://schemas.microsoft.com/office/drawing/2014/main" id="{2A735AD1-01D0-44A9-82A4-84F1E180D008}"/>
              </a:ext>
            </a:extLst>
          </p:cNvPr>
          <p:cNvSpPr>
            <a:spLocks noGrp="1"/>
          </p:cNvSpPr>
          <p:nvPr/>
        </p:nvSpPr>
        <p:spPr>
          <a:xfrm>
            <a:off x="7219950" y="4867275"/>
            <a:ext cx="15430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6B665E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6B665E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06383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15">
            <a:extLst>
              <a:ext uri="{FF2B5EF4-FFF2-40B4-BE49-F238E27FC236}">
                <a16:creationId xmlns:a16="http://schemas.microsoft.com/office/drawing/2014/main" id="{1DE38AD7-9631-4EBE-8C34-A23B94B3D963}"/>
              </a:ext>
            </a:extLst>
          </p:cNvPr>
          <p:cNvSpPr>
            <a:spLocks noGrp="1"/>
          </p:cNvSpPr>
          <p:nvPr/>
        </p:nvSpPr>
        <p:spPr>
          <a:xfrm>
            <a:off x="381000" y="257175"/>
            <a:ext cx="8382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Ограничения власти короля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B4921B1E-9153-4D6B-8F32-03F373E837FA}"/>
              </a:ext>
            </a:extLst>
          </p:cNvPr>
          <p:cNvSpPr>
            <a:spLocks noGrp="1"/>
          </p:cNvSpPr>
          <p:nvPr/>
        </p:nvSpPr>
        <p:spPr>
          <a:xfrm>
            <a:off x="381000" y="904875"/>
            <a:ext cx="8382000" cy="0"/>
          </a:xfrm>
          <a:prstGeom prst="line">
            <a:avLst/>
          </a:prstGeom>
          <a:noFill/>
          <a:ln w="10478">
            <a:solidFill>
              <a:srgbClr val="D8CFBE"/>
            </a:solidFill>
          </a:ln>
        </p:spPr>
      </p:sp>
      <p:sp>
        <p:nvSpPr>
          <p:cNvPr id="3" name="text-16">
            <a:extLst>
              <a:ext uri="{FF2B5EF4-FFF2-40B4-BE49-F238E27FC236}">
                <a16:creationId xmlns:a16="http://schemas.microsoft.com/office/drawing/2014/main" id="{0EBBE31B-4A95-4006-9399-CD850E829E4F}"/>
              </a:ext>
            </a:extLst>
          </p:cNvPr>
          <p:cNvSpPr>
            <a:spLocks noGrp="1"/>
          </p:cNvSpPr>
          <p:nvPr/>
        </p:nvSpPr>
        <p:spPr>
          <a:xfrm>
            <a:off x="381000" y="1019175"/>
            <a:ext cx="83820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 i="1">
                <a:solidFill>
                  <a:srgbClr val="7D283B"/>
                </a:solidFill>
                <a:latin typeface="Georgia"/>
                <a:ea typeface="Georgia"/>
                <a:cs typeface="Georgia"/>
              </a:defRPr>
            </a:pPr>
            <a:r>
              <a:rPr sz="2100" b="0" i="1">
                <a:solidFill>
                  <a:srgbClr val="7D283B"/>
                </a:solidFill>
                <a:latin typeface="Georgia"/>
                <a:ea typeface="Georgia"/>
                <a:cs typeface="Georgia"/>
              </a:rPr>
              <a:t>Неписаные традиции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E95A1AB-B3FD-423B-856D-C9FC5FE92FBA}"/>
              </a:ext>
            </a:extLst>
          </p:cNvPr>
          <p:cNvSpPr>
            <a:spLocks noGrp="1"/>
          </p:cNvSpPr>
          <p:nvPr/>
        </p:nvSpPr>
        <p:spPr>
          <a:xfrm>
            <a:off x="381000" y="1543050"/>
            <a:ext cx="8382000" cy="1114425"/>
          </a:xfrm>
          <a:prstGeom prst="rect">
            <a:avLst/>
          </a:prstGeom>
          <a:solidFill>
            <a:srgbClr val="162D43"/>
          </a:solidFill>
          <a:ln w="0">
            <a:noFill/>
          </a:ln>
        </p:spPr>
      </p:sp>
      <p:sp>
        <p:nvSpPr>
          <p:cNvPr id="5" name="text-17">
            <a:extLst>
              <a:ext uri="{FF2B5EF4-FFF2-40B4-BE49-F238E27FC236}">
                <a16:creationId xmlns:a16="http://schemas.microsoft.com/office/drawing/2014/main" id="{E8113913-9930-4923-802E-383DBE681D5A}"/>
              </a:ext>
            </a:extLst>
          </p:cNvPr>
          <p:cNvSpPr>
            <a:spLocks noGrp="1"/>
          </p:cNvSpPr>
          <p:nvPr/>
        </p:nvSpPr>
        <p:spPr>
          <a:xfrm>
            <a:off x="600075" y="1714500"/>
            <a:ext cx="794385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FFFCF5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FFFCF5"/>
                </a:solidFill>
                <a:latin typeface="Arial"/>
                <a:ea typeface="Arial"/>
                <a:cs typeface="Arial"/>
              </a:rPr>
              <a:t>Король </a:t>
            </a:r>
            <a:r>
              <a:rPr sz="2550" b="1" i="0">
                <a:solidFill>
                  <a:srgbClr val="E9E0CD"/>
                </a:solidFill>
                <a:latin typeface="Arial"/>
                <a:ea typeface="Arial"/>
                <a:cs typeface="Arial"/>
              </a:rPr>
              <a:t>не мог</a:t>
            </a:r>
            <a:r>
              <a:rPr sz="2550" b="0" i="0">
                <a:solidFill>
                  <a:srgbClr val="FFFCF5"/>
                </a:solidFill>
                <a:latin typeface="Arial"/>
                <a:ea typeface="Arial"/>
                <a:cs typeface="Arial"/>
              </a:rPr>
              <a:t> менять веру, отрекаться от престола.</a:t>
            </a:r>
          </a:p>
        </p:txBody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692FC323-61B2-4BF7-BD93-D7EDF6E5E05C}"/>
              </a:ext>
            </a:extLst>
          </p:cNvPr>
          <p:cNvSpPr>
            <a:spLocks noGrp="1"/>
          </p:cNvSpPr>
          <p:nvPr/>
        </p:nvSpPr>
        <p:spPr>
          <a:xfrm>
            <a:off x="4562475" y="3028950"/>
            <a:ext cx="0" cy="1581150"/>
          </a:xfrm>
          <a:prstGeom prst="line">
            <a:avLst/>
          </a:prstGeom>
          <a:noFill/>
          <a:ln w="10478">
            <a:solidFill>
              <a:srgbClr val="B19867"/>
            </a:solidFill>
          </a:ln>
        </p:spPr>
      </p:sp>
      <p:sp>
        <p:nvSpPr>
          <p:cNvPr id="7" name="text-18">
            <a:extLst>
              <a:ext uri="{FF2B5EF4-FFF2-40B4-BE49-F238E27FC236}">
                <a16:creationId xmlns:a16="http://schemas.microsoft.com/office/drawing/2014/main" id="{14D989C0-DCC2-4077-A3B8-52CFDBE6E5DD}"/>
              </a:ext>
            </a:extLst>
          </p:cNvPr>
          <p:cNvSpPr>
            <a:spLocks noGrp="1"/>
          </p:cNvSpPr>
          <p:nvPr/>
        </p:nvSpPr>
        <p:spPr>
          <a:xfrm>
            <a:off x="381000" y="3152775"/>
            <a:ext cx="384810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Обязан</a:t>
            </a:r>
            <a:r>
              <a:rPr sz="255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 соблюдать законы и </a:t>
            </a:r>
            <a:r>
              <a:rPr sz="2550" b="1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заботиться</a:t>
            </a:r>
            <a:r>
              <a:rPr sz="255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 о подданных.</a:t>
            </a:r>
          </a:p>
        </p:txBody>
      </p:sp>
      <p:sp>
        <p:nvSpPr>
          <p:cNvPr id="8" name="text-19">
            <a:extLst>
              <a:ext uri="{FF2B5EF4-FFF2-40B4-BE49-F238E27FC236}">
                <a16:creationId xmlns:a16="http://schemas.microsoft.com/office/drawing/2014/main" id="{4ED8FFE4-5530-4068-98E3-5C8CFDA6EDB0}"/>
              </a:ext>
            </a:extLst>
          </p:cNvPr>
          <p:cNvSpPr>
            <a:spLocks noGrp="1"/>
          </p:cNvSpPr>
          <p:nvPr/>
        </p:nvSpPr>
        <p:spPr>
          <a:xfrm>
            <a:off x="4924425" y="3152775"/>
            <a:ext cx="3838575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Власть </a:t>
            </a:r>
            <a:r>
              <a:rPr sz="2550" b="1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разделена</a:t>
            </a:r>
            <a:r>
              <a:rPr sz="255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 между институтами.</a:t>
            </a:r>
          </a:p>
        </p:txBody>
      </p:sp>
      <p:sp>
        <p:nvSpPr>
          <p:cNvPr id="9" name="text-20">
            <a:extLst>
              <a:ext uri="{FF2B5EF4-FFF2-40B4-BE49-F238E27FC236}">
                <a16:creationId xmlns:a16="http://schemas.microsoft.com/office/drawing/2014/main" id="{40B431B8-0464-4B4E-92E9-2AAD630298DB}"/>
              </a:ext>
            </a:extLst>
          </p:cNvPr>
          <p:cNvSpPr>
            <a:spLocks noGrp="1"/>
          </p:cNvSpPr>
          <p:nvPr/>
        </p:nvSpPr>
        <p:spPr>
          <a:xfrm>
            <a:off x="7219950" y="4867275"/>
            <a:ext cx="15430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6B665E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6B665E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984546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21">
            <a:extLst>
              <a:ext uri="{FF2B5EF4-FFF2-40B4-BE49-F238E27FC236}">
                <a16:creationId xmlns:a16="http://schemas.microsoft.com/office/drawing/2014/main" id="{36604277-B82A-429B-9BCA-0696FBEE04EE}"/>
              </a:ext>
            </a:extLst>
          </p:cNvPr>
          <p:cNvSpPr>
            <a:spLocks noGrp="1"/>
          </p:cNvSpPr>
          <p:nvPr/>
        </p:nvSpPr>
        <p:spPr>
          <a:xfrm>
            <a:off x="381000" y="257175"/>
            <a:ext cx="8382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Религиозные войны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5FAF6FA3-C933-4FF0-BEE4-623D99AC119C}"/>
              </a:ext>
            </a:extLst>
          </p:cNvPr>
          <p:cNvSpPr>
            <a:spLocks noGrp="1"/>
          </p:cNvSpPr>
          <p:nvPr/>
        </p:nvSpPr>
        <p:spPr>
          <a:xfrm>
            <a:off x="381000" y="904875"/>
            <a:ext cx="8382000" cy="0"/>
          </a:xfrm>
          <a:prstGeom prst="line">
            <a:avLst/>
          </a:prstGeom>
          <a:noFill/>
          <a:ln w="10478">
            <a:solidFill>
              <a:srgbClr val="D8CFBE"/>
            </a:solidFill>
          </a:ln>
        </p:spPr>
      </p:sp>
      <p:sp>
        <p:nvSpPr>
          <p:cNvPr id="3" name="text-22">
            <a:extLst>
              <a:ext uri="{FF2B5EF4-FFF2-40B4-BE49-F238E27FC236}">
                <a16:creationId xmlns:a16="http://schemas.microsoft.com/office/drawing/2014/main" id="{5061DAB2-2358-42F0-A9E4-FC75ABCD6186}"/>
              </a:ext>
            </a:extLst>
          </p:cNvPr>
          <p:cNvSpPr>
            <a:spLocks noGrp="1"/>
          </p:cNvSpPr>
          <p:nvPr/>
        </p:nvSpPr>
        <p:spPr>
          <a:xfrm>
            <a:off x="381000" y="1019175"/>
            <a:ext cx="83820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 i="1">
                <a:solidFill>
                  <a:srgbClr val="7D283B"/>
                </a:solidFill>
                <a:latin typeface="Georgia"/>
                <a:ea typeface="Georgia"/>
                <a:cs typeface="Georgia"/>
              </a:defRPr>
            </a:pPr>
            <a:r>
              <a:rPr sz="2100" b="0" i="1">
                <a:solidFill>
                  <a:srgbClr val="7D283B"/>
                </a:solidFill>
                <a:latin typeface="Georgia"/>
                <a:ea typeface="Georgia"/>
                <a:cs typeface="Georgia"/>
              </a:rPr>
              <a:t>Раскол страны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383596" y="1628775"/>
            <a:ext cx="5243083" cy="3181350"/>
          </a:xfrm>
          <a:prstGeom prst="rect">
            <a:avLst/>
          </a:prstGeom>
        </p:spPr>
      </p:pic>
      <p:sp>
        <p:nvSpPr>
          <p:cNvPr id="5" name="text-23">
            <a:extLst>
              <a:ext uri="{FF2B5EF4-FFF2-40B4-BE49-F238E27FC236}">
                <a16:creationId xmlns:a16="http://schemas.microsoft.com/office/drawing/2014/main" id="{085B0956-1809-40B8-A99B-2555566D6D95}"/>
              </a:ext>
            </a:extLst>
          </p:cNvPr>
          <p:cNvSpPr>
            <a:spLocks noGrp="1"/>
          </p:cNvSpPr>
          <p:nvPr/>
        </p:nvSpPr>
        <p:spPr>
          <a:xfrm>
            <a:off x="5943600" y="1628775"/>
            <a:ext cx="2828925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325" b="1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Гугеноты</a:t>
            </a:r>
            <a:r>
              <a:rPr sz="2325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 vs </a:t>
            </a:r>
            <a:r>
              <a:rPr sz="2325" b="1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католики</a:t>
            </a:r>
            <a:r>
              <a:rPr sz="2325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8510664-8E4B-40A4-AA56-CD86311CFAF6}"/>
              </a:ext>
            </a:extLst>
          </p:cNvPr>
          <p:cNvSpPr>
            <a:spLocks noGrp="1"/>
          </p:cNvSpPr>
          <p:nvPr/>
        </p:nvSpPr>
        <p:spPr>
          <a:xfrm>
            <a:off x="5943600" y="2428875"/>
            <a:ext cx="2819400" cy="0"/>
          </a:xfrm>
          <a:prstGeom prst="line">
            <a:avLst/>
          </a:prstGeom>
          <a:noFill/>
          <a:ln w="10478">
            <a:solidFill>
              <a:srgbClr val="D8CFBE"/>
            </a:solidFill>
          </a:ln>
        </p:spPr>
      </p:sp>
      <p:sp>
        <p:nvSpPr>
          <p:cNvPr id="7" name="text-24">
            <a:extLst>
              <a:ext uri="{FF2B5EF4-FFF2-40B4-BE49-F238E27FC236}">
                <a16:creationId xmlns:a16="http://schemas.microsoft.com/office/drawing/2014/main" id="{9B970007-419F-46C4-BFF3-3AE38D4A2188}"/>
              </a:ext>
            </a:extLst>
          </p:cNvPr>
          <p:cNvSpPr>
            <a:spLocks noGrp="1"/>
          </p:cNvSpPr>
          <p:nvPr/>
        </p:nvSpPr>
        <p:spPr>
          <a:xfrm>
            <a:off x="5943600" y="2647950"/>
            <a:ext cx="2828925" cy="1476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t>Варфоломеевская ночь </a:t>
            </a:r>
            <a:r>
              <a:rPr sz="3375" b="0">
                <a:solidFill>
                  <a:srgbClr val="7D283B"/>
                </a:solidFill>
                <a:latin typeface="Georgia"/>
                <a:ea typeface="Georgia"/>
                <a:cs typeface="Georgia"/>
              </a:rPr>
              <a:t>(1572)</a:t>
            </a:r>
            <a:r>
              <a:t> — кровавая расправа.</a:t>
            </a:r>
          </a:p>
        </p:txBody>
      </p:sp>
      <p:sp>
        <p:nvSpPr>
          <p:cNvPr id="8" name="text-25">
            <a:extLst>
              <a:ext uri="{FF2B5EF4-FFF2-40B4-BE49-F238E27FC236}">
                <a16:creationId xmlns:a16="http://schemas.microsoft.com/office/drawing/2014/main" id="{2880877B-49B2-4952-9DF5-7C5DC702081F}"/>
              </a:ext>
            </a:extLst>
          </p:cNvPr>
          <p:cNvSpPr>
            <a:spLocks noGrp="1"/>
          </p:cNvSpPr>
          <p:nvPr/>
        </p:nvSpPr>
        <p:spPr>
          <a:xfrm>
            <a:off x="5943600" y="4095750"/>
            <a:ext cx="2828925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1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250" b="0" i="1">
                <a:solidFill>
                  <a:srgbClr val="162D43"/>
                </a:solidFill>
                <a:latin typeface="Arial"/>
                <a:ea typeface="Arial"/>
                <a:cs typeface="Arial"/>
              </a:rPr>
              <a:t>Истощение страны.</a:t>
            </a:r>
          </a:p>
        </p:txBody>
      </p:sp>
      <p:sp>
        <p:nvSpPr>
          <p:cNvPr id="9" name="text-26">
            <a:extLst>
              <a:ext uri="{FF2B5EF4-FFF2-40B4-BE49-F238E27FC236}">
                <a16:creationId xmlns:a16="http://schemas.microsoft.com/office/drawing/2014/main" id="{4BE49B65-DA13-4C47-BF58-ECF825CF9DB7}"/>
              </a:ext>
            </a:extLst>
          </p:cNvPr>
          <p:cNvSpPr>
            <a:spLocks noGrp="1"/>
          </p:cNvSpPr>
          <p:nvPr/>
        </p:nvSpPr>
        <p:spPr>
          <a:xfrm>
            <a:off x="7219950" y="4867275"/>
            <a:ext cx="15430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6B665E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6B665E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29934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27">
            <a:extLst>
              <a:ext uri="{FF2B5EF4-FFF2-40B4-BE49-F238E27FC236}">
                <a16:creationId xmlns:a16="http://schemas.microsoft.com/office/drawing/2014/main" id="{34AC7DF7-62AA-4B5C-9E72-435CE4FF3226}"/>
              </a:ext>
            </a:extLst>
          </p:cNvPr>
          <p:cNvSpPr>
            <a:spLocks noGrp="1"/>
          </p:cNvSpPr>
          <p:nvPr/>
        </p:nvSpPr>
        <p:spPr>
          <a:xfrm>
            <a:off x="381000" y="257175"/>
            <a:ext cx="8382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Генрих IV Бурбон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FDE980C3-872B-482C-846E-1E0F4B970123}"/>
              </a:ext>
            </a:extLst>
          </p:cNvPr>
          <p:cNvSpPr>
            <a:spLocks noGrp="1"/>
          </p:cNvSpPr>
          <p:nvPr/>
        </p:nvSpPr>
        <p:spPr>
          <a:xfrm>
            <a:off x="381000" y="904875"/>
            <a:ext cx="8382000" cy="0"/>
          </a:xfrm>
          <a:prstGeom prst="line">
            <a:avLst/>
          </a:prstGeom>
          <a:noFill/>
          <a:ln w="10478">
            <a:solidFill>
              <a:srgbClr val="D8CFBE"/>
            </a:solidFill>
          </a:ln>
        </p:spPr>
      </p:sp>
      <p:sp>
        <p:nvSpPr>
          <p:cNvPr id="3" name="text-28">
            <a:extLst>
              <a:ext uri="{FF2B5EF4-FFF2-40B4-BE49-F238E27FC236}">
                <a16:creationId xmlns:a16="http://schemas.microsoft.com/office/drawing/2014/main" id="{6B0F54FB-8065-4F2A-9AB0-449C79593C9F}"/>
              </a:ext>
            </a:extLst>
          </p:cNvPr>
          <p:cNvSpPr>
            <a:spLocks noGrp="1"/>
          </p:cNvSpPr>
          <p:nvPr/>
        </p:nvSpPr>
        <p:spPr>
          <a:xfrm>
            <a:off x="381000" y="1019175"/>
            <a:ext cx="83820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 i="1">
                <a:solidFill>
                  <a:srgbClr val="7D283B"/>
                </a:solidFill>
                <a:latin typeface="Georgia"/>
                <a:ea typeface="Georgia"/>
                <a:cs typeface="Georgia"/>
              </a:defRPr>
            </a:pPr>
            <a:r>
              <a:rPr sz="2100" b="0" i="1">
                <a:solidFill>
                  <a:srgbClr val="7D283B"/>
                </a:solidFill>
                <a:latin typeface="Georgia"/>
                <a:ea typeface="Georgia"/>
                <a:cs typeface="Georgia"/>
              </a:rPr>
              <a:t>Примирение и процветание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381000" y="1558249"/>
            <a:ext cx="2409825" cy="3103328"/>
          </a:xfrm>
          <a:prstGeom prst="rect">
            <a:avLst/>
          </a:prstGeom>
        </p:spPr>
      </p:pic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ECFC956C-5CA1-4CC6-ABF7-8BC41EE300AD}"/>
              </a:ext>
            </a:extLst>
          </p:cNvPr>
          <p:cNvSpPr>
            <a:spLocks noGrp="1"/>
          </p:cNvSpPr>
          <p:nvPr/>
        </p:nvSpPr>
        <p:spPr>
          <a:xfrm>
            <a:off x="3133725" y="1552575"/>
            <a:ext cx="0" cy="3114675"/>
          </a:xfrm>
          <a:prstGeom prst="line">
            <a:avLst/>
          </a:prstGeom>
          <a:noFill/>
          <a:ln w="10478">
            <a:solidFill>
              <a:srgbClr val="B19867"/>
            </a:solidFill>
          </a:ln>
        </p:spPr>
      </p:sp>
      <p:sp>
        <p:nvSpPr>
          <p:cNvPr id="6" name="text-29">
            <a:extLst>
              <a:ext uri="{FF2B5EF4-FFF2-40B4-BE49-F238E27FC236}">
                <a16:creationId xmlns:a16="http://schemas.microsoft.com/office/drawing/2014/main" id="{196F6AA8-4547-4764-8996-C54A403EF909}"/>
              </a:ext>
            </a:extLst>
          </p:cNvPr>
          <p:cNvSpPr>
            <a:spLocks noGrp="1"/>
          </p:cNvSpPr>
          <p:nvPr/>
        </p:nvSpPr>
        <p:spPr>
          <a:xfrm>
            <a:off x="3514725" y="1628775"/>
            <a:ext cx="5248275" cy="1266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625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t>Нантский эдикт </a:t>
            </a:r>
            <a:r>
              <a:rPr sz="3600" b="0">
                <a:solidFill>
                  <a:srgbClr val="7D283B"/>
                </a:solidFill>
                <a:latin typeface="Georgia"/>
                <a:ea typeface="Georgia"/>
                <a:cs typeface="Georgia"/>
              </a:rPr>
              <a:t>(1598)</a:t>
            </a:r>
            <a:r>
              <a:t> — веротерпимость.</a:t>
            </a:r>
          </a:p>
        </p:txBody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3845894A-D563-468F-BDFC-15CA151BF4D9}"/>
              </a:ext>
            </a:extLst>
          </p:cNvPr>
          <p:cNvSpPr>
            <a:spLocks noGrp="1"/>
          </p:cNvSpPr>
          <p:nvPr/>
        </p:nvSpPr>
        <p:spPr>
          <a:xfrm>
            <a:off x="3514725" y="3086100"/>
            <a:ext cx="5248275" cy="0"/>
          </a:xfrm>
          <a:prstGeom prst="line">
            <a:avLst/>
          </a:prstGeom>
          <a:noFill/>
          <a:ln w="10478">
            <a:solidFill>
              <a:srgbClr val="D8CFBE"/>
            </a:solidFill>
          </a:ln>
        </p:spPr>
      </p:sp>
      <p:sp>
        <p:nvSpPr>
          <p:cNvPr id="8" name="text-30">
            <a:extLst>
              <a:ext uri="{FF2B5EF4-FFF2-40B4-BE49-F238E27FC236}">
                <a16:creationId xmlns:a16="http://schemas.microsoft.com/office/drawing/2014/main" id="{1C91E9A3-36C0-4513-BBEB-9F3C64BC9888}"/>
              </a:ext>
            </a:extLst>
          </p:cNvPr>
          <p:cNvSpPr>
            <a:spLocks noGrp="1"/>
          </p:cNvSpPr>
          <p:nvPr/>
        </p:nvSpPr>
        <p:spPr>
          <a:xfrm>
            <a:off x="3514725" y="3333750"/>
            <a:ext cx="52482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Восстановление</a:t>
            </a:r>
            <a:r>
              <a:rPr sz="255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 экономики.</a:t>
            </a:r>
          </a:p>
        </p:txBody>
      </p:sp>
      <p:sp>
        <p:nvSpPr>
          <p:cNvPr id="9" name="text-31">
            <a:extLst>
              <a:ext uri="{FF2B5EF4-FFF2-40B4-BE49-F238E27FC236}">
                <a16:creationId xmlns:a16="http://schemas.microsoft.com/office/drawing/2014/main" id="{00BB1A6B-4D81-409C-91BF-24AA12E7B01F}"/>
              </a:ext>
            </a:extLst>
          </p:cNvPr>
          <p:cNvSpPr>
            <a:spLocks noGrp="1"/>
          </p:cNvSpPr>
          <p:nvPr/>
        </p:nvSpPr>
        <p:spPr>
          <a:xfrm>
            <a:off x="3514725" y="4191000"/>
            <a:ext cx="524827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Популярность</a:t>
            </a:r>
            <a:r>
              <a:rPr sz="255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 в народе.</a:t>
            </a:r>
          </a:p>
        </p:txBody>
      </p:sp>
      <p:sp>
        <p:nvSpPr>
          <p:cNvPr id="10" name="text-32">
            <a:extLst>
              <a:ext uri="{FF2B5EF4-FFF2-40B4-BE49-F238E27FC236}">
                <a16:creationId xmlns:a16="http://schemas.microsoft.com/office/drawing/2014/main" id="{F1CFACEF-06C5-4AA6-8CDB-FAB04B6470ED}"/>
              </a:ext>
            </a:extLst>
          </p:cNvPr>
          <p:cNvSpPr>
            <a:spLocks noGrp="1"/>
          </p:cNvSpPr>
          <p:nvPr/>
        </p:nvSpPr>
        <p:spPr>
          <a:xfrm>
            <a:off x="7219950" y="4867275"/>
            <a:ext cx="15430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6B665E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6B665E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39210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-33">
            <a:extLst>
              <a:ext uri="{FF2B5EF4-FFF2-40B4-BE49-F238E27FC236}">
                <a16:creationId xmlns:a16="http://schemas.microsoft.com/office/drawing/2014/main" id="{62700928-4682-4B57-BE4C-497AB52A0560}"/>
              </a:ext>
            </a:extLst>
          </p:cNvPr>
          <p:cNvSpPr>
            <a:spLocks noGrp="1"/>
          </p:cNvSpPr>
          <p:nvPr/>
        </p:nvSpPr>
        <p:spPr>
          <a:xfrm>
            <a:off x="381000" y="257175"/>
            <a:ext cx="8382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Людовик XIII и Ришелье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398F00F0-98D6-40A2-AB49-97A48A2007E0}"/>
              </a:ext>
            </a:extLst>
          </p:cNvPr>
          <p:cNvSpPr>
            <a:spLocks noGrp="1"/>
          </p:cNvSpPr>
          <p:nvPr/>
        </p:nvSpPr>
        <p:spPr>
          <a:xfrm>
            <a:off x="381000" y="904875"/>
            <a:ext cx="8382000" cy="0"/>
          </a:xfrm>
          <a:prstGeom prst="line">
            <a:avLst/>
          </a:prstGeom>
          <a:noFill/>
          <a:ln w="10478">
            <a:solidFill>
              <a:srgbClr val="D8CFBE"/>
            </a:solidFill>
          </a:ln>
        </p:spPr>
      </p:sp>
      <p:sp>
        <p:nvSpPr>
          <p:cNvPr id="3" name="text-34">
            <a:extLst>
              <a:ext uri="{FF2B5EF4-FFF2-40B4-BE49-F238E27FC236}">
                <a16:creationId xmlns:a16="http://schemas.microsoft.com/office/drawing/2014/main" id="{AE7ADC5E-B611-4851-A853-C070CF845415}"/>
              </a:ext>
            </a:extLst>
          </p:cNvPr>
          <p:cNvSpPr>
            <a:spLocks noGrp="1"/>
          </p:cNvSpPr>
          <p:nvPr/>
        </p:nvSpPr>
        <p:spPr>
          <a:xfrm>
            <a:off x="381000" y="1019175"/>
            <a:ext cx="83820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 i="1">
                <a:solidFill>
                  <a:srgbClr val="7D283B"/>
                </a:solidFill>
                <a:latin typeface="Georgia"/>
                <a:ea typeface="Georgia"/>
                <a:cs typeface="Georgia"/>
              </a:defRPr>
            </a:pPr>
            <a:r>
              <a:rPr sz="2100" b="0" i="1">
                <a:solidFill>
                  <a:srgbClr val="7D283B"/>
                </a:solidFill>
                <a:latin typeface="Georgia"/>
                <a:ea typeface="Georgia"/>
                <a:cs typeface="Georgia"/>
              </a:rPr>
              <a:t>Укрепление центральной власти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381000" y="1595028"/>
            <a:ext cx="1857375" cy="2220144"/>
          </a:xfrm>
          <a:prstGeom prst="ellipse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915674" y="1533525"/>
            <a:ext cx="1837278" cy="2343150"/>
          </a:xfrm>
          <a:prstGeom prst="ellipse">
            <a:avLst/>
          </a:prstGeom>
        </p:spPr>
      </p:pic>
      <p:sp>
        <p:nvSpPr>
          <p:cNvPr id="6" name="text-35">
            <a:extLst>
              <a:ext uri="{FF2B5EF4-FFF2-40B4-BE49-F238E27FC236}">
                <a16:creationId xmlns:a16="http://schemas.microsoft.com/office/drawing/2014/main" id="{323B56F5-6F34-4331-AB2B-EF65F99F6BC3}"/>
              </a:ext>
            </a:extLst>
          </p:cNvPr>
          <p:cNvSpPr>
            <a:spLocks noGrp="1"/>
          </p:cNvSpPr>
          <p:nvPr/>
        </p:nvSpPr>
        <p:spPr>
          <a:xfrm>
            <a:off x="2676525" y="1628775"/>
            <a:ext cx="379095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475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Подавление мятежей </a:t>
            </a:r>
            <a:r>
              <a:rPr sz="2475" b="1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гугенотов</a:t>
            </a:r>
            <a:r>
              <a:rPr sz="2475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4A029ED6-7F0A-4DE3-81E6-69984C3428D4}"/>
              </a:ext>
            </a:extLst>
          </p:cNvPr>
          <p:cNvSpPr>
            <a:spLocks noGrp="1"/>
          </p:cNvSpPr>
          <p:nvPr/>
        </p:nvSpPr>
        <p:spPr>
          <a:xfrm>
            <a:off x="2790825" y="2647950"/>
            <a:ext cx="3562350" cy="0"/>
          </a:xfrm>
          <a:prstGeom prst="line">
            <a:avLst/>
          </a:prstGeom>
          <a:noFill/>
          <a:ln w="10478">
            <a:solidFill>
              <a:srgbClr val="D8CFBE"/>
            </a:solidFill>
          </a:ln>
        </p:spPr>
      </p:sp>
      <p:sp>
        <p:nvSpPr>
          <p:cNvPr id="8" name="text-36">
            <a:extLst>
              <a:ext uri="{FF2B5EF4-FFF2-40B4-BE49-F238E27FC236}">
                <a16:creationId xmlns:a16="http://schemas.microsoft.com/office/drawing/2014/main" id="{4DA1354D-C241-48DA-A7C1-911EEE58F419}"/>
              </a:ext>
            </a:extLst>
          </p:cNvPr>
          <p:cNvSpPr>
            <a:spLocks noGrp="1"/>
          </p:cNvSpPr>
          <p:nvPr/>
        </p:nvSpPr>
        <p:spPr>
          <a:xfrm>
            <a:off x="2676525" y="2914650"/>
            <a:ext cx="379095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475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Борьба с</a:t>
            </a:r>
          </a:p>
          <a:p>
            <a:pPr algn="ctr">
              <a:defRPr sz="2475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475" b="1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аристократией</a:t>
            </a:r>
            <a:r>
              <a:rPr sz="2475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5F18C3F-4701-4E24-946B-FC412EBB5DE8}"/>
              </a:ext>
            </a:extLst>
          </p:cNvPr>
          <p:cNvSpPr>
            <a:spLocks noGrp="1"/>
          </p:cNvSpPr>
          <p:nvPr/>
        </p:nvSpPr>
        <p:spPr>
          <a:xfrm>
            <a:off x="381000" y="4048125"/>
            <a:ext cx="8382000" cy="685800"/>
          </a:xfrm>
          <a:prstGeom prst="rect">
            <a:avLst/>
          </a:prstGeom>
          <a:solidFill>
            <a:srgbClr val="162D43"/>
          </a:solidFill>
          <a:ln w="0">
            <a:noFill/>
          </a:ln>
        </p:spPr>
      </p:sp>
      <p:sp>
        <p:nvSpPr>
          <p:cNvPr id="10" name="text-37">
            <a:extLst>
              <a:ext uri="{FF2B5EF4-FFF2-40B4-BE49-F238E27FC236}">
                <a16:creationId xmlns:a16="http://schemas.microsoft.com/office/drawing/2014/main" id="{B45A85DE-1C94-4C0D-BE79-0AAC92EBC951}"/>
              </a:ext>
            </a:extLst>
          </p:cNvPr>
          <p:cNvSpPr>
            <a:spLocks noGrp="1"/>
          </p:cNvSpPr>
          <p:nvPr/>
        </p:nvSpPr>
        <p:spPr>
          <a:xfrm>
            <a:off x="638175" y="4210050"/>
            <a:ext cx="78676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550" b="0" i="0">
                <a:solidFill>
                  <a:srgbClr val="FFFCF5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FFFCF5"/>
                </a:solidFill>
                <a:latin typeface="Arial"/>
                <a:ea typeface="Arial"/>
                <a:cs typeface="Arial"/>
              </a:rPr>
              <a:t>Создание флота и армии.</a:t>
            </a:r>
          </a:p>
        </p:txBody>
      </p:sp>
      <p:sp>
        <p:nvSpPr>
          <p:cNvPr id="11" name="text-38">
            <a:extLst>
              <a:ext uri="{FF2B5EF4-FFF2-40B4-BE49-F238E27FC236}">
                <a16:creationId xmlns:a16="http://schemas.microsoft.com/office/drawing/2014/main" id="{34D0E8CB-F152-41AC-BA42-C35EBA4EAF49}"/>
              </a:ext>
            </a:extLst>
          </p:cNvPr>
          <p:cNvSpPr>
            <a:spLocks noGrp="1"/>
          </p:cNvSpPr>
          <p:nvPr/>
        </p:nvSpPr>
        <p:spPr>
          <a:xfrm>
            <a:off x="7219950" y="4867275"/>
            <a:ext cx="15430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6B665E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6B665E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14658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39">
            <a:extLst>
              <a:ext uri="{FF2B5EF4-FFF2-40B4-BE49-F238E27FC236}">
                <a16:creationId xmlns:a16="http://schemas.microsoft.com/office/drawing/2014/main" id="{BBCE5915-F80F-4D41-BC10-12C83525F2C5}"/>
              </a:ext>
            </a:extLst>
          </p:cNvPr>
          <p:cNvSpPr>
            <a:spLocks noGrp="1"/>
          </p:cNvSpPr>
          <p:nvPr/>
        </p:nvSpPr>
        <p:spPr>
          <a:xfrm>
            <a:off x="381000" y="257175"/>
            <a:ext cx="8382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Фронда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8FA49040-9103-47DD-A9A9-93D1159743F3}"/>
              </a:ext>
            </a:extLst>
          </p:cNvPr>
          <p:cNvSpPr>
            <a:spLocks noGrp="1"/>
          </p:cNvSpPr>
          <p:nvPr/>
        </p:nvSpPr>
        <p:spPr>
          <a:xfrm>
            <a:off x="381000" y="904875"/>
            <a:ext cx="8382000" cy="0"/>
          </a:xfrm>
          <a:prstGeom prst="line">
            <a:avLst/>
          </a:prstGeom>
          <a:noFill/>
          <a:ln w="10478">
            <a:solidFill>
              <a:srgbClr val="D8CFBE"/>
            </a:solidFill>
          </a:ln>
        </p:spPr>
      </p:sp>
      <p:sp>
        <p:nvSpPr>
          <p:cNvPr id="3" name="text-40">
            <a:extLst>
              <a:ext uri="{FF2B5EF4-FFF2-40B4-BE49-F238E27FC236}">
                <a16:creationId xmlns:a16="http://schemas.microsoft.com/office/drawing/2014/main" id="{F746139D-A9DD-46F7-964D-C4808185BF30}"/>
              </a:ext>
            </a:extLst>
          </p:cNvPr>
          <p:cNvSpPr>
            <a:spLocks noGrp="1"/>
          </p:cNvSpPr>
          <p:nvPr/>
        </p:nvSpPr>
        <p:spPr>
          <a:xfrm>
            <a:off x="381000" y="1019175"/>
            <a:ext cx="83820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 i="1">
                <a:solidFill>
                  <a:srgbClr val="7D283B"/>
                </a:solidFill>
                <a:latin typeface="Georgia"/>
                <a:ea typeface="Georgia"/>
                <a:cs typeface="Georgia"/>
              </a:defRPr>
            </a:pPr>
            <a:r>
              <a:rPr sz="2100" b="0" i="1">
                <a:solidFill>
                  <a:srgbClr val="7D283B"/>
                </a:solidFill>
                <a:latin typeface="Georgia"/>
                <a:ea typeface="Georgia"/>
                <a:cs typeface="Georgia"/>
              </a:rPr>
              <a:t>Мятеж против короны</a:t>
            </a:r>
          </a:p>
        </p:txBody>
      </p:sp>
      <p:sp>
        <p:nvSpPr>
          <p:cNvPr id="4" name="text-41">
            <a:extLst>
              <a:ext uri="{FF2B5EF4-FFF2-40B4-BE49-F238E27FC236}">
                <a16:creationId xmlns:a16="http://schemas.microsoft.com/office/drawing/2014/main" id="{8F2DDDF4-9A62-42C1-8FD3-76BC4F563DB9}"/>
              </a:ext>
            </a:extLst>
          </p:cNvPr>
          <p:cNvSpPr>
            <a:spLocks noGrp="1"/>
          </p:cNvSpPr>
          <p:nvPr/>
        </p:nvSpPr>
        <p:spPr>
          <a:xfrm>
            <a:off x="381000" y="1581150"/>
            <a:ext cx="83820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Восстание парламента и аристократов </a:t>
            </a:r>
          </a:p>
        </p:txBody>
      </p:sp>
      <p:sp>
        <p:nvSpPr>
          <p:cNvPr id="5" name="text-42">
            <a:extLst>
              <a:ext uri="{FF2B5EF4-FFF2-40B4-BE49-F238E27FC236}">
                <a16:creationId xmlns:a16="http://schemas.microsoft.com/office/drawing/2014/main" id="{15D15C6B-ACDE-45D7-B58A-332CB40607EE}"/>
              </a:ext>
            </a:extLst>
          </p:cNvPr>
          <p:cNvSpPr>
            <a:spLocks noGrp="1"/>
          </p:cNvSpPr>
          <p:nvPr/>
        </p:nvSpPr>
        <p:spPr>
          <a:xfrm>
            <a:off x="371475" y="2143125"/>
            <a:ext cx="8391525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6000" b="0" i="0">
                <a:solidFill>
                  <a:srgbClr val="7D283B"/>
                </a:solidFill>
                <a:latin typeface="Georgia"/>
                <a:ea typeface="Georgia"/>
                <a:cs typeface="Georgia"/>
              </a:defRPr>
            </a:pPr>
            <a:r>
              <a:rPr sz="6000" b="0" i="0">
                <a:solidFill>
                  <a:srgbClr val="7D283B"/>
                </a:solidFill>
                <a:latin typeface="Georgia"/>
                <a:ea typeface="Georgia"/>
                <a:cs typeface="Georgia"/>
              </a:rPr>
              <a:t>(1648–1653).</a:t>
            </a:r>
          </a:p>
        </p:txBody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A4762A3D-ED4F-4114-94F5-B3C6F7612B8B}"/>
              </a:ext>
            </a:extLst>
          </p:cNvPr>
          <p:cNvSpPr>
            <a:spLocks noGrp="1"/>
          </p:cNvSpPr>
          <p:nvPr/>
        </p:nvSpPr>
        <p:spPr>
          <a:xfrm>
            <a:off x="381000" y="3505200"/>
            <a:ext cx="8382000" cy="0"/>
          </a:xfrm>
          <a:prstGeom prst="line">
            <a:avLst/>
          </a:prstGeom>
          <a:noFill/>
          <a:ln w="10478">
            <a:solidFill>
              <a:srgbClr val="B19867"/>
            </a:solidFill>
          </a:ln>
        </p:spPr>
      </p:sp>
      <p:sp>
        <p:nvSpPr>
          <p:cNvPr id="7" name="text-43">
            <a:extLst>
              <a:ext uri="{FF2B5EF4-FFF2-40B4-BE49-F238E27FC236}">
                <a16:creationId xmlns:a16="http://schemas.microsoft.com/office/drawing/2014/main" id="{68E80297-8F3B-497D-8E41-F0CAFBB12FAC}"/>
              </a:ext>
            </a:extLst>
          </p:cNvPr>
          <p:cNvSpPr>
            <a:spLocks noGrp="1"/>
          </p:cNvSpPr>
          <p:nvPr/>
        </p:nvSpPr>
        <p:spPr>
          <a:xfrm>
            <a:off x="381000" y="3857625"/>
            <a:ext cx="39147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Подавление </a:t>
            </a:r>
            <a:r>
              <a:rPr sz="2550" b="1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с трудом</a:t>
            </a:r>
            <a:r>
              <a:rPr sz="255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14D22853-5880-4DAA-B864-E426F49C575C}"/>
              </a:ext>
            </a:extLst>
          </p:cNvPr>
          <p:cNvSpPr>
            <a:spLocks noGrp="1"/>
          </p:cNvSpPr>
          <p:nvPr/>
        </p:nvSpPr>
        <p:spPr>
          <a:xfrm>
            <a:off x="4572000" y="3819525"/>
            <a:ext cx="0" cy="866775"/>
          </a:xfrm>
          <a:prstGeom prst="line">
            <a:avLst/>
          </a:prstGeom>
          <a:noFill/>
          <a:ln w="10478">
            <a:solidFill>
              <a:srgbClr val="D8CFBE"/>
            </a:solidFill>
          </a:ln>
        </p:spPr>
      </p:sp>
      <p:sp>
        <p:nvSpPr>
          <p:cNvPr id="9" name="text-44">
            <a:extLst>
              <a:ext uri="{FF2B5EF4-FFF2-40B4-BE49-F238E27FC236}">
                <a16:creationId xmlns:a16="http://schemas.microsoft.com/office/drawing/2014/main" id="{7CF6ABCA-E271-4275-A625-92D52A050232}"/>
              </a:ext>
            </a:extLst>
          </p:cNvPr>
          <p:cNvSpPr>
            <a:spLocks noGrp="1"/>
          </p:cNvSpPr>
          <p:nvPr/>
        </p:nvSpPr>
        <p:spPr>
          <a:xfrm>
            <a:off x="4943475" y="3857625"/>
            <a:ext cx="381952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Урок</a:t>
            </a:r>
            <a:r>
              <a:rPr sz="255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 для будущих королей.</a:t>
            </a:r>
          </a:p>
        </p:txBody>
      </p:sp>
      <p:sp>
        <p:nvSpPr>
          <p:cNvPr id="10" name="text-45">
            <a:extLst>
              <a:ext uri="{FF2B5EF4-FFF2-40B4-BE49-F238E27FC236}">
                <a16:creationId xmlns:a16="http://schemas.microsoft.com/office/drawing/2014/main" id="{886B076D-09BE-4145-8829-33D2BB895455}"/>
              </a:ext>
            </a:extLst>
          </p:cNvPr>
          <p:cNvSpPr>
            <a:spLocks noGrp="1"/>
          </p:cNvSpPr>
          <p:nvPr/>
        </p:nvSpPr>
        <p:spPr>
          <a:xfrm>
            <a:off x="7219950" y="4867275"/>
            <a:ext cx="15430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6B665E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6B665E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51204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D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46">
            <a:extLst>
              <a:ext uri="{FF2B5EF4-FFF2-40B4-BE49-F238E27FC236}">
                <a16:creationId xmlns:a16="http://schemas.microsoft.com/office/drawing/2014/main" id="{5C6A82EB-8604-454D-9B3B-558EFB4E1496}"/>
              </a:ext>
            </a:extLst>
          </p:cNvPr>
          <p:cNvSpPr>
            <a:spLocks noGrp="1"/>
          </p:cNvSpPr>
          <p:nvPr/>
        </p:nvSpPr>
        <p:spPr>
          <a:xfrm>
            <a:off x="381000" y="257175"/>
            <a:ext cx="8382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000" b="0" i="0">
                <a:solidFill>
                  <a:srgbClr val="FFFCF5"/>
                </a:solidFill>
                <a:latin typeface="Georgia"/>
                <a:ea typeface="Georgia"/>
                <a:cs typeface="Georgia"/>
              </a:defRPr>
            </a:pPr>
            <a:r>
              <a:rPr sz="3000" b="0" i="0">
                <a:solidFill>
                  <a:srgbClr val="FFFCF5"/>
                </a:solidFill>
                <a:latin typeface="Georgia"/>
                <a:ea typeface="Georgia"/>
                <a:cs typeface="Georgia"/>
              </a:rPr>
              <a:t>Людовик XIV – «король-солнце»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E69C3E42-845E-4D4D-843C-13E8488E5194}"/>
              </a:ext>
            </a:extLst>
          </p:cNvPr>
          <p:cNvSpPr>
            <a:spLocks noGrp="1"/>
          </p:cNvSpPr>
          <p:nvPr/>
        </p:nvSpPr>
        <p:spPr>
          <a:xfrm>
            <a:off x="381000" y="904875"/>
            <a:ext cx="8382000" cy="0"/>
          </a:xfrm>
          <a:prstGeom prst="line">
            <a:avLst/>
          </a:prstGeom>
          <a:noFill/>
          <a:ln w="10478">
            <a:solidFill>
              <a:srgbClr val="B19867"/>
            </a:solidFill>
          </a:ln>
        </p:spPr>
      </p:sp>
      <p:sp>
        <p:nvSpPr>
          <p:cNvPr id="3" name="text-47">
            <a:extLst>
              <a:ext uri="{FF2B5EF4-FFF2-40B4-BE49-F238E27FC236}">
                <a16:creationId xmlns:a16="http://schemas.microsoft.com/office/drawing/2014/main" id="{1481DDE3-17E9-4B1C-A314-1381F65C0D24}"/>
              </a:ext>
            </a:extLst>
          </p:cNvPr>
          <p:cNvSpPr>
            <a:spLocks noGrp="1"/>
          </p:cNvSpPr>
          <p:nvPr/>
        </p:nvSpPr>
        <p:spPr>
          <a:xfrm>
            <a:off x="381000" y="1019175"/>
            <a:ext cx="83820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 i="1">
                <a:solidFill>
                  <a:srgbClr val="E9E0CD"/>
                </a:solidFill>
                <a:latin typeface="Georgia"/>
                <a:ea typeface="Georgia"/>
                <a:cs typeface="Georgia"/>
              </a:defRPr>
            </a:pPr>
            <a:r>
              <a:rPr sz="2100" b="0" i="1">
                <a:solidFill>
                  <a:srgbClr val="E9E0CD"/>
                </a:solidFill>
                <a:latin typeface="Georgia"/>
                <a:ea typeface="Georgia"/>
                <a:cs typeface="Georgia"/>
              </a:rPr>
              <a:t>Вершина абсолютизма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381071" y="1552575"/>
            <a:ext cx="2362058" cy="3152775"/>
          </a:xfrm>
          <a:prstGeom prst="rect">
            <a:avLst/>
          </a:prstGeom>
        </p:spPr>
      </p:pic>
      <p:sp>
        <p:nvSpPr>
          <p:cNvPr id="5" name="text-48">
            <a:extLst>
              <a:ext uri="{FF2B5EF4-FFF2-40B4-BE49-F238E27FC236}">
                <a16:creationId xmlns:a16="http://schemas.microsoft.com/office/drawing/2014/main" id="{907DC51E-D90A-4F88-9B56-07EE4D88D509}"/>
              </a:ext>
            </a:extLst>
          </p:cNvPr>
          <p:cNvSpPr>
            <a:spLocks noGrp="1"/>
          </p:cNvSpPr>
          <p:nvPr/>
        </p:nvSpPr>
        <p:spPr>
          <a:xfrm>
            <a:off x="3124200" y="1619250"/>
            <a:ext cx="56388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E9E0CD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E9E0CD"/>
                </a:solidFill>
                <a:latin typeface="Arial"/>
                <a:ea typeface="Arial"/>
                <a:cs typeface="Arial"/>
              </a:rPr>
              <a:t>Символ — солнце.</a:t>
            </a:r>
          </a:p>
        </p:txBody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3019F2A1-3541-4D33-B5F8-3CFE82142AC8}"/>
              </a:ext>
            </a:extLst>
          </p:cNvPr>
          <p:cNvSpPr>
            <a:spLocks noGrp="1"/>
          </p:cNvSpPr>
          <p:nvPr/>
        </p:nvSpPr>
        <p:spPr>
          <a:xfrm>
            <a:off x="3124200" y="2257425"/>
            <a:ext cx="5638800" cy="0"/>
          </a:xfrm>
          <a:prstGeom prst="line">
            <a:avLst/>
          </a:prstGeom>
          <a:noFill/>
          <a:ln w="10478">
            <a:solidFill>
              <a:srgbClr val="B19867"/>
            </a:solidFill>
          </a:ln>
        </p:spPr>
      </p:sp>
      <p:sp>
        <p:nvSpPr>
          <p:cNvPr id="7" name="text-49">
            <a:extLst>
              <a:ext uri="{FF2B5EF4-FFF2-40B4-BE49-F238E27FC236}">
                <a16:creationId xmlns:a16="http://schemas.microsoft.com/office/drawing/2014/main" id="{E56AC996-D1A1-4F2E-9872-1D1C153D7462}"/>
              </a:ext>
            </a:extLst>
          </p:cNvPr>
          <p:cNvSpPr>
            <a:spLocks noGrp="1"/>
          </p:cNvSpPr>
          <p:nvPr/>
        </p:nvSpPr>
        <p:spPr>
          <a:xfrm>
            <a:off x="3124200" y="2514600"/>
            <a:ext cx="5619750" cy="1419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E9E0CD"/>
                </a:solidFill>
                <a:latin typeface="Arial"/>
                <a:ea typeface="Arial"/>
                <a:cs typeface="Arial"/>
              </a:defRPr>
            </a:pPr>
            <a:r>
              <a:t>Девиз: </a:t>
            </a:r>
            <a:r>
              <a:rPr sz="3375" b="0">
                <a:solidFill>
                  <a:srgbClr val="FFFCF5"/>
                </a:solidFill>
                <a:latin typeface="Georgia"/>
                <a:ea typeface="Georgia"/>
                <a:cs typeface="Georgia"/>
              </a:rPr>
              <a:t>«Государство — это я».</a:t>
            </a:r>
          </a:p>
        </p:txBody>
      </p:sp>
      <p:sp>
        <p:nvSpPr>
          <p:cNvPr id="8" name="text-50">
            <a:extLst>
              <a:ext uri="{FF2B5EF4-FFF2-40B4-BE49-F238E27FC236}">
                <a16:creationId xmlns:a16="http://schemas.microsoft.com/office/drawing/2014/main" id="{8C8FCB02-BAE5-45FB-8112-DD1A52CC4560}"/>
              </a:ext>
            </a:extLst>
          </p:cNvPr>
          <p:cNvSpPr>
            <a:spLocks noGrp="1"/>
          </p:cNvSpPr>
          <p:nvPr/>
        </p:nvSpPr>
        <p:spPr>
          <a:xfrm>
            <a:off x="3124200" y="4162425"/>
            <a:ext cx="5638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FFFCF5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FFFCF5"/>
                </a:solidFill>
                <a:latin typeface="Arial"/>
                <a:ea typeface="Arial"/>
                <a:cs typeface="Arial"/>
              </a:rPr>
              <a:t>Работоспособность и контроль.</a:t>
            </a:r>
          </a:p>
        </p:txBody>
      </p:sp>
      <p:sp>
        <p:nvSpPr>
          <p:cNvPr id="9" name="text-51">
            <a:extLst>
              <a:ext uri="{FF2B5EF4-FFF2-40B4-BE49-F238E27FC236}">
                <a16:creationId xmlns:a16="http://schemas.microsoft.com/office/drawing/2014/main" id="{D18ACC3D-9B4E-40DC-9FCC-C6B6F934CF0D}"/>
              </a:ext>
            </a:extLst>
          </p:cNvPr>
          <p:cNvSpPr>
            <a:spLocks noGrp="1"/>
          </p:cNvSpPr>
          <p:nvPr/>
        </p:nvSpPr>
        <p:spPr>
          <a:xfrm>
            <a:off x="7219950" y="4867275"/>
            <a:ext cx="15430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E9E0CD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E9E0CD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15741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52">
            <a:extLst>
              <a:ext uri="{FF2B5EF4-FFF2-40B4-BE49-F238E27FC236}">
                <a16:creationId xmlns:a16="http://schemas.microsoft.com/office/drawing/2014/main" id="{C12AB628-98CE-4EFA-9A9E-3C136C47EDC4}"/>
              </a:ext>
            </a:extLst>
          </p:cNvPr>
          <p:cNvSpPr>
            <a:spLocks noGrp="1"/>
          </p:cNvSpPr>
          <p:nvPr/>
        </p:nvSpPr>
        <p:spPr>
          <a:xfrm>
            <a:off x="381000" y="257175"/>
            <a:ext cx="8382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Версальский дворец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940FFE9A-5C32-4DC9-A9D2-83812301D7E5}"/>
              </a:ext>
            </a:extLst>
          </p:cNvPr>
          <p:cNvSpPr>
            <a:spLocks noGrp="1"/>
          </p:cNvSpPr>
          <p:nvPr/>
        </p:nvSpPr>
        <p:spPr>
          <a:xfrm>
            <a:off x="381000" y="904875"/>
            <a:ext cx="8382000" cy="0"/>
          </a:xfrm>
          <a:prstGeom prst="line">
            <a:avLst/>
          </a:prstGeom>
          <a:noFill/>
          <a:ln w="10478">
            <a:solidFill>
              <a:srgbClr val="D8CFBE"/>
            </a:solidFill>
          </a:ln>
        </p:spPr>
      </p:sp>
      <p:sp>
        <p:nvSpPr>
          <p:cNvPr id="3" name="text-53">
            <a:extLst>
              <a:ext uri="{FF2B5EF4-FFF2-40B4-BE49-F238E27FC236}">
                <a16:creationId xmlns:a16="http://schemas.microsoft.com/office/drawing/2014/main" id="{625D340E-EA02-4BDD-84EB-159F483F8DEC}"/>
              </a:ext>
            </a:extLst>
          </p:cNvPr>
          <p:cNvSpPr>
            <a:spLocks noGrp="1"/>
          </p:cNvSpPr>
          <p:nvPr/>
        </p:nvSpPr>
        <p:spPr>
          <a:xfrm>
            <a:off x="381000" y="1019175"/>
            <a:ext cx="83820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 i="1">
                <a:solidFill>
                  <a:srgbClr val="7D283B"/>
                </a:solidFill>
                <a:latin typeface="Georgia"/>
                <a:ea typeface="Georgia"/>
                <a:cs typeface="Georgia"/>
              </a:defRPr>
            </a:pPr>
            <a:r>
              <a:rPr sz="2100" b="0" i="1">
                <a:solidFill>
                  <a:srgbClr val="7D283B"/>
                </a:solidFill>
                <a:latin typeface="Georgia"/>
                <a:ea typeface="Georgia"/>
                <a:cs typeface="Georgia"/>
              </a:rPr>
              <a:t>Центр власти и культуры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855810" y="1552575"/>
            <a:ext cx="4384380" cy="3171825"/>
          </a:xfrm>
          <a:prstGeom prst="rect">
            <a:avLst/>
          </a:prstGeom>
        </p:spPr>
      </p:pic>
      <p:sp>
        <p:nvSpPr>
          <p:cNvPr id="5" name="text-54">
            <a:extLst>
              <a:ext uri="{FF2B5EF4-FFF2-40B4-BE49-F238E27FC236}">
                <a16:creationId xmlns:a16="http://schemas.microsoft.com/office/drawing/2014/main" id="{BCB2E39C-58CF-4F74-B318-D43200C0D29D}"/>
              </a:ext>
            </a:extLst>
          </p:cNvPr>
          <p:cNvSpPr>
            <a:spLocks noGrp="1"/>
          </p:cNvSpPr>
          <p:nvPr/>
        </p:nvSpPr>
        <p:spPr>
          <a:xfrm>
            <a:off x="6038850" y="1676400"/>
            <a:ext cx="27241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Двор приручённой </a:t>
            </a:r>
            <a:r>
              <a:rPr sz="2400" b="1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аристократии</a:t>
            </a:r>
            <a:r>
              <a:rPr sz="240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7B2D61C9-551A-458A-9FC9-529B0D043A27}"/>
              </a:ext>
            </a:extLst>
          </p:cNvPr>
          <p:cNvSpPr>
            <a:spLocks noGrp="1"/>
          </p:cNvSpPr>
          <p:nvPr/>
        </p:nvSpPr>
        <p:spPr>
          <a:xfrm>
            <a:off x="6038850" y="2867025"/>
            <a:ext cx="2724150" cy="0"/>
          </a:xfrm>
          <a:prstGeom prst="line">
            <a:avLst/>
          </a:prstGeom>
          <a:noFill/>
          <a:ln w="10478">
            <a:solidFill>
              <a:srgbClr val="D8CFBE"/>
            </a:solidFill>
          </a:ln>
        </p:spPr>
      </p:sp>
      <p:sp>
        <p:nvSpPr>
          <p:cNvPr id="7" name="text-55">
            <a:extLst>
              <a:ext uri="{FF2B5EF4-FFF2-40B4-BE49-F238E27FC236}">
                <a16:creationId xmlns:a16="http://schemas.microsoft.com/office/drawing/2014/main" id="{C0CDF22A-7288-496D-8AF7-C03DA3948D53}"/>
              </a:ext>
            </a:extLst>
          </p:cNvPr>
          <p:cNvSpPr>
            <a:spLocks noGrp="1"/>
          </p:cNvSpPr>
          <p:nvPr/>
        </p:nvSpPr>
        <p:spPr>
          <a:xfrm>
            <a:off x="6038850" y="3086100"/>
            <a:ext cx="27241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400" b="1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Пышность</a:t>
            </a:r>
            <a:r>
              <a:rPr sz="240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 и церемониал.</a:t>
            </a:r>
          </a:p>
        </p:txBody>
      </p:sp>
      <p:sp>
        <p:nvSpPr>
          <p:cNvPr id="8" name="text-56">
            <a:extLst>
              <a:ext uri="{FF2B5EF4-FFF2-40B4-BE49-F238E27FC236}">
                <a16:creationId xmlns:a16="http://schemas.microsoft.com/office/drawing/2014/main" id="{C3DA54A4-47B7-4732-84D8-E928D316C819}"/>
              </a:ext>
            </a:extLst>
          </p:cNvPr>
          <p:cNvSpPr>
            <a:spLocks noGrp="1"/>
          </p:cNvSpPr>
          <p:nvPr/>
        </p:nvSpPr>
        <p:spPr>
          <a:xfrm>
            <a:off x="6038850" y="4095750"/>
            <a:ext cx="27241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1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250" b="0" i="1">
                <a:solidFill>
                  <a:srgbClr val="162D43"/>
                </a:solidFill>
                <a:latin typeface="Arial"/>
                <a:ea typeface="Arial"/>
                <a:cs typeface="Arial"/>
              </a:rPr>
              <a:t>Образец для Европы.</a:t>
            </a:r>
          </a:p>
        </p:txBody>
      </p:sp>
      <p:sp>
        <p:nvSpPr>
          <p:cNvPr id="9" name="text-57">
            <a:extLst>
              <a:ext uri="{FF2B5EF4-FFF2-40B4-BE49-F238E27FC236}">
                <a16:creationId xmlns:a16="http://schemas.microsoft.com/office/drawing/2014/main" id="{6B4600BE-CD41-4110-B156-B07A4450DA72}"/>
              </a:ext>
            </a:extLst>
          </p:cNvPr>
          <p:cNvSpPr>
            <a:spLocks noGrp="1"/>
          </p:cNvSpPr>
          <p:nvPr/>
        </p:nvSpPr>
        <p:spPr>
          <a:xfrm>
            <a:off x="7219950" y="4867275"/>
            <a:ext cx="15430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6B665E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6B665E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80003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-58">
            <a:extLst>
              <a:ext uri="{FF2B5EF4-FFF2-40B4-BE49-F238E27FC236}">
                <a16:creationId xmlns:a16="http://schemas.microsoft.com/office/drawing/2014/main" id="{6DB44D19-EE48-4DDE-8422-4A9B99A60B44}"/>
              </a:ext>
            </a:extLst>
          </p:cNvPr>
          <p:cNvSpPr>
            <a:spLocks noGrp="1"/>
          </p:cNvSpPr>
          <p:nvPr/>
        </p:nvSpPr>
        <p:spPr>
          <a:xfrm>
            <a:off x="381000" y="257175"/>
            <a:ext cx="8382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Отмена Нантского эдикта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9DC7A414-8D61-4A0F-B15D-9C7C8D1D0A4D}"/>
              </a:ext>
            </a:extLst>
          </p:cNvPr>
          <p:cNvSpPr>
            <a:spLocks noGrp="1"/>
          </p:cNvSpPr>
          <p:nvPr/>
        </p:nvSpPr>
        <p:spPr>
          <a:xfrm>
            <a:off x="381000" y="904875"/>
            <a:ext cx="8382000" cy="0"/>
          </a:xfrm>
          <a:prstGeom prst="line">
            <a:avLst/>
          </a:prstGeom>
          <a:noFill/>
          <a:ln w="10478">
            <a:solidFill>
              <a:srgbClr val="D8CFBE"/>
            </a:solidFill>
          </a:ln>
        </p:spPr>
      </p:sp>
      <p:sp>
        <p:nvSpPr>
          <p:cNvPr id="3" name="text-59">
            <a:extLst>
              <a:ext uri="{FF2B5EF4-FFF2-40B4-BE49-F238E27FC236}">
                <a16:creationId xmlns:a16="http://schemas.microsoft.com/office/drawing/2014/main" id="{92451F71-14C4-4401-82F5-B6AFFA25102C}"/>
              </a:ext>
            </a:extLst>
          </p:cNvPr>
          <p:cNvSpPr>
            <a:spLocks noGrp="1"/>
          </p:cNvSpPr>
          <p:nvPr/>
        </p:nvSpPr>
        <p:spPr>
          <a:xfrm>
            <a:off x="381000" y="1019175"/>
            <a:ext cx="83820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 i="1">
                <a:solidFill>
                  <a:srgbClr val="7D283B"/>
                </a:solidFill>
                <a:latin typeface="Georgia"/>
                <a:ea typeface="Georgia"/>
                <a:cs typeface="Georgia"/>
              </a:defRPr>
            </a:pPr>
            <a:r>
              <a:rPr sz="2100" b="0" i="1">
                <a:solidFill>
                  <a:srgbClr val="7D283B"/>
                </a:solidFill>
                <a:latin typeface="Georgia"/>
                <a:ea typeface="Georgia"/>
                <a:cs typeface="Georgia"/>
              </a:rPr>
              <a:t>Борьба за религиозное единство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4A0D734-1974-4AAC-BFDB-D1A19DE10B47}"/>
              </a:ext>
            </a:extLst>
          </p:cNvPr>
          <p:cNvSpPr>
            <a:spLocks noGrp="1"/>
          </p:cNvSpPr>
          <p:nvPr/>
        </p:nvSpPr>
        <p:spPr>
          <a:xfrm>
            <a:off x="6267450" y="1495425"/>
            <a:ext cx="2495550" cy="32385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334125" y="1527458"/>
            <a:ext cx="2352675" cy="3164908"/>
          </a:xfrm>
          <a:prstGeom prst="rect">
            <a:avLst/>
          </a:prstGeom>
        </p:spPr>
      </p:pic>
      <p:sp>
        <p:nvSpPr>
          <p:cNvPr id="6" name="text-60">
            <a:extLst>
              <a:ext uri="{FF2B5EF4-FFF2-40B4-BE49-F238E27FC236}">
                <a16:creationId xmlns:a16="http://schemas.microsoft.com/office/drawing/2014/main" id="{65F58B65-25AC-4FAD-A392-A4877E494661}"/>
              </a:ext>
            </a:extLst>
          </p:cNvPr>
          <p:cNvSpPr>
            <a:spLocks noGrp="1"/>
          </p:cNvSpPr>
          <p:nvPr/>
        </p:nvSpPr>
        <p:spPr>
          <a:xfrm>
            <a:off x="381000" y="1571625"/>
            <a:ext cx="5524500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3900" b="0">
                <a:solidFill>
                  <a:srgbClr val="7D283B"/>
                </a:solidFill>
                <a:latin typeface="Georgia"/>
                <a:ea typeface="Georgia"/>
                <a:cs typeface="Georgia"/>
              </a:rPr>
              <a:t>1685 г.</a:t>
            </a:r>
            <a:r>
              <a:t> — отмена веротерпимости.</a:t>
            </a:r>
          </a:p>
        </p:txBody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F6F59C5F-6612-4781-A2F4-A15FB38FAED8}"/>
              </a:ext>
            </a:extLst>
          </p:cNvPr>
          <p:cNvSpPr>
            <a:spLocks noGrp="1"/>
          </p:cNvSpPr>
          <p:nvPr/>
        </p:nvSpPr>
        <p:spPr>
          <a:xfrm>
            <a:off x="381000" y="2800350"/>
            <a:ext cx="5524500" cy="0"/>
          </a:xfrm>
          <a:prstGeom prst="line">
            <a:avLst/>
          </a:prstGeom>
          <a:noFill/>
          <a:ln w="10478">
            <a:solidFill>
              <a:srgbClr val="D8CFBE"/>
            </a:solidFill>
          </a:ln>
        </p:spPr>
      </p:sp>
      <p:sp>
        <p:nvSpPr>
          <p:cNvPr id="8" name="text-61">
            <a:extLst>
              <a:ext uri="{FF2B5EF4-FFF2-40B4-BE49-F238E27FC236}">
                <a16:creationId xmlns:a16="http://schemas.microsoft.com/office/drawing/2014/main" id="{9BF0545E-CBE8-425F-AFB2-24B5B42DEC17}"/>
              </a:ext>
            </a:extLst>
          </p:cNvPr>
          <p:cNvSpPr>
            <a:spLocks noGrp="1"/>
          </p:cNvSpPr>
          <p:nvPr/>
        </p:nvSpPr>
        <p:spPr>
          <a:xfrm>
            <a:off x="381000" y="3019425"/>
            <a:ext cx="55245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Исход гугенотов — </a:t>
            </a:r>
            <a:r>
              <a:rPr sz="2400" b="1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потеря капиталов и специалистов</a:t>
            </a:r>
            <a:r>
              <a:rPr sz="240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A45A645-995F-47C8-8084-6C011F81C713}"/>
              </a:ext>
            </a:extLst>
          </p:cNvPr>
          <p:cNvSpPr>
            <a:spLocks noGrp="1"/>
          </p:cNvSpPr>
          <p:nvPr/>
        </p:nvSpPr>
        <p:spPr>
          <a:xfrm>
            <a:off x="381000" y="4257675"/>
            <a:ext cx="5524500" cy="476250"/>
          </a:xfrm>
          <a:prstGeom prst="rect">
            <a:avLst/>
          </a:prstGeom>
          <a:solidFill>
            <a:srgbClr val="EAE2D3"/>
          </a:solidFill>
          <a:ln w="0">
            <a:noFill/>
          </a:ln>
        </p:spPr>
      </p:sp>
      <p:sp>
        <p:nvSpPr>
          <p:cNvPr id="10" name="text-62">
            <a:extLst>
              <a:ext uri="{FF2B5EF4-FFF2-40B4-BE49-F238E27FC236}">
                <a16:creationId xmlns:a16="http://schemas.microsoft.com/office/drawing/2014/main" id="{7DEE41C3-9418-48D8-A6F0-62C39545B361}"/>
              </a:ext>
            </a:extLst>
          </p:cNvPr>
          <p:cNvSpPr>
            <a:spLocks noGrp="1"/>
          </p:cNvSpPr>
          <p:nvPr/>
        </p:nvSpPr>
        <p:spPr>
          <a:xfrm>
            <a:off x="542925" y="4324350"/>
            <a:ext cx="52197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325" b="1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Ослабление</a:t>
            </a:r>
            <a:r>
              <a:rPr sz="2325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 экономики.</a:t>
            </a:r>
          </a:p>
        </p:txBody>
      </p:sp>
      <p:sp>
        <p:nvSpPr>
          <p:cNvPr id="11" name="text-63">
            <a:extLst>
              <a:ext uri="{FF2B5EF4-FFF2-40B4-BE49-F238E27FC236}">
                <a16:creationId xmlns:a16="http://schemas.microsoft.com/office/drawing/2014/main" id="{ECD5D26E-EC99-4799-8FE7-A2A9D8BEB3FA}"/>
              </a:ext>
            </a:extLst>
          </p:cNvPr>
          <p:cNvSpPr>
            <a:spLocks noGrp="1"/>
          </p:cNvSpPr>
          <p:nvPr/>
        </p:nvSpPr>
        <p:spPr>
          <a:xfrm>
            <a:off x="7219950" y="4867275"/>
            <a:ext cx="15430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6B665E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6B665E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38683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64">
            <a:extLst>
              <a:ext uri="{FF2B5EF4-FFF2-40B4-BE49-F238E27FC236}">
                <a16:creationId xmlns:a16="http://schemas.microsoft.com/office/drawing/2014/main" id="{8EB7EB9B-75DE-49AA-ACE3-C87F4D7D1F48}"/>
              </a:ext>
            </a:extLst>
          </p:cNvPr>
          <p:cNvSpPr>
            <a:spLocks noGrp="1"/>
          </p:cNvSpPr>
          <p:nvPr/>
        </p:nvSpPr>
        <p:spPr>
          <a:xfrm>
            <a:off x="381000" y="257175"/>
            <a:ext cx="8382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Колониальная экспансия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7C338F9D-5490-4B47-8DAB-9AAAC242AC3D}"/>
              </a:ext>
            </a:extLst>
          </p:cNvPr>
          <p:cNvSpPr>
            <a:spLocks noGrp="1"/>
          </p:cNvSpPr>
          <p:nvPr/>
        </p:nvSpPr>
        <p:spPr>
          <a:xfrm>
            <a:off x="381000" y="904875"/>
            <a:ext cx="8382000" cy="0"/>
          </a:xfrm>
          <a:prstGeom prst="line">
            <a:avLst/>
          </a:prstGeom>
          <a:noFill/>
          <a:ln w="10478">
            <a:solidFill>
              <a:srgbClr val="D8CFBE"/>
            </a:solidFill>
          </a:ln>
        </p:spPr>
      </p:sp>
      <p:sp>
        <p:nvSpPr>
          <p:cNvPr id="3" name="text-65">
            <a:extLst>
              <a:ext uri="{FF2B5EF4-FFF2-40B4-BE49-F238E27FC236}">
                <a16:creationId xmlns:a16="http://schemas.microsoft.com/office/drawing/2014/main" id="{D69EB2F4-2A61-4329-BCED-4FF852C25EFC}"/>
              </a:ext>
            </a:extLst>
          </p:cNvPr>
          <p:cNvSpPr>
            <a:spLocks noGrp="1"/>
          </p:cNvSpPr>
          <p:nvPr/>
        </p:nvSpPr>
        <p:spPr>
          <a:xfrm>
            <a:off x="381000" y="1019175"/>
            <a:ext cx="83820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 i="1">
                <a:solidFill>
                  <a:srgbClr val="7D283B"/>
                </a:solidFill>
                <a:latin typeface="Georgia"/>
                <a:ea typeface="Georgia"/>
                <a:cs typeface="Georgia"/>
              </a:defRPr>
            </a:pPr>
            <a:r>
              <a:rPr sz="2100" b="0" i="1">
                <a:solidFill>
                  <a:srgbClr val="7D283B"/>
                </a:solidFill>
                <a:latin typeface="Georgia"/>
                <a:ea typeface="Georgia"/>
                <a:cs typeface="Georgia"/>
              </a:rPr>
              <a:t>Франция — мировая держава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41384" y="1562100"/>
            <a:ext cx="4375057" cy="3190875"/>
          </a:xfrm>
          <a:prstGeom prst="rect">
            <a:avLst/>
          </a:prstGeom>
        </p:spPr>
      </p:pic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D5FA8E3B-0DB6-4E63-9D6D-B09318E70421}"/>
              </a:ext>
            </a:extLst>
          </p:cNvPr>
          <p:cNvSpPr>
            <a:spLocks noGrp="1"/>
          </p:cNvSpPr>
          <p:nvPr/>
        </p:nvSpPr>
        <p:spPr>
          <a:xfrm>
            <a:off x="5419725" y="1562100"/>
            <a:ext cx="0" cy="3190875"/>
          </a:xfrm>
          <a:prstGeom prst="line">
            <a:avLst/>
          </a:prstGeom>
          <a:noFill/>
          <a:ln w="10478">
            <a:solidFill>
              <a:srgbClr val="B19867"/>
            </a:solidFill>
          </a:ln>
        </p:spPr>
      </p:sp>
      <p:sp>
        <p:nvSpPr>
          <p:cNvPr id="6" name="text-66">
            <a:extLst>
              <a:ext uri="{FF2B5EF4-FFF2-40B4-BE49-F238E27FC236}">
                <a16:creationId xmlns:a16="http://schemas.microsoft.com/office/drawing/2014/main" id="{2E140F6A-D1D8-457D-83F0-CB4916C98F89}"/>
              </a:ext>
            </a:extLst>
          </p:cNvPr>
          <p:cNvSpPr>
            <a:spLocks noGrp="1"/>
          </p:cNvSpPr>
          <p:nvPr/>
        </p:nvSpPr>
        <p:spPr>
          <a:xfrm>
            <a:off x="5781675" y="1666875"/>
            <a:ext cx="2981325" cy="942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Владения в Америке (</a:t>
            </a:r>
            <a:r>
              <a:rPr sz="2400" b="1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Луизиана</a:t>
            </a:r>
            <a:r>
              <a:rPr sz="240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).</a:t>
            </a:r>
          </a:p>
        </p:txBody>
      </p:sp>
      <p:sp>
        <p:nvSpPr>
          <p:cNvPr id="7" name="text-67">
            <a:extLst>
              <a:ext uri="{FF2B5EF4-FFF2-40B4-BE49-F238E27FC236}">
                <a16:creationId xmlns:a16="http://schemas.microsoft.com/office/drawing/2014/main" id="{6B9903ED-7588-4F23-B55A-3A00F2D357DD}"/>
              </a:ext>
            </a:extLst>
          </p:cNvPr>
          <p:cNvSpPr>
            <a:spLocks noGrp="1"/>
          </p:cNvSpPr>
          <p:nvPr/>
        </p:nvSpPr>
        <p:spPr>
          <a:xfrm>
            <a:off x="5781675" y="3000375"/>
            <a:ext cx="2981325" cy="828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400" b="1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Торговые</a:t>
            </a:r>
            <a:r>
              <a:rPr sz="240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 и </a:t>
            </a:r>
            <a:r>
              <a:rPr sz="2400" b="1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военные</a:t>
            </a:r>
            <a:r>
              <a:rPr sz="2400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 флоты.</a:t>
            </a:r>
          </a:p>
        </p:txBody>
      </p:sp>
      <p:sp>
        <p:nvSpPr>
          <p:cNvPr id="8" name="text-68">
            <a:extLst>
              <a:ext uri="{FF2B5EF4-FFF2-40B4-BE49-F238E27FC236}">
                <a16:creationId xmlns:a16="http://schemas.microsoft.com/office/drawing/2014/main" id="{70BD93DC-AB64-408C-81F1-31D8343D8B59}"/>
              </a:ext>
            </a:extLst>
          </p:cNvPr>
          <p:cNvSpPr>
            <a:spLocks noGrp="1"/>
          </p:cNvSpPr>
          <p:nvPr/>
        </p:nvSpPr>
        <p:spPr>
          <a:xfrm>
            <a:off x="5781675" y="4086225"/>
            <a:ext cx="2981325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Соперничество с </a:t>
            </a:r>
            <a:r>
              <a:rPr sz="2325" b="1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Англией</a:t>
            </a:r>
            <a:r>
              <a:rPr sz="2325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9" name="text-69">
            <a:extLst>
              <a:ext uri="{FF2B5EF4-FFF2-40B4-BE49-F238E27FC236}">
                <a16:creationId xmlns:a16="http://schemas.microsoft.com/office/drawing/2014/main" id="{50935D3C-AAD9-4FCE-A404-F75145327F85}"/>
              </a:ext>
            </a:extLst>
          </p:cNvPr>
          <p:cNvSpPr>
            <a:spLocks noGrp="1"/>
          </p:cNvSpPr>
          <p:nvPr/>
        </p:nvSpPr>
        <p:spPr>
          <a:xfrm>
            <a:off x="7219950" y="4867275"/>
            <a:ext cx="15430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6B665E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6B665E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11395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-70">
            <a:extLst>
              <a:ext uri="{FF2B5EF4-FFF2-40B4-BE49-F238E27FC236}">
                <a16:creationId xmlns:a16="http://schemas.microsoft.com/office/drawing/2014/main" id="{7E255320-19FB-44C1-8EDB-4E0F4B1503BC}"/>
              </a:ext>
            </a:extLst>
          </p:cNvPr>
          <p:cNvSpPr>
            <a:spLocks noGrp="1"/>
          </p:cNvSpPr>
          <p:nvPr/>
        </p:nvSpPr>
        <p:spPr>
          <a:xfrm>
            <a:off x="381000" y="257175"/>
            <a:ext cx="8382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Итоги абсолютизма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1FE7CD07-A8D8-45B6-9F93-48015127A268}"/>
              </a:ext>
            </a:extLst>
          </p:cNvPr>
          <p:cNvSpPr>
            <a:spLocks noGrp="1"/>
          </p:cNvSpPr>
          <p:nvPr/>
        </p:nvSpPr>
        <p:spPr>
          <a:xfrm>
            <a:off x="381000" y="904875"/>
            <a:ext cx="8382000" cy="0"/>
          </a:xfrm>
          <a:prstGeom prst="line">
            <a:avLst/>
          </a:prstGeom>
          <a:noFill/>
          <a:ln w="10478">
            <a:solidFill>
              <a:srgbClr val="D8CFBE"/>
            </a:solidFill>
          </a:ln>
        </p:spPr>
      </p:sp>
      <p:sp>
        <p:nvSpPr>
          <p:cNvPr id="3" name="text-71">
            <a:extLst>
              <a:ext uri="{FF2B5EF4-FFF2-40B4-BE49-F238E27FC236}">
                <a16:creationId xmlns:a16="http://schemas.microsoft.com/office/drawing/2014/main" id="{B5726E34-29C1-4721-AC7A-714FEAB7F550}"/>
              </a:ext>
            </a:extLst>
          </p:cNvPr>
          <p:cNvSpPr>
            <a:spLocks noGrp="1"/>
          </p:cNvSpPr>
          <p:nvPr/>
        </p:nvSpPr>
        <p:spPr>
          <a:xfrm>
            <a:off x="381000" y="1019175"/>
            <a:ext cx="83820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 i="1">
                <a:solidFill>
                  <a:srgbClr val="7D283B"/>
                </a:solidFill>
                <a:latin typeface="Georgia"/>
                <a:ea typeface="Georgia"/>
                <a:cs typeface="Georgia"/>
              </a:defRPr>
            </a:pPr>
            <a:r>
              <a:rPr sz="2100" b="0" i="1">
                <a:solidFill>
                  <a:srgbClr val="7D283B"/>
                </a:solidFill>
                <a:latin typeface="Georgia"/>
                <a:ea typeface="Georgia"/>
                <a:cs typeface="Georgia"/>
              </a:rPr>
              <a:t>Сила и слабость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6674B2E-4444-4CAF-84C2-AAF8E309D9A7}"/>
              </a:ext>
            </a:extLst>
          </p:cNvPr>
          <p:cNvSpPr>
            <a:spLocks noGrp="1"/>
          </p:cNvSpPr>
          <p:nvPr/>
        </p:nvSpPr>
        <p:spPr>
          <a:xfrm>
            <a:off x="381000" y="1609725"/>
            <a:ext cx="5210175" cy="3124200"/>
          </a:xfrm>
          <a:prstGeom prst="rect">
            <a:avLst/>
          </a:prstGeom>
          <a:solidFill>
            <a:srgbClr val="162D43"/>
          </a:solidFill>
          <a:ln w="0">
            <a:noFill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7153EC0-22C5-47C9-9194-433B1B73A687}"/>
              </a:ext>
            </a:extLst>
          </p:cNvPr>
          <p:cNvSpPr>
            <a:spLocks noGrp="1"/>
          </p:cNvSpPr>
          <p:nvPr/>
        </p:nvSpPr>
        <p:spPr>
          <a:xfrm>
            <a:off x="5819775" y="1609725"/>
            <a:ext cx="2943225" cy="3124200"/>
          </a:xfrm>
          <a:prstGeom prst="rect">
            <a:avLst/>
          </a:prstGeom>
          <a:solidFill>
            <a:srgbClr val="EAE2D3"/>
          </a:solidFill>
          <a:ln w="0">
            <a:noFill/>
          </a:ln>
        </p:spPr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34DEA790-EB45-4C3A-BAA1-5062A44C1AFF}"/>
              </a:ext>
            </a:extLst>
          </p:cNvPr>
          <p:cNvSpPr>
            <a:spLocks noGrp="1"/>
          </p:cNvSpPr>
          <p:nvPr/>
        </p:nvSpPr>
        <p:spPr>
          <a:xfrm>
            <a:off x="628650" y="2085975"/>
            <a:ext cx="66675" cy="66675"/>
          </a:xfrm>
          <a:prstGeom prst="line">
            <a:avLst/>
          </a:prstGeom>
          <a:noFill/>
          <a:ln w="20955">
            <a:solidFill>
              <a:srgbClr val="E9E0CD"/>
            </a:solidFill>
          </a:ln>
        </p:spPr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23FD04EF-AE60-40E2-8FAC-BBD6F68E4976}"/>
              </a:ext>
            </a:extLst>
          </p:cNvPr>
          <p:cNvSpPr>
            <a:spLocks noGrp="1"/>
          </p:cNvSpPr>
          <p:nvPr/>
        </p:nvSpPr>
        <p:spPr>
          <a:xfrm flipV="1">
            <a:off x="695325" y="2000250"/>
            <a:ext cx="133350" cy="152400"/>
          </a:xfrm>
          <a:prstGeom prst="line">
            <a:avLst/>
          </a:prstGeom>
          <a:noFill/>
          <a:ln w="20955">
            <a:solidFill>
              <a:srgbClr val="E9E0CD"/>
            </a:solidFill>
          </a:ln>
        </p:spPr>
      </p:sp>
      <p:sp>
        <p:nvSpPr>
          <p:cNvPr id="8" name="text-72">
            <a:extLst>
              <a:ext uri="{FF2B5EF4-FFF2-40B4-BE49-F238E27FC236}">
                <a16:creationId xmlns:a16="http://schemas.microsoft.com/office/drawing/2014/main" id="{ADE904C8-27A3-47E3-ABD1-7E2395283CE6}"/>
              </a:ext>
            </a:extLst>
          </p:cNvPr>
          <p:cNvSpPr>
            <a:spLocks noGrp="1"/>
          </p:cNvSpPr>
          <p:nvPr/>
        </p:nvSpPr>
        <p:spPr>
          <a:xfrm>
            <a:off x="981075" y="1933575"/>
            <a:ext cx="4333875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FFFCF5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FFFCF5"/>
                </a:solidFill>
                <a:latin typeface="Arial"/>
                <a:ea typeface="Arial"/>
                <a:cs typeface="Arial"/>
              </a:rPr>
              <a:t>Централизация власти.</a:t>
            </a:r>
          </a:p>
        </p:txBody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E9DF389-A33B-44F5-8057-DA29CCF67C49}"/>
              </a:ext>
            </a:extLst>
          </p:cNvPr>
          <p:cNvSpPr>
            <a:spLocks noGrp="1"/>
          </p:cNvSpPr>
          <p:nvPr/>
        </p:nvSpPr>
        <p:spPr>
          <a:xfrm>
            <a:off x="628650" y="3086100"/>
            <a:ext cx="4714875" cy="0"/>
          </a:xfrm>
          <a:prstGeom prst="line">
            <a:avLst/>
          </a:prstGeom>
          <a:noFill/>
          <a:ln w="10478">
            <a:solidFill>
              <a:srgbClr val="687987"/>
            </a:solidFill>
          </a:ln>
        </p:spPr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78EE9E0-68C9-4BA0-97C2-6F8BF6283523}"/>
              </a:ext>
            </a:extLst>
          </p:cNvPr>
          <p:cNvSpPr>
            <a:spLocks noGrp="1"/>
          </p:cNvSpPr>
          <p:nvPr/>
        </p:nvSpPr>
        <p:spPr>
          <a:xfrm>
            <a:off x="628650" y="3514725"/>
            <a:ext cx="66675" cy="66675"/>
          </a:xfrm>
          <a:prstGeom prst="line">
            <a:avLst/>
          </a:prstGeom>
          <a:noFill/>
          <a:ln w="20955">
            <a:solidFill>
              <a:srgbClr val="E9E0CD"/>
            </a:solidFill>
          </a:ln>
        </p:spPr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CF4A44B6-8876-464B-9B37-E437089E4299}"/>
              </a:ext>
            </a:extLst>
          </p:cNvPr>
          <p:cNvSpPr>
            <a:spLocks noGrp="1"/>
          </p:cNvSpPr>
          <p:nvPr/>
        </p:nvSpPr>
        <p:spPr>
          <a:xfrm flipV="1">
            <a:off x="695325" y="3429000"/>
            <a:ext cx="133350" cy="152400"/>
          </a:xfrm>
          <a:prstGeom prst="line">
            <a:avLst/>
          </a:prstGeom>
          <a:noFill/>
          <a:ln w="20955">
            <a:solidFill>
              <a:srgbClr val="E9E0CD"/>
            </a:solidFill>
          </a:ln>
        </p:spPr>
      </p:sp>
      <p:sp>
        <p:nvSpPr>
          <p:cNvPr id="12" name="text-73">
            <a:extLst>
              <a:ext uri="{FF2B5EF4-FFF2-40B4-BE49-F238E27FC236}">
                <a16:creationId xmlns:a16="http://schemas.microsoft.com/office/drawing/2014/main" id="{845030A6-B481-467E-938B-4C0FC8ACEC5E}"/>
              </a:ext>
            </a:extLst>
          </p:cNvPr>
          <p:cNvSpPr>
            <a:spLocks noGrp="1"/>
          </p:cNvSpPr>
          <p:nvPr/>
        </p:nvSpPr>
        <p:spPr>
          <a:xfrm>
            <a:off x="981075" y="3362325"/>
            <a:ext cx="4333875" cy="1171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FFFCF5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FFFCF5"/>
                </a:solidFill>
                <a:latin typeface="Arial"/>
                <a:ea typeface="Arial"/>
                <a:cs typeface="Arial"/>
              </a:rPr>
              <a:t>Рост бюрократии и армии.</a:t>
            </a:r>
          </a:p>
        </p:txBody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80DFD554-D7DB-4E0A-ADA3-68ADC62F4A83}"/>
              </a:ext>
            </a:extLst>
          </p:cNvPr>
          <p:cNvSpPr>
            <a:spLocks noGrp="1"/>
          </p:cNvSpPr>
          <p:nvPr/>
        </p:nvSpPr>
        <p:spPr>
          <a:xfrm>
            <a:off x="6048375" y="2085975"/>
            <a:ext cx="66675" cy="66675"/>
          </a:xfrm>
          <a:prstGeom prst="line">
            <a:avLst/>
          </a:prstGeom>
          <a:noFill/>
          <a:ln w="20955">
            <a:solidFill>
              <a:srgbClr val="7D283B"/>
            </a:solidFill>
          </a:ln>
        </p:spPr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7EFF7282-3CF3-41B0-8D99-A612B38F6169}"/>
              </a:ext>
            </a:extLst>
          </p:cNvPr>
          <p:cNvSpPr>
            <a:spLocks noGrp="1"/>
          </p:cNvSpPr>
          <p:nvPr/>
        </p:nvSpPr>
        <p:spPr>
          <a:xfrm flipV="1">
            <a:off x="6115050" y="2000250"/>
            <a:ext cx="133350" cy="152400"/>
          </a:xfrm>
          <a:prstGeom prst="line">
            <a:avLst/>
          </a:prstGeom>
          <a:noFill/>
          <a:ln w="20955">
            <a:solidFill>
              <a:srgbClr val="7D283B"/>
            </a:solidFill>
          </a:ln>
        </p:spPr>
      </p:sp>
      <p:sp>
        <p:nvSpPr>
          <p:cNvPr id="15" name="text-74">
            <a:extLst>
              <a:ext uri="{FF2B5EF4-FFF2-40B4-BE49-F238E27FC236}">
                <a16:creationId xmlns:a16="http://schemas.microsoft.com/office/drawing/2014/main" id="{07579BC2-C276-4AA4-9935-7CD6933A27C2}"/>
              </a:ext>
            </a:extLst>
          </p:cNvPr>
          <p:cNvSpPr>
            <a:spLocks noGrp="1"/>
          </p:cNvSpPr>
          <p:nvPr/>
        </p:nvSpPr>
        <p:spPr>
          <a:xfrm>
            <a:off x="6038850" y="2466975"/>
            <a:ext cx="2476500" cy="1838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7D283B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7D283B"/>
                </a:solidFill>
                <a:latin typeface="Arial"/>
                <a:ea typeface="Arial"/>
                <a:cs typeface="Arial"/>
              </a:rPr>
              <a:t>Накопление проблем для будущего.</a:t>
            </a:r>
          </a:p>
        </p:txBody>
      </p:sp>
      <p:sp>
        <p:nvSpPr>
          <p:cNvPr id="16" name="text-75">
            <a:extLst>
              <a:ext uri="{FF2B5EF4-FFF2-40B4-BE49-F238E27FC236}">
                <a16:creationId xmlns:a16="http://schemas.microsoft.com/office/drawing/2014/main" id="{3BC26556-0972-4B06-A3F1-966BE884B956}"/>
              </a:ext>
            </a:extLst>
          </p:cNvPr>
          <p:cNvSpPr>
            <a:spLocks noGrp="1"/>
          </p:cNvSpPr>
          <p:nvPr/>
        </p:nvSpPr>
        <p:spPr>
          <a:xfrm>
            <a:off x="7219950" y="4867275"/>
            <a:ext cx="15430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6B665E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6B665E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25601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D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-76">
            <a:extLst>
              <a:ext uri="{FF2B5EF4-FFF2-40B4-BE49-F238E27FC236}">
                <a16:creationId xmlns:a16="http://schemas.microsoft.com/office/drawing/2014/main" id="{0CC972B0-AB68-40CC-9086-000E734A840D}"/>
              </a:ext>
            </a:extLst>
          </p:cNvPr>
          <p:cNvSpPr>
            <a:spLocks noGrp="1"/>
          </p:cNvSpPr>
          <p:nvPr/>
        </p:nvSpPr>
        <p:spPr>
          <a:xfrm>
            <a:off x="381000" y="257175"/>
            <a:ext cx="8382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 i="0">
                <a:solidFill>
                  <a:srgbClr val="FFFCF5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FFFCF5"/>
                </a:solidFill>
                <a:latin typeface="Georgia"/>
                <a:ea typeface="Georgia"/>
                <a:cs typeface="Georgia"/>
              </a:rPr>
              <a:t>Выводы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A2430917-26FB-4D30-9B9F-B619DAFB482D}"/>
              </a:ext>
            </a:extLst>
          </p:cNvPr>
          <p:cNvSpPr>
            <a:spLocks noGrp="1"/>
          </p:cNvSpPr>
          <p:nvPr/>
        </p:nvSpPr>
        <p:spPr>
          <a:xfrm>
            <a:off x="381000" y="904875"/>
            <a:ext cx="8382000" cy="0"/>
          </a:xfrm>
          <a:prstGeom prst="line">
            <a:avLst/>
          </a:prstGeom>
          <a:noFill/>
          <a:ln w="10478">
            <a:solidFill>
              <a:srgbClr val="B19867"/>
            </a:solidFill>
          </a:ln>
        </p:spPr>
      </p:sp>
      <p:sp>
        <p:nvSpPr>
          <p:cNvPr id="3" name="text-77">
            <a:extLst>
              <a:ext uri="{FF2B5EF4-FFF2-40B4-BE49-F238E27FC236}">
                <a16:creationId xmlns:a16="http://schemas.microsoft.com/office/drawing/2014/main" id="{DBE046B0-18AA-4BE8-8C1C-1427E7A77019}"/>
              </a:ext>
            </a:extLst>
          </p:cNvPr>
          <p:cNvSpPr>
            <a:spLocks noGrp="1"/>
          </p:cNvSpPr>
          <p:nvPr/>
        </p:nvSpPr>
        <p:spPr>
          <a:xfrm>
            <a:off x="381000" y="1019175"/>
            <a:ext cx="83820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 i="1">
                <a:solidFill>
                  <a:srgbClr val="E9E0CD"/>
                </a:solidFill>
                <a:latin typeface="Georgia"/>
                <a:ea typeface="Georgia"/>
                <a:cs typeface="Georgia"/>
              </a:defRPr>
            </a:pPr>
            <a:r>
              <a:rPr sz="2100" b="0" i="1">
                <a:solidFill>
                  <a:srgbClr val="E9E0CD"/>
                </a:solidFill>
                <a:latin typeface="Georgia"/>
                <a:ea typeface="Georgia"/>
                <a:cs typeface="Georgia"/>
              </a:rPr>
              <a:t>Франция — образец абсолютизма</a:t>
            </a:r>
          </a:p>
        </p:txBody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6A56A8ED-69D6-4921-B2B7-E96738851C92}"/>
              </a:ext>
            </a:extLst>
          </p:cNvPr>
          <p:cNvSpPr>
            <a:spLocks noGrp="1"/>
          </p:cNvSpPr>
          <p:nvPr/>
        </p:nvSpPr>
        <p:spPr>
          <a:xfrm>
            <a:off x="381000" y="1724025"/>
            <a:ext cx="66675" cy="66675"/>
          </a:xfrm>
          <a:prstGeom prst="line">
            <a:avLst/>
          </a:prstGeom>
          <a:noFill/>
          <a:ln w="20955">
            <a:solidFill>
              <a:srgbClr val="E9E0CD"/>
            </a:solidFill>
          </a:ln>
        </p:spPr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F14FD6F7-FF5C-48EF-9CD3-3F2DDEED3137}"/>
              </a:ext>
            </a:extLst>
          </p:cNvPr>
          <p:cNvSpPr>
            <a:spLocks noGrp="1"/>
          </p:cNvSpPr>
          <p:nvPr/>
        </p:nvSpPr>
        <p:spPr>
          <a:xfrm flipV="1">
            <a:off x="447675" y="1638300"/>
            <a:ext cx="133350" cy="152400"/>
          </a:xfrm>
          <a:prstGeom prst="line">
            <a:avLst/>
          </a:prstGeom>
          <a:noFill/>
          <a:ln w="20955">
            <a:solidFill>
              <a:srgbClr val="E9E0CD"/>
            </a:solidFill>
          </a:ln>
        </p:spPr>
      </p:sp>
      <p:sp>
        <p:nvSpPr>
          <p:cNvPr id="6" name="text-78">
            <a:extLst>
              <a:ext uri="{FF2B5EF4-FFF2-40B4-BE49-F238E27FC236}">
                <a16:creationId xmlns:a16="http://schemas.microsoft.com/office/drawing/2014/main" id="{D36B83A0-22B5-454B-A393-B561BBC55EE5}"/>
              </a:ext>
            </a:extLst>
          </p:cNvPr>
          <p:cNvSpPr>
            <a:spLocks noGrp="1"/>
          </p:cNvSpPr>
          <p:nvPr/>
        </p:nvSpPr>
        <p:spPr>
          <a:xfrm>
            <a:off x="733425" y="1524000"/>
            <a:ext cx="802957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 i="0">
                <a:solidFill>
                  <a:srgbClr val="E9E0CD"/>
                </a:solidFill>
                <a:latin typeface="Arial"/>
                <a:ea typeface="Arial"/>
                <a:cs typeface="Arial"/>
              </a:defRPr>
            </a:pPr>
            <a:r>
              <a:rPr sz="3825" b="0">
                <a:solidFill>
                  <a:srgbClr val="FFFCF5"/>
                </a:solidFill>
                <a:latin typeface="Georgia"/>
                <a:ea typeface="Georgia"/>
                <a:cs typeface="Georgia"/>
              </a:rPr>
              <a:t>XVI–XVII вв.</a:t>
            </a:r>
            <a:r>
              <a:t> — путь к могуществу.</a:t>
            </a:r>
          </a:p>
        </p:txBody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D9B0EE60-F18A-40A3-BB3F-45F123F9D9F9}"/>
              </a:ext>
            </a:extLst>
          </p:cNvPr>
          <p:cNvSpPr>
            <a:spLocks noGrp="1"/>
          </p:cNvSpPr>
          <p:nvPr/>
        </p:nvSpPr>
        <p:spPr>
          <a:xfrm>
            <a:off x="381000" y="2619375"/>
            <a:ext cx="8382000" cy="0"/>
          </a:xfrm>
          <a:prstGeom prst="line">
            <a:avLst/>
          </a:prstGeom>
          <a:noFill/>
          <a:ln w="10478">
            <a:solidFill>
              <a:srgbClr val="6C7B85"/>
            </a:solidFill>
          </a:ln>
        </p:spPr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686DA4A5-2861-4838-9511-4C6873D3D62C}"/>
              </a:ext>
            </a:extLst>
          </p:cNvPr>
          <p:cNvSpPr>
            <a:spLocks noGrp="1"/>
          </p:cNvSpPr>
          <p:nvPr/>
        </p:nvSpPr>
        <p:spPr>
          <a:xfrm>
            <a:off x="381000" y="3009900"/>
            <a:ext cx="66675" cy="66675"/>
          </a:xfrm>
          <a:prstGeom prst="line">
            <a:avLst/>
          </a:prstGeom>
          <a:noFill/>
          <a:ln w="20955">
            <a:solidFill>
              <a:srgbClr val="E9E0CD"/>
            </a:solidFill>
          </a:ln>
        </p:spPr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B311410-AC22-414C-BD96-43B2D2839CFD}"/>
              </a:ext>
            </a:extLst>
          </p:cNvPr>
          <p:cNvSpPr>
            <a:spLocks noGrp="1"/>
          </p:cNvSpPr>
          <p:nvPr/>
        </p:nvSpPr>
        <p:spPr>
          <a:xfrm flipV="1">
            <a:off x="447675" y="2924175"/>
            <a:ext cx="133350" cy="152400"/>
          </a:xfrm>
          <a:prstGeom prst="line">
            <a:avLst/>
          </a:prstGeom>
          <a:noFill/>
          <a:ln w="20955">
            <a:solidFill>
              <a:srgbClr val="E9E0CD"/>
            </a:solidFill>
          </a:ln>
        </p:spPr>
      </p:sp>
      <p:sp>
        <p:nvSpPr>
          <p:cNvPr id="10" name="text-79">
            <a:extLst>
              <a:ext uri="{FF2B5EF4-FFF2-40B4-BE49-F238E27FC236}">
                <a16:creationId xmlns:a16="http://schemas.microsoft.com/office/drawing/2014/main" id="{D4AAD2EF-3D1E-4B30-96F2-68F0DC7EB680}"/>
              </a:ext>
            </a:extLst>
          </p:cNvPr>
          <p:cNvSpPr>
            <a:spLocks noGrp="1"/>
          </p:cNvSpPr>
          <p:nvPr/>
        </p:nvSpPr>
        <p:spPr>
          <a:xfrm>
            <a:off x="733425" y="2809875"/>
            <a:ext cx="8029575" cy="942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FFFCF5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FFFCF5"/>
                </a:solidFill>
                <a:latin typeface="Arial"/>
                <a:ea typeface="Arial"/>
                <a:cs typeface="Arial"/>
              </a:rPr>
              <a:t>Короли подчинили аристократию, церковь, парламенты.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C0857CF-9B3B-4F57-85AB-FB3E1C2ED64C}"/>
              </a:ext>
            </a:extLst>
          </p:cNvPr>
          <p:cNvSpPr>
            <a:spLocks noGrp="1"/>
          </p:cNvSpPr>
          <p:nvPr/>
        </p:nvSpPr>
        <p:spPr>
          <a:xfrm>
            <a:off x="381000" y="3886200"/>
            <a:ext cx="8382000" cy="857250"/>
          </a:xfrm>
          <a:prstGeom prst="rect">
            <a:avLst/>
          </a:prstGeom>
          <a:solidFill>
            <a:srgbClr val="7D283B"/>
          </a:solidFill>
          <a:ln w="0">
            <a:noFill/>
          </a:ln>
        </p:spPr>
      </p:sp>
      <p:sp>
        <p:nv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B299338C-0F6A-4842-A334-AF4C41865975}"/>
              </a:ext>
            </a:extLst>
          </p:cNvPr>
          <p:cNvSpPr>
            <a:spLocks noGrp="1"/>
          </p:cNvSpPr>
          <p:nvPr/>
        </p:nvSpPr>
        <p:spPr>
          <a:xfrm>
            <a:off x="590550" y="4229100"/>
            <a:ext cx="66675" cy="66675"/>
          </a:xfrm>
          <a:prstGeom prst="line">
            <a:avLst/>
          </a:prstGeom>
          <a:noFill/>
          <a:ln w="20955">
            <a:solidFill>
              <a:srgbClr val="E9E0CD"/>
            </a:solidFill>
          </a:ln>
        </p:spPr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93C229D6-06AE-45DB-8160-1734A232F7B0}"/>
              </a:ext>
            </a:extLst>
          </p:cNvPr>
          <p:cNvSpPr>
            <a:spLocks noGrp="1"/>
          </p:cNvSpPr>
          <p:nvPr/>
        </p:nvSpPr>
        <p:spPr>
          <a:xfrm flipV="1">
            <a:off x="657225" y="4143375"/>
            <a:ext cx="133350" cy="152400"/>
          </a:xfrm>
          <a:prstGeom prst="line">
            <a:avLst/>
          </a:prstGeom>
          <a:noFill/>
          <a:ln w="20955">
            <a:solidFill>
              <a:srgbClr val="E9E0CD"/>
            </a:solidFill>
          </a:ln>
        </p:spPr>
      </p:sp>
      <p:sp>
        <p:nvSpPr>
          <p:cNvPr id="14" name="text-80">
            <a:extLst>
              <a:ext uri="{FF2B5EF4-FFF2-40B4-BE49-F238E27FC236}">
                <a16:creationId xmlns:a16="http://schemas.microsoft.com/office/drawing/2014/main" id="{7BEC19CE-145F-4EF8-9EF2-69BCC6816E0A}"/>
              </a:ext>
            </a:extLst>
          </p:cNvPr>
          <p:cNvSpPr>
            <a:spLocks noGrp="1"/>
          </p:cNvSpPr>
          <p:nvPr/>
        </p:nvSpPr>
        <p:spPr>
          <a:xfrm>
            <a:off x="942975" y="4029075"/>
            <a:ext cx="75438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FFFCF5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FFFCF5"/>
                </a:solidFill>
                <a:latin typeface="Arial"/>
                <a:ea typeface="Arial"/>
                <a:cs typeface="Arial"/>
              </a:rPr>
              <a:t>Цена — религиозные конфликты и экономические потери.</a:t>
            </a:r>
          </a:p>
        </p:txBody>
      </p:sp>
      <p:sp>
        <p:nvSpPr>
          <p:cNvPr id="15" name="text-81">
            <a:extLst>
              <a:ext uri="{FF2B5EF4-FFF2-40B4-BE49-F238E27FC236}">
                <a16:creationId xmlns:a16="http://schemas.microsoft.com/office/drawing/2014/main" id="{E2FC4F45-68C3-4258-A21E-80968BFE85ED}"/>
              </a:ext>
            </a:extLst>
          </p:cNvPr>
          <p:cNvSpPr>
            <a:spLocks noGrp="1"/>
          </p:cNvSpPr>
          <p:nvPr/>
        </p:nvSpPr>
        <p:spPr>
          <a:xfrm>
            <a:off x="7219950" y="4867275"/>
            <a:ext cx="15430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E9E0CD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E9E0CD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794868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-82">
            <a:extLst>
              <a:ext uri="{FF2B5EF4-FFF2-40B4-BE49-F238E27FC236}">
                <a16:creationId xmlns:a16="http://schemas.microsoft.com/office/drawing/2014/main" id="{544E97BA-C79A-42B1-B53B-F6EBB6D7EB9F}"/>
              </a:ext>
            </a:extLst>
          </p:cNvPr>
          <p:cNvSpPr>
            <a:spLocks noGrp="1"/>
          </p:cNvSpPr>
          <p:nvPr/>
        </p:nvSpPr>
        <p:spPr>
          <a:xfrm>
            <a:off x="381000" y="257175"/>
            <a:ext cx="8382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Домашнее задание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351F2796-79B2-4D6D-9BAD-F27CB9D3E17A}"/>
              </a:ext>
            </a:extLst>
          </p:cNvPr>
          <p:cNvSpPr>
            <a:spLocks noGrp="1"/>
          </p:cNvSpPr>
          <p:nvPr/>
        </p:nvSpPr>
        <p:spPr>
          <a:xfrm>
            <a:off x="381000" y="904875"/>
            <a:ext cx="8382000" cy="0"/>
          </a:xfrm>
          <a:prstGeom prst="line">
            <a:avLst/>
          </a:prstGeom>
          <a:noFill/>
          <a:ln w="10478">
            <a:solidFill>
              <a:srgbClr val="D8CFBE"/>
            </a:solidFill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5FFA9F4-31A8-4CD3-BAC4-75050F2C4CDC}"/>
              </a:ext>
            </a:extLst>
          </p:cNvPr>
          <p:cNvSpPr>
            <a:spLocks noGrp="1"/>
          </p:cNvSpPr>
          <p:nvPr/>
        </p:nvSpPr>
        <p:spPr>
          <a:xfrm>
            <a:off x="381000" y="1228725"/>
            <a:ext cx="2390775" cy="3486150"/>
          </a:xfrm>
          <a:prstGeom prst="rect">
            <a:avLst/>
          </a:prstGeom>
          <a:solidFill>
            <a:srgbClr val="162D43"/>
          </a:solidFill>
          <a:ln w="0">
            <a:noFill/>
          </a:ln>
        </p:spPr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A3444EB-9C54-4168-8DB9-74393A084BAE}"/>
              </a:ext>
            </a:extLst>
          </p:cNvPr>
          <p:cNvSpPr>
            <a:spLocks noGrp="1"/>
          </p:cNvSpPr>
          <p:nvPr/>
        </p:nvSpPr>
        <p:spPr>
          <a:xfrm>
            <a:off x="590550" y="1733550"/>
            <a:ext cx="66675" cy="66675"/>
          </a:xfrm>
          <a:prstGeom prst="line">
            <a:avLst/>
          </a:prstGeom>
          <a:noFill/>
          <a:ln w="20955">
            <a:solidFill>
              <a:srgbClr val="E9E0CD"/>
            </a:solidFill>
          </a:ln>
        </p:spPr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ABC1C12C-12DF-41E5-BF9E-75AA54F6A5CD}"/>
              </a:ext>
            </a:extLst>
          </p:cNvPr>
          <p:cNvSpPr>
            <a:spLocks noGrp="1"/>
          </p:cNvSpPr>
          <p:nvPr/>
        </p:nvSpPr>
        <p:spPr>
          <a:xfrm flipV="1">
            <a:off x="657225" y="1647825"/>
            <a:ext cx="133350" cy="152400"/>
          </a:xfrm>
          <a:prstGeom prst="line">
            <a:avLst/>
          </a:prstGeom>
          <a:noFill/>
          <a:ln w="20955">
            <a:solidFill>
              <a:srgbClr val="E9E0CD"/>
            </a:solidFill>
          </a:ln>
        </p:spPr>
      </p:sp>
      <p:sp>
        <p:nvSpPr>
          <p:cNvPr id="6" name="text-83">
            <a:extLst>
              <a:ext uri="{FF2B5EF4-FFF2-40B4-BE49-F238E27FC236}">
                <a16:creationId xmlns:a16="http://schemas.microsoft.com/office/drawing/2014/main" id="{1F269301-6A95-4DEA-82FD-84FE859A1686}"/>
              </a:ext>
            </a:extLst>
          </p:cNvPr>
          <p:cNvSpPr>
            <a:spLocks noGrp="1"/>
          </p:cNvSpPr>
          <p:nvPr/>
        </p:nvSpPr>
        <p:spPr>
          <a:xfrm>
            <a:off x="609600" y="2038350"/>
            <a:ext cx="1971675" cy="1847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E9E0CD"/>
                </a:solidFill>
                <a:latin typeface="Arial"/>
                <a:ea typeface="Arial"/>
                <a:cs typeface="Arial"/>
              </a:defRPr>
            </a:pPr>
            <a:r>
              <a:t>Прочитать </a:t>
            </a:r>
            <a:r>
              <a:rPr sz="5325" b="0">
                <a:solidFill>
                  <a:srgbClr val="FFFCF5"/>
                </a:solidFill>
                <a:latin typeface="Georgia"/>
                <a:ea typeface="Georgia"/>
                <a:cs typeface="Georgia"/>
              </a:rPr>
              <a:t>§10.</a:t>
            </a:r>
          </a:p>
        </p:txBody>
      </p:sp>
      <p:sp>
        <p:nvSpPr>
          <p:cNvPr id="7" name="text-84">
            <a:extLst>
              <a:ext uri="{FF2B5EF4-FFF2-40B4-BE49-F238E27FC236}">
                <a16:creationId xmlns:a16="http://schemas.microsoft.com/office/drawing/2014/main" id="{364EB70E-FB51-4A13-8C36-CD91F349FB08}"/>
              </a:ext>
            </a:extLst>
          </p:cNvPr>
          <p:cNvSpPr>
            <a:spLocks noGrp="1"/>
          </p:cNvSpPr>
          <p:nvPr/>
        </p:nvSpPr>
        <p:spPr>
          <a:xfrm>
            <a:off x="3152775" y="1314450"/>
            <a:ext cx="56102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700" b="0" i="0">
                <a:solidFill>
                  <a:srgbClr val="7D283B"/>
                </a:solidFill>
                <a:latin typeface="Georgia"/>
                <a:ea typeface="Georgia"/>
                <a:cs typeface="Georgia"/>
              </a:defRPr>
            </a:pPr>
            <a:r>
              <a:rPr sz="2700" b="0" i="0">
                <a:solidFill>
                  <a:srgbClr val="7D283B"/>
                </a:solidFill>
                <a:latin typeface="Georgia"/>
                <a:ea typeface="Georgia"/>
                <a:cs typeface="Georgia"/>
              </a:rPr>
              <a:t>На выбор:</a:t>
            </a:r>
          </a:p>
        </p:txBody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19B41C81-489C-4893-9410-DA9C93D9AE02}"/>
              </a:ext>
            </a:extLst>
          </p:cNvPr>
          <p:cNvSpPr>
            <a:spLocks noGrp="1"/>
          </p:cNvSpPr>
          <p:nvPr/>
        </p:nvSpPr>
        <p:spPr>
          <a:xfrm>
            <a:off x="3162300" y="2143125"/>
            <a:ext cx="66675" cy="66675"/>
          </a:xfrm>
          <a:prstGeom prst="line">
            <a:avLst/>
          </a:prstGeom>
          <a:noFill/>
          <a:ln w="20955">
            <a:solidFill>
              <a:srgbClr val="7D283B"/>
            </a:solidFill>
          </a:ln>
        </p:spPr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A89E0571-A2E2-422E-BB5A-2FC081762B16}"/>
              </a:ext>
            </a:extLst>
          </p:cNvPr>
          <p:cNvSpPr>
            <a:spLocks noGrp="1"/>
          </p:cNvSpPr>
          <p:nvPr/>
        </p:nvSpPr>
        <p:spPr>
          <a:xfrm flipV="1">
            <a:off x="3228975" y="2057400"/>
            <a:ext cx="133350" cy="152400"/>
          </a:xfrm>
          <a:prstGeom prst="line">
            <a:avLst/>
          </a:prstGeom>
          <a:noFill/>
          <a:ln w="20955">
            <a:solidFill>
              <a:srgbClr val="7D283B"/>
            </a:solidFill>
          </a:ln>
        </p:spPr>
      </p:sp>
      <p:sp>
        <p:nvSpPr>
          <p:cNvPr id="10" name="text-85">
            <a:extLst>
              <a:ext uri="{FF2B5EF4-FFF2-40B4-BE49-F238E27FC236}">
                <a16:creationId xmlns:a16="http://schemas.microsoft.com/office/drawing/2014/main" id="{2B8D4802-5CB6-4657-86BC-E9E36CF6AE8E}"/>
              </a:ext>
            </a:extLst>
          </p:cNvPr>
          <p:cNvSpPr>
            <a:spLocks noGrp="1"/>
          </p:cNvSpPr>
          <p:nvPr/>
        </p:nvSpPr>
        <p:spPr>
          <a:xfrm>
            <a:off x="3533775" y="2009775"/>
            <a:ext cx="5229225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Подготовить доклад о роли Версаля.</a:t>
            </a:r>
          </a:p>
        </p:txBody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78D3781D-4A2F-45AB-AAB9-D4D061828269}"/>
              </a:ext>
            </a:extLst>
          </p:cNvPr>
          <p:cNvSpPr>
            <a:spLocks noGrp="1"/>
          </p:cNvSpPr>
          <p:nvPr/>
        </p:nvSpPr>
        <p:spPr>
          <a:xfrm>
            <a:off x="3533775" y="2838450"/>
            <a:ext cx="5229225" cy="0"/>
          </a:xfrm>
          <a:prstGeom prst="line">
            <a:avLst/>
          </a:prstGeom>
          <a:noFill/>
          <a:ln w="10478">
            <a:solidFill>
              <a:srgbClr val="D8CFBE"/>
            </a:solidFill>
          </a:ln>
        </p:spPr>
      </p:sp>
      <p:sp>
        <p:nv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C2CB6134-DBC7-4C47-8CC8-714ED9C7C9ED}"/>
              </a:ext>
            </a:extLst>
          </p:cNvPr>
          <p:cNvSpPr>
            <a:spLocks noGrp="1"/>
          </p:cNvSpPr>
          <p:nvPr/>
        </p:nvSpPr>
        <p:spPr>
          <a:xfrm>
            <a:off x="3162300" y="3095625"/>
            <a:ext cx="66675" cy="66675"/>
          </a:xfrm>
          <a:prstGeom prst="line">
            <a:avLst/>
          </a:prstGeom>
          <a:noFill/>
          <a:ln w="20955">
            <a:solidFill>
              <a:srgbClr val="7D283B"/>
            </a:solidFill>
          </a:ln>
        </p:spPr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1F1DDFED-DACD-4D82-849A-96E8AD50A706}"/>
              </a:ext>
            </a:extLst>
          </p:cNvPr>
          <p:cNvSpPr>
            <a:spLocks noGrp="1"/>
          </p:cNvSpPr>
          <p:nvPr/>
        </p:nvSpPr>
        <p:spPr>
          <a:xfrm flipV="1">
            <a:off x="3228975" y="3009900"/>
            <a:ext cx="133350" cy="152400"/>
          </a:xfrm>
          <a:prstGeom prst="line">
            <a:avLst/>
          </a:prstGeom>
          <a:noFill/>
          <a:ln w="20955">
            <a:solidFill>
              <a:srgbClr val="7D283B"/>
            </a:solidFill>
          </a:ln>
        </p:spPr>
      </p:sp>
      <p:sp>
        <p:nvSpPr>
          <p:cNvPr id="14" name="text-86">
            <a:extLst>
              <a:ext uri="{FF2B5EF4-FFF2-40B4-BE49-F238E27FC236}">
                <a16:creationId xmlns:a16="http://schemas.microsoft.com/office/drawing/2014/main" id="{AC8A1C71-E878-4F55-966A-ED1CFB967100}"/>
              </a:ext>
            </a:extLst>
          </p:cNvPr>
          <p:cNvSpPr>
            <a:spLocks noGrp="1"/>
          </p:cNvSpPr>
          <p:nvPr/>
        </p:nvSpPr>
        <p:spPr>
          <a:xfrm>
            <a:off x="3533775" y="2962275"/>
            <a:ext cx="5229225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Сравнить политику Генриха IV и Людовика XIV.</a:t>
            </a:r>
          </a:p>
        </p:txBody>
      </p:sp>
      <p:sp>
        <p:nv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D8E133D6-AF43-4CC2-8195-448396AC734B}"/>
              </a:ext>
            </a:extLst>
          </p:cNvPr>
          <p:cNvSpPr>
            <a:spLocks noGrp="1"/>
          </p:cNvSpPr>
          <p:nvPr/>
        </p:nvSpPr>
        <p:spPr>
          <a:xfrm>
            <a:off x="3533775" y="3790950"/>
            <a:ext cx="5229225" cy="0"/>
          </a:xfrm>
          <a:prstGeom prst="line">
            <a:avLst/>
          </a:prstGeom>
          <a:noFill/>
          <a:ln w="10478">
            <a:solidFill>
              <a:srgbClr val="D8CFBE"/>
            </a:solidFill>
          </a:ln>
        </p:spPr>
      </p:sp>
      <p:sp>
        <p:nv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D862083-62DF-4575-9142-190A92446A92}"/>
              </a:ext>
            </a:extLst>
          </p:cNvPr>
          <p:cNvSpPr>
            <a:spLocks noGrp="1"/>
          </p:cNvSpPr>
          <p:nvPr/>
        </p:nvSpPr>
        <p:spPr>
          <a:xfrm>
            <a:off x="3162300" y="4048125"/>
            <a:ext cx="66675" cy="66675"/>
          </a:xfrm>
          <a:prstGeom prst="line">
            <a:avLst/>
          </a:prstGeom>
          <a:noFill/>
          <a:ln w="20955">
            <a:solidFill>
              <a:srgbClr val="7D283B"/>
            </a:solidFill>
          </a:ln>
        </p:spPr>
      </p:sp>
      <p:sp>
        <p:nv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15F43CC3-6020-474A-ACFE-9B183B789AC0}"/>
              </a:ext>
            </a:extLst>
          </p:cNvPr>
          <p:cNvSpPr>
            <a:spLocks noGrp="1"/>
          </p:cNvSpPr>
          <p:nvPr/>
        </p:nvSpPr>
        <p:spPr>
          <a:xfrm flipV="1">
            <a:off x="3228975" y="3962400"/>
            <a:ext cx="133350" cy="152400"/>
          </a:xfrm>
          <a:prstGeom prst="line">
            <a:avLst/>
          </a:prstGeom>
          <a:noFill/>
          <a:ln w="20955">
            <a:solidFill>
              <a:srgbClr val="7D283B"/>
            </a:solidFill>
          </a:ln>
        </p:spPr>
      </p:sp>
      <p:sp>
        <p:nvSpPr>
          <p:cNvPr id="18" name="text-87">
            <a:extLst>
              <a:ext uri="{FF2B5EF4-FFF2-40B4-BE49-F238E27FC236}">
                <a16:creationId xmlns:a16="http://schemas.microsoft.com/office/drawing/2014/main" id="{5ADD8327-8E41-4B4C-857B-148FFA394D46}"/>
              </a:ext>
            </a:extLst>
          </p:cNvPr>
          <p:cNvSpPr>
            <a:spLocks noGrp="1"/>
          </p:cNvSpPr>
          <p:nvPr/>
        </p:nvSpPr>
        <p:spPr>
          <a:xfrm>
            <a:off x="3533775" y="3914775"/>
            <a:ext cx="5229225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Объяснить, почему абсолютизм стал возможен во Франции.</a:t>
            </a:r>
          </a:p>
        </p:txBody>
      </p:sp>
      <p:sp>
        <p:nvSpPr>
          <p:cNvPr id="19" name="text-88">
            <a:extLst>
              <a:ext uri="{FF2B5EF4-FFF2-40B4-BE49-F238E27FC236}">
                <a16:creationId xmlns:a16="http://schemas.microsoft.com/office/drawing/2014/main" id="{A23FC89C-D9DE-4BEA-ABEE-9FE54E3B2670}"/>
              </a:ext>
            </a:extLst>
          </p:cNvPr>
          <p:cNvSpPr>
            <a:spLocks noGrp="1"/>
          </p:cNvSpPr>
          <p:nvPr/>
        </p:nvSpPr>
        <p:spPr>
          <a:xfrm>
            <a:off x="7219950" y="4867275"/>
            <a:ext cx="15430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6B665E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6B665E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5491333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380</Words>
  <Application>Microsoft Office PowerPoint</Application>
  <DocSecurity>0</DocSecurity>
  <PresentationFormat>Экран (16:9)</PresentationFormat>
  <Paragraphs>90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2026-09-21T14:47:16Z</dcterms:created>
  <dcterms:modified xsi:type="dcterms:W3CDTF">2026-09-21T16:00:51Z</dcterms:modified>
</cp:coreProperties>
</file>