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6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l="16222" r="16222"/>
          <a:stretch>
            <a:fillRect/>
          </a:stretch>
        </p:blipFill>
        <p:spPr>
          <a:xfrm>
            <a:off x="6486525" y="0"/>
            <a:ext cx="5705475" cy="63341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42E833-A54D-44EC-A2E8-6B442614E733}"/>
              </a:ext>
            </a:extLst>
          </p:cNvPr>
          <p:cNvSpPr>
            <a:spLocks noGrp="1"/>
          </p:cNvSpPr>
          <p:nvPr/>
        </p:nvSpPr>
        <p:spPr>
          <a:xfrm>
            <a:off x="6372225" y="0"/>
            <a:ext cx="114300" cy="6334125"/>
          </a:xfrm>
          <a:prstGeom prst="rect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D40ADD-049B-4752-8916-58BAB8A4E7FF}"/>
              </a:ext>
            </a:extLst>
          </p:cNvPr>
          <p:cNvSpPr>
            <a:spLocks noGrp="1"/>
          </p:cNvSpPr>
          <p:nvPr/>
        </p:nvSpPr>
        <p:spPr>
          <a:xfrm>
            <a:off x="0" y="6334125"/>
            <a:ext cx="12192000" cy="523875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4" name="s2-o0-part0">
            <a:extLst>
              <a:ext uri="{FF2B5EF4-FFF2-40B4-BE49-F238E27FC236}">
                <a16:creationId xmlns:a16="http://schemas.microsoft.com/office/drawing/2014/main" id="{BCC868F6-5610-4E6D-BC5C-8655331BCF69}"/>
              </a:ext>
            </a:extLst>
          </p:cNvPr>
          <p:cNvSpPr>
            <a:spLocks noGrp="1"/>
          </p:cNvSpPr>
          <p:nvPr/>
        </p:nvSpPr>
        <p:spPr>
          <a:xfrm>
            <a:off x="542925" y="600075"/>
            <a:ext cx="523875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025" b="0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216D6B"/>
                </a:solidFill>
                <a:latin typeface="Arial"/>
                <a:ea typeface="Arial"/>
                <a:cs typeface="Arial"/>
              </a:rPr>
              <a:t>История Средних веков 6 класс</a:t>
            </a:r>
          </a:p>
        </p:txBody>
      </p:sp>
      <p:sp>
        <p:nvSpPr>
          <p:cNvPr id="5" name="s2-o1-part0">
            <a:extLst>
              <a:ext uri="{FF2B5EF4-FFF2-40B4-BE49-F238E27FC236}">
                <a16:creationId xmlns:a16="http://schemas.microsoft.com/office/drawing/2014/main" id="{F8063E94-90A6-4DBB-805F-F1AF677CF4D4}"/>
              </a:ext>
            </a:extLst>
          </p:cNvPr>
          <p:cNvSpPr>
            <a:spLocks noGrp="1"/>
          </p:cNvSpPr>
          <p:nvPr/>
        </p:nvSpPr>
        <p:spPr>
          <a:xfrm>
            <a:off x="533400" y="1847850"/>
            <a:ext cx="5705475" cy="3924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50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50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Арабский</a:t>
            </a:r>
          </a:p>
          <a:p>
            <a:pPr algn="l">
              <a:lnSpc>
                <a:spcPct val="107000"/>
              </a:lnSpc>
              <a:buNone/>
              <a:defRPr sz="50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50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халифат,</a:t>
            </a:r>
          </a:p>
          <a:p>
            <a:pPr algn="l">
              <a:lnSpc>
                <a:spcPct val="107000"/>
              </a:lnSpc>
              <a:buNone/>
              <a:defRPr sz="50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50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 его расцвет</a:t>
            </a:r>
          </a:p>
          <a:p>
            <a:pPr algn="l">
              <a:lnSpc>
                <a:spcPct val="107000"/>
              </a:lnSpc>
              <a:buNone/>
              <a:defRPr sz="50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50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и распад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85F1F0C-39B5-4897-B105-D620053288E2}"/>
              </a:ext>
            </a:extLst>
          </p:cNvPr>
          <p:cNvSpPr>
            <a:spLocks noGrp="1"/>
          </p:cNvSpPr>
          <p:nvPr/>
        </p:nvSpPr>
        <p:spPr>
          <a:xfrm>
            <a:off x="552450" y="1514475"/>
            <a:ext cx="1476375" cy="0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7" name="brand-signature">
            <a:extLst>
              <a:ext uri="{FF2B5EF4-FFF2-40B4-BE49-F238E27FC236}">
                <a16:creationId xmlns:a16="http://schemas.microsoft.com/office/drawing/2014/main" id="{455A1EA8-7070-47B1-B18D-AD4703BFEDED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D9D0C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D9D0C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46280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11-o0-part0">
            <a:extLst>
              <a:ext uri="{FF2B5EF4-FFF2-40B4-BE49-F238E27FC236}">
                <a16:creationId xmlns:a16="http://schemas.microsoft.com/office/drawing/2014/main" id="{ADC3BBD9-FD21-4D7B-BA3C-A3B95BD68EFF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2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Величественные мечети и изящное искусство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82649" y="1752600"/>
            <a:ext cx="6159452" cy="4105275"/>
          </a:xfrm>
          <a:prstGeom prst="rect">
            <a:avLst/>
          </a:prstGeom>
        </p:spPr>
      </p:pic>
      <p:sp>
        <p:nvSpPr>
          <p:cNvPr id="3" name="s11-o3-part0">
            <a:extLst>
              <a:ext uri="{FF2B5EF4-FFF2-40B4-BE49-F238E27FC236}">
                <a16:creationId xmlns:a16="http://schemas.microsoft.com/office/drawing/2014/main" id="{8F46795A-1313-42A3-BEC5-6E98E7C62D89}"/>
              </a:ext>
            </a:extLst>
          </p:cNvPr>
          <p:cNvSpPr>
            <a:spLocks noGrp="1"/>
          </p:cNvSpPr>
          <p:nvPr/>
        </p:nvSpPr>
        <p:spPr>
          <a:xfrm>
            <a:off x="495300" y="5857875"/>
            <a:ext cx="65532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00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Минарет</a:t>
            </a:r>
            <a:r>
              <a:rPr sz="2100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 башня для призыва на молитву</a:t>
            </a:r>
          </a:p>
        </p:txBody>
      </p:sp>
      <p:sp>
        <p:nvSpPr>
          <p:cNvPr id="4" name="s11-o1-part0">
            <a:extLst>
              <a:ext uri="{FF2B5EF4-FFF2-40B4-BE49-F238E27FC236}">
                <a16:creationId xmlns:a16="http://schemas.microsoft.com/office/drawing/2014/main" id="{CAEEFCE9-1726-42B2-8A72-39F925487647}"/>
              </a:ext>
            </a:extLst>
          </p:cNvPr>
          <p:cNvSpPr>
            <a:spLocks noGrp="1"/>
          </p:cNvSpPr>
          <p:nvPr/>
        </p:nvSpPr>
        <p:spPr>
          <a:xfrm>
            <a:off x="7391400" y="1657350"/>
            <a:ext cx="4286250" cy="2124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1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213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Мечеть</a:t>
            </a:r>
            <a:r>
              <a:rPr sz="221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 мусульманский храм с михрабом (нишей, указывающей направление на Мекку), внутренним двором с фонтаном для омовения и куполом</a:t>
            </a:r>
          </a:p>
        </p:txBody>
      </p:sp>
      <p:sp>
        <p:nvSpPr>
          <p:cNvPr id="5" name="s11-o2-part0">
            <a:extLst>
              <a:ext uri="{FF2B5EF4-FFF2-40B4-BE49-F238E27FC236}">
                <a16:creationId xmlns:a16="http://schemas.microsoft.com/office/drawing/2014/main" id="{6E2F42FB-A8A1-4905-B6FB-469C79889BD2}"/>
              </a:ext>
            </a:extLst>
          </p:cNvPr>
          <p:cNvSpPr>
            <a:spLocks noGrp="1"/>
          </p:cNvSpPr>
          <p:nvPr/>
        </p:nvSpPr>
        <p:spPr>
          <a:xfrm>
            <a:off x="7391400" y="4057650"/>
            <a:ext cx="4286250" cy="1857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1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213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Каллиграфия и арабески</a:t>
            </a:r>
            <a:r>
              <a:rPr sz="221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 искусство красивого письма и сложный орнамент, которые заменяли изображения людей и животных в священных местах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777817" y="5886450"/>
            <a:ext cx="1513417" cy="523875"/>
          </a:xfrm>
          <a:prstGeom prst="rect">
            <a:avLst/>
          </a:prstGeom>
        </p:spPr>
      </p:pic>
      <p:sp>
        <p:nvSpPr>
          <p:cNvPr id="7" name="brand-signature">
            <a:extLst>
              <a:ext uri="{FF2B5EF4-FFF2-40B4-BE49-F238E27FC236}">
                <a16:creationId xmlns:a16="http://schemas.microsoft.com/office/drawing/2014/main" id="{F8881360-DE4D-4934-8646-065A2AEC9472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01480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12-o0-part0">
            <a:extLst>
              <a:ext uri="{FF2B5EF4-FFF2-40B4-BE49-F238E27FC236}">
                <a16:creationId xmlns:a16="http://schemas.microsoft.com/office/drawing/2014/main" id="{77FF66BF-24A0-4B40-9773-38B43671576B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15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Распад халифата: катастрофа или толчок для культуры?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DA1EE6-C81B-4154-B557-A441A09E8FDE}"/>
              </a:ext>
            </a:extLst>
          </p:cNvPr>
          <p:cNvSpPr>
            <a:spLocks noGrp="1"/>
          </p:cNvSpPr>
          <p:nvPr/>
        </p:nvSpPr>
        <p:spPr>
          <a:xfrm>
            <a:off x="495300" y="1685925"/>
            <a:ext cx="3543300" cy="4581525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3" name="s12-o1-part0">
            <a:extLst>
              <a:ext uri="{FF2B5EF4-FFF2-40B4-BE49-F238E27FC236}">
                <a16:creationId xmlns:a16="http://schemas.microsoft.com/office/drawing/2014/main" id="{58C6486C-995A-4CF0-BA20-B65E3FAF4BAA}"/>
              </a:ext>
            </a:extLst>
          </p:cNvPr>
          <p:cNvSpPr>
            <a:spLocks noGrp="1"/>
          </p:cNvSpPr>
          <p:nvPr/>
        </p:nvSpPr>
        <p:spPr>
          <a:xfrm>
            <a:off x="733425" y="1952625"/>
            <a:ext cx="306705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>
                <a:solidFill>
                  <a:srgbClr val="DDCBA7"/>
                </a:solidFill>
                <a:latin typeface="Georgia"/>
                <a:ea typeface="Georgia"/>
                <a:cs typeface="Georgia"/>
              </a:defRPr>
            </a:pPr>
            <a:r>
              <a:rPr sz="2625" b="0">
                <a:solidFill>
                  <a:srgbClr val="DDCBA7"/>
                </a:solidFill>
                <a:latin typeface="Georgia"/>
                <a:ea typeface="Georgia"/>
                <a:cs typeface="Georgia"/>
              </a:rPr>
              <a:t>Для государства: </a:t>
            </a:r>
          </a:p>
        </p:txBody>
      </p:sp>
      <p:sp>
        <p:nvSpPr>
          <p:cNvPr id="4" name="s12-o1-part1">
            <a:extLst>
              <a:ext uri="{FF2B5EF4-FFF2-40B4-BE49-F238E27FC236}">
                <a16:creationId xmlns:a16="http://schemas.microsoft.com/office/drawing/2014/main" id="{BE267523-BDED-4EC7-B6AA-A474748E6F46}"/>
              </a:ext>
            </a:extLst>
          </p:cNvPr>
          <p:cNvSpPr>
            <a:spLocks noGrp="1"/>
          </p:cNvSpPr>
          <p:nvPr/>
        </p:nvSpPr>
        <p:spPr>
          <a:xfrm>
            <a:off x="733425" y="3171825"/>
            <a:ext cx="3048000" cy="2800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47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Ослабление центральной власти, войны между провинциями, потеря единства</a:t>
            </a:r>
          </a:p>
        </p:txBody>
      </p:sp>
      <p:sp>
        <p:nvSpPr>
          <p:cNvPr id="5" name="s12-o2-part0">
            <a:extLst>
              <a:ext uri="{FF2B5EF4-FFF2-40B4-BE49-F238E27FC236}">
                <a16:creationId xmlns:a16="http://schemas.microsoft.com/office/drawing/2014/main" id="{281522DA-5C79-4BA2-B372-31F288793279}"/>
              </a:ext>
            </a:extLst>
          </p:cNvPr>
          <p:cNvSpPr>
            <a:spLocks noGrp="1"/>
          </p:cNvSpPr>
          <p:nvPr/>
        </p:nvSpPr>
        <p:spPr>
          <a:xfrm>
            <a:off x="4514850" y="1714500"/>
            <a:ext cx="710565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>
                <a:solidFill>
                  <a:srgbClr val="216D6B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216D6B"/>
                </a:solidFill>
                <a:latin typeface="Georgia"/>
                <a:ea typeface="Georgia"/>
                <a:cs typeface="Georgia"/>
              </a:rPr>
              <a:t>Для культуры:</a:t>
            </a:r>
          </a:p>
        </p:txBody>
      </p:sp>
      <p:sp>
        <p:nvSpPr>
          <p:cNvPr id="6" name="s12-o2-part1">
            <a:extLst>
              <a:ext uri="{FF2B5EF4-FFF2-40B4-BE49-F238E27FC236}">
                <a16:creationId xmlns:a16="http://schemas.microsoft.com/office/drawing/2014/main" id="{EADC4919-0EBD-4B5E-BEAA-79A97515F8BC}"/>
              </a:ext>
            </a:extLst>
          </p:cNvPr>
          <p:cNvSpPr>
            <a:spLocks noGrp="1"/>
          </p:cNvSpPr>
          <p:nvPr/>
        </p:nvSpPr>
        <p:spPr>
          <a:xfrm>
            <a:off x="4514850" y="2419350"/>
            <a:ext cx="710565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Возникли новые центры </a:t>
            </a:r>
            <a:r>
              <a:rPr sz="23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(Кордова, Каир, Бухара)</a:t>
            </a: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, где правители соперничали в поддержке науки и искусства.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A92F7C7-CD8D-408E-81E0-25813EEDCC9D}"/>
              </a:ext>
            </a:extLst>
          </p:cNvPr>
          <p:cNvSpPr>
            <a:spLocks noGrp="1"/>
          </p:cNvSpPr>
          <p:nvPr/>
        </p:nvSpPr>
        <p:spPr>
          <a:xfrm>
            <a:off x="4514850" y="3857625"/>
            <a:ext cx="7105650" cy="0"/>
          </a:xfrm>
          <a:prstGeom prst="line">
            <a:avLst/>
          </a:prstGeom>
          <a:noFill/>
          <a:ln w="9525">
            <a:solidFill>
              <a:srgbClr val="B39358"/>
            </a:solidFill>
          </a:ln>
        </p:spPr>
      </p:sp>
      <p:sp>
        <p:nvSpPr>
          <p:cNvPr id="8" name="s12-o2-part2">
            <a:extLst>
              <a:ext uri="{FF2B5EF4-FFF2-40B4-BE49-F238E27FC236}">
                <a16:creationId xmlns:a16="http://schemas.microsoft.com/office/drawing/2014/main" id="{F1A3D596-067C-4EB7-A758-C1F9B8209CDF}"/>
              </a:ext>
            </a:extLst>
          </p:cNvPr>
          <p:cNvSpPr>
            <a:spLocks noGrp="1"/>
          </p:cNvSpPr>
          <p:nvPr/>
        </p:nvSpPr>
        <p:spPr>
          <a:xfrm>
            <a:off x="4514850" y="4076700"/>
            <a:ext cx="4714875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Культура стала более разнообразной, впитав традиции разных народов.</a:t>
            </a:r>
          </a:p>
        </p:txBody>
      </p:sp>
      <p:sp>
        <p:nvSpPr>
          <p:cNvPr id="9" name="s12-o2-part3">
            <a:extLst>
              <a:ext uri="{FF2B5EF4-FFF2-40B4-BE49-F238E27FC236}">
                <a16:creationId xmlns:a16="http://schemas.microsoft.com/office/drawing/2014/main" id="{80675BF2-98EC-44BD-B049-28AA34C6FC97}"/>
              </a:ext>
            </a:extLst>
          </p:cNvPr>
          <p:cNvSpPr>
            <a:spLocks noGrp="1"/>
          </p:cNvSpPr>
          <p:nvPr/>
        </p:nvSpPr>
        <p:spPr>
          <a:xfrm>
            <a:off x="4514850" y="5581650"/>
            <a:ext cx="7134225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Расцвет литературы, архитектуры и декоративно-прикладного искусства.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939338" y="3933825"/>
            <a:ext cx="1581150" cy="1581150"/>
          </a:xfrm>
          <a:prstGeom prst="rect">
            <a:avLst/>
          </a:prstGeom>
        </p:spPr>
      </p:pic>
      <p:sp>
        <p:nvSpPr>
          <p:cNvPr id="11" name="brand-signature">
            <a:extLst>
              <a:ext uri="{FF2B5EF4-FFF2-40B4-BE49-F238E27FC236}">
                <a16:creationId xmlns:a16="http://schemas.microsoft.com/office/drawing/2014/main" id="{00080228-58EB-452C-8CAE-910C32923E71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51864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13-o0-part0">
            <a:extLst>
              <a:ext uri="{FF2B5EF4-FFF2-40B4-BE49-F238E27FC236}">
                <a16:creationId xmlns:a16="http://schemas.microsoft.com/office/drawing/2014/main" id="{A9317756-98C8-405A-A8C3-47805178D0F9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450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Историческое значение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B5D56547-356D-4F8A-BCD9-7B357A9DBCC6}"/>
              </a:ext>
            </a:extLst>
          </p:cNvPr>
          <p:cNvSpPr>
            <a:spLocks noGrp="1"/>
          </p:cNvSpPr>
          <p:nvPr/>
        </p:nvSpPr>
        <p:spPr>
          <a:xfrm>
            <a:off x="514350" y="1514475"/>
            <a:ext cx="0" cy="866775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3" name="s13-o1-part0">
            <a:extLst>
              <a:ext uri="{FF2B5EF4-FFF2-40B4-BE49-F238E27FC236}">
                <a16:creationId xmlns:a16="http://schemas.microsoft.com/office/drawing/2014/main" id="{38FF9488-5FEF-486C-95F6-E50D62FD86BC}"/>
              </a:ext>
            </a:extLst>
          </p:cNvPr>
          <p:cNvSpPr>
            <a:spLocks noGrp="1"/>
          </p:cNvSpPr>
          <p:nvPr/>
        </p:nvSpPr>
        <p:spPr>
          <a:xfrm>
            <a:off x="733425" y="1476375"/>
            <a:ext cx="703897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Ислам стал </a:t>
            </a:r>
            <a:r>
              <a:rPr sz="232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мировой религией</a:t>
            </a: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, объединившей народы разных стран.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16524A5-6574-453C-B4D6-A8E45DBDCDA0}"/>
              </a:ext>
            </a:extLst>
          </p:cNvPr>
          <p:cNvSpPr>
            <a:spLocks noGrp="1"/>
          </p:cNvSpPr>
          <p:nvPr/>
        </p:nvSpPr>
        <p:spPr>
          <a:xfrm>
            <a:off x="514350" y="2600325"/>
            <a:ext cx="0" cy="1219200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5" name="s13-o1-part1">
            <a:extLst>
              <a:ext uri="{FF2B5EF4-FFF2-40B4-BE49-F238E27FC236}">
                <a16:creationId xmlns:a16="http://schemas.microsoft.com/office/drawing/2014/main" id="{B98D7091-61AA-4F8A-AAA3-2407C86E91CF}"/>
              </a:ext>
            </a:extLst>
          </p:cNvPr>
          <p:cNvSpPr>
            <a:spLocks noGrp="1"/>
          </p:cNvSpPr>
          <p:nvPr/>
        </p:nvSpPr>
        <p:spPr>
          <a:xfrm>
            <a:off x="733425" y="2562225"/>
            <a:ext cx="7038975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Создана одна из </a:t>
            </a:r>
            <a:r>
              <a:rPr sz="232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крупнейших империй</a:t>
            </a: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 в истории, простиравшаяся от Пиренеев до границ Индии.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A30B230-A6B1-4569-9BEA-ED2972FCA296}"/>
              </a:ext>
            </a:extLst>
          </p:cNvPr>
          <p:cNvSpPr>
            <a:spLocks noGrp="1"/>
          </p:cNvSpPr>
          <p:nvPr/>
        </p:nvSpPr>
        <p:spPr>
          <a:xfrm>
            <a:off x="514350" y="4086225"/>
            <a:ext cx="0" cy="1143000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7" name="s13-o1-part2">
            <a:extLst>
              <a:ext uri="{FF2B5EF4-FFF2-40B4-BE49-F238E27FC236}">
                <a16:creationId xmlns:a16="http://schemas.microsoft.com/office/drawing/2014/main" id="{DB54D251-04F3-4F1E-87B3-2F0845FCCA0E}"/>
              </a:ext>
            </a:extLst>
          </p:cNvPr>
          <p:cNvSpPr>
            <a:spLocks noGrp="1"/>
          </p:cNvSpPr>
          <p:nvPr/>
        </p:nvSpPr>
        <p:spPr>
          <a:xfrm>
            <a:off x="733425" y="4048125"/>
            <a:ext cx="7038975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Арабская культура стала </a:t>
            </a:r>
            <a:r>
              <a:rPr sz="232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мостом между античностью и Средневековьем</a:t>
            </a: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, сохранив и развив знания древних цивилизаций.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B36ECF4-13B9-4DAB-83F3-4EAD874056A0}"/>
              </a:ext>
            </a:extLst>
          </p:cNvPr>
          <p:cNvSpPr>
            <a:spLocks noGrp="1"/>
          </p:cNvSpPr>
          <p:nvPr/>
        </p:nvSpPr>
        <p:spPr>
          <a:xfrm>
            <a:off x="514350" y="5448300"/>
            <a:ext cx="0" cy="885825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9" name="s13-o1-part3">
            <a:extLst>
              <a:ext uri="{FF2B5EF4-FFF2-40B4-BE49-F238E27FC236}">
                <a16:creationId xmlns:a16="http://schemas.microsoft.com/office/drawing/2014/main" id="{77CFE568-783F-4101-9EE5-7834C75FEF61}"/>
              </a:ext>
            </a:extLst>
          </p:cNvPr>
          <p:cNvSpPr>
            <a:spLocks noGrp="1"/>
          </p:cNvSpPr>
          <p:nvPr/>
        </p:nvSpPr>
        <p:spPr>
          <a:xfrm>
            <a:off x="733425" y="5410200"/>
            <a:ext cx="703897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Достижения мусульманских учёных, писателей и художников оказали </a:t>
            </a:r>
            <a:r>
              <a:rPr sz="232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влияние на весь мир</a:t>
            </a: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12912" y="1685925"/>
            <a:ext cx="3167126" cy="4229100"/>
          </a:xfrm>
          <a:prstGeom prst="rect">
            <a:avLst/>
          </a:prstGeom>
        </p:spPr>
      </p:pic>
      <p:sp>
        <p:nvSpPr>
          <p:cNvPr id="11" name="brand-signature">
            <a:extLst>
              <a:ext uri="{FF2B5EF4-FFF2-40B4-BE49-F238E27FC236}">
                <a16:creationId xmlns:a16="http://schemas.microsoft.com/office/drawing/2014/main" id="{C1600FD8-1C43-4BE1-970B-D74F2626CCA3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D9D0C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D9D0C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1629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9FAA9D-B256-4467-BA0C-A11C4B6B478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14300" cy="6858000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2" name="s1-o0-part0">
            <a:extLst>
              <a:ext uri="{FF2B5EF4-FFF2-40B4-BE49-F238E27FC236}">
                <a16:creationId xmlns:a16="http://schemas.microsoft.com/office/drawing/2014/main" id="{9E11002A-2C6A-4103-9196-56BCF6FF4F20}"/>
              </a:ext>
            </a:extLst>
          </p:cNvPr>
          <p:cNvSpPr>
            <a:spLocks noGrp="1"/>
          </p:cNvSpPr>
          <p:nvPr/>
        </p:nvSpPr>
        <p:spPr>
          <a:xfrm>
            <a:off x="438150" y="257175"/>
            <a:ext cx="545782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1. Год переселения (хиджры) Мухаммеда из Мекки в Медину, с которого ведётся мусульманское летоисчисление: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630 г.   б) 622 г.   в) 610 г.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56F829F-6F10-4E36-B230-0FEFFC52A478}"/>
              </a:ext>
            </a:extLst>
          </p:cNvPr>
          <p:cNvSpPr>
            <a:spLocks noGrp="1"/>
          </p:cNvSpPr>
          <p:nvPr/>
        </p:nvSpPr>
        <p:spPr>
          <a:xfrm>
            <a:off x="438150" y="1562100"/>
            <a:ext cx="545782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4" name="s1-o1-part0">
            <a:extLst>
              <a:ext uri="{FF2B5EF4-FFF2-40B4-BE49-F238E27FC236}">
                <a16:creationId xmlns:a16="http://schemas.microsoft.com/office/drawing/2014/main" id="{FA1B67B3-F928-473C-87E3-AD58EEDF4C94}"/>
              </a:ext>
            </a:extLst>
          </p:cNvPr>
          <p:cNvSpPr>
            <a:spLocks noGrp="1"/>
          </p:cNvSpPr>
          <p:nvPr/>
        </p:nvSpPr>
        <p:spPr>
          <a:xfrm>
            <a:off x="6296025" y="257175"/>
            <a:ext cx="545782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2. Священная книга мусульман, содержащая откровения, полученные Мухаммедом от Аллаха, называется: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Сунна   б) Танах   в) Коран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263982A-3B25-40EF-8C40-9BBA0ABEBDB4}"/>
              </a:ext>
            </a:extLst>
          </p:cNvPr>
          <p:cNvSpPr>
            <a:spLocks noGrp="1"/>
          </p:cNvSpPr>
          <p:nvPr/>
        </p:nvSpPr>
        <p:spPr>
          <a:xfrm>
            <a:off x="6296025" y="1562100"/>
            <a:ext cx="545782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6" name="s1-o2-part0">
            <a:extLst>
              <a:ext uri="{FF2B5EF4-FFF2-40B4-BE49-F238E27FC236}">
                <a16:creationId xmlns:a16="http://schemas.microsoft.com/office/drawing/2014/main" id="{3498B850-F8E2-4B35-9D5B-71C4DC368C29}"/>
              </a:ext>
            </a:extLst>
          </p:cNvPr>
          <p:cNvSpPr>
            <a:spLocks noGrp="1"/>
          </p:cNvSpPr>
          <p:nvPr/>
        </p:nvSpPr>
        <p:spPr>
          <a:xfrm>
            <a:off x="438150" y="1695450"/>
            <a:ext cx="5457825" cy="2085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3. Главной причиной военных успехов арабов в VII веке НЕ являлось: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Жёсткая дисциплина и вера в рай для павших в бою   б) Превосходство в численности войска над противниками   в) Умелое использование конницы и выносливость войск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2C381AD-F45E-46E3-9D5A-502E83A1C7A1}"/>
              </a:ext>
            </a:extLst>
          </p:cNvPr>
          <p:cNvSpPr>
            <a:spLocks noGrp="1"/>
          </p:cNvSpPr>
          <p:nvPr/>
        </p:nvSpPr>
        <p:spPr>
          <a:xfrm>
            <a:off x="438150" y="3848100"/>
            <a:ext cx="545782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8" name="s1-o3-part0">
            <a:extLst>
              <a:ext uri="{FF2B5EF4-FFF2-40B4-BE49-F238E27FC236}">
                <a16:creationId xmlns:a16="http://schemas.microsoft.com/office/drawing/2014/main" id="{0B982D6E-C42F-44E3-8808-02BA71993AF1}"/>
              </a:ext>
            </a:extLst>
          </p:cNvPr>
          <p:cNvSpPr>
            <a:spLocks noGrp="1"/>
          </p:cNvSpPr>
          <p:nvPr/>
        </p:nvSpPr>
        <p:spPr>
          <a:xfrm>
            <a:off x="6296025" y="1695450"/>
            <a:ext cx="5457825" cy="2085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4. Что из перечисленного было одной из причин недовольства, которое зрело в арабском обществе перед возникновением ислама?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Запрет на торговлю с соседними странами   б) Закабаление соплеменников ростовщиками и долговое рабство   в) Насильственное навязывание христианской веры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36243EF-7BDC-4E60-A174-462D71B0EF06}"/>
              </a:ext>
            </a:extLst>
          </p:cNvPr>
          <p:cNvSpPr>
            <a:spLocks noGrp="1"/>
          </p:cNvSpPr>
          <p:nvPr/>
        </p:nvSpPr>
        <p:spPr>
          <a:xfrm>
            <a:off x="6296025" y="3848100"/>
            <a:ext cx="545782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10" name="s1-o4-part0">
            <a:extLst>
              <a:ext uri="{FF2B5EF4-FFF2-40B4-BE49-F238E27FC236}">
                <a16:creationId xmlns:a16="http://schemas.microsoft.com/office/drawing/2014/main" id="{4911ED2B-03DC-440D-8126-1B3BC5E2C9C7}"/>
              </a:ext>
            </a:extLst>
          </p:cNvPr>
          <p:cNvSpPr>
            <a:spLocks noGrp="1"/>
          </p:cNvSpPr>
          <p:nvPr/>
        </p:nvSpPr>
        <p:spPr>
          <a:xfrm>
            <a:off x="438150" y="3943350"/>
            <a:ext cx="5457825" cy="2438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5. Что такое шариат в исламе?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Священная книга, содержащая откровения Аллаха.   б) Свод правил и законов, регулирующих повседневную жизнь мусульманина.   в) Денежный налог в пользу бедных и нуждающихся.</a:t>
            </a:r>
          </a:p>
        </p:txBody>
      </p:sp>
      <p:sp>
        <p:nvSpPr>
          <p:cNvPr id="11" name="s1-o5-part0">
            <a:extLst>
              <a:ext uri="{FF2B5EF4-FFF2-40B4-BE49-F238E27FC236}">
                <a16:creationId xmlns:a16="http://schemas.microsoft.com/office/drawing/2014/main" id="{3AFEEFF9-122A-4165-AD5B-A222C67AB25C}"/>
              </a:ext>
            </a:extLst>
          </p:cNvPr>
          <p:cNvSpPr>
            <a:spLocks noGrp="1"/>
          </p:cNvSpPr>
          <p:nvPr/>
        </p:nvSpPr>
        <p:spPr>
          <a:xfrm>
            <a:off x="6296025" y="3943350"/>
            <a:ext cx="5457825" cy="2438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6. Чем процесс создания государства у арабов принципиально отличался от аналогичного процесса у германских племён?</a:t>
            </a:r>
          </a:p>
          <a:p>
            <a:pPr algn="l">
              <a:lnSpc>
                <a:spcPct val="100000"/>
              </a:lnSpc>
              <a:buNone/>
              <a:defRPr sz="1763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а) Арабы создали государство в результате завоевания римских провинций.   б) Объединение арабских племён и создание государства произошло на основе единой религии (ислама).   в) Государство у арабов возникло для организации обороны от могущественной империи.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F4AAA20-56C7-45DC-B491-695B0ABD1F4D}"/>
              </a:ext>
            </a:extLst>
          </p:cNvPr>
          <p:cNvSpPr>
            <a:spLocks noGrp="1"/>
          </p:cNvSpPr>
          <p:nvPr/>
        </p:nvSpPr>
        <p:spPr>
          <a:xfrm>
            <a:off x="6067425" y="266700"/>
            <a:ext cx="0" cy="609600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13" name="brand-signature">
            <a:extLst>
              <a:ext uri="{FF2B5EF4-FFF2-40B4-BE49-F238E27FC236}">
                <a16:creationId xmlns:a16="http://schemas.microsoft.com/office/drawing/2014/main" id="{787F8158-B5D5-4ED5-8903-A1E7A622B512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3858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1738A8-0540-4385-96A8-F19AB435E25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029075" cy="6858000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19100" y="1770209"/>
            <a:ext cx="3219450" cy="2574632"/>
          </a:xfrm>
          <a:prstGeom prst="rect">
            <a:avLst/>
          </a:prstGeom>
        </p:spPr>
      </p:pic>
      <p:sp>
        <p:nvSpPr>
          <p:cNvPr id="3" name="s14-o0-part0">
            <a:extLst>
              <a:ext uri="{FF2B5EF4-FFF2-40B4-BE49-F238E27FC236}">
                <a16:creationId xmlns:a16="http://schemas.microsoft.com/office/drawing/2014/main" id="{E2B0DFE1-A3F8-4586-8072-84D3BF8D408A}"/>
              </a:ext>
            </a:extLst>
          </p:cNvPr>
          <p:cNvSpPr>
            <a:spLocks noGrp="1"/>
          </p:cNvSpPr>
          <p:nvPr/>
        </p:nvSpPr>
        <p:spPr>
          <a:xfrm>
            <a:off x="4581525" y="581025"/>
            <a:ext cx="708660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45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4" name="s14-o1-part0">
            <a:extLst>
              <a:ext uri="{FF2B5EF4-FFF2-40B4-BE49-F238E27FC236}">
                <a16:creationId xmlns:a16="http://schemas.microsoft.com/office/drawing/2014/main" id="{50C364B4-C5C7-4DD1-96DA-CFFA4611653E}"/>
              </a:ext>
            </a:extLst>
          </p:cNvPr>
          <p:cNvSpPr>
            <a:spLocks noGrp="1"/>
          </p:cNvSpPr>
          <p:nvPr/>
        </p:nvSpPr>
        <p:spPr>
          <a:xfrm>
            <a:off x="4581525" y="1885950"/>
            <a:ext cx="70294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400050" indent="-400050" algn="l">
              <a:lnSpc>
                <a:spcPct val="106000"/>
              </a:lnSpc>
              <a:buAutoNum type="arabicPeriod"/>
              <a:defRPr sz="2700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Параграф 6 читать</a:t>
            </a:r>
          </a:p>
        </p:txBody>
      </p:sp>
      <p:sp>
        <p:nvSpPr>
          <p:cNvPr id="5" name="s14-o1-part1">
            <a:extLst>
              <a:ext uri="{FF2B5EF4-FFF2-40B4-BE49-F238E27FC236}">
                <a16:creationId xmlns:a16="http://schemas.microsoft.com/office/drawing/2014/main" id="{88C820F7-64B3-4B5A-B269-5631ABC9A136}"/>
              </a:ext>
            </a:extLst>
          </p:cNvPr>
          <p:cNvSpPr>
            <a:spLocks noGrp="1"/>
          </p:cNvSpPr>
          <p:nvPr/>
        </p:nvSpPr>
        <p:spPr>
          <a:xfrm>
            <a:off x="4581525" y="2686050"/>
            <a:ext cx="6867525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400050" indent="-400050" algn="l">
              <a:lnSpc>
                <a:spcPct val="110000"/>
              </a:lnSpc>
              <a:buAutoNum type="arabicPeriod" startAt="2"/>
              <a:defRPr sz="2550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Подготовиться к контрольной работе по теме «Раннее Средневековье»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92C018E-6682-4283-A1E0-EAC1243745B9}"/>
              </a:ext>
            </a:extLst>
          </p:cNvPr>
          <p:cNvSpPr>
            <a:spLocks noGrp="1"/>
          </p:cNvSpPr>
          <p:nvPr/>
        </p:nvSpPr>
        <p:spPr>
          <a:xfrm>
            <a:off x="4581525" y="4238625"/>
            <a:ext cx="7058025" cy="0"/>
          </a:xfrm>
          <a:prstGeom prst="line">
            <a:avLst/>
          </a:prstGeom>
          <a:noFill/>
          <a:ln w="14288">
            <a:solidFill>
              <a:srgbClr val="B39358"/>
            </a:solidFill>
          </a:ln>
        </p:spPr>
      </p:sp>
      <p:sp>
        <p:nvSpPr>
          <p:cNvPr id="7" name="s14-o2-part0">
            <a:extLst>
              <a:ext uri="{FF2B5EF4-FFF2-40B4-BE49-F238E27FC236}">
                <a16:creationId xmlns:a16="http://schemas.microsoft.com/office/drawing/2014/main" id="{3C3D65CC-37B9-4629-B4A5-DC64C2F8669A}"/>
              </a:ext>
            </a:extLst>
          </p:cNvPr>
          <p:cNvSpPr>
            <a:spLocks noGrp="1"/>
          </p:cNvSpPr>
          <p:nvPr/>
        </p:nvSpPr>
        <p:spPr>
          <a:xfrm>
            <a:off x="4581525" y="4562475"/>
            <a:ext cx="633412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45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Кто молодцы?</a:t>
            </a:r>
          </a:p>
        </p:txBody>
      </p:sp>
      <p:sp>
        <p:nvSpPr>
          <p:cNvPr id="8" name="s14-o2-part1">
            <a:extLst>
              <a:ext uri="{FF2B5EF4-FFF2-40B4-BE49-F238E27FC236}">
                <a16:creationId xmlns:a16="http://schemas.microsoft.com/office/drawing/2014/main" id="{389D9A2A-943B-4EB3-A9D4-937673B6DD0D}"/>
              </a:ext>
            </a:extLst>
          </p:cNvPr>
          <p:cNvSpPr>
            <a:spLocks noGrp="1"/>
          </p:cNvSpPr>
          <p:nvPr/>
        </p:nvSpPr>
        <p:spPr>
          <a:xfrm>
            <a:off x="4581525" y="5305425"/>
            <a:ext cx="633412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>
                <a:solidFill>
                  <a:srgbClr val="216D6B"/>
                </a:solidFill>
                <a:latin typeface="Georgia"/>
                <a:ea typeface="Georgia"/>
                <a:cs typeface="Georgia"/>
              </a:defRPr>
            </a:pPr>
            <a:r>
              <a:rPr sz="3750" b="0">
                <a:solidFill>
                  <a:srgbClr val="216D6B"/>
                </a:solidFill>
                <a:latin typeface="Georgia"/>
                <a:ea typeface="Georgia"/>
                <a:cs typeface="Georgia"/>
              </a:rPr>
              <a:t>Мы - молодцы!</a:t>
            </a:r>
          </a:p>
        </p:txBody>
      </p:sp>
      <p:sp>
        <p:nvSpPr>
          <p:cNvPr id="9" name="s14-o2-part2">
            <a:extLst>
              <a:ext uri="{FF2B5EF4-FFF2-40B4-BE49-F238E27FC236}">
                <a16:creationId xmlns:a16="http://schemas.microsoft.com/office/drawing/2014/main" id="{4F125118-ECAA-4462-B72E-83AC2B4EC048}"/>
              </a:ext>
            </a:extLst>
          </p:cNvPr>
          <p:cNvSpPr>
            <a:spLocks noGrp="1"/>
          </p:cNvSpPr>
          <p:nvPr/>
        </p:nvSpPr>
        <p:spPr>
          <a:xfrm>
            <a:off x="10982325" y="5391150"/>
            <a:ext cx="57150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4050" b="0">
                <a:solidFill>
                  <a:srgbClr val="216D6B"/>
                </a:solidFill>
                <a:latin typeface="Wingdings"/>
                <a:ea typeface="Wingdings"/>
                <a:cs typeface="Wingdings"/>
              </a:defRPr>
            </a:pPr>
            <a:r>
              <a:rPr sz="4050" b="0">
                <a:solidFill>
                  <a:srgbClr val="216D6B"/>
                </a:solidFill>
                <a:latin typeface="Wingdings"/>
                <a:ea typeface="Wingdings"/>
                <a:cs typeface="Wingdings"/>
              </a:rPr>
              <a:t></a:t>
            </a:r>
          </a:p>
        </p:txBody>
      </p:sp>
      <p:sp>
        <p:nvSpPr>
          <p:cNvPr id="10" name="brand-signature">
            <a:extLst>
              <a:ext uri="{FF2B5EF4-FFF2-40B4-BE49-F238E27FC236}">
                <a16:creationId xmlns:a16="http://schemas.microsoft.com/office/drawing/2014/main" id="{3B8A5B4E-C721-4554-82C0-C8CA87D47A59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0998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3-o1-part0">
            <a:extLst>
              <a:ext uri="{FF2B5EF4-FFF2-40B4-BE49-F238E27FC236}">
                <a16:creationId xmlns:a16="http://schemas.microsoft.com/office/drawing/2014/main" id="{3E8A1039-44CE-4A68-9164-DEC059F4B30C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Что мы узнаем сегодня?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09FB3E1-DBEA-4B90-8EEF-FBF7F2BAFD18}"/>
              </a:ext>
            </a:extLst>
          </p:cNvPr>
          <p:cNvSpPr>
            <a:spLocks noGrp="1"/>
          </p:cNvSpPr>
          <p:nvPr/>
        </p:nvSpPr>
        <p:spPr>
          <a:xfrm>
            <a:off x="514350" y="1266825"/>
            <a:ext cx="11144250" cy="0"/>
          </a:xfrm>
          <a:prstGeom prst="line">
            <a:avLst/>
          </a:prstGeom>
          <a:noFill/>
          <a:ln w="14288">
            <a:solidFill>
              <a:srgbClr val="B39358"/>
            </a:solidFill>
          </a:ln>
        </p:spPr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769BCF03-4767-49EA-8F91-DB0DD3E2871E}"/>
              </a:ext>
            </a:extLst>
          </p:cNvPr>
          <p:cNvSpPr>
            <a:spLocks noGrp="1"/>
          </p:cNvSpPr>
          <p:nvPr/>
        </p:nvSpPr>
        <p:spPr>
          <a:xfrm>
            <a:off x="476250" y="184785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4" name="s3-o0-part0">
            <a:extLst>
              <a:ext uri="{FF2B5EF4-FFF2-40B4-BE49-F238E27FC236}">
                <a16:creationId xmlns:a16="http://schemas.microsoft.com/office/drawing/2014/main" id="{0608D6F2-C571-479B-A057-B831898AABCE}"/>
              </a:ext>
            </a:extLst>
          </p:cNvPr>
          <p:cNvSpPr>
            <a:spLocks noGrp="1"/>
          </p:cNvSpPr>
          <p:nvPr/>
        </p:nvSpPr>
        <p:spPr>
          <a:xfrm>
            <a:off x="647700" y="173355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Раскол: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Сунниты и шииты.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86B6D42B-FF2F-410C-AB8A-75AB21992090}"/>
              </a:ext>
            </a:extLst>
          </p:cNvPr>
          <p:cNvSpPr>
            <a:spLocks noGrp="1"/>
          </p:cNvSpPr>
          <p:nvPr/>
        </p:nvSpPr>
        <p:spPr>
          <a:xfrm>
            <a:off x="476250" y="323850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6" name="s3-o0-part1">
            <a:extLst>
              <a:ext uri="{FF2B5EF4-FFF2-40B4-BE49-F238E27FC236}">
                <a16:creationId xmlns:a16="http://schemas.microsoft.com/office/drawing/2014/main" id="{CD0EA4B9-5949-4FE3-A3C2-99E9FEB5FFEF}"/>
              </a:ext>
            </a:extLst>
          </p:cNvPr>
          <p:cNvSpPr>
            <a:spLocks noGrp="1"/>
          </p:cNvSpPr>
          <p:nvPr/>
        </p:nvSpPr>
        <p:spPr>
          <a:xfrm>
            <a:off x="647700" y="312420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Династии: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Омейяды и Аббасиды.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1572E3D-5657-4923-928F-119B1A977332}"/>
              </a:ext>
            </a:extLst>
          </p:cNvPr>
          <p:cNvSpPr>
            <a:spLocks noGrp="1"/>
          </p:cNvSpPr>
          <p:nvPr/>
        </p:nvSpPr>
        <p:spPr>
          <a:xfrm>
            <a:off x="476250" y="462915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8" name="s3-o0-part2">
            <a:extLst>
              <a:ext uri="{FF2B5EF4-FFF2-40B4-BE49-F238E27FC236}">
                <a16:creationId xmlns:a16="http://schemas.microsoft.com/office/drawing/2014/main" id="{8958A471-4231-4A04-B397-A63D8FCBC1E9}"/>
              </a:ext>
            </a:extLst>
          </p:cNvPr>
          <p:cNvSpPr>
            <a:spLocks noGrp="1"/>
          </p:cNvSpPr>
          <p:nvPr/>
        </p:nvSpPr>
        <p:spPr>
          <a:xfrm>
            <a:off x="647700" y="451485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Управление: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Халиф, визирь, эмиры.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F699E8E-AD1A-48A3-82CC-9F8450D64414}"/>
              </a:ext>
            </a:extLst>
          </p:cNvPr>
          <p:cNvSpPr>
            <a:spLocks noGrp="1"/>
          </p:cNvSpPr>
          <p:nvPr/>
        </p:nvSpPr>
        <p:spPr>
          <a:xfrm>
            <a:off x="6410325" y="184785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0" name="s3-o0-part3">
            <a:extLst>
              <a:ext uri="{FF2B5EF4-FFF2-40B4-BE49-F238E27FC236}">
                <a16:creationId xmlns:a16="http://schemas.microsoft.com/office/drawing/2014/main" id="{9F263778-7A05-4CF9-8D28-E888D3D4C74A}"/>
              </a:ext>
            </a:extLst>
          </p:cNvPr>
          <p:cNvSpPr>
            <a:spLocks noGrp="1"/>
          </p:cNvSpPr>
          <p:nvPr/>
        </p:nvSpPr>
        <p:spPr>
          <a:xfrm>
            <a:off x="6581775" y="173355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Причины распада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халифата.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165E17D-881F-42E4-A338-644425B62CC7}"/>
              </a:ext>
            </a:extLst>
          </p:cNvPr>
          <p:cNvSpPr>
            <a:spLocks noGrp="1"/>
          </p:cNvSpPr>
          <p:nvPr/>
        </p:nvSpPr>
        <p:spPr>
          <a:xfrm>
            <a:off x="6410325" y="323850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2" name="s3-o0-part4">
            <a:extLst>
              <a:ext uri="{FF2B5EF4-FFF2-40B4-BE49-F238E27FC236}">
                <a16:creationId xmlns:a16="http://schemas.microsoft.com/office/drawing/2014/main" id="{B275D184-03A2-48D2-8B12-D2EADB7AFDF9}"/>
              </a:ext>
            </a:extLst>
          </p:cNvPr>
          <p:cNvSpPr>
            <a:spLocks noGrp="1"/>
          </p:cNvSpPr>
          <p:nvPr/>
        </p:nvSpPr>
        <p:spPr>
          <a:xfrm>
            <a:off x="6581775" y="312420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Наука: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Язык, учёные, медресе.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042C898-C22D-4598-8506-08503F8C0B6D}"/>
              </a:ext>
            </a:extLst>
          </p:cNvPr>
          <p:cNvSpPr>
            <a:spLocks noGrp="1"/>
          </p:cNvSpPr>
          <p:nvPr/>
        </p:nvSpPr>
        <p:spPr>
          <a:xfrm>
            <a:off x="6410325" y="4629150"/>
            <a:ext cx="66675" cy="66675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4" name="s3-o0-part5">
            <a:extLst>
              <a:ext uri="{FF2B5EF4-FFF2-40B4-BE49-F238E27FC236}">
                <a16:creationId xmlns:a16="http://schemas.microsoft.com/office/drawing/2014/main" id="{469022BE-447B-481D-8212-3503A0BEC9F2}"/>
              </a:ext>
            </a:extLst>
          </p:cNvPr>
          <p:cNvSpPr>
            <a:spLocks noGrp="1"/>
          </p:cNvSpPr>
          <p:nvPr/>
        </p:nvSpPr>
        <p:spPr>
          <a:xfrm>
            <a:off x="6581775" y="4514850"/>
            <a:ext cx="4810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Искусство:</a:t>
            </a:r>
            <a:r>
              <a:rPr sz="247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Литература, архитектура, каллиграфия.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2726BC8-17C6-470B-BF12-3CD95B38089E}"/>
              </a:ext>
            </a:extLst>
          </p:cNvPr>
          <p:cNvSpPr>
            <a:spLocks noGrp="1"/>
          </p:cNvSpPr>
          <p:nvPr/>
        </p:nvSpPr>
        <p:spPr>
          <a:xfrm>
            <a:off x="6067425" y="1714500"/>
            <a:ext cx="0" cy="3971925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16" name="brand-signature">
            <a:extLst>
              <a:ext uri="{FF2B5EF4-FFF2-40B4-BE49-F238E27FC236}">
                <a16:creationId xmlns:a16="http://schemas.microsoft.com/office/drawing/2014/main" id="{9E8B558E-D5D2-4879-97B1-FA6F48897E63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4257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4-o0-part0">
            <a:extLst>
              <a:ext uri="{FF2B5EF4-FFF2-40B4-BE49-F238E27FC236}">
                <a16:creationId xmlns:a16="http://schemas.microsoft.com/office/drawing/2014/main" id="{A952B278-7FD2-43A9-B91B-0C3C71B28008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Почему мусульмане разделились?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A474B6-9A3C-4810-9EBE-9AB87CAE24CE}"/>
              </a:ext>
            </a:extLst>
          </p:cNvPr>
          <p:cNvSpPr>
            <a:spLocks noGrp="1"/>
          </p:cNvSpPr>
          <p:nvPr/>
        </p:nvSpPr>
        <p:spPr>
          <a:xfrm>
            <a:off x="495300" y="1381125"/>
            <a:ext cx="11201400" cy="1409700"/>
          </a:xfrm>
          <a:prstGeom prst="rect">
            <a:avLst/>
          </a:prstGeom>
          <a:solidFill>
            <a:srgbClr val="E8DECB"/>
          </a:solidFill>
          <a:ln w="0">
            <a:noFill/>
          </a:ln>
        </p:spPr>
      </p:sp>
      <p:sp>
        <p:nvSpPr>
          <p:cNvPr id="3" name="s4-o1-part0">
            <a:extLst>
              <a:ext uri="{FF2B5EF4-FFF2-40B4-BE49-F238E27FC236}">
                <a16:creationId xmlns:a16="http://schemas.microsoft.com/office/drawing/2014/main" id="{4D5ED3F2-08FE-4B46-A203-475EB19C26DE}"/>
              </a:ext>
            </a:extLst>
          </p:cNvPr>
          <p:cNvSpPr>
            <a:spLocks noGrp="1"/>
          </p:cNvSpPr>
          <p:nvPr/>
        </p:nvSpPr>
        <p:spPr>
          <a:xfrm>
            <a:off x="714375" y="1552575"/>
            <a:ext cx="1074420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D40"/>
                </a:solidFill>
                <a:latin typeface="Arial"/>
                <a:ea typeface="Arial"/>
                <a:cs typeface="Arial"/>
              </a:rPr>
              <a:t>Причина:</a:t>
            </a: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Борьба за власть после убийства халифов Усмана и Али. Противники халифа Усмана убили его, а против халифа Али выступил наместник Сирии, что привело к нескольким сражениям.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D64D85F-06E2-4076-B2CA-086A1409D4F9}"/>
              </a:ext>
            </a:extLst>
          </p:cNvPr>
          <p:cNvSpPr>
            <a:spLocks noGrp="1"/>
          </p:cNvSpPr>
          <p:nvPr/>
        </p:nvSpPr>
        <p:spPr>
          <a:xfrm>
            <a:off x="6096000" y="2790825"/>
            <a:ext cx="0" cy="228600"/>
          </a:xfrm>
          <a:prstGeom prst="line">
            <a:avLst/>
          </a:prstGeom>
          <a:noFill/>
          <a:ln w="19050">
            <a:solidFill>
              <a:srgbClr val="B39358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40F870B-4689-4902-8354-6D9F401A1982}"/>
              </a:ext>
            </a:extLst>
          </p:cNvPr>
          <p:cNvSpPr>
            <a:spLocks noGrp="1"/>
          </p:cNvSpPr>
          <p:nvPr/>
        </p:nvSpPr>
        <p:spPr>
          <a:xfrm>
            <a:off x="3352800" y="3019425"/>
            <a:ext cx="5486400" cy="0"/>
          </a:xfrm>
          <a:prstGeom prst="line">
            <a:avLst/>
          </a:prstGeom>
          <a:noFill/>
          <a:ln w="19050">
            <a:solidFill>
              <a:srgbClr val="B39358"/>
            </a:solidFill>
          </a:ln>
        </p:spPr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DAD35A6-E353-4E98-9CF3-153EC43D98A0}"/>
              </a:ext>
            </a:extLst>
          </p:cNvPr>
          <p:cNvSpPr>
            <a:spLocks noGrp="1"/>
          </p:cNvSpPr>
          <p:nvPr/>
        </p:nvSpPr>
        <p:spPr>
          <a:xfrm>
            <a:off x="3352800" y="3019425"/>
            <a:ext cx="0" cy="219075"/>
          </a:xfrm>
          <a:prstGeom prst="line">
            <a:avLst/>
          </a:prstGeom>
          <a:noFill/>
          <a:ln w="19050">
            <a:solidFill>
              <a:srgbClr val="B39358"/>
            </a:solidFill>
          </a:ln>
        </p:spPr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629A5A4-487D-43E4-ADE1-3E86CE101F36}"/>
              </a:ext>
            </a:extLst>
          </p:cNvPr>
          <p:cNvSpPr>
            <a:spLocks noGrp="1"/>
          </p:cNvSpPr>
          <p:nvPr/>
        </p:nvSpPr>
        <p:spPr>
          <a:xfrm>
            <a:off x="8839200" y="3019425"/>
            <a:ext cx="0" cy="219075"/>
          </a:xfrm>
          <a:prstGeom prst="line">
            <a:avLst/>
          </a:prstGeom>
          <a:noFill/>
          <a:ln w="19050">
            <a:solidFill>
              <a:srgbClr val="B39358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CA3F531-33CF-453A-9507-66CD4B1E7991}"/>
              </a:ext>
            </a:extLst>
          </p:cNvPr>
          <p:cNvSpPr>
            <a:spLocks noGrp="1"/>
          </p:cNvSpPr>
          <p:nvPr/>
        </p:nvSpPr>
        <p:spPr>
          <a:xfrm>
            <a:off x="495300" y="3238500"/>
            <a:ext cx="5353050" cy="310515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38932A-9693-4793-8288-03566DC9D15A}"/>
              </a:ext>
            </a:extLst>
          </p:cNvPr>
          <p:cNvSpPr>
            <a:spLocks noGrp="1"/>
          </p:cNvSpPr>
          <p:nvPr/>
        </p:nvSpPr>
        <p:spPr>
          <a:xfrm>
            <a:off x="495300" y="3238500"/>
            <a:ext cx="5353050" cy="47625"/>
          </a:xfrm>
          <a:prstGeom prst="rect">
            <a:avLst/>
          </a:prstGeom>
          <a:solidFill>
            <a:srgbClr val="216D6B"/>
          </a:solidFill>
          <a:ln w="0">
            <a:noFill/>
          </a:ln>
        </p:spPr>
      </p:sp>
      <p:sp>
        <p:nvSpPr>
          <p:cNvPr id="10" name="s4-o2-part0">
            <a:extLst>
              <a:ext uri="{FF2B5EF4-FFF2-40B4-BE49-F238E27FC236}">
                <a16:creationId xmlns:a16="http://schemas.microsoft.com/office/drawing/2014/main" id="{225D271C-27B8-4FB5-9454-AF73374B97E7}"/>
              </a:ext>
            </a:extLst>
          </p:cNvPr>
          <p:cNvSpPr>
            <a:spLocks noGrp="1"/>
          </p:cNvSpPr>
          <p:nvPr/>
        </p:nvSpPr>
        <p:spPr>
          <a:xfrm>
            <a:off x="723900" y="3409950"/>
            <a:ext cx="489585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850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Шииты:</a:t>
            </a:r>
          </a:p>
        </p:txBody>
      </p:sp>
      <p:sp>
        <p:nvSpPr>
          <p:cNvPr id="11" name="s4-o2-part1">
            <a:extLst>
              <a:ext uri="{FF2B5EF4-FFF2-40B4-BE49-F238E27FC236}">
                <a16:creationId xmlns:a16="http://schemas.microsoft.com/office/drawing/2014/main" id="{D38CE6F3-15D7-4412-9AA8-62FA2881DD40}"/>
              </a:ext>
            </a:extLst>
          </p:cNvPr>
          <p:cNvSpPr>
            <a:spLocks noGrp="1"/>
          </p:cNvSpPr>
          <p:nvPr/>
        </p:nvSpPr>
        <p:spPr>
          <a:xfrm>
            <a:off x="723900" y="4010025"/>
            <a:ext cx="4895850" cy="2219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Считали, что халифом может быть только потомок Али и Фатимы (дочери Мухаммеда). Они называли себя «приверженцами» и выступали за наследственную власть.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B40A843-B87A-4519-98C3-6A8A092C86F7}"/>
              </a:ext>
            </a:extLst>
          </p:cNvPr>
          <p:cNvSpPr>
            <a:spLocks noGrp="1"/>
          </p:cNvSpPr>
          <p:nvPr/>
        </p:nvSpPr>
        <p:spPr>
          <a:xfrm>
            <a:off x="6343650" y="3238500"/>
            <a:ext cx="5353050" cy="3105150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D98C5F1-D6C4-47F6-8BB6-25D1E8886A9C}"/>
              </a:ext>
            </a:extLst>
          </p:cNvPr>
          <p:cNvSpPr>
            <a:spLocks noGrp="1"/>
          </p:cNvSpPr>
          <p:nvPr/>
        </p:nvSpPr>
        <p:spPr>
          <a:xfrm>
            <a:off x="6343650" y="3238500"/>
            <a:ext cx="5353050" cy="47625"/>
          </a:xfrm>
          <a:prstGeom prst="rect">
            <a:avLst/>
          </a:prstGeom>
          <a:solidFill>
            <a:srgbClr val="216D6B"/>
          </a:solidFill>
          <a:ln w="0">
            <a:noFill/>
          </a:ln>
        </p:spPr>
      </p:sp>
      <p:sp>
        <p:nvSpPr>
          <p:cNvPr id="14" name="s4-o3-part0">
            <a:extLst>
              <a:ext uri="{FF2B5EF4-FFF2-40B4-BE49-F238E27FC236}">
                <a16:creationId xmlns:a16="http://schemas.microsoft.com/office/drawing/2014/main" id="{B3E0C6CA-F9BE-4C21-8EFF-4D47A611D9B8}"/>
              </a:ext>
            </a:extLst>
          </p:cNvPr>
          <p:cNvSpPr>
            <a:spLocks noGrp="1"/>
          </p:cNvSpPr>
          <p:nvPr/>
        </p:nvSpPr>
        <p:spPr>
          <a:xfrm>
            <a:off x="6572250" y="3409950"/>
            <a:ext cx="489585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850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Сунниты:</a:t>
            </a:r>
          </a:p>
        </p:txBody>
      </p:sp>
      <p:sp>
        <p:nvSpPr>
          <p:cNvPr id="15" name="s4-o3-part1">
            <a:extLst>
              <a:ext uri="{FF2B5EF4-FFF2-40B4-BE49-F238E27FC236}">
                <a16:creationId xmlns:a16="http://schemas.microsoft.com/office/drawing/2014/main" id="{E995DEA0-09A3-44BE-9CDB-C4662BFEC9EE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4895850" cy="2219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Признавали законность избрания халифа общиной. Они опирались на Сунну — священную книгу, содержащую изречения и деяния Мухаммеда.</a:t>
            </a:r>
          </a:p>
        </p:txBody>
      </p:sp>
      <p:sp>
        <p:nvSpPr>
          <p:cNvPr id="16" name="brand-signature">
            <a:extLst>
              <a:ext uri="{FF2B5EF4-FFF2-40B4-BE49-F238E27FC236}">
                <a16:creationId xmlns:a16="http://schemas.microsoft.com/office/drawing/2014/main" id="{8990F73F-28FE-463E-B8A3-2D9B0258B449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21386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5-o1-part0">
            <a:extLst>
              <a:ext uri="{FF2B5EF4-FFF2-40B4-BE49-F238E27FC236}">
                <a16:creationId xmlns:a16="http://schemas.microsoft.com/office/drawing/2014/main" id="{BB8BA86A-45DB-4825-8AE3-FDDAD1C7D2BE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Правящие династии халифата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05A92A-2911-4F61-9F8D-7911AB38E80F}"/>
              </a:ext>
            </a:extLst>
          </p:cNvPr>
          <p:cNvSpPr>
            <a:spLocks noGrp="1"/>
          </p:cNvSpPr>
          <p:nvPr/>
        </p:nvSpPr>
        <p:spPr>
          <a:xfrm>
            <a:off x="6248400" y="1400175"/>
            <a:ext cx="5448300" cy="4857750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8DEAFD9-1247-4D9F-B4E6-FF065484A86A}"/>
              </a:ext>
            </a:extLst>
          </p:cNvPr>
          <p:cNvSpPr>
            <a:spLocks noGrp="1"/>
          </p:cNvSpPr>
          <p:nvPr/>
        </p:nvSpPr>
        <p:spPr>
          <a:xfrm>
            <a:off x="571500" y="1352550"/>
            <a:ext cx="5276850" cy="0"/>
          </a:xfrm>
          <a:prstGeom prst="line">
            <a:avLst/>
          </a:prstGeom>
          <a:noFill/>
          <a:ln w="38100">
            <a:solidFill>
              <a:srgbClr val="216D6B"/>
            </a:solidFill>
          </a:ln>
        </p:spPr>
      </p:sp>
      <p:sp>
        <p:nvSpPr>
          <p:cNvPr id="4" name="s5-o0-part0">
            <a:extLst>
              <a:ext uri="{FF2B5EF4-FFF2-40B4-BE49-F238E27FC236}">
                <a16:creationId xmlns:a16="http://schemas.microsoft.com/office/drawing/2014/main" id="{718D9BF6-865C-4A97-B2F0-EC894DF5207C}"/>
              </a:ext>
            </a:extLst>
          </p:cNvPr>
          <p:cNvSpPr>
            <a:spLocks noGrp="1"/>
          </p:cNvSpPr>
          <p:nvPr/>
        </p:nvSpPr>
        <p:spPr>
          <a:xfrm>
            <a:off x="581025" y="1647825"/>
            <a:ext cx="495300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Омейяды (661-750 гг.):</a:t>
            </a:r>
          </a:p>
        </p:txBody>
      </p:sp>
      <p:sp>
        <p:nvSpPr>
          <p:cNvPr id="5" name="s5-o0-part1">
            <a:extLst>
              <a:ext uri="{FF2B5EF4-FFF2-40B4-BE49-F238E27FC236}">
                <a16:creationId xmlns:a16="http://schemas.microsoft.com/office/drawing/2014/main" id="{957DA838-0B78-4AC0-99C6-B93BF82F0A57}"/>
              </a:ext>
            </a:extLst>
          </p:cNvPr>
          <p:cNvSpPr>
            <a:spLocks noGrp="1"/>
          </p:cNvSpPr>
          <p:nvPr/>
        </p:nvSpPr>
        <p:spPr>
          <a:xfrm>
            <a:off x="581025" y="2771775"/>
            <a:ext cx="48577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Столица: Дамаск.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0E58AFC-E44A-40B2-8909-F62B5ED6EB0F}"/>
              </a:ext>
            </a:extLst>
          </p:cNvPr>
          <p:cNvSpPr>
            <a:spLocks noGrp="1"/>
          </p:cNvSpPr>
          <p:nvPr/>
        </p:nvSpPr>
        <p:spPr>
          <a:xfrm>
            <a:off x="581025" y="3476625"/>
            <a:ext cx="4838700" cy="0"/>
          </a:xfrm>
          <a:prstGeom prst="line">
            <a:avLst/>
          </a:prstGeom>
          <a:noFill/>
          <a:ln w="9525">
            <a:solidFill>
              <a:srgbClr val="B39358"/>
            </a:solidFill>
          </a:ln>
        </p:spPr>
      </p:sp>
      <p:sp>
        <p:nvSpPr>
          <p:cNvPr id="7" name="s5-o0-part2">
            <a:extLst>
              <a:ext uri="{FF2B5EF4-FFF2-40B4-BE49-F238E27FC236}">
                <a16:creationId xmlns:a16="http://schemas.microsoft.com/office/drawing/2014/main" id="{5F5C8F12-C126-449F-8B5C-C65AE91B2916}"/>
              </a:ext>
            </a:extLst>
          </p:cNvPr>
          <p:cNvSpPr>
            <a:spLocks noGrp="1"/>
          </p:cNvSpPr>
          <p:nvPr/>
        </p:nvSpPr>
        <p:spPr>
          <a:xfrm>
            <a:off x="581025" y="3705225"/>
            <a:ext cx="4914900" cy="2257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Активные завоевания: Северная Африка, Пиренейский полуостров, Средняя Азия. Однако продвинуться дальше в Европу им не удалось из-за сопротивления хазар и других народов.</a:t>
            </a:r>
          </a:p>
        </p:txBody>
      </p:sp>
      <p:sp>
        <p:nvSpPr>
          <p:cNvPr id="8" name="s5-o3-part0">
            <a:extLst>
              <a:ext uri="{FF2B5EF4-FFF2-40B4-BE49-F238E27FC236}">
                <a16:creationId xmlns:a16="http://schemas.microsoft.com/office/drawing/2014/main" id="{C71D8AEF-3F44-4B8D-BD5C-65B839E23784}"/>
              </a:ext>
            </a:extLst>
          </p:cNvPr>
          <p:cNvSpPr>
            <a:spLocks noGrp="1"/>
          </p:cNvSpPr>
          <p:nvPr/>
        </p:nvSpPr>
        <p:spPr>
          <a:xfrm>
            <a:off x="6486525" y="1647825"/>
            <a:ext cx="495300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>
                <a:solidFill>
                  <a:srgbClr val="F5F0E5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F5F0E5"/>
                </a:solidFill>
                <a:latin typeface="Georgia"/>
                <a:ea typeface="Georgia"/>
                <a:cs typeface="Georgia"/>
              </a:rPr>
              <a:t>Аббасиды (750-1258 гг.):</a:t>
            </a:r>
          </a:p>
        </p:txBody>
      </p:sp>
      <p:sp>
        <p:nvSpPr>
          <p:cNvPr id="9" name="s5-o3-part1">
            <a:extLst>
              <a:ext uri="{FF2B5EF4-FFF2-40B4-BE49-F238E27FC236}">
                <a16:creationId xmlns:a16="http://schemas.microsoft.com/office/drawing/2014/main" id="{F9001F4E-8329-4130-A7B6-7D246ED4D1A9}"/>
              </a:ext>
            </a:extLst>
          </p:cNvPr>
          <p:cNvSpPr>
            <a:spLocks noGrp="1"/>
          </p:cNvSpPr>
          <p:nvPr/>
        </p:nvSpPr>
        <p:spPr>
          <a:xfrm>
            <a:off x="6486525" y="2771775"/>
            <a:ext cx="48577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>
                <a:solidFill>
                  <a:srgbClr val="D8C296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D8C296"/>
                </a:solidFill>
                <a:latin typeface="Arial"/>
                <a:ea typeface="Arial"/>
                <a:cs typeface="Arial"/>
              </a:rPr>
              <a:t>Столица: Багдад.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F37C896-0263-4B82-AD1A-A879A58AEDA4}"/>
              </a:ext>
            </a:extLst>
          </p:cNvPr>
          <p:cNvSpPr>
            <a:spLocks noGrp="1"/>
          </p:cNvSpPr>
          <p:nvPr/>
        </p:nvSpPr>
        <p:spPr>
          <a:xfrm>
            <a:off x="6486525" y="3476625"/>
            <a:ext cx="4838700" cy="0"/>
          </a:xfrm>
          <a:prstGeom prst="line">
            <a:avLst/>
          </a:prstGeom>
          <a:noFill/>
          <a:ln w="9525">
            <a:solidFill>
              <a:srgbClr val="6B7A7E"/>
            </a:solidFill>
          </a:ln>
        </p:spPr>
      </p:sp>
      <p:sp>
        <p:nvSpPr>
          <p:cNvPr id="11" name="s5-o3-part2">
            <a:extLst>
              <a:ext uri="{FF2B5EF4-FFF2-40B4-BE49-F238E27FC236}">
                <a16:creationId xmlns:a16="http://schemas.microsoft.com/office/drawing/2014/main" id="{A8D7E873-3208-41BA-9B47-0B8A51E25137}"/>
              </a:ext>
            </a:extLst>
          </p:cNvPr>
          <p:cNvSpPr>
            <a:spLocks noGrp="1"/>
          </p:cNvSpPr>
          <p:nvPr/>
        </p:nvSpPr>
        <p:spPr>
          <a:xfrm>
            <a:off x="6486525" y="3705225"/>
            <a:ext cx="4914900" cy="2257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"Золотой век" культуры и науки. Завоевательные походы прекратились, но халифы сосредоточились на укреплении власти и развитии империи.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5E51B43-BCFD-47C6-B080-B6C503D3DECE}"/>
              </a:ext>
            </a:extLst>
          </p:cNvPr>
          <p:cNvSpPr>
            <a:spLocks noGrp="1"/>
          </p:cNvSpPr>
          <p:nvPr/>
        </p:nvSpPr>
        <p:spPr>
          <a:xfrm>
            <a:off x="5848350" y="2219325"/>
            <a:ext cx="400050" cy="0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42D8435-F6BD-462B-8806-BDDDA98BC7AB}"/>
              </a:ext>
            </a:extLst>
          </p:cNvPr>
          <p:cNvSpPr>
            <a:spLocks noGrp="1"/>
          </p:cNvSpPr>
          <p:nvPr/>
        </p:nvSpPr>
        <p:spPr>
          <a:xfrm>
            <a:off x="5791200" y="2162175"/>
            <a:ext cx="114300" cy="114300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A82496E-AA83-486D-8C93-7ED353B586F8}"/>
              </a:ext>
            </a:extLst>
          </p:cNvPr>
          <p:cNvSpPr>
            <a:spLocks noGrp="1"/>
          </p:cNvSpPr>
          <p:nvPr/>
        </p:nvSpPr>
        <p:spPr>
          <a:xfrm>
            <a:off x="6191250" y="2162175"/>
            <a:ext cx="114300" cy="114300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5" name="brand-signature">
            <a:extLst>
              <a:ext uri="{FF2B5EF4-FFF2-40B4-BE49-F238E27FC236}">
                <a16:creationId xmlns:a16="http://schemas.microsoft.com/office/drawing/2014/main" id="{37BE4817-CCCF-4C24-9FB8-FA6BF3152F27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36018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6-o0-part0">
            <a:extLst>
              <a:ext uri="{FF2B5EF4-FFF2-40B4-BE49-F238E27FC236}">
                <a16:creationId xmlns:a16="http://schemas.microsoft.com/office/drawing/2014/main" id="{2C4A0BDC-06AA-44ED-8640-04AC1F5D28D3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Кто управлял огромной империей?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EE229D-B6C0-4026-8C14-732E20A23E53}"/>
              </a:ext>
            </a:extLst>
          </p:cNvPr>
          <p:cNvSpPr>
            <a:spLocks noGrp="1"/>
          </p:cNvSpPr>
          <p:nvPr/>
        </p:nvSpPr>
        <p:spPr>
          <a:xfrm>
            <a:off x="495300" y="1438275"/>
            <a:ext cx="4772025" cy="2390775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3" name="s6-o1-part0">
            <a:extLst>
              <a:ext uri="{FF2B5EF4-FFF2-40B4-BE49-F238E27FC236}">
                <a16:creationId xmlns:a16="http://schemas.microsoft.com/office/drawing/2014/main" id="{0639C3EE-B2E0-478A-B370-F121B75A0985}"/>
              </a:ext>
            </a:extLst>
          </p:cNvPr>
          <p:cNvSpPr>
            <a:spLocks noGrp="1"/>
          </p:cNvSpPr>
          <p:nvPr/>
        </p:nvSpPr>
        <p:spPr>
          <a:xfrm>
            <a:off x="723900" y="1628775"/>
            <a:ext cx="431482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75" b="1">
                <a:solidFill>
                  <a:srgbClr val="E0CCA5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Халиф</a:t>
            </a:r>
          </a:p>
        </p:txBody>
      </p:sp>
      <p:sp>
        <p:nvSpPr>
          <p:cNvPr id="4" name="s6-o1-part1">
            <a:extLst>
              <a:ext uri="{FF2B5EF4-FFF2-40B4-BE49-F238E27FC236}">
                <a16:creationId xmlns:a16="http://schemas.microsoft.com/office/drawing/2014/main" id="{DECB9BD2-23F4-4924-9F24-B05804C57075}"/>
              </a:ext>
            </a:extLst>
          </p:cNvPr>
          <p:cNvSpPr>
            <a:spLocks noGrp="1"/>
          </p:cNvSpPr>
          <p:nvPr/>
        </p:nvSpPr>
        <p:spPr>
          <a:xfrm>
            <a:off x="723900" y="2181225"/>
            <a:ext cx="4314825" cy="1552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 – правитель и религиозный лидер, обладавший абсолютной властью.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35B580-FC40-41BA-A143-6B5F3DFF9342}"/>
              </a:ext>
            </a:extLst>
          </p:cNvPr>
          <p:cNvSpPr>
            <a:spLocks noGrp="1"/>
          </p:cNvSpPr>
          <p:nvPr/>
        </p:nvSpPr>
        <p:spPr>
          <a:xfrm>
            <a:off x="6381750" y="1438275"/>
            <a:ext cx="5314950" cy="2390775"/>
          </a:xfrm>
          <a:prstGeom prst="rect">
            <a:avLst/>
          </a:prstGeom>
          <a:solidFill>
            <a:srgbClr val="216D6B"/>
          </a:solidFill>
          <a:ln w="0">
            <a:noFill/>
          </a:ln>
        </p:spPr>
      </p:sp>
      <p:sp>
        <p:nvSpPr>
          <p:cNvPr id="6" name="s6-o2-part0">
            <a:extLst>
              <a:ext uri="{FF2B5EF4-FFF2-40B4-BE49-F238E27FC236}">
                <a16:creationId xmlns:a16="http://schemas.microsoft.com/office/drawing/2014/main" id="{487EDCEF-2308-4E83-B4CB-1BA4587B7C13}"/>
              </a:ext>
            </a:extLst>
          </p:cNvPr>
          <p:cNvSpPr>
            <a:spLocks noGrp="1"/>
          </p:cNvSpPr>
          <p:nvPr/>
        </p:nvSpPr>
        <p:spPr>
          <a:xfrm>
            <a:off x="6610350" y="1628775"/>
            <a:ext cx="485775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75" b="1">
                <a:solidFill>
                  <a:srgbClr val="E0CCA5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E0CCA5"/>
                </a:solidFill>
                <a:latin typeface="Arial"/>
                <a:ea typeface="Arial"/>
                <a:cs typeface="Arial"/>
              </a:rPr>
              <a:t>Великий визирь</a:t>
            </a:r>
          </a:p>
        </p:txBody>
      </p:sp>
      <p:sp>
        <p:nvSpPr>
          <p:cNvPr id="7" name="s6-o2-part1">
            <a:extLst>
              <a:ext uri="{FF2B5EF4-FFF2-40B4-BE49-F238E27FC236}">
                <a16:creationId xmlns:a16="http://schemas.microsoft.com/office/drawing/2014/main" id="{25A991F6-B6BC-48B3-8E77-942A57060A6D}"/>
              </a:ext>
            </a:extLst>
          </p:cNvPr>
          <p:cNvSpPr>
            <a:spLocks noGrp="1"/>
          </p:cNvSpPr>
          <p:nvPr/>
        </p:nvSpPr>
        <p:spPr>
          <a:xfrm>
            <a:off x="6610350" y="2181225"/>
            <a:ext cx="4857750" cy="1552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 – первый министр, помощник халифа, отвечавший за административные и финансовые вопросы.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3AA3E4-77AB-4D4B-8F23-FDE5D350E669}"/>
              </a:ext>
            </a:extLst>
          </p:cNvPr>
          <p:cNvSpPr>
            <a:spLocks noGrp="1"/>
          </p:cNvSpPr>
          <p:nvPr/>
        </p:nvSpPr>
        <p:spPr>
          <a:xfrm>
            <a:off x="495300" y="4324350"/>
            <a:ext cx="5353050" cy="2028825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</p:sp>
      <p:sp>
        <p:nvSpPr>
          <p:cNvPr id="9" name="s6-o3-part0">
            <a:extLst>
              <a:ext uri="{FF2B5EF4-FFF2-40B4-BE49-F238E27FC236}">
                <a16:creationId xmlns:a16="http://schemas.microsoft.com/office/drawing/2014/main" id="{AFC0DF7B-5C29-4B42-9928-F9BF3E1A7A20}"/>
              </a:ext>
            </a:extLst>
          </p:cNvPr>
          <p:cNvSpPr>
            <a:spLocks noGrp="1"/>
          </p:cNvSpPr>
          <p:nvPr/>
        </p:nvSpPr>
        <p:spPr>
          <a:xfrm>
            <a:off x="723900" y="4514850"/>
            <a:ext cx="489585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75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Эмиры</a:t>
            </a:r>
          </a:p>
        </p:txBody>
      </p:sp>
      <p:sp>
        <p:nvSpPr>
          <p:cNvPr id="10" name="s6-o3-part1">
            <a:extLst>
              <a:ext uri="{FF2B5EF4-FFF2-40B4-BE49-F238E27FC236}">
                <a16:creationId xmlns:a16="http://schemas.microsoft.com/office/drawing/2014/main" id="{33AB5438-11AF-4362-BEE9-57FF39CEFF68}"/>
              </a:ext>
            </a:extLst>
          </p:cNvPr>
          <p:cNvSpPr>
            <a:spLocks noGrp="1"/>
          </p:cNvSpPr>
          <p:nvPr/>
        </p:nvSpPr>
        <p:spPr>
          <a:xfrm>
            <a:off x="723900" y="5067300"/>
            <a:ext cx="48958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 наместники провинций, которые со временем стали проводить независимую политику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2245B3-97CC-4371-8BB8-577E587F0F44}"/>
              </a:ext>
            </a:extLst>
          </p:cNvPr>
          <p:cNvSpPr>
            <a:spLocks noGrp="1"/>
          </p:cNvSpPr>
          <p:nvPr/>
        </p:nvSpPr>
        <p:spPr>
          <a:xfrm>
            <a:off x="6343650" y="4324350"/>
            <a:ext cx="5353050" cy="2028825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</p:sp>
      <p:sp>
        <p:nvSpPr>
          <p:cNvPr id="12" name="s6-o4-part0">
            <a:extLst>
              <a:ext uri="{FF2B5EF4-FFF2-40B4-BE49-F238E27FC236}">
                <a16:creationId xmlns:a16="http://schemas.microsoft.com/office/drawing/2014/main" id="{D31F1B81-6870-46F0-9D28-68445DF6D191}"/>
              </a:ext>
            </a:extLst>
          </p:cNvPr>
          <p:cNvSpPr>
            <a:spLocks noGrp="1"/>
          </p:cNvSpPr>
          <p:nvPr/>
        </p:nvSpPr>
        <p:spPr>
          <a:xfrm>
            <a:off x="6572250" y="4514850"/>
            <a:ext cx="489585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75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Кади</a:t>
            </a:r>
          </a:p>
        </p:txBody>
      </p:sp>
      <p:sp>
        <p:nvSpPr>
          <p:cNvPr id="13" name="s6-o4-part1">
            <a:extLst>
              <a:ext uri="{FF2B5EF4-FFF2-40B4-BE49-F238E27FC236}">
                <a16:creationId xmlns:a16="http://schemas.microsoft.com/office/drawing/2014/main" id="{C0B1C042-BDF3-4DCD-B7DA-225A0C3573AD}"/>
              </a:ext>
            </a:extLst>
          </p:cNvPr>
          <p:cNvSpPr>
            <a:spLocks noGrp="1"/>
          </p:cNvSpPr>
          <p:nvPr/>
        </p:nvSpPr>
        <p:spPr>
          <a:xfrm>
            <a:off x="6572250" y="5067300"/>
            <a:ext cx="48958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 судьи, решавшие дела по шариату — своду религиозных и правовых норм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4D965F1-80A6-4D55-A269-CE9FCE86AA04}"/>
              </a:ext>
            </a:extLst>
          </p:cNvPr>
          <p:cNvSpPr>
            <a:spLocks noGrp="1"/>
          </p:cNvSpPr>
          <p:nvPr/>
        </p:nvSpPr>
        <p:spPr>
          <a:xfrm>
            <a:off x="5267325" y="2419350"/>
            <a:ext cx="1114425" cy="0"/>
          </a:xfrm>
          <a:prstGeom prst="line">
            <a:avLst/>
          </a:prstGeom>
          <a:noFill/>
          <a:ln w="28575">
            <a:solidFill>
              <a:srgbClr val="B39358"/>
            </a:solidFill>
          </a:ln>
        </p:spPr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C49B07B9-7DAD-4C2C-ADC2-893AA9CB718F}"/>
              </a:ext>
            </a:extLst>
          </p:cNvPr>
          <p:cNvSpPr>
            <a:spLocks noGrp="1"/>
          </p:cNvSpPr>
          <p:nvPr/>
        </p:nvSpPr>
        <p:spPr>
          <a:xfrm>
            <a:off x="5219700" y="2371725"/>
            <a:ext cx="95250" cy="95250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012045E0-BF8E-41F8-B2DB-5AD20D957B0C}"/>
              </a:ext>
            </a:extLst>
          </p:cNvPr>
          <p:cNvSpPr>
            <a:spLocks noGrp="1"/>
          </p:cNvSpPr>
          <p:nvPr/>
        </p:nvSpPr>
        <p:spPr>
          <a:xfrm>
            <a:off x="6334125" y="2371725"/>
            <a:ext cx="95250" cy="95250"/>
          </a:xfrm>
          <a:prstGeom prst="ellipse">
            <a:avLst/>
          </a:prstGeom>
          <a:solidFill>
            <a:srgbClr val="B39358"/>
          </a:solidFill>
          <a:ln w="0">
            <a:noFill/>
          </a:ln>
        </p:spPr>
      </p:sp>
      <p:sp>
        <p:nvSpPr>
          <p:cNvPr id="17" name="brand-signature">
            <a:extLst>
              <a:ext uri="{FF2B5EF4-FFF2-40B4-BE49-F238E27FC236}">
                <a16:creationId xmlns:a16="http://schemas.microsoft.com/office/drawing/2014/main" id="{ABCA07A9-64F6-43CD-984A-3CF8D4E9FF42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5432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7-o0-part0">
            <a:extLst>
              <a:ext uri="{FF2B5EF4-FFF2-40B4-BE49-F238E27FC236}">
                <a16:creationId xmlns:a16="http://schemas.microsoft.com/office/drawing/2014/main" id="{E8FED2E0-84D6-48F6-9A7C-C1AEEAF66FDA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Почему империя распалась?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5AF671-FBE1-4A9B-B238-6BAF4885B4B9}"/>
              </a:ext>
            </a:extLst>
          </p:cNvPr>
          <p:cNvSpPr>
            <a:spLocks noGrp="1"/>
          </p:cNvSpPr>
          <p:nvPr/>
        </p:nvSpPr>
        <p:spPr>
          <a:xfrm>
            <a:off x="381000" y="1400175"/>
            <a:ext cx="7210425" cy="4791075"/>
          </a:xfrm>
          <a:prstGeom prst="rect">
            <a:avLst/>
          </a:prstGeom>
          <a:solidFill>
            <a:srgbClr val="FFFCF5"/>
          </a:solidFill>
          <a:ln w="0">
            <a:noFill/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19100" y="1566267"/>
            <a:ext cx="7134225" cy="4458891"/>
          </a:xfrm>
          <a:prstGeom prst="rect">
            <a:avLst/>
          </a:prstGeom>
        </p:spPr>
      </p:pic>
      <p:sp>
        <p:nvSpPr>
          <p:cNvPr id="4" name="s7-o1-part0">
            <a:extLst>
              <a:ext uri="{FF2B5EF4-FFF2-40B4-BE49-F238E27FC236}">
                <a16:creationId xmlns:a16="http://schemas.microsoft.com/office/drawing/2014/main" id="{04245E74-B7A9-433B-ACCF-F81FCF158B9D}"/>
              </a:ext>
            </a:extLst>
          </p:cNvPr>
          <p:cNvSpPr>
            <a:spLocks noGrp="1"/>
          </p:cNvSpPr>
          <p:nvPr/>
        </p:nvSpPr>
        <p:spPr>
          <a:xfrm>
            <a:off x="7858125" y="1409700"/>
            <a:ext cx="3905250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38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838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1. Сепаратизм эмиров:</a:t>
            </a:r>
            <a:r>
              <a:rPr sz="1838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Правители провинций перестали подчиняться халифу, удерживали налоги и создавали собственные армии.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4DD8A4C-0244-4863-BA81-8FD8226D3452}"/>
              </a:ext>
            </a:extLst>
          </p:cNvPr>
          <p:cNvSpPr>
            <a:spLocks noGrp="1"/>
          </p:cNvSpPr>
          <p:nvPr/>
        </p:nvSpPr>
        <p:spPr>
          <a:xfrm>
            <a:off x="7858125" y="2686050"/>
            <a:ext cx="387667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6" name="s7-o2-part0">
            <a:extLst>
              <a:ext uri="{FF2B5EF4-FFF2-40B4-BE49-F238E27FC236}">
                <a16:creationId xmlns:a16="http://schemas.microsoft.com/office/drawing/2014/main" id="{BFDF5ECF-3DF3-44B8-9B6C-0A245675FE63}"/>
              </a:ext>
            </a:extLst>
          </p:cNvPr>
          <p:cNvSpPr>
            <a:spLocks noGrp="1"/>
          </p:cNvSpPr>
          <p:nvPr/>
        </p:nvSpPr>
        <p:spPr>
          <a:xfrm>
            <a:off x="7858125" y="2819400"/>
            <a:ext cx="39052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38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838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2. Религиозный раскол:</a:t>
            </a:r>
            <a:r>
              <a:rPr sz="1838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Противоречия между суннитами и шиитами ослабляли единство государства.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43A23B1-BB59-4D6D-8DEF-A060DDEDA878}"/>
              </a:ext>
            </a:extLst>
          </p:cNvPr>
          <p:cNvSpPr>
            <a:spLocks noGrp="1"/>
          </p:cNvSpPr>
          <p:nvPr/>
        </p:nvSpPr>
        <p:spPr>
          <a:xfrm>
            <a:off x="7858125" y="4029075"/>
            <a:ext cx="387667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8" name="s7-o3-part0">
            <a:extLst>
              <a:ext uri="{FF2B5EF4-FFF2-40B4-BE49-F238E27FC236}">
                <a16:creationId xmlns:a16="http://schemas.microsoft.com/office/drawing/2014/main" id="{FE9D13C8-1F94-444C-B726-A5DC82D824FD}"/>
              </a:ext>
            </a:extLst>
          </p:cNvPr>
          <p:cNvSpPr>
            <a:spLocks noGrp="1"/>
          </p:cNvSpPr>
          <p:nvPr/>
        </p:nvSpPr>
        <p:spPr>
          <a:xfrm>
            <a:off x="7858125" y="4143375"/>
            <a:ext cx="3905250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38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838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3. Огромные размеры:</a:t>
            </a:r>
            <a:r>
              <a:rPr sz="1838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Управление обширными территориями из центра стало практически невозможным.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AD04C6E-9CED-4C09-97D1-18F0CA41C7AB}"/>
              </a:ext>
            </a:extLst>
          </p:cNvPr>
          <p:cNvSpPr>
            <a:spLocks noGrp="1"/>
          </p:cNvSpPr>
          <p:nvPr/>
        </p:nvSpPr>
        <p:spPr>
          <a:xfrm>
            <a:off x="7858125" y="5429250"/>
            <a:ext cx="3876675" cy="0"/>
          </a:xfrm>
          <a:prstGeom prst="line">
            <a:avLst/>
          </a:prstGeom>
          <a:noFill/>
          <a:ln w="9525">
            <a:solidFill>
              <a:srgbClr val="D9CEC0"/>
            </a:solidFill>
          </a:ln>
        </p:spPr>
      </p:sp>
      <p:sp>
        <p:nvSpPr>
          <p:cNvPr id="10" name="s7-o4-part0">
            <a:extLst>
              <a:ext uri="{FF2B5EF4-FFF2-40B4-BE49-F238E27FC236}">
                <a16:creationId xmlns:a16="http://schemas.microsoft.com/office/drawing/2014/main" id="{01553CC7-1478-4B38-81F9-8CD6C30AA543}"/>
              </a:ext>
            </a:extLst>
          </p:cNvPr>
          <p:cNvSpPr>
            <a:spLocks noGrp="1"/>
          </p:cNvSpPr>
          <p:nvPr/>
        </p:nvSpPr>
        <p:spPr>
          <a:xfrm>
            <a:off x="7858125" y="5581650"/>
            <a:ext cx="39052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38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1838" b="1">
                <a:solidFill>
                  <a:srgbClr val="975F4C"/>
                </a:solidFill>
                <a:latin typeface="Arial"/>
                <a:ea typeface="Arial"/>
                <a:cs typeface="Arial"/>
              </a:rPr>
              <a:t>4. Внешние враги:</a:t>
            </a:r>
            <a:r>
              <a:rPr sz="1838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Набеги тюрок, монголов и других народов.</a:t>
            </a:r>
          </a:p>
        </p:txBody>
      </p:sp>
      <p:sp>
        <p:nvSpPr>
          <p:cNvPr id="11" name="brand-signature">
            <a:extLst>
              <a:ext uri="{FF2B5EF4-FFF2-40B4-BE49-F238E27FC236}">
                <a16:creationId xmlns:a16="http://schemas.microsoft.com/office/drawing/2014/main" id="{3B854994-F254-41DB-BDA3-8BBD8C25DC9A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99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8-o0-part0">
            <a:extLst>
              <a:ext uri="{FF2B5EF4-FFF2-40B4-BE49-F238E27FC236}">
                <a16:creationId xmlns:a16="http://schemas.microsoft.com/office/drawing/2014/main" id="{E316EA28-1F86-4A43-819D-2589379A93F3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150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Объединяющая сила арабского языка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95342" y="1581150"/>
            <a:ext cx="4648141" cy="3333750"/>
          </a:xfrm>
          <a:prstGeom prst="rect">
            <a:avLst/>
          </a:prstGeom>
        </p:spPr>
      </p:pic>
      <p:sp>
        <p:nvSpPr>
          <p:cNvPr id="3" name="s8-o1-part0">
            <a:extLst>
              <a:ext uri="{FF2B5EF4-FFF2-40B4-BE49-F238E27FC236}">
                <a16:creationId xmlns:a16="http://schemas.microsoft.com/office/drawing/2014/main" id="{6C846243-D86A-4AE8-95D5-6881F9F4043F}"/>
              </a:ext>
            </a:extLst>
          </p:cNvPr>
          <p:cNvSpPr>
            <a:spLocks noGrp="1"/>
          </p:cNvSpPr>
          <p:nvPr/>
        </p:nvSpPr>
        <p:spPr>
          <a:xfrm>
            <a:off x="5791200" y="1504950"/>
            <a:ext cx="5848350" cy="1524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Медресе</a:t>
            </a: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 мусульманские школы, где изучали Коран, арабский язык, математику, астрономию и другие науки.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035C3FF-AFC3-4BF2-8EBD-52AB3757A2A2}"/>
              </a:ext>
            </a:extLst>
          </p:cNvPr>
          <p:cNvSpPr>
            <a:spLocks noGrp="1"/>
          </p:cNvSpPr>
          <p:nvPr/>
        </p:nvSpPr>
        <p:spPr>
          <a:xfrm>
            <a:off x="5791200" y="3171825"/>
            <a:ext cx="5848350" cy="0"/>
          </a:xfrm>
          <a:prstGeom prst="line">
            <a:avLst/>
          </a:prstGeom>
          <a:noFill/>
          <a:ln w="14288">
            <a:solidFill>
              <a:srgbClr val="B39358"/>
            </a:solidFill>
          </a:ln>
        </p:spPr>
      </p:sp>
      <p:sp>
        <p:nvSpPr>
          <p:cNvPr id="5" name="s8-o3-part0">
            <a:extLst>
              <a:ext uri="{FF2B5EF4-FFF2-40B4-BE49-F238E27FC236}">
                <a16:creationId xmlns:a16="http://schemas.microsoft.com/office/drawing/2014/main" id="{E8D46A61-8599-4E3A-8157-560E09EA6B98}"/>
              </a:ext>
            </a:extLst>
          </p:cNvPr>
          <p:cNvSpPr>
            <a:spLocks noGrp="1"/>
          </p:cNvSpPr>
          <p:nvPr/>
        </p:nvSpPr>
        <p:spPr>
          <a:xfrm>
            <a:off x="5791200" y="3381375"/>
            <a:ext cx="584835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Дом мудрости в Багдаде</a:t>
            </a: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 –  центр переводов и исследований, где учёные сохраняли и изучали труды античных авторов (Платона, Аристотеля и др.).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9136AD-6EF8-415A-877F-6B90950869F6}"/>
              </a:ext>
            </a:extLst>
          </p:cNvPr>
          <p:cNvSpPr>
            <a:spLocks noGrp="1"/>
          </p:cNvSpPr>
          <p:nvPr/>
        </p:nvSpPr>
        <p:spPr>
          <a:xfrm>
            <a:off x="495300" y="5143500"/>
            <a:ext cx="11201400" cy="1238250"/>
          </a:xfrm>
          <a:prstGeom prst="rect">
            <a:avLst/>
          </a:prstGeom>
          <a:solidFill>
            <a:srgbClr val="142D40"/>
          </a:solidFill>
          <a:ln w="0">
            <a:noFill/>
          </a:ln>
        </p:spPr>
      </p:sp>
      <p:sp>
        <p:nvSpPr>
          <p:cNvPr id="7" name="s8-o2-part0">
            <a:extLst>
              <a:ext uri="{FF2B5EF4-FFF2-40B4-BE49-F238E27FC236}">
                <a16:creationId xmlns:a16="http://schemas.microsoft.com/office/drawing/2014/main" id="{5CD5ACEC-3FB8-4A71-BBB8-3F8BD84EDE00}"/>
              </a:ext>
            </a:extLst>
          </p:cNvPr>
          <p:cNvSpPr>
            <a:spLocks noGrp="1"/>
          </p:cNvSpPr>
          <p:nvPr/>
        </p:nvSpPr>
        <p:spPr>
          <a:xfrm>
            <a:off x="714375" y="5248275"/>
            <a:ext cx="10763250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175" b="0">
                <a:solidFill>
                  <a:srgbClr val="F5F0E5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DBC69D"/>
                </a:solidFill>
                <a:latin typeface="Arial"/>
                <a:ea typeface="Arial"/>
                <a:cs typeface="Arial"/>
              </a:rPr>
              <a:t>Арабский язык</a:t>
            </a:r>
            <a:r>
              <a:rPr sz="2175" b="0">
                <a:solidFill>
                  <a:srgbClr val="F5F0E5"/>
                </a:solidFill>
                <a:latin typeface="Arial"/>
                <a:ea typeface="Arial"/>
                <a:cs typeface="Arial"/>
              </a:rPr>
              <a:t> стал языком науки, религии и культуры для всего исламского мира (как латынь в Европе). Все мусульмане были обязаны читать Коран только на арабском.</a:t>
            </a:r>
          </a:p>
        </p:txBody>
      </p:sp>
      <p:sp>
        <p:nvSpPr>
          <p:cNvPr id="8" name="brand-signature">
            <a:extLst>
              <a:ext uri="{FF2B5EF4-FFF2-40B4-BE49-F238E27FC236}">
                <a16:creationId xmlns:a16="http://schemas.microsoft.com/office/drawing/2014/main" id="{7C80C44E-E45E-4D23-9B0A-94B9AEDA39A4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8083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9-o0-part0">
            <a:extLst>
              <a:ext uri="{FF2B5EF4-FFF2-40B4-BE49-F238E27FC236}">
                <a16:creationId xmlns:a16="http://schemas.microsoft.com/office/drawing/2014/main" id="{3478192B-5618-412A-821F-868AF5AB3D90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2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Вклад мусульманских учёных в мировую науку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041D442-760C-4D77-B724-B07537D77BBC}"/>
              </a:ext>
            </a:extLst>
          </p:cNvPr>
          <p:cNvSpPr>
            <a:spLocks noGrp="1"/>
          </p:cNvSpPr>
          <p:nvPr/>
        </p:nvSpPr>
        <p:spPr>
          <a:xfrm>
            <a:off x="6057900" y="1666875"/>
            <a:ext cx="0" cy="4486275"/>
          </a:xfrm>
          <a:prstGeom prst="line">
            <a:avLst/>
          </a:prstGeom>
          <a:noFill/>
          <a:ln w="14288">
            <a:solidFill>
              <a:srgbClr val="B39358"/>
            </a:solidFill>
          </a:ln>
        </p:spPr>
      </p:sp>
      <p:sp>
        <p:nvSpPr>
          <p:cNvPr id="3" name="s9-o1-part0">
            <a:extLst>
              <a:ext uri="{FF2B5EF4-FFF2-40B4-BE49-F238E27FC236}">
                <a16:creationId xmlns:a16="http://schemas.microsoft.com/office/drawing/2014/main" id="{26ED6EC4-6BD7-4E19-BE5E-820D83F3C153}"/>
              </a:ext>
            </a:extLst>
          </p:cNvPr>
          <p:cNvSpPr>
            <a:spLocks noGrp="1"/>
          </p:cNvSpPr>
          <p:nvPr/>
        </p:nvSpPr>
        <p:spPr>
          <a:xfrm>
            <a:off x="495300" y="1676400"/>
            <a:ext cx="531495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Аль-Хорезми (780-850). 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95300" y="2721742"/>
            <a:ext cx="1952625" cy="3090917"/>
          </a:xfrm>
          <a:prstGeom prst="rect">
            <a:avLst/>
          </a:prstGeom>
        </p:spPr>
      </p:pic>
      <p:sp>
        <p:nvSpPr>
          <p:cNvPr id="5" name="s9-o1-part1">
            <a:extLst>
              <a:ext uri="{FF2B5EF4-FFF2-40B4-BE49-F238E27FC236}">
                <a16:creationId xmlns:a16="http://schemas.microsoft.com/office/drawing/2014/main" id="{2F6DBA1A-B59A-4383-922A-AAAD5E36E522}"/>
              </a:ext>
            </a:extLst>
          </p:cNvPr>
          <p:cNvSpPr>
            <a:spLocks noGrp="1"/>
          </p:cNvSpPr>
          <p:nvPr/>
        </p:nvSpPr>
        <p:spPr>
          <a:xfrm>
            <a:off x="2695575" y="2705100"/>
            <a:ext cx="3114675" cy="3429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Основоположник алгебры, ввёл арабские цифры, которые на самом деле были переработаны из индийских.</a:t>
            </a:r>
          </a:p>
        </p:txBody>
      </p:sp>
      <p:sp>
        <p:nvSpPr>
          <p:cNvPr id="6" name="s9-o2-part0">
            <a:extLst>
              <a:ext uri="{FF2B5EF4-FFF2-40B4-BE49-F238E27FC236}">
                <a16:creationId xmlns:a16="http://schemas.microsoft.com/office/drawing/2014/main" id="{4C9AD2C0-FD76-4A82-9158-8B21A5CF4265}"/>
              </a:ext>
            </a:extLst>
          </p:cNvPr>
          <p:cNvSpPr>
            <a:spLocks noGrp="1"/>
          </p:cNvSpPr>
          <p:nvPr/>
        </p:nvSpPr>
        <p:spPr>
          <a:xfrm>
            <a:off x="6381750" y="1676400"/>
            <a:ext cx="531495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Ибн Сина (Авиценна)</a:t>
            </a:r>
          </a:p>
          <a:p>
            <a:pPr algn="l">
              <a:lnSpc>
                <a:spcPct val="106000"/>
              </a:lnSpc>
              <a:buNone/>
              <a:defRPr sz="2625" b="1">
                <a:solidFill>
                  <a:srgbClr val="216D6B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(980-1037). 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381750" y="2753537"/>
            <a:ext cx="1952625" cy="3027326"/>
          </a:xfrm>
          <a:prstGeom prst="rect">
            <a:avLst/>
          </a:prstGeom>
        </p:spPr>
      </p:pic>
      <p:sp>
        <p:nvSpPr>
          <p:cNvPr id="8" name="s9-o2-part1">
            <a:extLst>
              <a:ext uri="{FF2B5EF4-FFF2-40B4-BE49-F238E27FC236}">
                <a16:creationId xmlns:a16="http://schemas.microsoft.com/office/drawing/2014/main" id="{6DE157CE-EB7F-4F25-8085-0B21A51FA71E}"/>
              </a:ext>
            </a:extLst>
          </p:cNvPr>
          <p:cNvSpPr>
            <a:spLocks noGrp="1"/>
          </p:cNvSpPr>
          <p:nvPr/>
        </p:nvSpPr>
        <p:spPr>
          <a:xfrm>
            <a:off x="8582025" y="2705100"/>
            <a:ext cx="3114675" cy="3429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325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Автор "Медицинского канона" — учебника для врачей в течение многих веков. Он описал оспу, чуму, туберкулёз и другие болезни.</a:t>
            </a:r>
          </a:p>
        </p:txBody>
      </p:sp>
      <p:sp>
        <p:nvSpPr>
          <p:cNvPr id="9" name="brand-signature">
            <a:extLst>
              <a:ext uri="{FF2B5EF4-FFF2-40B4-BE49-F238E27FC236}">
                <a16:creationId xmlns:a16="http://schemas.microsoft.com/office/drawing/2014/main" id="{C17CAB0D-7F6A-4DA2-AB4A-B79D7E34A085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5333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10-o0-part0">
            <a:extLst>
              <a:ext uri="{FF2B5EF4-FFF2-40B4-BE49-F238E27FC236}">
                <a16:creationId xmlns:a16="http://schemas.microsoft.com/office/drawing/2014/main" id="{786D477A-3FF0-441A-B759-9F5E94D9AD7C}"/>
              </a:ext>
            </a:extLst>
          </p:cNvPr>
          <p:cNvSpPr>
            <a:spLocks noGrp="1"/>
          </p:cNvSpPr>
          <p:nvPr/>
        </p:nvSpPr>
        <p:spPr>
          <a:xfrm>
            <a:off x="495300" y="371475"/>
            <a:ext cx="112014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225" b="0">
                <a:solidFill>
                  <a:srgbClr val="142D40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142D40"/>
                </a:solidFill>
                <a:latin typeface="Georgia"/>
                <a:ea typeface="Georgia"/>
                <a:cs typeface="Georgia"/>
              </a:rPr>
              <a:t>Сокровища мусульманской литературы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9EB2AC-75E2-439C-93F6-F5EB58030101}"/>
              </a:ext>
            </a:extLst>
          </p:cNvPr>
          <p:cNvSpPr>
            <a:spLocks noGrp="1"/>
          </p:cNvSpPr>
          <p:nvPr/>
        </p:nvSpPr>
        <p:spPr>
          <a:xfrm>
            <a:off x="371475" y="1390650"/>
            <a:ext cx="3562350" cy="4972050"/>
          </a:xfrm>
          <a:prstGeom prst="rect">
            <a:avLst/>
          </a:prstGeom>
          <a:solidFill>
            <a:srgbClr val="E8DECB"/>
          </a:solidFill>
          <a:ln w="0">
            <a:noFill/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95300" y="1599400"/>
            <a:ext cx="3314700" cy="4554550"/>
          </a:xfrm>
          <a:prstGeom prst="rect">
            <a:avLst/>
          </a:prstGeom>
        </p:spPr>
      </p:pic>
      <p:sp>
        <p:nvSpPr>
          <p:cNvPr id="4" name="s10-o1-part0">
            <a:extLst>
              <a:ext uri="{FF2B5EF4-FFF2-40B4-BE49-F238E27FC236}">
                <a16:creationId xmlns:a16="http://schemas.microsoft.com/office/drawing/2014/main" id="{B84C9841-EF54-4005-AE8E-161267FEC92B}"/>
              </a:ext>
            </a:extLst>
          </p:cNvPr>
          <p:cNvSpPr>
            <a:spLocks noGrp="1"/>
          </p:cNvSpPr>
          <p:nvPr/>
        </p:nvSpPr>
        <p:spPr>
          <a:xfrm>
            <a:off x="4419600" y="1495425"/>
            <a:ext cx="7239000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Фирдоуси (935-1020).</a:t>
            </a:r>
            <a:r>
              <a:rPr sz="2400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Поэма «Шахнаме» («Книга царей») — эпос о истории Персии и Средней Азии.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4173486-24DA-406C-9995-88E4B6FFC190}"/>
              </a:ext>
            </a:extLst>
          </p:cNvPr>
          <p:cNvSpPr>
            <a:spLocks noGrp="1"/>
          </p:cNvSpPr>
          <p:nvPr/>
        </p:nvSpPr>
        <p:spPr>
          <a:xfrm>
            <a:off x="4419600" y="2933700"/>
            <a:ext cx="7239000" cy="0"/>
          </a:xfrm>
          <a:prstGeom prst="line">
            <a:avLst/>
          </a:prstGeom>
          <a:noFill/>
          <a:ln w="9525">
            <a:solidFill>
              <a:srgbClr val="B39358"/>
            </a:solidFill>
          </a:ln>
        </p:spPr>
      </p:sp>
      <p:sp>
        <p:nvSpPr>
          <p:cNvPr id="6" name="s10-o2-part0">
            <a:extLst>
              <a:ext uri="{FF2B5EF4-FFF2-40B4-BE49-F238E27FC236}">
                <a16:creationId xmlns:a16="http://schemas.microsoft.com/office/drawing/2014/main" id="{C4388A1E-577B-48D0-A5C5-48CD728C7BBB}"/>
              </a:ext>
            </a:extLst>
          </p:cNvPr>
          <p:cNvSpPr>
            <a:spLocks noGrp="1"/>
          </p:cNvSpPr>
          <p:nvPr/>
        </p:nvSpPr>
        <p:spPr>
          <a:xfrm>
            <a:off x="4419600" y="3171825"/>
            <a:ext cx="7239000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Омар Хайям (1048-1131).</a:t>
            </a:r>
            <a:r>
              <a:rPr sz="2400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Автор рубаи — философских четверостиший, которые стали всемирно известными.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696CD08-5C4D-45D3-ABB7-3328CD321204}"/>
              </a:ext>
            </a:extLst>
          </p:cNvPr>
          <p:cNvSpPr>
            <a:spLocks noGrp="1"/>
          </p:cNvSpPr>
          <p:nvPr/>
        </p:nvSpPr>
        <p:spPr>
          <a:xfrm>
            <a:off x="4419600" y="4686300"/>
            <a:ext cx="7239000" cy="0"/>
          </a:xfrm>
          <a:prstGeom prst="line">
            <a:avLst/>
          </a:prstGeom>
          <a:noFill/>
          <a:ln w="9525">
            <a:solidFill>
              <a:srgbClr val="B39358"/>
            </a:solidFill>
          </a:ln>
        </p:spPr>
      </p:sp>
      <p:sp>
        <p:nvSpPr>
          <p:cNvPr id="8" name="s10-o3-part0">
            <a:extLst>
              <a:ext uri="{FF2B5EF4-FFF2-40B4-BE49-F238E27FC236}">
                <a16:creationId xmlns:a16="http://schemas.microsoft.com/office/drawing/2014/main" id="{55942B68-2F31-490C-8AA4-D307AB51AB3C}"/>
              </a:ext>
            </a:extLst>
          </p:cNvPr>
          <p:cNvSpPr>
            <a:spLocks noGrp="1"/>
          </p:cNvSpPr>
          <p:nvPr/>
        </p:nvSpPr>
        <p:spPr>
          <a:xfrm>
            <a:off x="4419600" y="4886325"/>
            <a:ext cx="7239000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22333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216D6B"/>
                </a:solidFill>
                <a:latin typeface="Arial"/>
                <a:ea typeface="Arial"/>
                <a:cs typeface="Arial"/>
              </a:rPr>
              <a:t>«Тысяча и одна ночь».</a:t>
            </a:r>
            <a:r>
              <a:rPr sz="2400" b="0">
                <a:solidFill>
                  <a:srgbClr val="22333C"/>
                </a:solidFill>
                <a:latin typeface="Arial"/>
                <a:ea typeface="Arial"/>
                <a:cs typeface="Arial"/>
              </a:rPr>
              <a:t> Сборник сказок, включающий истории об Аладдине, Синдбаде-мореходе и других героях.</a:t>
            </a:r>
          </a:p>
        </p:txBody>
      </p:sp>
      <p:sp>
        <p:nvSpPr>
          <p:cNvPr id="9" name="brand-signature">
            <a:extLst>
              <a:ext uri="{FF2B5EF4-FFF2-40B4-BE49-F238E27FC236}">
                <a16:creationId xmlns:a16="http://schemas.microsoft.com/office/drawing/2014/main" id="{BAD5EE84-C362-41EA-987D-4E50509CD9CD}"/>
              </a:ext>
            </a:extLst>
          </p:cNvPr>
          <p:cNvSpPr>
            <a:spLocks noGrp="1"/>
          </p:cNvSpPr>
          <p:nvPr/>
        </p:nvSpPr>
        <p:spPr>
          <a:xfrm>
            <a:off x="10096500" y="6562725"/>
            <a:ext cx="16002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00" b="0">
                <a:solidFill>
                  <a:srgbClr val="716B60"/>
                </a:solidFill>
                <a:latin typeface="Arial"/>
                <a:ea typeface="Arial"/>
                <a:cs typeface="Arial"/>
              </a:defRPr>
            </a:pPr>
            <a:r>
              <a:rPr sz="1100" b="0">
                <a:solidFill>
                  <a:srgbClr val="716B60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6331861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1012</Words>
  <Application>Microsoft Office PowerPoint</Application>
  <DocSecurity>0</DocSecurity>
  <PresentationFormat>Широкоэкранный</PresentationFormat>
  <Paragraphs>101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Georgia</vt:lpstr>
      <vt:lpstr>Wingdings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2026-09-16T11:29:50Z</dcterms:created>
  <dcterms:modified xsi:type="dcterms:W3CDTF">2026-09-16T12:24:52Z</dcterms:modified>
</cp:coreProperties>
</file>