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8288000" cy="10287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https://commons.wikimedia.org/wiki/File:Monnaie_-_Angleterre%2C_Henry_II%2C_Esterlin%2C_1154-1189_-_btv1b113095267_%281_of_2%29.jpg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https://commons.wikimedia.org/wiki/File:Sacre_Philippe2_France.jpg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ayout-1">
            <a:extLst>
              <a:ext uri="{FF2B5EF4-FFF2-40B4-BE49-F238E27FC236}">
                <a16:creationId xmlns:a16="http://schemas.microsoft.com/office/drawing/2014/main" id="{A45C382B-C5F5-4F9B-956A-AD9E45BCAD6E}"/>
              </a:ext>
            </a:extLst>
          </p:cNvPr>
          <p:cNvSpPr>
            <a:spLocks noGrp="1"/>
          </p:cNvSpPr>
          <p:nvPr/>
        </p:nvSpPr>
        <p:spPr>
          <a:xfrm>
            <a:off x="9334500" y="0"/>
            <a:ext cx="8953500" cy="9429750"/>
          </a:xfrm>
          <a:prstGeom prst="rect">
            <a:avLst/>
          </a:prstGeom>
          <a:solidFill>
            <a:srgbClr val="193E62"/>
          </a:solidFill>
          <a:ln w="0">
            <a:noFill/>
          </a:ln>
        </p:spPr>
      </p:sp>
      <p:sp>
        <p:nvSpPr>
          <p:cNvPr id="2" name="layout-2">
            <a:extLst>
              <a:ext uri="{FF2B5EF4-FFF2-40B4-BE49-F238E27FC236}">
                <a16:creationId xmlns:a16="http://schemas.microsoft.com/office/drawing/2014/main" id="{338EEECB-587E-43A0-B48F-6429DAB72B9D}"/>
              </a:ext>
            </a:extLst>
          </p:cNvPr>
          <p:cNvSpPr>
            <a:spLocks noGrp="1"/>
          </p:cNvSpPr>
          <p:nvPr/>
        </p:nvSpPr>
        <p:spPr>
          <a:xfrm>
            <a:off x="952500" y="933450"/>
            <a:ext cx="257175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0-3">
            <a:extLst>
              <a:ext uri="{FF2B5EF4-FFF2-40B4-BE49-F238E27FC236}">
                <a16:creationId xmlns:a16="http://schemas.microsoft.com/office/drawing/2014/main" id="{0982BCB1-F850-4D48-A122-B1484F0A5BCC}"/>
              </a:ext>
            </a:extLst>
          </p:cNvPr>
          <p:cNvSpPr>
            <a:spLocks noGrp="1"/>
          </p:cNvSpPr>
          <p:nvPr/>
        </p:nvSpPr>
        <p:spPr>
          <a:xfrm>
            <a:off x="952500" y="1571625"/>
            <a:ext cx="7810500" cy="6572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70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Англия, Франция и государства</a:t>
            </a:r>
          </a:p>
          <a:p>
            <a:pPr algn="l">
              <a:lnSpc>
                <a:spcPct val="112000"/>
              </a:lnSpc>
              <a:buNone/>
              <a:defRPr sz="570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Пиренейского полуострова</a:t>
            </a:r>
          </a:p>
          <a:p>
            <a:pPr algn="l">
              <a:lnSpc>
                <a:spcPct val="112000"/>
              </a:lnSpc>
              <a:buNone/>
              <a:defRPr sz="570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570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в XI — начале XIV в.</a:t>
            </a:r>
          </a:p>
        </p:txBody>
      </p:sp>
      <p:sp>
        <p:nvSpPr>
          <p:cNvPr id="4" name="layout-4">
            <a:extLst>
              <a:ext uri="{FF2B5EF4-FFF2-40B4-BE49-F238E27FC236}">
                <a16:creationId xmlns:a16="http://schemas.microsoft.com/office/drawing/2014/main" id="{43B9ADF5-4B0B-4DBE-9D75-7EED0DDCD50F}"/>
              </a:ext>
            </a:extLst>
          </p:cNvPr>
          <p:cNvSpPr>
            <a:spLocks noGrp="1"/>
          </p:cNvSpPr>
          <p:nvPr/>
        </p:nvSpPr>
        <p:spPr>
          <a:xfrm>
            <a:off x="9715500" y="1562100"/>
            <a:ext cx="7715250" cy="6267450"/>
          </a:xfrm>
          <a:prstGeom prst="rect">
            <a:avLst/>
          </a:prstGeom>
          <a:noFill/>
          <a:ln w="19050">
            <a:solidFill>
              <a:srgbClr val="C89B4D"/>
            </a:solidFill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810750" y="1668823"/>
            <a:ext cx="7524750" cy="6054003"/>
          </a:xfrm>
          <a:prstGeom prst="rect">
            <a:avLst/>
          </a:prstGeom>
        </p:spPr>
      </p:pic>
      <p:sp>
        <p:nvSpPr>
          <p:cNvPr id="6" name="layout-5">
            <a:extLst>
              <a:ext uri="{FF2B5EF4-FFF2-40B4-BE49-F238E27FC236}">
                <a16:creationId xmlns:a16="http://schemas.microsoft.com/office/drawing/2014/main" id="{F5478E57-9E37-40B2-9EBC-3B37E51B2CA6}"/>
              </a:ext>
            </a:extLst>
          </p:cNvPr>
          <p:cNvSpPr>
            <a:spLocks noGrp="1"/>
          </p:cNvSpPr>
          <p:nvPr/>
        </p:nvSpPr>
        <p:spPr>
          <a:xfrm>
            <a:off x="9810750" y="8439150"/>
            <a:ext cx="752475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7" name="signature">
            <a:extLst>
              <a:ext uri="{FF2B5EF4-FFF2-40B4-BE49-F238E27FC236}">
                <a16:creationId xmlns:a16="http://schemas.microsoft.com/office/drawing/2014/main" id="{908DE230-D51B-4E5F-89CE-85607CC42C36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E5DA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5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74029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rce-12-6">
            <a:extLst>
              <a:ext uri="{FF2B5EF4-FFF2-40B4-BE49-F238E27FC236}">
                <a16:creationId xmlns:a16="http://schemas.microsoft.com/office/drawing/2014/main" id="{09F83BD3-C1BA-437A-B0D1-C67F9582B055}"/>
              </a:ext>
            </a:extLst>
          </p:cNvPr>
          <p:cNvSpPr>
            <a:spLocks noGrp="1"/>
          </p:cNvSpPr>
          <p:nvPr/>
        </p:nvSpPr>
        <p:spPr>
          <a:xfrm>
            <a:off x="952500" y="714375"/>
            <a:ext cx="161925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400" b="0">
                <a:solidFill>
                  <a:srgbClr val="8A243A"/>
                </a:solidFill>
                <a:latin typeface="Georgia"/>
                <a:ea typeface="Georgia"/>
                <a:cs typeface="Georgia"/>
              </a:defRPr>
            </a:pPr>
            <a:r>
              <a:rPr sz="5400" b="0">
                <a:solidFill>
                  <a:srgbClr val="8A243A"/>
                </a:solidFill>
                <a:latin typeface="Georgia"/>
                <a:ea typeface="Georgia"/>
                <a:cs typeface="Georgia"/>
              </a:rPr>
              <a:t>Англия после нормандского завоевания</a:t>
            </a:r>
          </a:p>
        </p:txBody>
      </p:sp>
      <p:sp>
        <p:nvSpPr>
          <p:cNvPr id="2" name="layout-7">
            <a:extLst>
              <a:ext uri="{FF2B5EF4-FFF2-40B4-BE49-F238E27FC236}">
                <a16:creationId xmlns:a16="http://schemas.microsoft.com/office/drawing/2014/main" id="{1CC8F001-3697-4D2E-A4FF-A0E47819CBE6}"/>
              </a:ext>
            </a:extLst>
          </p:cNvPr>
          <p:cNvSpPr>
            <a:spLocks noGrp="1"/>
          </p:cNvSpPr>
          <p:nvPr/>
        </p:nvSpPr>
        <p:spPr>
          <a:xfrm>
            <a:off x="952500" y="266700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11-8">
            <a:extLst>
              <a:ext uri="{FF2B5EF4-FFF2-40B4-BE49-F238E27FC236}">
                <a16:creationId xmlns:a16="http://schemas.microsoft.com/office/drawing/2014/main" id="{5D2AB1A7-243F-4336-9797-2070524C2827}"/>
              </a:ext>
            </a:extLst>
          </p:cNvPr>
          <p:cNvSpPr>
            <a:spLocks noGrp="1"/>
          </p:cNvSpPr>
          <p:nvPr/>
        </p:nvSpPr>
        <p:spPr>
          <a:xfrm>
            <a:off x="952500" y="3105150"/>
            <a:ext cx="16287750" cy="2667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90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Нормандское завоевание</a:t>
            </a:r>
            <a:r>
              <a:rPr sz="390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кардинально преобразило Англию. Власть английских феодалов была подорвана, и значительная часть их владений перешла под контроль </a:t>
            </a:r>
            <a:r>
              <a:rPr sz="3900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Вильгельма Завоевателя</a:t>
            </a:r>
            <a:r>
              <a:rPr sz="390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4" name="layout-9">
            <a:extLst>
              <a:ext uri="{FF2B5EF4-FFF2-40B4-BE49-F238E27FC236}">
                <a16:creationId xmlns:a16="http://schemas.microsoft.com/office/drawing/2014/main" id="{742E2DB1-3920-40AB-A00D-2D1918884A61}"/>
              </a:ext>
            </a:extLst>
          </p:cNvPr>
          <p:cNvSpPr>
            <a:spLocks noGrp="1"/>
          </p:cNvSpPr>
          <p:nvPr/>
        </p:nvSpPr>
        <p:spPr>
          <a:xfrm>
            <a:off x="0" y="6134100"/>
            <a:ext cx="18288000" cy="3343275"/>
          </a:xfrm>
          <a:prstGeom prst="rect">
            <a:avLst/>
          </a:prstGeom>
          <a:solidFill>
            <a:srgbClr val="102D4A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178351" y="6229350"/>
            <a:ext cx="15931299" cy="3219450"/>
          </a:xfrm>
          <a:prstGeom prst="rect">
            <a:avLst/>
          </a:prstGeom>
        </p:spPr>
      </p:pic>
      <p:sp>
        <p:nvSpPr>
          <p:cNvPr id="6" name="signature">
            <a:extLst>
              <a:ext uri="{FF2B5EF4-FFF2-40B4-BE49-F238E27FC236}">
                <a16:creationId xmlns:a16="http://schemas.microsoft.com/office/drawing/2014/main" id="{877A4AFC-0504-42F0-AC02-A65AF06ABCAB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81336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yout-10">
            <a:extLst>
              <a:ext uri="{FF2B5EF4-FFF2-40B4-BE49-F238E27FC236}">
                <a16:creationId xmlns:a16="http://schemas.microsoft.com/office/drawing/2014/main" id="{A8D07E33-50A2-4BFE-BBF9-71F8B01CFC9C}"/>
              </a:ext>
            </a:extLst>
          </p:cNvPr>
          <p:cNvSpPr>
            <a:spLocks noGrp="1"/>
          </p:cNvSpPr>
          <p:nvPr/>
        </p:nvSpPr>
        <p:spPr>
          <a:xfrm>
            <a:off x="952500" y="1000125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2" name="source-4-11">
            <a:extLst>
              <a:ext uri="{FF2B5EF4-FFF2-40B4-BE49-F238E27FC236}">
                <a16:creationId xmlns:a16="http://schemas.microsoft.com/office/drawing/2014/main" id="{3B99F8BF-2030-46AF-825C-482BD1156CA9}"/>
              </a:ext>
            </a:extLst>
          </p:cNvPr>
          <p:cNvSpPr>
            <a:spLocks noGrp="1"/>
          </p:cNvSpPr>
          <p:nvPr/>
        </p:nvSpPr>
        <p:spPr>
          <a:xfrm>
            <a:off x="952500" y="2571750"/>
            <a:ext cx="6191250" cy="2381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90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1290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1066 г.</a:t>
            </a:r>
          </a:p>
        </p:txBody>
      </p:sp>
      <p:sp>
        <p:nvSpPr>
          <p:cNvPr id="3" name="source-3-12">
            <a:extLst>
              <a:ext uri="{FF2B5EF4-FFF2-40B4-BE49-F238E27FC236}">
                <a16:creationId xmlns:a16="http://schemas.microsoft.com/office/drawing/2014/main" id="{1B3B1219-7A75-45C3-8CE0-F7FF8C0F08B0}"/>
              </a:ext>
            </a:extLst>
          </p:cNvPr>
          <p:cNvSpPr>
            <a:spLocks noGrp="1"/>
          </p:cNvSpPr>
          <p:nvPr/>
        </p:nvSpPr>
        <p:spPr>
          <a:xfrm>
            <a:off x="1047750" y="5334000"/>
            <a:ext cx="59055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35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нормандское завоевание Англии;</a:t>
            </a:r>
          </a:p>
        </p:txBody>
      </p:sp>
      <p:sp>
        <p:nvSpPr>
          <p:cNvPr id="4" name="layout-13">
            <a:extLst>
              <a:ext uri="{FF2B5EF4-FFF2-40B4-BE49-F238E27FC236}">
                <a16:creationId xmlns:a16="http://schemas.microsoft.com/office/drawing/2014/main" id="{0726C594-5A48-4B05-B05B-590BA547FED2}"/>
              </a:ext>
            </a:extLst>
          </p:cNvPr>
          <p:cNvSpPr>
            <a:spLocks noGrp="1"/>
          </p:cNvSpPr>
          <p:nvPr/>
        </p:nvSpPr>
        <p:spPr>
          <a:xfrm>
            <a:off x="7610475" y="2095500"/>
            <a:ext cx="19050" cy="6353175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5" name="source-5-14">
            <a:extLst>
              <a:ext uri="{FF2B5EF4-FFF2-40B4-BE49-F238E27FC236}">
                <a16:creationId xmlns:a16="http://schemas.microsoft.com/office/drawing/2014/main" id="{5859DB9E-8FFD-4781-98C9-B339C72F3453}"/>
              </a:ext>
            </a:extLst>
          </p:cNvPr>
          <p:cNvSpPr>
            <a:spLocks noGrp="1"/>
          </p:cNvSpPr>
          <p:nvPr/>
        </p:nvSpPr>
        <p:spPr>
          <a:xfrm>
            <a:off x="8572500" y="2714625"/>
            <a:ext cx="8763000" cy="5715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750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C89B4D"/>
                </a:solidFill>
                <a:latin typeface="Arial"/>
                <a:ea typeface="Arial"/>
                <a:cs typeface="Arial"/>
              </a:rPr>
              <a:t>В 1086 году</a:t>
            </a:r>
            <a:r>
              <a:rPr sz="3750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 Вильгельм Завоеватель, стремясь укрепить свою власть и централизовать управление государством, обязал всех землевладельцев, включая баронов и рыцарей, принести ему </a:t>
            </a:r>
            <a:r>
              <a:rPr sz="3750" b="1">
                <a:solidFill>
                  <a:srgbClr val="C89B4D"/>
                </a:solidFill>
                <a:latin typeface="Arial"/>
                <a:ea typeface="Arial"/>
                <a:cs typeface="Arial"/>
              </a:rPr>
              <a:t>клятву верности</a:t>
            </a:r>
            <a:r>
              <a:rPr sz="3750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 как своему сюзерену.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C8E3AB0F-91F2-486E-B7A5-A4C8973D1435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E5DA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5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29718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rce-0-15">
            <a:extLst>
              <a:ext uri="{FF2B5EF4-FFF2-40B4-BE49-F238E27FC236}">
                <a16:creationId xmlns:a16="http://schemas.microsoft.com/office/drawing/2014/main" id="{C7DC0AC3-F009-423B-A093-2FE7A0E2EBB0}"/>
              </a:ext>
            </a:extLst>
          </p:cNvPr>
          <p:cNvSpPr>
            <a:spLocks noGrp="1"/>
          </p:cNvSpPr>
          <p:nvPr/>
        </p:nvSpPr>
        <p:spPr>
          <a:xfrm>
            <a:off x="952500" y="762000"/>
            <a:ext cx="16383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50" b="0">
                <a:solidFill>
                  <a:srgbClr val="8A243A"/>
                </a:solidFill>
                <a:latin typeface="Georgia"/>
                <a:ea typeface="Georgia"/>
                <a:cs typeface="Georgia"/>
              </a:defRPr>
            </a:pPr>
            <a:r>
              <a:rPr sz="5250" b="0">
                <a:solidFill>
                  <a:srgbClr val="8A243A"/>
                </a:solidFill>
                <a:latin typeface="Georgia"/>
                <a:ea typeface="Georgia"/>
                <a:cs typeface="Georgia"/>
              </a:rPr>
              <a:t>Задания</a:t>
            </a:r>
          </a:p>
        </p:txBody>
      </p:sp>
      <p:sp>
        <p:nvSpPr>
          <p:cNvPr id="2" name="layout-16">
            <a:extLst>
              <a:ext uri="{FF2B5EF4-FFF2-40B4-BE49-F238E27FC236}">
                <a16:creationId xmlns:a16="http://schemas.microsoft.com/office/drawing/2014/main" id="{F0A3ECF4-217B-4953-83FD-13FB3E2DBCAB}"/>
              </a:ext>
            </a:extLst>
          </p:cNvPr>
          <p:cNvSpPr>
            <a:spLocks noGrp="1"/>
          </p:cNvSpPr>
          <p:nvPr/>
        </p:nvSpPr>
        <p:spPr>
          <a:xfrm>
            <a:off x="952500" y="2238375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2-17">
            <a:extLst>
              <a:ext uri="{FF2B5EF4-FFF2-40B4-BE49-F238E27FC236}">
                <a16:creationId xmlns:a16="http://schemas.microsoft.com/office/drawing/2014/main" id="{82575192-2353-4BE1-9C91-13CE06890F30}"/>
              </a:ext>
            </a:extLst>
          </p:cNvPr>
          <p:cNvSpPr>
            <a:spLocks noGrp="1"/>
          </p:cNvSpPr>
          <p:nvPr/>
        </p:nvSpPr>
        <p:spPr>
          <a:xfrm>
            <a:off x="952500" y="2857500"/>
            <a:ext cx="6953250" cy="533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90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Разгадайте ребус и объясните, с чем связано именно такое название династии Вильгельма Завоевателя.</a:t>
            </a:r>
          </a:p>
        </p:txBody>
      </p:sp>
      <p:sp>
        <p:nvSpPr>
          <p:cNvPr id="4" name="layout-18">
            <a:extLst>
              <a:ext uri="{FF2B5EF4-FFF2-40B4-BE49-F238E27FC236}">
                <a16:creationId xmlns:a16="http://schemas.microsoft.com/office/drawing/2014/main" id="{C30DF4B5-0EFB-4D9F-89CB-E4E734890D91}"/>
              </a:ext>
            </a:extLst>
          </p:cNvPr>
          <p:cNvSpPr>
            <a:spLocks noGrp="1"/>
          </p:cNvSpPr>
          <p:nvPr/>
        </p:nvSpPr>
        <p:spPr>
          <a:xfrm>
            <a:off x="8572500" y="2838450"/>
            <a:ext cx="8763000" cy="5238750"/>
          </a:xfrm>
          <a:prstGeom prst="rect">
            <a:avLst/>
          </a:prstGeom>
          <a:solidFill>
            <a:srgbClr val="FFFCF5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953500" y="3526197"/>
            <a:ext cx="8001000" cy="3186981"/>
          </a:xfrm>
          <a:prstGeom prst="rect">
            <a:avLst/>
          </a:prstGeom>
        </p:spPr>
      </p:pic>
      <p:sp>
        <p:nvSpPr>
          <p:cNvPr id="6" name="signature">
            <a:extLst>
              <a:ext uri="{FF2B5EF4-FFF2-40B4-BE49-F238E27FC236}">
                <a16:creationId xmlns:a16="http://schemas.microsoft.com/office/drawing/2014/main" id="{54BA6E91-1163-48BA-85BB-EC29A132DC2F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24299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rce-0-19">
            <a:extLst>
              <a:ext uri="{FF2B5EF4-FFF2-40B4-BE49-F238E27FC236}">
                <a16:creationId xmlns:a16="http://schemas.microsoft.com/office/drawing/2014/main" id="{6CA45495-357A-44E4-8441-724B41D1793F}"/>
              </a:ext>
            </a:extLst>
          </p:cNvPr>
          <p:cNvSpPr>
            <a:spLocks noGrp="1"/>
          </p:cNvSpPr>
          <p:nvPr/>
        </p:nvSpPr>
        <p:spPr>
          <a:xfrm>
            <a:off x="952500" y="762000"/>
            <a:ext cx="16383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80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480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Ответ</a:t>
            </a:r>
          </a:p>
        </p:txBody>
      </p:sp>
      <p:sp>
        <p:nvSpPr>
          <p:cNvPr id="2" name="layout-20">
            <a:extLst>
              <a:ext uri="{FF2B5EF4-FFF2-40B4-BE49-F238E27FC236}">
                <a16:creationId xmlns:a16="http://schemas.microsoft.com/office/drawing/2014/main" id="{39017AC4-A6D1-4B61-A198-85B13B10DE77}"/>
              </a:ext>
            </a:extLst>
          </p:cNvPr>
          <p:cNvSpPr>
            <a:spLocks noGrp="1"/>
          </p:cNvSpPr>
          <p:nvPr/>
        </p:nvSpPr>
        <p:spPr>
          <a:xfrm>
            <a:off x="952500" y="2238375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2-21">
            <a:extLst>
              <a:ext uri="{FF2B5EF4-FFF2-40B4-BE49-F238E27FC236}">
                <a16:creationId xmlns:a16="http://schemas.microsoft.com/office/drawing/2014/main" id="{9716B408-52D8-476F-BDE4-41F86907D0A1}"/>
              </a:ext>
            </a:extLst>
          </p:cNvPr>
          <p:cNvSpPr>
            <a:spLocks noGrp="1"/>
          </p:cNvSpPr>
          <p:nvPr/>
        </p:nvSpPr>
        <p:spPr>
          <a:xfrm>
            <a:off x="1619250" y="4171950"/>
            <a:ext cx="14954250" cy="2000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1100" b="0">
                <a:solidFill>
                  <a:srgbClr val="C89B4D"/>
                </a:solidFill>
                <a:latin typeface="Georgia"/>
                <a:ea typeface="Georgia"/>
                <a:cs typeface="Georgia"/>
              </a:defRPr>
            </a:pPr>
            <a:r>
              <a:rPr sz="11100" b="0">
                <a:solidFill>
                  <a:srgbClr val="C89B4D"/>
                </a:solidFill>
                <a:latin typeface="Georgia"/>
                <a:ea typeface="Georgia"/>
                <a:cs typeface="Georgia"/>
              </a:rPr>
              <a:t>Плантагенет</a:t>
            </a:r>
          </a:p>
        </p:txBody>
      </p:sp>
      <p:sp>
        <p:nvSpPr>
          <p:cNvPr id="4" name="layout-22">
            <a:extLst>
              <a:ext uri="{FF2B5EF4-FFF2-40B4-BE49-F238E27FC236}">
                <a16:creationId xmlns:a16="http://schemas.microsoft.com/office/drawing/2014/main" id="{BC6CB7E4-C62B-4A76-98AC-E6BF827D839A}"/>
              </a:ext>
            </a:extLst>
          </p:cNvPr>
          <p:cNvSpPr>
            <a:spLocks noGrp="1"/>
          </p:cNvSpPr>
          <p:nvPr/>
        </p:nvSpPr>
        <p:spPr>
          <a:xfrm>
            <a:off x="4095750" y="7048500"/>
            <a:ext cx="100965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5" name="signature">
            <a:extLst>
              <a:ext uri="{FF2B5EF4-FFF2-40B4-BE49-F238E27FC236}">
                <a16:creationId xmlns:a16="http://schemas.microsoft.com/office/drawing/2014/main" id="{4CE9CA48-C78A-4CF5-BB70-6CAC7DD93A8A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E5DA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5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48940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rce-4-23">
            <a:extLst>
              <a:ext uri="{FF2B5EF4-FFF2-40B4-BE49-F238E27FC236}">
                <a16:creationId xmlns:a16="http://schemas.microsoft.com/office/drawing/2014/main" id="{5D23AED6-AD68-463D-8FB9-A1A117A976D8}"/>
              </a:ext>
            </a:extLst>
          </p:cNvPr>
          <p:cNvSpPr>
            <a:spLocks noGrp="1"/>
          </p:cNvSpPr>
          <p:nvPr/>
        </p:nvSpPr>
        <p:spPr>
          <a:xfrm>
            <a:off x="952500" y="809625"/>
            <a:ext cx="16335375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50" b="0">
                <a:solidFill>
                  <a:srgbClr val="8A243A"/>
                </a:solidFill>
                <a:latin typeface="Georgia"/>
                <a:ea typeface="Georgia"/>
                <a:cs typeface="Georgia"/>
              </a:defRPr>
            </a:pPr>
            <a:r>
              <a:rPr sz="5250" b="0">
                <a:solidFill>
                  <a:srgbClr val="8A243A"/>
                </a:solidFill>
                <a:latin typeface="Georgia"/>
                <a:ea typeface="Georgia"/>
                <a:cs typeface="Georgia"/>
              </a:rPr>
              <a:t>Генрих  II Плантагенет (1154—1189)</a:t>
            </a:r>
          </a:p>
        </p:txBody>
      </p:sp>
      <p:sp>
        <p:nvSpPr>
          <p:cNvPr id="2" name="layout-24">
            <a:extLst>
              <a:ext uri="{FF2B5EF4-FFF2-40B4-BE49-F238E27FC236}">
                <a16:creationId xmlns:a16="http://schemas.microsoft.com/office/drawing/2014/main" id="{9E0D93A8-3DF6-4B1A-BEC6-3106AE862063}"/>
              </a:ext>
            </a:extLst>
          </p:cNvPr>
          <p:cNvSpPr>
            <a:spLocks noGrp="1"/>
          </p:cNvSpPr>
          <p:nvPr/>
        </p:nvSpPr>
        <p:spPr>
          <a:xfrm>
            <a:off x="952500" y="281940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3-25">
            <a:extLst>
              <a:ext uri="{FF2B5EF4-FFF2-40B4-BE49-F238E27FC236}">
                <a16:creationId xmlns:a16="http://schemas.microsoft.com/office/drawing/2014/main" id="{EC2953B8-D958-4814-AAEE-220072D404B2}"/>
              </a:ext>
            </a:extLst>
          </p:cNvPr>
          <p:cNvSpPr>
            <a:spLocks noGrp="1"/>
          </p:cNvSpPr>
          <p:nvPr/>
        </p:nvSpPr>
        <p:spPr>
          <a:xfrm>
            <a:off x="952500" y="3533775"/>
            <a:ext cx="7667625" cy="504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7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В стране действовала </a:t>
            </a:r>
            <a:r>
              <a:rPr sz="3675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единая судебная система</a:t>
            </a:r>
            <a:r>
              <a:rPr sz="36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. Для обеспечения справедливости в сложных делах были созданы </a:t>
            </a:r>
            <a:r>
              <a:rPr sz="3675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суды присяжных</a:t>
            </a:r>
            <a:r>
              <a:rPr sz="36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, которые проводили расследования и выносили вердикты.</a:t>
            </a:r>
          </a:p>
        </p:txBody>
      </p:sp>
      <p:sp>
        <p:nvSpPr>
          <p:cNvPr id="4" name="layout-26">
            <a:extLst>
              <a:ext uri="{FF2B5EF4-FFF2-40B4-BE49-F238E27FC236}">
                <a16:creationId xmlns:a16="http://schemas.microsoft.com/office/drawing/2014/main" id="{BE74D7DB-C443-4D64-B312-5B52728C6816}"/>
              </a:ext>
            </a:extLst>
          </p:cNvPr>
          <p:cNvSpPr>
            <a:spLocks noGrp="1"/>
          </p:cNvSpPr>
          <p:nvPr/>
        </p:nvSpPr>
        <p:spPr>
          <a:xfrm>
            <a:off x="9467850" y="3333750"/>
            <a:ext cx="8058150" cy="5286375"/>
          </a:xfrm>
          <a:prstGeom prst="rect">
            <a:avLst/>
          </a:prstGeom>
          <a:solidFill>
            <a:srgbClr val="102D4A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717088" y="3762375"/>
            <a:ext cx="7569200" cy="4257675"/>
          </a:xfrm>
          <a:prstGeom prst="rect">
            <a:avLst/>
          </a:prstGeom>
        </p:spPr>
      </p:pic>
      <p:sp>
        <p:nvSpPr>
          <p:cNvPr id="6" name="signature">
            <a:extLst>
              <a:ext uri="{FF2B5EF4-FFF2-40B4-BE49-F238E27FC236}">
                <a16:creationId xmlns:a16="http://schemas.microsoft.com/office/drawing/2014/main" id="{86A60069-3523-487A-AD8F-EC04F9FC3453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2717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rce-0-27">
            <a:extLst>
              <a:ext uri="{FF2B5EF4-FFF2-40B4-BE49-F238E27FC236}">
                <a16:creationId xmlns:a16="http://schemas.microsoft.com/office/drawing/2014/main" id="{76ACCFDB-E2B7-48F2-8CDA-18B5E1B134CA}"/>
              </a:ext>
            </a:extLst>
          </p:cNvPr>
          <p:cNvSpPr>
            <a:spLocks noGrp="1"/>
          </p:cNvSpPr>
          <p:nvPr/>
        </p:nvSpPr>
        <p:spPr>
          <a:xfrm>
            <a:off x="952500" y="857250"/>
            <a:ext cx="16383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6300" b="0">
                <a:solidFill>
                  <a:srgbClr val="8A243A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8A243A"/>
                </a:solidFill>
                <a:latin typeface="Georgia"/>
                <a:ea typeface="Georgia"/>
                <a:cs typeface="Georgia"/>
              </a:rPr>
              <a:t>Суд присяжных </a:t>
            </a:r>
          </a:p>
        </p:txBody>
      </p:sp>
      <p:sp>
        <p:nvSpPr>
          <p:cNvPr id="2" name="layout-28">
            <a:extLst>
              <a:ext uri="{FF2B5EF4-FFF2-40B4-BE49-F238E27FC236}">
                <a16:creationId xmlns:a16="http://schemas.microsoft.com/office/drawing/2014/main" id="{7F7E547D-CD4D-4C6A-AB0B-D1D6F78A1F68}"/>
              </a:ext>
            </a:extLst>
          </p:cNvPr>
          <p:cNvSpPr>
            <a:spLocks noGrp="1"/>
          </p:cNvSpPr>
          <p:nvPr/>
        </p:nvSpPr>
        <p:spPr>
          <a:xfrm>
            <a:off x="952500" y="264795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29">
            <a:extLst>
              <a:ext uri="{FF2B5EF4-FFF2-40B4-BE49-F238E27FC236}">
                <a16:creationId xmlns:a16="http://schemas.microsoft.com/office/drawing/2014/main" id="{8FD24B4A-3EC8-448F-8E14-5F17F3E7FE94}"/>
              </a:ext>
            </a:extLst>
          </p:cNvPr>
          <p:cNvSpPr>
            <a:spLocks noGrp="1"/>
          </p:cNvSpPr>
          <p:nvPr/>
        </p:nvSpPr>
        <p:spPr>
          <a:xfrm>
            <a:off x="1333500" y="3524250"/>
            <a:ext cx="1476375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100" b="0">
                <a:solidFill>
                  <a:srgbClr val="272A2C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272A2C"/>
                </a:solidFill>
                <a:latin typeface="Georgia"/>
                <a:ea typeface="Georgia"/>
                <a:cs typeface="Georgia"/>
              </a:rPr>
              <a:t>Суд, состоящий из простых граждан, </a:t>
            </a:r>
          </a:p>
        </p:txBody>
      </p:sp>
      <p:sp>
        <p:nvSpPr>
          <p:cNvPr id="4" name="source-4-30">
            <a:extLst>
              <a:ext uri="{FF2B5EF4-FFF2-40B4-BE49-F238E27FC236}">
                <a16:creationId xmlns:a16="http://schemas.microsoft.com/office/drawing/2014/main" id="{2D6E6561-69EE-4933-B6DD-8F28E7EEF278}"/>
              </a:ext>
            </a:extLst>
          </p:cNvPr>
          <p:cNvSpPr>
            <a:spLocks noGrp="1"/>
          </p:cNvSpPr>
          <p:nvPr/>
        </p:nvSpPr>
        <p:spPr>
          <a:xfrm>
            <a:off x="2476500" y="5495925"/>
            <a:ext cx="13620750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350" b="0">
                <a:solidFill>
                  <a:srgbClr val="8A243A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8A243A"/>
                </a:solidFill>
                <a:latin typeface="Arial"/>
                <a:ea typeface="Arial"/>
                <a:cs typeface="Arial"/>
              </a:rPr>
              <a:t>которые определяют, </a:t>
            </a:r>
          </a:p>
        </p:txBody>
      </p:sp>
      <p:sp>
        <p:nvSpPr>
          <p:cNvPr id="5" name="source-4-31">
            <a:extLst>
              <a:ext uri="{FF2B5EF4-FFF2-40B4-BE49-F238E27FC236}">
                <a16:creationId xmlns:a16="http://schemas.microsoft.com/office/drawing/2014/main" id="{0A6D16CF-3B95-4516-ACF1-894835AA776E}"/>
              </a:ext>
            </a:extLst>
          </p:cNvPr>
          <p:cNvSpPr>
            <a:spLocks noGrp="1"/>
          </p:cNvSpPr>
          <p:nvPr/>
        </p:nvSpPr>
        <p:spPr>
          <a:xfrm>
            <a:off x="3619500" y="7143750"/>
            <a:ext cx="125730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650" b="1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272A2C"/>
                </a:solidFill>
                <a:latin typeface="Arial"/>
                <a:ea typeface="Arial"/>
                <a:cs typeface="Arial"/>
              </a:rPr>
              <a:t>совершил ли подсудимый преступление</a:t>
            </a:r>
          </a:p>
        </p:txBody>
      </p:sp>
      <p:sp>
        <p:nvSpPr>
          <p:cNvPr id="6" name="layout-32">
            <a:extLst>
              <a:ext uri="{FF2B5EF4-FFF2-40B4-BE49-F238E27FC236}">
                <a16:creationId xmlns:a16="http://schemas.microsoft.com/office/drawing/2014/main" id="{EDBAD5FB-4F88-4ED5-8B6A-03F2D8FDA0B4}"/>
              </a:ext>
            </a:extLst>
          </p:cNvPr>
          <p:cNvSpPr>
            <a:spLocks noGrp="1"/>
          </p:cNvSpPr>
          <p:nvPr/>
        </p:nvSpPr>
        <p:spPr>
          <a:xfrm>
            <a:off x="971550" y="3533775"/>
            <a:ext cx="47625" cy="525780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7" name="signature">
            <a:extLst>
              <a:ext uri="{FF2B5EF4-FFF2-40B4-BE49-F238E27FC236}">
                <a16:creationId xmlns:a16="http://schemas.microsoft.com/office/drawing/2014/main" id="{5F937730-E0C9-4363-AFD8-D259DF4A20F5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10472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ayout-33">
            <a:extLst>
              <a:ext uri="{FF2B5EF4-FFF2-40B4-BE49-F238E27FC236}">
                <a16:creationId xmlns:a16="http://schemas.microsoft.com/office/drawing/2014/main" id="{9F4F29CE-0E8E-463F-B40B-0F58748D40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10250" cy="9525000"/>
          </a:xfrm>
          <a:prstGeom prst="rect">
            <a:avLst/>
          </a:prstGeom>
          <a:solidFill>
            <a:srgbClr val="8A243A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2500" y="2667000"/>
            <a:ext cx="3905250" cy="3905250"/>
          </a:xfrm>
          <a:prstGeom prst="rect">
            <a:avLst/>
          </a:prstGeom>
        </p:spPr>
      </p:pic>
      <p:sp>
        <p:nvSpPr>
          <p:cNvPr id="3" name="source-0-34">
            <a:extLst>
              <a:ext uri="{FF2B5EF4-FFF2-40B4-BE49-F238E27FC236}">
                <a16:creationId xmlns:a16="http://schemas.microsoft.com/office/drawing/2014/main" id="{33638A28-AFE2-48CC-BB8E-B44B82FC8CB6}"/>
              </a:ext>
            </a:extLst>
          </p:cNvPr>
          <p:cNvSpPr>
            <a:spLocks noGrp="1"/>
          </p:cNvSpPr>
          <p:nvPr/>
        </p:nvSpPr>
        <p:spPr>
          <a:xfrm>
            <a:off x="6762750" y="1000125"/>
            <a:ext cx="10572750" cy="1762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850" b="0">
                <a:solidFill>
                  <a:srgbClr val="8A243A"/>
                </a:solidFill>
                <a:latin typeface="Georgia"/>
                <a:ea typeface="Georgia"/>
                <a:cs typeface="Georgia"/>
              </a:defRPr>
            </a:pPr>
            <a:r>
              <a:rPr sz="5850" b="0">
                <a:solidFill>
                  <a:srgbClr val="8A243A"/>
                </a:solidFill>
                <a:latin typeface="Georgia"/>
                <a:ea typeface="Georgia"/>
                <a:cs typeface="Georgia"/>
              </a:rPr>
              <a:t>"Щитовые деньги" </a:t>
            </a:r>
          </a:p>
        </p:txBody>
      </p:sp>
      <p:sp>
        <p:nvSpPr>
          <p:cNvPr id="4" name="layout-35">
            <a:extLst>
              <a:ext uri="{FF2B5EF4-FFF2-40B4-BE49-F238E27FC236}">
                <a16:creationId xmlns:a16="http://schemas.microsoft.com/office/drawing/2014/main" id="{1608560B-A777-419A-9D24-C7E0FBF9E883}"/>
              </a:ext>
            </a:extLst>
          </p:cNvPr>
          <p:cNvSpPr>
            <a:spLocks noGrp="1"/>
          </p:cNvSpPr>
          <p:nvPr/>
        </p:nvSpPr>
        <p:spPr>
          <a:xfrm>
            <a:off x="6762750" y="3219450"/>
            <a:ext cx="1057275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5" name="source-4-36">
            <a:extLst>
              <a:ext uri="{FF2B5EF4-FFF2-40B4-BE49-F238E27FC236}">
                <a16:creationId xmlns:a16="http://schemas.microsoft.com/office/drawing/2014/main" id="{3E753490-8560-45F7-963D-1171F68585EA}"/>
              </a:ext>
            </a:extLst>
          </p:cNvPr>
          <p:cNvSpPr>
            <a:spLocks noGrp="1"/>
          </p:cNvSpPr>
          <p:nvPr/>
        </p:nvSpPr>
        <p:spPr>
          <a:xfrm>
            <a:off x="6762750" y="3705225"/>
            <a:ext cx="10191750" cy="2143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27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плата</a:t>
            </a:r>
            <a:r>
              <a:rPr sz="42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, которую брали с рыцарей, которые не хотели служить в армии. </a:t>
            </a:r>
          </a:p>
        </p:txBody>
      </p:sp>
      <p:sp>
        <p:nvSpPr>
          <p:cNvPr id="6" name="source-5-37">
            <a:extLst>
              <a:ext uri="{FF2B5EF4-FFF2-40B4-BE49-F238E27FC236}">
                <a16:creationId xmlns:a16="http://schemas.microsoft.com/office/drawing/2014/main" id="{8EF416F5-29D0-49E5-AB5A-0354CDE344B0}"/>
              </a:ext>
            </a:extLst>
          </p:cNvPr>
          <p:cNvSpPr>
            <a:spLocks noGrp="1"/>
          </p:cNvSpPr>
          <p:nvPr/>
        </p:nvSpPr>
        <p:spPr>
          <a:xfrm>
            <a:off x="6762750" y="6629400"/>
            <a:ext cx="10287000" cy="2667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45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Вместо того, чтобы заставлять воевать, Генрих II брал деньги, чтобы на эти деньги нанять профессиональных солдат.</a:t>
            </a:r>
          </a:p>
        </p:txBody>
      </p:sp>
      <p:sp>
        <p:nvSpPr>
          <p:cNvPr id="7" name="signature">
            <a:extLst>
              <a:ext uri="{FF2B5EF4-FFF2-40B4-BE49-F238E27FC236}">
                <a16:creationId xmlns:a16="http://schemas.microsoft.com/office/drawing/2014/main" id="{691C16FC-44BE-46D2-90D9-25C9405D5014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11880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rce-12-38">
            <a:extLst>
              <a:ext uri="{FF2B5EF4-FFF2-40B4-BE49-F238E27FC236}">
                <a16:creationId xmlns:a16="http://schemas.microsoft.com/office/drawing/2014/main" id="{EFCA087D-CF9F-4313-AC1D-BF6C1EEE9CBF}"/>
              </a:ext>
            </a:extLst>
          </p:cNvPr>
          <p:cNvSpPr>
            <a:spLocks noGrp="1"/>
          </p:cNvSpPr>
          <p:nvPr/>
        </p:nvSpPr>
        <p:spPr>
          <a:xfrm>
            <a:off x="952500" y="762000"/>
            <a:ext cx="15906750" cy="1857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5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525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Усиление королевской власти во Франции</a:t>
            </a:r>
          </a:p>
        </p:txBody>
      </p:sp>
      <p:sp>
        <p:nvSpPr>
          <p:cNvPr id="2" name="layout-39">
            <a:extLst>
              <a:ext uri="{FF2B5EF4-FFF2-40B4-BE49-F238E27FC236}">
                <a16:creationId xmlns:a16="http://schemas.microsoft.com/office/drawing/2014/main" id="{16F68740-8050-4EC9-9F48-79A7C3F6467C}"/>
              </a:ext>
            </a:extLst>
          </p:cNvPr>
          <p:cNvSpPr>
            <a:spLocks noGrp="1"/>
          </p:cNvSpPr>
          <p:nvPr/>
        </p:nvSpPr>
        <p:spPr>
          <a:xfrm>
            <a:off x="952500" y="3114675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11-40">
            <a:extLst>
              <a:ext uri="{FF2B5EF4-FFF2-40B4-BE49-F238E27FC236}">
                <a16:creationId xmlns:a16="http://schemas.microsoft.com/office/drawing/2014/main" id="{81243AFF-7278-4E1C-A682-338158118064}"/>
              </a:ext>
            </a:extLst>
          </p:cNvPr>
          <p:cNvSpPr>
            <a:spLocks noGrp="1"/>
          </p:cNvSpPr>
          <p:nvPr/>
        </p:nvSpPr>
        <p:spPr>
          <a:xfrm>
            <a:off x="952500" y="4000500"/>
            <a:ext cx="6858000" cy="3810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025" b="0">
                <a:solidFill>
                  <a:srgbClr val="C89B4D"/>
                </a:solidFill>
                <a:latin typeface="Georgia"/>
                <a:ea typeface="Georgia"/>
                <a:cs typeface="Georgia"/>
              </a:defRPr>
            </a:pPr>
            <a:r>
              <a:rPr sz="5025" b="0">
                <a:solidFill>
                  <a:srgbClr val="C89B4D"/>
                </a:solidFill>
                <a:latin typeface="Georgia"/>
                <a:ea typeface="Georgia"/>
                <a:cs typeface="Georgia"/>
              </a:rPr>
              <a:t>К началу XI века Франция была политически раздроблена. </a:t>
            </a:r>
          </a:p>
        </p:txBody>
      </p:sp>
      <p:sp>
        <p:nvSpPr>
          <p:cNvPr id="4" name="source-11-41">
            <a:extLst>
              <a:ext uri="{FF2B5EF4-FFF2-40B4-BE49-F238E27FC236}">
                <a16:creationId xmlns:a16="http://schemas.microsoft.com/office/drawing/2014/main" id="{ECF76296-33C1-4367-8A60-24A208F13EC0}"/>
              </a:ext>
            </a:extLst>
          </p:cNvPr>
          <p:cNvSpPr>
            <a:spLocks noGrp="1"/>
          </p:cNvSpPr>
          <p:nvPr/>
        </p:nvSpPr>
        <p:spPr>
          <a:xfrm>
            <a:off x="8763000" y="4095750"/>
            <a:ext cx="8286750" cy="3905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975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3975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Её территория была поделена на более чем десять крупных феодальных владений, а также на бесчисленное количество мелких.</a:t>
            </a:r>
          </a:p>
        </p:txBody>
      </p:sp>
      <p:sp>
        <p:nvSpPr>
          <p:cNvPr id="5" name="signature">
            <a:extLst>
              <a:ext uri="{FF2B5EF4-FFF2-40B4-BE49-F238E27FC236}">
                <a16:creationId xmlns:a16="http://schemas.microsoft.com/office/drawing/2014/main" id="{EA581158-6848-4EE7-9157-9373BDBF069D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E5DA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5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52842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rce-0-42">
            <a:extLst>
              <a:ext uri="{FF2B5EF4-FFF2-40B4-BE49-F238E27FC236}">
                <a16:creationId xmlns:a16="http://schemas.microsoft.com/office/drawing/2014/main" id="{37C34EC4-1FE7-40A5-A806-903071309912}"/>
              </a:ext>
            </a:extLst>
          </p:cNvPr>
          <p:cNvSpPr>
            <a:spLocks noGrp="1"/>
          </p:cNvSpPr>
          <p:nvPr/>
        </p:nvSpPr>
        <p:spPr>
          <a:xfrm>
            <a:off x="952500" y="952500"/>
            <a:ext cx="163830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300" b="0">
                <a:solidFill>
                  <a:srgbClr val="155D9B"/>
                </a:solidFill>
                <a:latin typeface="Georgia"/>
                <a:ea typeface="Georgia"/>
                <a:cs typeface="Georgia"/>
              </a:defRPr>
            </a:pPr>
            <a:r>
              <a:rPr sz="9300" b="0">
                <a:solidFill>
                  <a:srgbClr val="155D9B"/>
                </a:solidFill>
                <a:latin typeface="Georgia"/>
                <a:ea typeface="Georgia"/>
                <a:cs typeface="Georgia"/>
              </a:rPr>
              <a:t>Домен</a:t>
            </a:r>
          </a:p>
        </p:txBody>
      </p:sp>
      <p:sp>
        <p:nvSpPr>
          <p:cNvPr id="2" name="layout-43">
            <a:extLst>
              <a:ext uri="{FF2B5EF4-FFF2-40B4-BE49-F238E27FC236}">
                <a16:creationId xmlns:a16="http://schemas.microsoft.com/office/drawing/2014/main" id="{972F6383-4A74-41B6-8285-1DE838869570}"/>
              </a:ext>
            </a:extLst>
          </p:cNvPr>
          <p:cNvSpPr>
            <a:spLocks noGrp="1"/>
          </p:cNvSpPr>
          <p:nvPr/>
        </p:nvSpPr>
        <p:spPr>
          <a:xfrm>
            <a:off x="952500" y="323850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44">
            <a:extLst>
              <a:ext uri="{FF2B5EF4-FFF2-40B4-BE49-F238E27FC236}">
                <a16:creationId xmlns:a16="http://schemas.microsoft.com/office/drawing/2014/main" id="{39355CE0-2CC0-4A5A-BCA0-B4CB2DD7FBE3}"/>
              </a:ext>
            </a:extLst>
          </p:cNvPr>
          <p:cNvSpPr>
            <a:spLocks noGrp="1"/>
          </p:cNvSpPr>
          <p:nvPr/>
        </p:nvSpPr>
        <p:spPr>
          <a:xfrm>
            <a:off x="952500" y="4124325"/>
            <a:ext cx="16192500" cy="2571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80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480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земля, которая принадлежала королю или очень богатой знатной семье. </a:t>
            </a:r>
          </a:p>
        </p:txBody>
      </p:sp>
      <p:sp>
        <p:nvSpPr>
          <p:cNvPr id="4" name="layout-45">
            <a:extLst>
              <a:ext uri="{FF2B5EF4-FFF2-40B4-BE49-F238E27FC236}">
                <a16:creationId xmlns:a16="http://schemas.microsoft.com/office/drawing/2014/main" id="{69E5D7EC-0632-457D-BC60-B2CA575C3204}"/>
              </a:ext>
            </a:extLst>
          </p:cNvPr>
          <p:cNvSpPr>
            <a:spLocks noGrp="1"/>
          </p:cNvSpPr>
          <p:nvPr/>
        </p:nvSpPr>
        <p:spPr>
          <a:xfrm>
            <a:off x="952500" y="7458075"/>
            <a:ext cx="16383000" cy="1609725"/>
          </a:xfrm>
          <a:prstGeom prst="rect">
            <a:avLst/>
          </a:prstGeom>
          <a:solidFill>
            <a:srgbClr val="155D9B"/>
          </a:solidFill>
          <a:ln w="0">
            <a:noFill/>
          </a:ln>
        </p:spPr>
      </p:sp>
      <p:sp>
        <p:nvSpPr>
          <p:cNvPr id="5" name="source-4-46">
            <a:extLst>
              <a:ext uri="{FF2B5EF4-FFF2-40B4-BE49-F238E27FC236}">
                <a16:creationId xmlns:a16="http://schemas.microsoft.com/office/drawing/2014/main" id="{7E52ECB9-0286-4175-9E46-4FBBD802FE29}"/>
              </a:ext>
            </a:extLst>
          </p:cNvPr>
          <p:cNvSpPr>
            <a:spLocks noGrp="1"/>
          </p:cNvSpPr>
          <p:nvPr/>
        </p:nvSpPr>
        <p:spPr>
          <a:xfrm>
            <a:off x="1381125" y="7896225"/>
            <a:ext cx="155257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65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465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Это была их личная собственность.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E6C39C63-367B-4556-9DFA-C987A4576C28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63167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yout-47">
            <a:extLst>
              <a:ext uri="{FF2B5EF4-FFF2-40B4-BE49-F238E27FC236}">
                <a16:creationId xmlns:a16="http://schemas.microsoft.com/office/drawing/2014/main" id="{3BBCF7C9-00C6-47B8-AAC5-6EBC4E1B9E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572250" cy="9525000"/>
          </a:xfrm>
          <a:prstGeom prst="rect">
            <a:avLst/>
          </a:prstGeom>
          <a:solidFill>
            <a:srgbClr val="102D4A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7750" y="2172543"/>
            <a:ext cx="4476750" cy="5227538"/>
          </a:xfrm>
          <a:prstGeom prst="rect">
            <a:avLst/>
          </a:prstGeom>
        </p:spPr>
      </p:pic>
      <p:sp>
        <p:nvSpPr>
          <p:cNvPr id="3" name="source-3-48">
            <a:extLst>
              <a:ext uri="{FF2B5EF4-FFF2-40B4-BE49-F238E27FC236}">
                <a16:creationId xmlns:a16="http://schemas.microsoft.com/office/drawing/2014/main" id="{F43C83E6-7A94-43CE-8AB8-92328DC54A8D}"/>
              </a:ext>
            </a:extLst>
          </p:cNvPr>
          <p:cNvSpPr>
            <a:spLocks noGrp="1"/>
          </p:cNvSpPr>
          <p:nvPr/>
        </p:nvSpPr>
        <p:spPr>
          <a:xfrm>
            <a:off x="7620000" y="904875"/>
            <a:ext cx="9715500" cy="1981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400" b="0">
                <a:solidFill>
                  <a:srgbClr val="155D9B"/>
                </a:solidFill>
                <a:latin typeface="Georgia"/>
                <a:ea typeface="Georgia"/>
                <a:cs typeface="Georgia"/>
              </a:defRPr>
            </a:pPr>
            <a:r>
              <a:rPr sz="5400" b="0">
                <a:solidFill>
                  <a:srgbClr val="155D9B"/>
                </a:solidFill>
                <a:latin typeface="Georgia"/>
                <a:ea typeface="Georgia"/>
                <a:cs typeface="Georgia"/>
              </a:rPr>
              <a:t>Филипп  II Август </a:t>
            </a:r>
          </a:p>
          <a:p>
            <a:pPr algn="l">
              <a:lnSpc>
                <a:spcPct val="112000"/>
              </a:lnSpc>
              <a:buNone/>
              <a:defRPr sz="5400" b="0">
                <a:solidFill>
                  <a:srgbClr val="155D9B"/>
                </a:solidFill>
                <a:latin typeface="Georgia"/>
                <a:ea typeface="Georgia"/>
                <a:cs typeface="Georgia"/>
              </a:defRPr>
            </a:pPr>
            <a:r>
              <a:rPr sz="5400" b="0">
                <a:solidFill>
                  <a:srgbClr val="155D9B"/>
                </a:solidFill>
                <a:latin typeface="Georgia"/>
                <a:ea typeface="Georgia"/>
                <a:cs typeface="Georgia"/>
              </a:rPr>
              <a:t>(1180—1223)</a:t>
            </a:r>
          </a:p>
        </p:txBody>
      </p:sp>
      <p:sp>
        <p:nvSpPr>
          <p:cNvPr id="4" name="layout-49">
            <a:extLst>
              <a:ext uri="{FF2B5EF4-FFF2-40B4-BE49-F238E27FC236}">
                <a16:creationId xmlns:a16="http://schemas.microsoft.com/office/drawing/2014/main" id="{DB033D70-B347-43DF-87B4-347AFB471998}"/>
              </a:ext>
            </a:extLst>
          </p:cNvPr>
          <p:cNvSpPr>
            <a:spLocks noGrp="1"/>
          </p:cNvSpPr>
          <p:nvPr/>
        </p:nvSpPr>
        <p:spPr>
          <a:xfrm>
            <a:off x="7620000" y="3371850"/>
            <a:ext cx="97155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5" name="source-4-50">
            <a:extLst>
              <a:ext uri="{FF2B5EF4-FFF2-40B4-BE49-F238E27FC236}">
                <a16:creationId xmlns:a16="http://schemas.microsoft.com/office/drawing/2014/main" id="{5AE6768A-8ABB-4C27-8088-D45099FDC3A8}"/>
              </a:ext>
            </a:extLst>
          </p:cNvPr>
          <p:cNvSpPr>
            <a:spLocks noGrp="1"/>
          </p:cNvSpPr>
          <p:nvPr/>
        </p:nvSpPr>
        <p:spPr>
          <a:xfrm>
            <a:off x="7620000" y="3810000"/>
            <a:ext cx="9525000" cy="495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7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Значительно расширил владения благодаря крестовым походам.</a:t>
            </a:r>
          </a:p>
          <a:p>
            <a:pPr algn="l">
              <a:lnSpc>
                <a:spcPct val="112000"/>
              </a:lnSpc>
              <a:buNone/>
              <a:defRPr sz="367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К королевскому домену была присоединена и  часть земель, принадлежавших феодалам-еретикам, потерпевшим поражение в  </a:t>
            </a:r>
            <a:r>
              <a:rPr sz="3675" b="1">
                <a:solidFill>
                  <a:srgbClr val="155D9B"/>
                </a:solidFill>
                <a:latin typeface="Arial"/>
                <a:ea typeface="Arial"/>
                <a:cs typeface="Arial"/>
              </a:rPr>
              <a:t>Альбигойских войнах.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0719C567-7128-4310-8BBF-4F0997DA92AA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91512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rce-1-51">
            <a:extLst>
              <a:ext uri="{FF2B5EF4-FFF2-40B4-BE49-F238E27FC236}">
                <a16:creationId xmlns:a16="http://schemas.microsoft.com/office/drawing/2014/main" id="{4DB20526-897B-48E7-9E37-96E85B92B30B}"/>
              </a:ext>
            </a:extLst>
          </p:cNvPr>
          <p:cNvSpPr>
            <a:spLocks noGrp="1"/>
          </p:cNvSpPr>
          <p:nvPr/>
        </p:nvSpPr>
        <p:spPr>
          <a:xfrm>
            <a:off x="952500" y="619125"/>
            <a:ext cx="16383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350" b="0">
                <a:solidFill>
                  <a:srgbClr val="155D9B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155D9B"/>
                </a:solidFill>
                <a:latin typeface="Georgia"/>
                <a:ea typeface="Georgia"/>
                <a:cs typeface="Georgia"/>
              </a:rPr>
              <a:t>Территориальные завоевания Филиппа II Августа.</a:t>
            </a:r>
          </a:p>
        </p:txBody>
      </p:sp>
      <p:sp>
        <p:nvSpPr>
          <p:cNvPr id="2" name="layout-52">
            <a:extLst>
              <a:ext uri="{FF2B5EF4-FFF2-40B4-BE49-F238E27FC236}">
                <a16:creationId xmlns:a16="http://schemas.microsoft.com/office/drawing/2014/main" id="{6E909179-4636-4367-B5FA-1B7DAC43B47E}"/>
              </a:ext>
            </a:extLst>
          </p:cNvPr>
          <p:cNvSpPr>
            <a:spLocks noGrp="1"/>
          </p:cNvSpPr>
          <p:nvPr/>
        </p:nvSpPr>
        <p:spPr>
          <a:xfrm>
            <a:off x="952500" y="180975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5675" y="2219325"/>
            <a:ext cx="10185400" cy="7639050"/>
          </a:xfrm>
          <a:prstGeom prst="rect">
            <a:avLst/>
          </a:prstGeom>
        </p:spPr>
      </p:pic>
      <p:sp>
        <p:nvSpPr>
          <p:cNvPr id="4" name="source-1-53">
            <a:extLst>
              <a:ext uri="{FF2B5EF4-FFF2-40B4-BE49-F238E27FC236}">
                <a16:creationId xmlns:a16="http://schemas.microsoft.com/office/drawing/2014/main" id="{8FC2C770-55D0-4CF5-BF55-C58E2C78B7C7}"/>
              </a:ext>
            </a:extLst>
          </p:cNvPr>
          <p:cNvSpPr>
            <a:spLocks noGrp="1"/>
          </p:cNvSpPr>
          <p:nvPr/>
        </p:nvSpPr>
        <p:spPr>
          <a:xfrm>
            <a:off x="12001500" y="2809875"/>
            <a:ext cx="5238750" cy="6572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endParaRPr/>
          </a:p>
          <a:p>
            <a:endParaRPr/>
          </a:p>
          <a:p>
            <a:pPr algn="l">
              <a:lnSpc>
                <a:spcPct val="112000"/>
              </a:lnSpc>
              <a:buNone/>
              <a:defRPr sz="307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075" b="1">
                <a:solidFill>
                  <a:srgbClr val="155D9B"/>
                </a:solidFill>
                <a:latin typeface="Arial"/>
                <a:ea typeface="Arial"/>
                <a:cs typeface="Arial"/>
              </a:rPr>
              <a:t>Синим цветом</a:t>
            </a:r>
            <a:r>
              <a:rPr sz="30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― королевский домен, </a:t>
            </a:r>
            <a:r>
              <a:rPr sz="3075" b="1">
                <a:solidFill>
                  <a:srgbClr val="B44742"/>
                </a:solidFill>
                <a:latin typeface="Arial"/>
                <a:ea typeface="Arial"/>
                <a:cs typeface="Arial"/>
              </a:rPr>
              <a:t>красным</a:t>
            </a:r>
            <a:r>
              <a:rPr sz="30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― английские феодальные владения, </a:t>
            </a:r>
            <a:r>
              <a:rPr sz="3075" b="1">
                <a:solidFill>
                  <a:srgbClr val="8D6B0D"/>
                </a:solidFill>
                <a:latin typeface="Arial"/>
                <a:ea typeface="Arial"/>
                <a:cs typeface="Arial"/>
              </a:rPr>
              <a:t>жёлтым</a:t>
            </a:r>
            <a:r>
              <a:rPr sz="30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― церковные владения, </a:t>
            </a:r>
            <a:r>
              <a:rPr sz="3075" b="1">
                <a:solidFill>
                  <a:srgbClr val="0E6966"/>
                </a:solidFill>
                <a:latin typeface="Arial"/>
                <a:ea typeface="Arial"/>
                <a:cs typeface="Arial"/>
              </a:rPr>
              <a:t>зелёным</a:t>
            </a:r>
            <a:r>
              <a:rPr sz="30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― другие феодальные владения. </a:t>
            </a:r>
          </a:p>
        </p:txBody>
      </p:sp>
      <p:sp>
        <p:nvSpPr>
          <p:cNvPr id="5" name="signature">
            <a:extLst>
              <a:ext uri="{FF2B5EF4-FFF2-40B4-BE49-F238E27FC236}">
                <a16:creationId xmlns:a16="http://schemas.microsoft.com/office/drawing/2014/main" id="{F9128211-FC09-439D-A847-6E7304361F84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84250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rce-12-54">
            <a:extLst>
              <a:ext uri="{FF2B5EF4-FFF2-40B4-BE49-F238E27FC236}">
                <a16:creationId xmlns:a16="http://schemas.microsoft.com/office/drawing/2014/main" id="{1C1E7A3A-2E77-41CB-86AA-E3F89614CD6A}"/>
              </a:ext>
            </a:extLst>
          </p:cNvPr>
          <p:cNvSpPr>
            <a:spLocks noGrp="1"/>
          </p:cNvSpPr>
          <p:nvPr/>
        </p:nvSpPr>
        <p:spPr>
          <a:xfrm>
            <a:off x="952500" y="704850"/>
            <a:ext cx="16383000" cy="228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950" b="0">
                <a:solidFill>
                  <a:srgbClr val="102D4A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102D4A"/>
                </a:solidFill>
                <a:latin typeface="Georgia"/>
                <a:ea typeface="Georgia"/>
                <a:cs typeface="Georgia"/>
              </a:rPr>
              <a:t>Великая хартия вольностей и  рождение английского парламента</a:t>
            </a:r>
          </a:p>
        </p:txBody>
      </p:sp>
      <p:sp>
        <p:nvSpPr>
          <p:cNvPr id="2" name="layout-55">
            <a:extLst>
              <a:ext uri="{FF2B5EF4-FFF2-40B4-BE49-F238E27FC236}">
                <a16:creationId xmlns:a16="http://schemas.microsoft.com/office/drawing/2014/main" id="{40D75EED-8100-47D8-B3BC-C23833BBB6A9}"/>
              </a:ext>
            </a:extLst>
          </p:cNvPr>
          <p:cNvSpPr>
            <a:spLocks noGrp="1"/>
          </p:cNvSpPr>
          <p:nvPr/>
        </p:nvSpPr>
        <p:spPr>
          <a:xfrm>
            <a:off x="952500" y="321945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layout-56">
            <a:extLst>
              <a:ext uri="{FF2B5EF4-FFF2-40B4-BE49-F238E27FC236}">
                <a16:creationId xmlns:a16="http://schemas.microsoft.com/office/drawing/2014/main" id="{DBD662D4-EC43-4C85-A129-314089E200A9}"/>
              </a:ext>
            </a:extLst>
          </p:cNvPr>
          <p:cNvSpPr>
            <a:spLocks noGrp="1"/>
          </p:cNvSpPr>
          <p:nvPr/>
        </p:nvSpPr>
        <p:spPr>
          <a:xfrm>
            <a:off x="952500" y="3952875"/>
            <a:ext cx="7686675" cy="4524375"/>
          </a:xfrm>
          <a:prstGeom prst="rect">
            <a:avLst/>
          </a:prstGeom>
          <a:solidFill>
            <a:srgbClr val="8A243A"/>
          </a:solidFill>
          <a:ln w="0">
            <a:noFill/>
          </a:ln>
        </p:spPr>
      </p:sp>
      <p:sp>
        <p:nvSpPr>
          <p:cNvPr id="4" name="layout-57">
            <a:extLst>
              <a:ext uri="{FF2B5EF4-FFF2-40B4-BE49-F238E27FC236}">
                <a16:creationId xmlns:a16="http://schemas.microsoft.com/office/drawing/2014/main" id="{1F3F86D4-6A2C-463F-9858-8BF48C585A7A}"/>
              </a:ext>
            </a:extLst>
          </p:cNvPr>
          <p:cNvSpPr>
            <a:spLocks noGrp="1"/>
          </p:cNvSpPr>
          <p:nvPr/>
        </p:nvSpPr>
        <p:spPr>
          <a:xfrm>
            <a:off x="9591675" y="3952875"/>
            <a:ext cx="7743825" cy="4524375"/>
          </a:xfrm>
          <a:prstGeom prst="rect">
            <a:avLst/>
          </a:prstGeom>
          <a:solidFill>
            <a:srgbClr val="102D4A"/>
          </a:solidFill>
          <a:ln w="0">
            <a:noFill/>
          </a:ln>
        </p:spPr>
      </p:sp>
      <p:sp>
        <p:nvSpPr>
          <p:cNvPr id="5" name="source-11-58">
            <a:extLst>
              <a:ext uri="{FF2B5EF4-FFF2-40B4-BE49-F238E27FC236}">
                <a16:creationId xmlns:a16="http://schemas.microsoft.com/office/drawing/2014/main" id="{E331DD7E-E39E-468E-955D-DDA596F75ED4}"/>
              </a:ext>
            </a:extLst>
          </p:cNvPr>
          <p:cNvSpPr>
            <a:spLocks noGrp="1"/>
          </p:cNvSpPr>
          <p:nvPr/>
        </p:nvSpPr>
        <p:spPr>
          <a:xfrm>
            <a:off x="1381125" y="4429125"/>
            <a:ext cx="6953250" cy="3571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75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 Английские короли продолжали оставаться нормандскими герцогами, т.  е. имели обширные владения во Франции.</a:t>
            </a:r>
          </a:p>
        </p:txBody>
      </p:sp>
      <p:sp>
        <p:nvSpPr>
          <p:cNvPr id="6" name="source-11-59">
            <a:extLst>
              <a:ext uri="{FF2B5EF4-FFF2-40B4-BE49-F238E27FC236}">
                <a16:creationId xmlns:a16="http://schemas.microsoft.com/office/drawing/2014/main" id="{DC604DB2-058C-4226-9342-0F45594A2D45}"/>
              </a:ext>
            </a:extLst>
          </p:cNvPr>
          <p:cNvSpPr>
            <a:spLocks noGrp="1"/>
          </p:cNvSpPr>
          <p:nvPr/>
        </p:nvSpPr>
        <p:spPr>
          <a:xfrm>
            <a:off x="10020300" y="4429125"/>
            <a:ext cx="6858000" cy="3571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endParaRPr/>
          </a:p>
          <a:p>
            <a:pPr algn="l">
              <a:lnSpc>
                <a:spcPct val="112000"/>
              </a:lnSpc>
              <a:buNone/>
              <a:defRPr sz="3675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Это серьёзно беспокоило французских королей. Конфликт между ними и Плантагенетами был неизбежен</a:t>
            </a:r>
          </a:p>
        </p:txBody>
      </p:sp>
      <p:sp>
        <p:nvSpPr>
          <p:cNvPr id="7" name="signature">
            <a:extLst>
              <a:ext uri="{FF2B5EF4-FFF2-40B4-BE49-F238E27FC236}">
                <a16:creationId xmlns:a16="http://schemas.microsoft.com/office/drawing/2014/main" id="{9D6656C1-4D77-4EEC-B896-D1ADA1E4D4D8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92439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rce-3-60">
            <a:extLst>
              <a:ext uri="{FF2B5EF4-FFF2-40B4-BE49-F238E27FC236}">
                <a16:creationId xmlns:a16="http://schemas.microsoft.com/office/drawing/2014/main" id="{421CD643-E947-4A7A-8BF7-F43BA92120FE}"/>
              </a:ext>
            </a:extLst>
          </p:cNvPr>
          <p:cNvSpPr>
            <a:spLocks noGrp="1"/>
          </p:cNvSpPr>
          <p:nvPr/>
        </p:nvSpPr>
        <p:spPr>
          <a:xfrm>
            <a:off x="952500" y="904875"/>
            <a:ext cx="10763250" cy="228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625" b="0">
                <a:solidFill>
                  <a:srgbClr val="8A243A"/>
                </a:solidFill>
                <a:latin typeface="Georgia"/>
                <a:ea typeface="Georgia"/>
                <a:cs typeface="Georgia"/>
              </a:defRPr>
            </a:pPr>
            <a:r>
              <a:rPr sz="5625" b="0">
                <a:solidFill>
                  <a:srgbClr val="8A243A"/>
                </a:solidFill>
                <a:latin typeface="Georgia"/>
                <a:ea typeface="Georgia"/>
                <a:cs typeface="Georgia"/>
              </a:rPr>
              <a:t>Иоанн Безземельный (1199–1216 гг)</a:t>
            </a:r>
          </a:p>
        </p:txBody>
      </p:sp>
      <p:sp>
        <p:nvSpPr>
          <p:cNvPr id="2" name="layout-61">
            <a:extLst>
              <a:ext uri="{FF2B5EF4-FFF2-40B4-BE49-F238E27FC236}">
                <a16:creationId xmlns:a16="http://schemas.microsoft.com/office/drawing/2014/main" id="{EF14825A-1C4E-405A-804C-2AAC3718F385}"/>
              </a:ext>
            </a:extLst>
          </p:cNvPr>
          <p:cNvSpPr>
            <a:spLocks noGrp="1"/>
          </p:cNvSpPr>
          <p:nvPr/>
        </p:nvSpPr>
        <p:spPr>
          <a:xfrm>
            <a:off x="952500" y="3724275"/>
            <a:ext cx="1057275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62">
            <a:extLst>
              <a:ext uri="{FF2B5EF4-FFF2-40B4-BE49-F238E27FC236}">
                <a16:creationId xmlns:a16="http://schemas.microsoft.com/office/drawing/2014/main" id="{B45EBDA4-576A-420E-9FD2-DA201EE284C5}"/>
              </a:ext>
            </a:extLst>
          </p:cNvPr>
          <p:cNvSpPr>
            <a:spLocks noGrp="1"/>
          </p:cNvSpPr>
          <p:nvPr/>
        </p:nvSpPr>
        <p:spPr>
          <a:xfrm>
            <a:off x="952500" y="4552950"/>
            <a:ext cx="10096500" cy="409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35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феодалы, недовольные большими налогами и неумелой политикой своего монарха, </a:t>
            </a:r>
            <a:r>
              <a:rPr sz="4350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подняли мятеж</a:t>
            </a:r>
            <a:r>
              <a:rPr sz="435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против Иоанна Безземельного.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3052605" y="1238250"/>
            <a:ext cx="3250840" cy="7296150"/>
          </a:xfrm>
          <a:prstGeom prst="rect">
            <a:avLst/>
          </a:prstGeom>
        </p:spPr>
      </p:pic>
      <p:sp>
        <p:nvSpPr>
          <p:cNvPr id="5" name="signature">
            <a:extLst>
              <a:ext uri="{FF2B5EF4-FFF2-40B4-BE49-F238E27FC236}">
                <a16:creationId xmlns:a16="http://schemas.microsoft.com/office/drawing/2014/main" id="{1CF85391-274E-412E-9ECA-19BC676B4456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54960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rce-0-63">
            <a:extLst>
              <a:ext uri="{FF2B5EF4-FFF2-40B4-BE49-F238E27FC236}">
                <a16:creationId xmlns:a16="http://schemas.microsoft.com/office/drawing/2014/main" id="{390C47AC-8126-4563-97B4-07F61F1C3B89}"/>
              </a:ext>
            </a:extLst>
          </p:cNvPr>
          <p:cNvSpPr>
            <a:spLocks noGrp="1"/>
          </p:cNvSpPr>
          <p:nvPr/>
        </p:nvSpPr>
        <p:spPr>
          <a:xfrm>
            <a:off x="952500" y="1066800"/>
            <a:ext cx="7429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1250" b="0">
                <a:solidFill>
                  <a:srgbClr val="C89B4D"/>
                </a:solidFill>
                <a:latin typeface="Georgia"/>
                <a:ea typeface="Georgia"/>
                <a:cs typeface="Georgia"/>
              </a:defRPr>
            </a:pPr>
            <a:r>
              <a:rPr sz="11250" b="0">
                <a:solidFill>
                  <a:srgbClr val="C89B4D"/>
                </a:solidFill>
                <a:latin typeface="Georgia"/>
                <a:ea typeface="Georgia"/>
                <a:cs typeface="Georgia"/>
              </a:rPr>
              <a:t>1215  г. </a:t>
            </a:r>
          </a:p>
        </p:txBody>
      </p:sp>
      <p:sp>
        <p:nvSpPr>
          <p:cNvPr id="2" name="source-4-64">
            <a:extLst>
              <a:ext uri="{FF2B5EF4-FFF2-40B4-BE49-F238E27FC236}">
                <a16:creationId xmlns:a16="http://schemas.microsoft.com/office/drawing/2014/main" id="{817930F9-33C9-46C0-9720-4FC104D29A11}"/>
              </a:ext>
            </a:extLst>
          </p:cNvPr>
          <p:cNvSpPr>
            <a:spLocks noGrp="1"/>
          </p:cNvSpPr>
          <p:nvPr/>
        </p:nvSpPr>
        <p:spPr>
          <a:xfrm>
            <a:off x="952500" y="3648075"/>
            <a:ext cx="6762750" cy="476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900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 Иоанн Безземельный подписал грамоту о  правах свободных граждан Англии — </a:t>
            </a:r>
            <a:r>
              <a:rPr sz="3900" b="1">
                <a:solidFill>
                  <a:srgbClr val="C89B4D"/>
                </a:solidFill>
                <a:latin typeface="Arial"/>
                <a:ea typeface="Arial"/>
                <a:cs typeface="Arial"/>
              </a:rPr>
              <a:t>Великая хартия вольностей.</a:t>
            </a:r>
          </a:p>
        </p:txBody>
      </p:sp>
      <p:sp>
        <p:nvSpPr>
          <p:cNvPr id="3" name="layout-65">
            <a:extLst>
              <a:ext uri="{FF2B5EF4-FFF2-40B4-BE49-F238E27FC236}">
                <a16:creationId xmlns:a16="http://schemas.microsoft.com/office/drawing/2014/main" id="{EA1A64FD-3843-4142-AE62-5D6E4A8606F9}"/>
              </a:ext>
            </a:extLst>
          </p:cNvPr>
          <p:cNvSpPr>
            <a:spLocks noGrp="1"/>
          </p:cNvSpPr>
          <p:nvPr/>
        </p:nvSpPr>
        <p:spPr>
          <a:xfrm>
            <a:off x="8648700" y="2333625"/>
            <a:ext cx="8667750" cy="5553075"/>
          </a:xfrm>
          <a:prstGeom prst="rect">
            <a:avLst/>
          </a:prstGeom>
          <a:noFill/>
          <a:ln w="19050">
            <a:solidFill>
              <a:srgbClr val="C89B4D"/>
            </a:solidFill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43950" y="2430115"/>
            <a:ext cx="8477250" cy="5360095"/>
          </a:xfrm>
          <a:prstGeom prst="rect">
            <a:avLst/>
          </a:prstGeom>
        </p:spPr>
      </p:pic>
      <p:sp>
        <p:nvSpPr>
          <p:cNvPr id="5" name="signature">
            <a:extLst>
              <a:ext uri="{FF2B5EF4-FFF2-40B4-BE49-F238E27FC236}">
                <a16:creationId xmlns:a16="http://schemas.microsoft.com/office/drawing/2014/main" id="{36C79DC0-AA41-4A61-8DF9-76454118F2B7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E5DA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5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965480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rce-0-66">
            <a:extLst>
              <a:ext uri="{FF2B5EF4-FFF2-40B4-BE49-F238E27FC236}">
                <a16:creationId xmlns:a16="http://schemas.microsoft.com/office/drawing/2014/main" id="{B11853E1-995D-4879-BC00-24EDFB3F4041}"/>
              </a:ext>
            </a:extLst>
          </p:cNvPr>
          <p:cNvSpPr>
            <a:spLocks noGrp="1"/>
          </p:cNvSpPr>
          <p:nvPr/>
        </p:nvSpPr>
        <p:spPr>
          <a:xfrm>
            <a:off x="952500" y="857250"/>
            <a:ext cx="16383000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950" b="0">
                <a:solidFill>
                  <a:srgbClr val="8A243A"/>
                </a:solidFill>
                <a:latin typeface="Georgia"/>
                <a:ea typeface="Georgia"/>
                <a:cs typeface="Georgia"/>
              </a:defRPr>
            </a:pPr>
            <a:r>
              <a:rPr sz="13950" b="0">
                <a:solidFill>
                  <a:srgbClr val="8A243A"/>
                </a:solidFill>
                <a:latin typeface="Georgia"/>
                <a:ea typeface="Georgia"/>
                <a:cs typeface="Georgia"/>
              </a:rPr>
              <a:t>1265 г.</a:t>
            </a:r>
          </a:p>
        </p:txBody>
      </p:sp>
      <p:sp>
        <p:nvSpPr>
          <p:cNvPr id="2" name="layout-67">
            <a:extLst>
              <a:ext uri="{FF2B5EF4-FFF2-40B4-BE49-F238E27FC236}">
                <a16:creationId xmlns:a16="http://schemas.microsoft.com/office/drawing/2014/main" id="{9565C041-6B74-44AD-8334-5D11EA516AB3}"/>
              </a:ext>
            </a:extLst>
          </p:cNvPr>
          <p:cNvSpPr>
            <a:spLocks noGrp="1"/>
          </p:cNvSpPr>
          <p:nvPr/>
        </p:nvSpPr>
        <p:spPr>
          <a:xfrm>
            <a:off x="952500" y="361950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68">
            <a:extLst>
              <a:ext uri="{FF2B5EF4-FFF2-40B4-BE49-F238E27FC236}">
                <a16:creationId xmlns:a16="http://schemas.microsoft.com/office/drawing/2014/main" id="{F9E03C28-236E-4C2B-9689-1053CD1BC6E0}"/>
              </a:ext>
            </a:extLst>
          </p:cNvPr>
          <p:cNvSpPr>
            <a:spLocks noGrp="1"/>
          </p:cNvSpPr>
          <p:nvPr/>
        </p:nvSpPr>
        <p:spPr>
          <a:xfrm>
            <a:off x="2238375" y="4733925"/>
            <a:ext cx="13811250" cy="3714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85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585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противники короля созвали </a:t>
            </a:r>
            <a:r>
              <a:rPr sz="5850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парла́мент</a:t>
            </a:r>
            <a:r>
              <a:rPr sz="585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(от франц. «парле» — говорить). </a:t>
            </a:r>
          </a:p>
        </p:txBody>
      </p:sp>
      <p:sp>
        <p:nvSpPr>
          <p:cNvPr id="4" name="signature">
            <a:extLst>
              <a:ext uri="{FF2B5EF4-FFF2-40B4-BE49-F238E27FC236}">
                <a16:creationId xmlns:a16="http://schemas.microsoft.com/office/drawing/2014/main" id="{5DE41681-AEC2-40D1-A6AB-1496140ED93B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1961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24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rce-0-69">
            <a:extLst>
              <a:ext uri="{FF2B5EF4-FFF2-40B4-BE49-F238E27FC236}">
                <a16:creationId xmlns:a16="http://schemas.microsoft.com/office/drawing/2014/main" id="{3AAE32DB-C773-4F5D-B0F3-E410F8919554}"/>
              </a:ext>
            </a:extLst>
          </p:cNvPr>
          <p:cNvSpPr>
            <a:spLocks noGrp="1"/>
          </p:cNvSpPr>
          <p:nvPr/>
        </p:nvSpPr>
        <p:spPr>
          <a:xfrm>
            <a:off x="952500" y="1190625"/>
            <a:ext cx="16383000" cy="152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780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780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Парламент</a:t>
            </a:r>
          </a:p>
        </p:txBody>
      </p:sp>
      <p:sp>
        <p:nvSpPr>
          <p:cNvPr id="2" name="layout-70">
            <a:extLst>
              <a:ext uri="{FF2B5EF4-FFF2-40B4-BE49-F238E27FC236}">
                <a16:creationId xmlns:a16="http://schemas.microsoft.com/office/drawing/2014/main" id="{01CEB004-635E-4FA5-AF22-DF0B669A708D}"/>
              </a:ext>
            </a:extLst>
          </p:cNvPr>
          <p:cNvSpPr>
            <a:spLocks noGrp="1"/>
          </p:cNvSpPr>
          <p:nvPr/>
        </p:nvSpPr>
        <p:spPr>
          <a:xfrm>
            <a:off x="952500" y="363855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71">
            <a:extLst>
              <a:ext uri="{FF2B5EF4-FFF2-40B4-BE49-F238E27FC236}">
                <a16:creationId xmlns:a16="http://schemas.microsoft.com/office/drawing/2014/main" id="{956F09AD-2F5E-4BEF-90E9-285495B99662}"/>
              </a:ext>
            </a:extLst>
          </p:cNvPr>
          <p:cNvSpPr>
            <a:spLocks noGrp="1"/>
          </p:cNvSpPr>
          <p:nvPr/>
        </p:nvSpPr>
        <p:spPr>
          <a:xfrm>
            <a:off x="952500" y="4676775"/>
            <a:ext cx="16097250" cy="3476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925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5925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представительный орган государственной власти с </a:t>
            </a:r>
            <a:r>
              <a:rPr sz="5925" b="1">
                <a:solidFill>
                  <a:srgbClr val="C89B4D"/>
                </a:solidFill>
                <a:latin typeface="Arial"/>
                <a:ea typeface="Arial"/>
                <a:cs typeface="Arial"/>
              </a:rPr>
              <a:t>законодательными полномочиями.</a:t>
            </a:r>
          </a:p>
        </p:txBody>
      </p:sp>
      <p:sp>
        <p:nvSpPr>
          <p:cNvPr id="4" name="signature">
            <a:extLst>
              <a:ext uri="{FF2B5EF4-FFF2-40B4-BE49-F238E27FC236}">
                <a16:creationId xmlns:a16="http://schemas.microsoft.com/office/drawing/2014/main" id="{9D649A47-EBD6-4702-A0E0-7B9AF9A144E2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E5DA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5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86285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rce-0-72">
            <a:extLst>
              <a:ext uri="{FF2B5EF4-FFF2-40B4-BE49-F238E27FC236}">
                <a16:creationId xmlns:a16="http://schemas.microsoft.com/office/drawing/2014/main" id="{0140DE0A-8CD8-4CEA-B415-BD8110424985}"/>
              </a:ext>
            </a:extLst>
          </p:cNvPr>
          <p:cNvSpPr>
            <a:spLocks noGrp="1"/>
          </p:cNvSpPr>
          <p:nvPr/>
        </p:nvSpPr>
        <p:spPr>
          <a:xfrm>
            <a:off x="952500" y="762000"/>
            <a:ext cx="163830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50" b="0">
                <a:solidFill>
                  <a:srgbClr val="102D4A"/>
                </a:solidFill>
                <a:latin typeface="Georgia"/>
                <a:ea typeface="Georgia"/>
                <a:cs typeface="Georgia"/>
              </a:defRPr>
            </a:pPr>
            <a:r>
              <a:rPr sz="5250" b="0">
                <a:solidFill>
                  <a:srgbClr val="102D4A"/>
                </a:solidFill>
                <a:latin typeface="Georgia"/>
                <a:ea typeface="Georgia"/>
                <a:cs typeface="Georgia"/>
              </a:rPr>
              <a:t>Сословно-представительная монархия </a:t>
            </a:r>
          </a:p>
        </p:txBody>
      </p:sp>
      <p:sp>
        <p:nvSpPr>
          <p:cNvPr id="2" name="layout-73">
            <a:extLst>
              <a:ext uri="{FF2B5EF4-FFF2-40B4-BE49-F238E27FC236}">
                <a16:creationId xmlns:a16="http://schemas.microsoft.com/office/drawing/2014/main" id="{E84D93BB-7F99-4927-82E2-9ED8635630DB}"/>
              </a:ext>
            </a:extLst>
          </p:cNvPr>
          <p:cNvSpPr>
            <a:spLocks noGrp="1"/>
          </p:cNvSpPr>
          <p:nvPr/>
        </p:nvSpPr>
        <p:spPr>
          <a:xfrm>
            <a:off x="952500" y="333375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74">
            <a:extLst>
              <a:ext uri="{FF2B5EF4-FFF2-40B4-BE49-F238E27FC236}">
                <a16:creationId xmlns:a16="http://schemas.microsoft.com/office/drawing/2014/main" id="{8E4C15AF-D633-41A9-8E28-DAA00936B871}"/>
              </a:ext>
            </a:extLst>
          </p:cNvPr>
          <p:cNvSpPr>
            <a:spLocks noGrp="1"/>
          </p:cNvSpPr>
          <p:nvPr/>
        </p:nvSpPr>
        <p:spPr>
          <a:xfrm>
            <a:off x="952500" y="4133850"/>
            <a:ext cx="16383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950" b="0">
                <a:solidFill>
                  <a:srgbClr val="8A243A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8A243A"/>
                </a:solidFill>
                <a:latin typeface="Georgia"/>
                <a:ea typeface="Georgia"/>
                <a:cs typeface="Georgia"/>
              </a:rPr>
              <a:t>монархическая форма правления, </a:t>
            </a:r>
          </a:p>
        </p:txBody>
      </p:sp>
      <p:sp>
        <p:nvSpPr>
          <p:cNvPr id="4" name="source-4-75">
            <a:extLst>
              <a:ext uri="{FF2B5EF4-FFF2-40B4-BE49-F238E27FC236}">
                <a16:creationId xmlns:a16="http://schemas.microsoft.com/office/drawing/2014/main" id="{61263CA3-D0E7-418F-9EB6-0059E906C84C}"/>
              </a:ext>
            </a:extLst>
          </p:cNvPr>
          <p:cNvSpPr>
            <a:spLocks noGrp="1"/>
          </p:cNvSpPr>
          <p:nvPr/>
        </p:nvSpPr>
        <p:spPr>
          <a:xfrm>
            <a:off x="1905000" y="5524500"/>
            <a:ext cx="148590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35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при которой к участию в управлении государством привлекались </a:t>
            </a:r>
          </a:p>
        </p:txBody>
      </p:sp>
      <p:sp>
        <p:nvSpPr>
          <p:cNvPr id="5" name="source-4-76">
            <a:extLst>
              <a:ext uri="{FF2B5EF4-FFF2-40B4-BE49-F238E27FC236}">
                <a16:creationId xmlns:a16="http://schemas.microsoft.com/office/drawing/2014/main" id="{BA0C0907-32B1-42FC-A40E-FE19F0C90A6A}"/>
              </a:ext>
            </a:extLst>
          </p:cNvPr>
          <p:cNvSpPr>
            <a:spLocks noGrp="1"/>
          </p:cNvSpPr>
          <p:nvPr/>
        </p:nvSpPr>
        <p:spPr>
          <a:xfrm>
            <a:off x="2857500" y="7620000"/>
            <a:ext cx="140970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650" b="1">
                <a:solidFill>
                  <a:srgbClr val="102D4A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102D4A"/>
                </a:solidFill>
                <a:latin typeface="Arial"/>
                <a:ea typeface="Arial"/>
                <a:cs typeface="Arial"/>
              </a:rPr>
              <a:t>выборные представители различных сословий.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DE06E7A7-7A79-4FC6-984F-673122C73BD3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68085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rce-0-77">
            <a:extLst>
              <a:ext uri="{FF2B5EF4-FFF2-40B4-BE49-F238E27FC236}">
                <a16:creationId xmlns:a16="http://schemas.microsoft.com/office/drawing/2014/main" id="{7A60B639-5F66-46E7-A30C-5164D60EFC17}"/>
              </a:ext>
            </a:extLst>
          </p:cNvPr>
          <p:cNvSpPr>
            <a:spLocks noGrp="1"/>
          </p:cNvSpPr>
          <p:nvPr/>
        </p:nvSpPr>
        <p:spPr>
          <a:xfrm>
            <a:off x="952500" y="647700"/>
            <a:ext cx="16383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100" b="0">
                <a:solidFill>
                  <a:srgbClr val="8A243A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8A243A"/>
                </a:solidFill>
                <a:latin typeface="Georgia"/>
                <a:ea typeface="Georgia"/>
                <a:cs typeface="Georgia"/>
              </a:rPr>
              <a:t>Задания</a:t>
            </a:r>
          </a:p>
        </p:txBody>
      </p:sp>
      <p:sp>
        <p:nvSpPr>
          <p:cNvPr id="2" name="layout-78">
            <a:extLst>
              <a:ext uri="{FF2B5EF4-FFF2-40B4-BE49-F238E27FC236}">
                <a16:creationId xmlns:a16="http://schemas.microsoft.com/office/drawing/2014/main" id="{9E1C188B-9E76-4928-AFA6-4CC0B018D3F8}"/>
              </a:ext>
            </a:extLst>
          </p:cNvPr>
          <p:cNvSpPr>
            <a:spLocks noGrp="1"/>
          </p:cNvSpPr>
          <p:nvPr/>
        </p:nvSpPr>
        <p:spPr>
          <a:xfrm>
            <a:off x="952500" y="2047875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2-79">
            <a:extLst>
              <a:ext uri="{FF2B5EF4-FFF2-40B4-BE49-F238E27FC236}">
                <a16:creationId xmlns:a16="http://schemas.microsoft.com/office/drawing/2014/main" id="{83BC0E90-6366-413E-926F-D5646EE722A6}"/>
              </a:ext>
            </a:extLst>
          </p:cNvPr>
          <p:cNvSpPr>
            <a:spLocks noGrp="1"/>
          </p:cNvSpPr>
          <p:nvPr/>
        </p:nvSpPr>
        <p:spPr>
          <a:xfrm>
            <a:off x="952500" y="2543175"/>
            <a:ext cx="16383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750" b="1">
                <a:solidFill>
                  <a:srgbClr val="8A243A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Вставьте пропуски в тексте.</a:t>
            </a:r>
          </a:p>
        </p:txBody>
      </p:sp>
      <p:sp>
        <p:nvSpPr>
          <p:cNvPr id="4" name="source-2-80">
            <a:extLst>
              <a:ext uri="{FF2B5EF4-FFF2-40B4-BE49-F238E27FC236}">
                <a16:creationId xmlns:a16="http://schemas.microsoft.com/office/drawing/2014/main" id="{54E3171D-5074-4178-AB75-5C67C8077305}"/>
              </a:ext>
            </a:extLst>
          </p:cNvPr>
          <p:cNvSpPr>
            <a:spLocks noGrp="1"/>
          </p:cNvSpPr>
          <p:nvPr/>
        </p:nvSpPr>
        <p:spPr>
          <a:xfrm>
            <a:off x="952500" y="3629025"/>
            <a:ext cx="16383000" cy="5715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endParaRPr/>
          </a:p>
          <a:p>
            <a:pPr algn="l">
              <a:lnSpc>
                <a:spcPct val="112000"/>
              </a:lnSpc>
              <a:buNone/>
              <a:defRPr sz="322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15 июня 1215 года английский король .................. Безземельный принял требования мятежных баронов в Англии и был вынужден подписать грамоту о правах свободных людей в Англии: ...........................................</a:t>
            </a:r>
          </a:p>
          <a:p>
            <a:pPr algn="l">
              <a:lnSpc>
                <a:spcPct val="112000"/>
              </a:lnSpc>
              <a:buNone/>
              <a:defRPr sz="322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................................................. В 1265 году противники короля созвали </a:t>
            </a:r>
          </a:p>
          <a:p>
            <a:pPr algn="l">
              <a:lnSpc>
                <a:spcPct val="112000"/>
              </a:lnSpc>
              <a:buNone/>
              <a:defRPr sz="322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................................. Так в XIII веке в Англии оформилась ...........................</a:t>
            </a:r>
          </a:p>
          <a:p>
            <a:pPr algn="l">
              <a:lnSpc>
                <a:spcPct val="112000"/>
              </a:lnSpc>
              <a:buNone/>
              <a:defRPr sz="322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.........................................................................................................................</a:t>
            </a:r>
          </a:p>
        </p:txBody>
      </p:sp>
      <p:sp>
        <p:nvSpPr>
          <p:cNvPr id="5" name="signature">
            <a:extLst>
              <a:ext uri="{FF2B5EF4-FFF2-40B4-BE49-F238E27FC236}">
                <a16:creationId xmlns:a16="http://schemas.microsoft.com/office/drawing/2014/main" id="{3F4CBA5B-5AE8-4FBA-9171-C7610C8B9552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26729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rce-0-81">
            <a:extLst>
              <a:ext uri="{FF2B5EF4-FFF2-40B4-BE49-F238E27FC236}">
                <a16:creationId xmlns:a16="http://schemas.microsoft.com/office/drawing/2014/main" id="{8FF101A1-CE0E-4EBA-ACD3-3D6F22DA4E65}"/>
              </a:ext>
            </a:extLst>
          </p:cNvPr>
          <p:cNvSpPr>
            <a:spLocks noGrp="1"/>
          </p:cNvSpPr>
          <p:nvPr/>
        </p:nvSpPr>
        <p:spPr>
          <a:xfrm>
            <a:off x="952500" y="647700"/>
            <a:ext cx="16383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100" b="0">
                <a:solidFill>
                  <a:srgbClr val="102D4A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102D4A"/>
                </a:solidFill>
                <a:latin typeface="Georgia"/>
                <a:ea typeface="Georgia"/>
                <a:cs typeface="Georgia"/>
              </a:rPr>
              <a:t>Ответ</a:t>
            </a:r>
          </a:p>
        </p:txBody>
      </p:sp>
      <p:sp>
        <p:nvSpPr>
          <p:cNvPr id="2" name="layout-82">
            <a:extLst>
              <a:ext uri="{FF2B5EF4-FFF2-40B4-BE49-F238E27FC236}">
                <a16:creationId xmlns:a16="http://schemas.microsoft.com/office/drawing/2014/main" id="{EF77183D-1011-4FE3-AF04-BCDD0BA9336D}"/>
              </a:ext>
            </a:extLst>
          </p:cNvPr>
          <p:cNvSpPr>
            <a:spLocks noGrp="1"/>
          </p:cNvSpPr>
          <p:nvPr/>
        </p:nvSpPr>
        <p:spPr>
          <a:xfrm>
            <a:off x="952500" y="2047875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2-83">
            <a:extLst>
              <a:ext uri="{FF2B5EF4-FFF2-40B4-BE49-F238E27FC236}">
                <a16:creationId xmlns:a16="http://schemas.microsoft.com/office/drawing/2014/main" id="{7BDCB218-6ADA-4F59-B313-556A24C3858D}"/>
              </a:ext>
            </a:extLst>
          </p:cNvPr>
          <p:cNvSpPr>
            <a:spLocks noGrp="1"/>
          </p:cNvSpPr>
          <p:nvPr/>
        </p:nvSpPr>
        <p:spPr>
          <a:xfrm>
            <a:off x="952500" y="2695575"/>
            <a:ext cx="16383000" cy="2743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52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15 июня 1215 года английский король </a:t>
            </a:r>
            <a:r>
              <a:rPr sz="3525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Иоанн Безземельный</a:t>
            </a:r>
            <a:r>
              <a:rPr sz="352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принял требования мятежных баронов в Англии и был вынужден подписать грамоту о правах свободных людей в Англии: </a:t>
            </a:r>
            <a:r>
              <a:rPr sz="3525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Великая хартия вольностей.</a:t>
            </a:r>
          </a:p>
        </p:txBody>
      </p:sp>
      <p:sp>
        <p:nvSpPr>
          <p:cNvPr id="4" name="layout-84">
            <a:extLst>
              <a:ext uri="{FF2B5EF4-FFF2-40B4-BE49-F238E27FC236}">
                <a16:creationId xmlns:a16="http://schemas.microsoft.com/office/drawing/2014/main" id="{23239FD3-5D88-41D1-BD4B-55B551AA5647}"/>
              </a:ext>
            </a:extLst>
          </p:cNvPr>
          <p:cNvSpPr>
            <a:spLocks noGrp="1"/>
          </p:cNvSpPr>
          <p:nvPr/>
        </p:nvSpPr>
        <p:spPr>
          <a:xfrm>
            <a:off x="952500" y="5915025"/>
            <a:ext cx="16383000" cy="28575"/>
          </a:xfrm>
          <a:prstGeom prst="rect">
            <a:avLst/>
          </a:prstGeom>
          <a:solidFill>
            <a:srgbClr val="EEE2CC"/>
          </a:solidFill>
          <a:ln w="0">
            <a:noFill/>
          </a:ln>
        </p:spPr>
      </p:sp>
      <p:sp>
        <p:nvSpPr>
          <p:cNvPr id="5" name="source-2-85">
            <a:extLst>
              <a:ext uri="{FF2B5EF4-FFF2-40B4-BE49-F238E27FC236}">
                <a16:creationId xmlns:a16="http://schemas.microsoft.com/office/drawing/2014/main" id="{C1BB3946-B527-4B7E-8058-4A9B6999E2F4}"/>
              </a:ext>
            </a:extLst>
          </p:cNvPr>
          <p:cNvSpPr>
            <a:spLocks noGrp="1"/>
          </p:cNvSpPr>
          <p:nvPr/>
        </p:nvSpPr>
        <p:spPr>
          <a:xfrm>
            <a:off x="952500" y="6553200"/>
            <a:ext cx="16383000" cy="2781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endParaRPr/>
          </a:p>
          <a:p>
            <a:pPr algn="l">
              <a:lnSpc>
                <a:spcPct val="112000"/>
              </a:lnSpc>
              <a:buNone/>
              <a:defRPr sz="352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Эта хартия ограничивала власть короля и защищала права баронов и свободных людей. В 1265 году противники короля созвали </a:t>
            </a:r>
            <a:r>
              <a:rPr sz="3525" b="1">
                <a:solidFill>
                  <a:srgbClr val="155D9B"/>
                </a:solidFill>
                <a:latin typeface="Arial"/>
                <a:ea typeface="Arial"/>
                <a:cs typeface="Arial"/>
              </a:rPr>
              <a:t>первый парламент</a:t>
            </a:r>
            <a:r>
              <a:rPr sz="352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. Так в XIII веке в Англии оформилась </a:t>
            </a:r>
            <a:r>
              <a:rPr sz="3525" b="1">
                <a:solidFill>
                  <a:srgbClr val="155D9B"/>
                </a:solidFill>
                <a:latin typeface="Arial"/>
                <a:ea typeface="Arial"/>
                <a:cs typeface="Arial"/>
              </a:rPr>
              <a:t>представительная монархия.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4AB0173C-E75C-438D-8AD0-F30326494917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95546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rce-12-86">
            <a:extLst>
              <a:ext uri="{FF2B5EF4-FFF2-40B4-BE49-F238E27FC236}">
                <a16:creationId xmlns:a16="http://schemas.microsoft.com/office/drawing/2014/main" id="{862A6127-0D38-4859-A222-FAFB6BD77BD7}"/>
              </a:ext>
            </a:extLst>
          </p:cNvPr>
          <p:cNvSpPr>
            <a:spLocks noGrp="1"/>
          </p:cNvSpPr>
          <p:nvPr/>
        </p:nvSpPr>
        <p:spPr>
          <a:xfrm>
            <a:off x="952500" y="762000"/>
            <a:ext cx="163830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5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525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Франция в XIII — начале XIV в.</a:t>
            </a:r>
          </a:p>
        </p:txBody>
      </p:sp>
      <p:sp>
        <p:nvSpPr>
          <p:cNvPr id="2" name="layout-87">
            <a:extLst>
              <a:ext uri="{FF2B5EF4-FFF2-40B4-BE49-F238E27FC236}">
                <a16:creationId xmlns:a16="http://schemas.microsoft.com/office/drawing/2014/main" id="{BD0003D3-1155-41F3-8CBC-3B7766EF3B73}"/>
              </a:ext>
            </a:extLst>
          </p:cNvPr>
          <p:cNvSpPr>
            <a:spLocks noGrp="1"/>
          </p:cNvSpPr>
          <p:nvPr/>
        </p:nvSpPr>
        <p:spPr>
          <a:xfrm>
            <a:off x="952500" y="278130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layout-88">
            <a:extLst>
              <a:ext uri="{FF2B5EF4-FFF2-40B4-BE49-F238E27FC236}">
                <a16:creationId xmlns:a16="http://schemas.microsoft.com/office/drawing/2014/main" id="{A9284D14-D5A3-454A-B596-171663687A82}"/>
              </a:ext>
            </a:extLst>
          </p:cNvPr>
          <p:cNvSpPr>
            <a:spLocks noGrp="1"/>
          </p:cNvSpPr>
          <p:nvPr/>
        </p:nvSpPr>
        <p:spPr>
          <a:xfrm>
            <a:off x="857250" y="3648075"/>
            <a:ext cx="7905750" cy="5791200"/>
          </a:xfrm>
          <a:prstGeom prst="rect">
            <a:avLst/>
          </a:prstGeom>
          <a:noFill/>
          <a:ln w="19050">
            <a:solidFill>
              <a:srgbClr val="C89B4D"/>
            </a:solidFill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5880" y="3743325"/>
            <a:ext cx="7708490" cy="5600700"/>
          </a:xfrm>
          <a:prstGeom prst="rect">
            <a:avLst/>
          </a:prstGeom>
        </p:spPr>
      </p:pic>
      <p:sp>
        <p:nvSpPr>
          <p:cNvPr id="5" name="source-11-89">
            <a:extLst>
              <a:ext uri="{FF2B5EF4-FFF2-40B4-BE49-F238E27FC236}">
                <a16:creationId xmlns:a16="http://schemas.microsoft.com/office/drawing/2014/main" id="{C25C284D-3357-423C-A8E4-FF5E63A9C89F}"/>
              </a:ext>
            </a:extLst>
          </p:cNvPr>
          <p:cNvSpPr>
            <a:spLocks noGrp="1"/>
          </p:cNvSpPr>
          <p:nvPr/>
        </p:nvSpPr>
        <p:spPr>
          <a:xfrm>
            <a:off x="9620250" y="3638550"/>
            <a:ext cx="7620000" cy="5334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750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3750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Значительный вклад в объединение Франции внёс </a:t>
            </a:r>
            <a:r>
              <a:rPr sz="3750" b="1">
                <a:solidFill>
                  <a:srgbClr val="C89B4D"/>
                </a:solidFill>
                <a:latin typeface="Arial"/>
                <a:ea typeface="Arial"/>
                <a:cs typeface="Arial"/>
              </a:rPr>
              <a:t>Людовик IX (1226—1270)</a:t>
            </a:r>
            <a:r>
              <a:rPr sz="3750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. Он заключил мирный договор с Англией, по которому её король отказывался от</a:t>
            </a:r>
          </a:p>
          <a:p>
            <a:pPr algn="l">
              <a:lnSpc>
                <a:spcPct val="112000"/>
              </a:lnSpc>
              <a:buNone/>
              <a:defRPr sz="3750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3750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своих владений во Франции, </a:t>
            </a:r>
            <a:r>
              <a:rPr sz="3750" b="1">
                <a:solidFill>
                  <a:srgbClr val="C89B4D"/>
                </a:solidFill>
                <a:latin typeface="Arial"/>
                <a:ea typeface="Arial"/>
                <a:cs typeface="Arial"/>
              </a:rPr>
              <a:t>кроме Аквитании.</a:t>
            </a:r>
            <a:r>
              <a:rPr sz="3750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F4F8C34B-8F58-4564-8A7F-1B982BB58D81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E5DA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5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13247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rce-3-90">
            <a:extLst>
              <a:ext uri="{FF2B5EF4-FFF2-40B4-BE49-F238E27FC236}">
                <a16:creationId xmlns:a16="http://schemas.microsoft.com/office/drawing/2014/main" id="{544A50C9-E129-4F81-9910-1082FB7F863F}"/>
              </a:ext>
            </a:extLst>
          </p:cNvPr>
          <p:cNvSpPr>
            <a:spLocks noGrp="1"/>
          </p:cNvSpPr>
          <p:nvPr/>
        </p:nvSpPr>
        <p:spPr>
          <a:xfrm>
            <a:off x="952500" y="838200"/>
            <a:ext cx="647700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6150" b="0">
                <a:solidFill>
                  <a:srgbClr val="155D9B"/>
                </a:solidFill>
                <a:latin typeface="Georgia"/>
                <a:ea typeface="Georgia"/>
                <a:cs typeface="Georgia"/>
              </a:defRPr>
            </a:pPr>
            <a:r>
              <a:rPr sz="6150" b="0">
                <a:solidFill>
                  <a:srgbClr val="155D9B"/>
                </a:solidFill>
                <a:latin typeface="Georgia"/>
                <a:ea typeface="Georgia"/>
                <a:cs typeface="Georgia"/>
              </a:rPr>
              <a:t> Людовик IX </a:t>
            </a:r>
          </a:p>
          <a:p>
            <a:pPr algn="l">
              <a:lnSpc>
                <a:spcPct val="112000"/>
              </a:lnSpc>
              <a:buNone/>
              <a:defRPr sz="6150" b="0">
                <a:solidFill>
                  <a:srgbClr val="155D9B"/>
                </a:solidFill>
                <a:latin typeface="Georgia"/>
                <a:ea typeface="Georgia"/>
                <a:cs typeface="Georgia"/>
              </a:defRPr>
            </a:pPr>
            <a:r>
              <a:rPr sz="6150" b="0">
                <a:solidFill>
                  <a:srgbClr val="155D9B"/>
                </a:solidFill>
                <a:latin typeface="Georgia"/>
                <a:ea typeface="Georgia"/>
                <a:cs typeface="Georgia"/>
              </a:rPr>
              <a:t>(1226—1270)</a:t>
            </a:r>
          </a:p>
        </p:txBody>
      </p:sp>
      <p:sp>
        <p:nvSpPr>
          <p:cNvPr id="2" name="layout-91">
            <a:extLst>
              <a:ext uri="{FF2B5EF4-FFF2-40B4-BE49-F238E27FC236}">
                <a16:creationId xmlns:a16="http://schemas.microsoft.com/office/drawing/2014/main" id="{B0F4115E-13E2-4027-A435-1E74F7BF1D37}"/>
              </a:ext>
            </a:extLst>
          </p:cNvPr>
          <p:cNvSpPr>
            <a:spLocks noGrp="1"/>
          </p:cNvSpPr>
          <p:nvPr/>
        </p:nvSpPr>
        <p:spPr>
          <a:xfrm>
            <a:off x="7810500" y="857250"/>
            <a:ext cx="19050" cy="800100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92">
            <a:extLst>
              <a:ext uri="{FF2B5EF4-FFF2-40B4-BE49-F238E27FC236}">
                <a16:creationId xmlns:a16="http://schemas.microsoft.com/office/drawing/2014/main" id="{A23153FA-45CC-4C23-B47A-35537E0DD780}"/>
              </a:ext>
            </a:extLst>
          </p:cNvPr>
          <p:cNvSpPr>
            <a:spLocks noGrp="1"/>
          </p:cNvSpPr>
          <p:nvPr/>
        </p:nvSpPr>
        <p:spPr>
          <a:xfrm>
            <a:off x="8858250" y="1000125"/>
            <a:ext cx="8191500" cy="428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97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97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Располагал огромной армией, с которой он мог бы отвоевать последние французские земли, принадлежавшие английским Плантагенетам. </a:t>
            </a:r>
          </a:p>
        </p:txBody>
      </p:sp>
      <p:sp>
        <p:nvSpPr>
          <p:cNvPr id="4" name="layout-93">
            <a:extLst>
              <a:ext uri="{FF2B5EF4-FFF2-40B4-BE49-F238E27FC236}">
                <a16:creationId xmlns:a16="http://schemas.microsoft.com/office/drawing/2014/main" id="{D422E57D-0A7A-41F4-8C72-F131856A9DDE}"/>
              </a:ext>
            </a:extLst>
          </p:cNvPr>
          <p:cNvSpPr>
            <a:spLocks noGrp="1"/>
          </p:cNvSpPr>
          <p:nvPr/>
        </p:nvSpPr>
        <p:spPr>
          <a:xfrm>
            <a:off x="8858250" y="6381750"/>
            <a:ext cx="8477250" cy="2838450"/>
          </a:xfrm>
          <a:prstGeom prst="rect">
            <a:avLst/>
          </a:prstGeom>
          <a:solidFill>
            <a:srgbClr val="155D9B"/>
          </a:solidFill>
          <a:ln w="0">
            <a:noFill/>
          </a:ln>
        </p:spPr>
      </p:sp>
      <p:sp>
        <p:nvSpPr>
          <p:cNvPr id="5" name="source-4-94">
            <a:extLst>
              <a:ext uri="{FF2B5EF4-FFF2-40B4-BE49-F238E27FC236}">
                <a16:creationId xmlns:a16="http://schemas.microsoft.com/office/drawing/2014/main" id="{8DF99CE8-9065-4360-A830-207580C44999}"/>
              </a:ext>
            </a:extLst>
          </p:cNvPr>
          <p:cNvSpPr>
            <a:spLocks noGrp="1"/>
          </p:cNvSpPr>
          <p:nvPr/>
        </p:nvSpPr>
        <p:spPr>
          <a:xfrm>
            <a:off x="9239250" y="6743700"/>
            <a:ext cx="7715250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975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3975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Провёл реформы, которые способствовали централизации государства</a:t>
            </a:r>
          </a:p>
        </p:txBody>
      </p:sp>
      <p:sp>
        <p:nvSpPr>
          <p:cNvPr id="6" name="signature">
            <a:extLst>
              <a:ext uri="{FF2B5EF4-FFF2-40B4-BE49-F238E27FC236}">
                <a16:creationId xmlns:a16="http://schemas.microsoft.com/office/drawing/2014/main" id="{DF1A33D0-8D37-4035-A3EF-644C29A8E377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90077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rce-3-95">
            <a:extLst>
              <a:ext uri="{FF2B5EF4-FFF2-40B4-BE49-F238E27FC236}">
                <a16:creationId xmlns:a16="http://schemas.microsoft.com/office/drawing/2014/main" id="{C0DF6B94-4B31-4A9F-991D-11A90EEE5C34}"/>
              </a:ext>
            </a:extLst>
          </p:cNvPr>
          <p:cNvSpPr>
            <a:spLocks noGrp="1"/>
          </p:cNvSpPr>
          <p:nvPr/>
        </p:nvSpPr>
        <p:spPr>
          <a:xfrm>
            <a:off x="952500" y="695325"/>
            <a:ext cx="163830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325" b="0">
                <a:solidFill>
                  <a:srgbClr val="155D9B"/>
                </a:solidFill>
                <a:latin typeface="Georgia"/>
                <a:ea typeface="Georgia"/>
                <a:cs typeface="Georgia"/>
              </a:defRPr>
            </a:pPr>
            <a:r>
              <a:rPr sz="5325" b="0">
                <a:solidFill>
                  <a:srgbClr val="155D9B"/>
                </a:solidFill>
                <a:latin typeface="Georgia"/>
                <a:ea typeface="Georgia"/>
                <a:cs typeface="Georgia"/>
              </a:rPr>
              <a:t>Филипп IV Красивый (1285—1314)</a:t>
            </a:r>
          </a:p>
        </p:txBody>
      </p:sp>
      <p:sp>
        <p:nvSpPr>
          <p:cNvPr id="2" name="layout-96">
            <a:extLst>
              <a:ext uri="{FF2B5EF4-FFF2-40B4-BE49-F238E27FC236}">
                <a16:creationId xmlns:a16="http://schemas.microsoft.com/office/drawing/2014/main" id="{34288B6F-4067-4D4F-894E-A2BE1EAB1966}"/>
              </a:ext>
            </a:extLst>
          </p:cNvPr>
          <p:cNvSpPr>
            <a:spLocks noGrp="1"/>
          </p:cNvSpPr>
          <p:nvPr/>
        </p:nvSpPr>
        <p:spPr>
          <a:xfrm>
            <a:off x="952500" y="2562225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97">
            <a:extLst>
              <a:ext uri="{FF2B5EF4-FFF2-40B4-BE49-F238E27FC236}">
                <a16:creationId xmlns:a16="http://schemas.microsoft.com/office/drawing/2014/main" id="{3B94BA80-6D46-472C-85C3-820D3C3A4435}"/>
              </a:ext>
            </a:extLst>
          </p:cNvPr>
          <p:cNvSpPr>
            <a:spLocks noGrp="1"/>
          </p:cNvSpPr>
          <p:nvPr/>
        </p:nvSpPr>
        <p:spPr>
          <a:xfrm>
            <a:off x="952500" y="3352800"/>
            <a:ext cx="8953500" cy="552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60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Чтобы наполнить казну, король использовал самые непопулярные методы. В его правление постоянно </a:t>
            </a:r>
            <a:r>
              <a:rPr sz="3600" b="1">
                <a:solidFill>
                  <a:srgbClr val="155D9B"/>
                </a:solidFill>
                <a:latin typeface="Arial"/>
                <a:ea typeface="Arial"/>
                <a:cs typeface="Arial"/>
              </a:rPr>
              <a:t>увеличивались старые</a:t>
            </a:r>
            <a:r>
              <a:rPr sz="360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и возникали </a:t>
            </a:r>
            <a:r>
              <a:rPr sz="3600" b="1">
                <a:solidFill>
                  <a:srgbClr val="155D9B"/>
                </a:solidFill>
                <a:latin typeface="Arial"/>
                <a:ea typeface="Arial"/>
                <a:cs typeface="Arial"/>
              </a:rPr>
              <a:t>новые налоги.</a:t>
            </a:r>
            <a:r>
              <a:rPr sz="360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Король часто занимал деньги как у купечества, так и у знати, но </a:t>
            </a:r>
            <a:r>
              <a:rPr sz="3600" b="1">
                <a:solidFill>
                  <a:srgbClr val="8A243A"/>
                </a:solidFill>
                <a:latin typeface="Arial"/>
                <a:ea typeface="Arial"/>
                <a:cs typeface="Arial"/>
              </a:rPr>
              <a:t>почти никогда не отдавал долги.</a:t>
            </a:r>
          </a:p>
        </p:txBody>
      </p:sp>
      <p:sp>
        <p:nvSpPr>
          <p:cNvPr id="4" name="layout-98">
            <a:extLst>
              <a:ext uri="{FF2B5EF4-FFF2-40B4-BE49-F238E27FC236}">
                <a16:creationId xmlns:a16="http://schemas.microsoft.com/office/drawing/2014/main" id="{53BC5F0F-8C06-445C-B742-0CC28C60947B}"/>
              </a:ext>
            </a:extLst>
          </p:cNvPr>
          <p:cNvSpPr>
            <a:spLocks noGrp="1"/>
          </p:cNvSpPr>
          <p:nvPr/>
        </p:nvSpPr>
        <p:spPr>
          <a:xfrm>
            <a:off x="10858500" y="3562350"/>
            <a:ext cx="6572250" cy="5029200"/>
          </a:xfrm>
          <a:prstGeom prst="rect">
            <a:avLst/>
          </a:prstGeom>
          <a:noFill/>
          <a:ln w="19050">
            <a:solidFill>
              <a:srgbClr val="C89B4D"/>
            </a:solidFill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955369" y="3657600"/>
            <a:ext cx="6378513" cy="4838700"/>
          </a:xfrm>
          <a:prstGeom prst="rect">
            <a:avLst/>
          </a:prstGeom>
        </p:spPr>
      </p:pic>
      <p:sp>
        <p:nvSpPr>
          <p:cNvPr id="6" name="signature">
            <a:extLst>
              <a:ext uri="{FF2B5EF4-FFF2-40B4-BE49-F238E27FC236}">
                <a16:creationId xmlns:a16="http://schemas.microsoft.com/office/drawing/2014/main" id="{2D8C2394-4F05-4ECA-9730-774FFA12A3A3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44418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D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0-99">
            <a:extLst>
              <a:ext uri="{FF2B5EF4-FFF2-40B4-BE49-F238E27FC236}">
                <a16:creationId xmlns:a16="http://schemas.microsoft.com/office/drawing/2014/main" id="{054C285D-EB7F-4E88-A74C-AF5D5314FB4D}"/>
              </a:ext>
            </a:extLst>
          </p:cNvPr>
          <p:cNvSpPr>
            <a:spLocks noGrp="1"/>
          </p:cNvSpPr>
          <p:nvPr/>
        </p:nvSpPr>
        <p:spPr>
          <a:xfrm>
            <a:off x="952500" y="857250"/>
            <a:ext cx="16383000" cy="2000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1850" b="0">
                <a:solidFill>
                  <a:srgbClr val="C89B4D"/>
                </a:solidFill>
                <a:latin typeface="Georgia"/>
                <a:ea typeface="Georgia"/>
                <a:cs typeface="Georgia"/>
              </a:defRPr>
            </a:pPr>
            <a:r>
              <a:rPr sz="11850" b="0">
                <a:solidFill>
                  <a:srgbClr val="C89B4D"/>
                </a:solidFill>
                <a:latin typeface="Georgia"/>
                <a:ea typeface="Georgia"/>
                <a:cs typeface="Georgia"/>
              </a:rPr>
              <a:t>1302 г. </a:t>
            </a:r>
          </a:p>
        </p:txBody>
      </p:sp>
      <p:sp>
        <p:nvSpPr>
          <p:cNvPr id="2" name="layout-100">
            <a:extLst>
              <a:ext uri="{FF2B5EF4-FFF2-40B4-BE49-F238E27FC236}">
                <a16:creationId xmlns:a16="http://schemas.microsoft.com/office/drawing/2014/main" id="{849DEB7E-4A0F-4B8E-B354-982CDDED62A8}"/>
              </a:ext>
            </a:extLst>
          </p:cNvPr>
          <p:cNvSpPr>
            <a:spLocks noGrp="1"/>
          </p:cNvSpPr>
          <p:nvPr/>
        </p:nvSpPr>
        <p:spPr>
          <a:xfrm>
            <a:off x="952500" y="3476625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101">
            <a:extLst>
              <a:ext uri="{FF2B5EF4-FFF2-40B4-BE49-F238E27FC236}">
                <a16:creationId xmlns:a16="http://schemas.microsoft.com/office/drawing/2014/main" id="{C91F1505-E85D-48A5-BEB9-DEE94031549B}"/>
              </a:ext>
            </a:extLst>
          </p:cNvPr>
          <p:cNvSpPr>
            <a:spLocks noGrp="1"/>
          </p:cNvSpPr>
          <p:nvPr/>
        </p:nvSpPr>
        <p:spPr>
          <a:xfrm>
            <a:off x="952500" y="4095750"/>
            <a:ext cx="163830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650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4650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Король впервые</a:t>
            </a:r>
          </a:p>
          <a:p>
            <a:pPr algn="l">
              <a:lnSpc>
                <a:spcPct val="112000"/>
              </a:lnSpc>
              <a:buNone/>
              <a:defRPr sz="4650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4650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созвал собрание представителей </a:t>
            </a:r>
          </a:p>
        </p:txBody>
      </p:sp>
      <p:sp>
        <p:nvSpPr>
          <p:cNvPr id="4" name="source-4-102">
            <a:extLst>
              <a:ext uri="{FF2B5EF4-FFF2-40B4-BE49-F238E27FC236}">
                <a16:creationId xmlns:a16="http://schemas.microsoft.com/office/drawing/2014/main" id="{25D4E272-D0F4-41D4-B270-60829476DC2B}"/>
              </a:ext>
            </a:extLst>
          </p:cNvPr>
          <p:cNvSpPr>
            <a:spLocks noGrp="1"/>
          </p:cNvSpPr>
          <p:nvPr/>
        </p:nvSpPr>
        <p:spPr>
          <a:xfrm>
            <a:off x="952500" y="6286500"/>
            <a:ext cx="55245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575" b="0">
                <a:solidFill>
                  <a:srgbClr val="C89B4D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C89B4D"/>
                </a:solidFill>
                <a:latin typeface="Georgia"/>
                <a:ea typeface="Georgia"/>
                <a:cs typeface="Georgia"/>
              </a:rPr>
              <a:t>духовенства, </a:t>
            </a:r>
          </a:p>
        </p:txBody>
      </p:sp>
      <p:sp>
        <p:nvSpPr>
          <p:cNvPr id="5" name="source-4-103">
            <a:extLst>
              <a:ext uri="{FF2B5EF4-FFF2-40B4-BE49-F238E27FC236}">
                <a16:creationId xmlns:a16="http://schemas.microsoft.com/office/drawing/2014/main" id="{9BA00122-926E-4F40-B5B9-8C4976453E56}"/>
              </a:ext>
            </a:extLst>
          </p:cNvPr>
          <p:cNvSpPr>
            <a:spLocks noGrp="1"/>
          </p:cNvSpPr>
          <p:nvPr/>
        </p:nvSpPr>
        <p:spPr>
          <a:xfrm>
            <a:off x="7048500" y="6286500"/>
            <a:ext cx="40005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575" b="0">
                <a:solidFill>
                  <a:srgbClr val="C89B4D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C89B4D"/>
                </a:solidFill>
                <a:latin typeface="Georgia"/>
                <a:ea typeface="Georgia"/>
                <a:cs typeface="Georgia"/>
              </a:rPr>
              <a:t>дворян и  </a:t>
            </a:r>
          </a:p>
        </p:txBody>
      </p:sp>
      <p:sp>
        <p:nvSpPr>
          <p:cNvPr id="6" name="source-4-104">
            <a:extLst>
              <a:ext uri="{FF2B5EF4-FFF2-40B4-BE49-F238E27FC236}">
                <a16:creationId xmlns:a16="http://schemas.microsoft.com/office/drawing/2014/main" id="{FA3F25C3-ECF2-4799-B8B6-116829F0A149}"/>
              </a:ext>
            </a:extLst>
          </p:cNvPr>
          <p:cNvSpPr>
            <a:spLocks noGrp="1"/>
          </p:cNvSpPr>
          <p:nvPr/>
        </p:nvSpPr>
        <p:spPr>
          <a:xfrm>
            <a:off x="12192000" y="6286500"/>
            <a:ext cx="5143500" cy="1571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575" b="0">
                <a:solidFill>
                  <a:srgbClr val="C89B4D"/>
                </a:solidFill>
                <a:latin typeface="Georgia"/>
                <a:ea typeface="Georgia"/>
                <a:cs typeface="Georgia"/>
              </a:defRPr>
            </a:pPr>
            <a:r>
              <a:rPr sz="4575" b="0">
                <a:solidFill>
                  <a:srgbClr val="C89B4D"/>
                </a:solidFill>
                <a:latin typeface="Georgia"/>
                <a:ea typeface="Georgia"/>
                <a:cs typeface="Georgia"/>
              </a:rPr>
              <a:t>горожан  —</a:t>
            </a:r>
          </a:p>
          <a:p>
            <a:endParaRPr sz="4575" b="0">
              <a:solidFill>
                <a:srgbClr val="C89B4D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7" name="layout-105">
            <a:extLst>
              <a:ext uri="{FF2B5EF4-FFF2-40B4-BE49-F238E27FC236}">
                <a16:creationId xmlns:a16="http://schemas.microsoft.com/office/drawing/2014/main" id="{99536FC0-4C06-4452-937D-A27E0A2CA0ED}"/>
              </a:ext>
            </a:extLst>
          </p:cNvPr>
          <p:cNvSpPr>
            <a:spLocks noGrp="1"/>
          </p:cNvSpPr>
          <p:nvPr/>
        </p:nvSpPr>
        <p:spPr>
          <a:xfrm>
            <a:off x="952500" y="7629525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8" name="source-4-106">
            <a:extLst>
              <a:ext uri="{FF2B5EF4-FFF2-40B4-BE49-F238E27FC236}">
                <a16:creationId xmlns:a16="http://schemas.microsoft.com/office/drawing/2014/main" id="{C2A4F474-D88C-4CB8-96C1-BC8ADF22C60E}"/>
              </a:ext>
            </a:extLst>
          </p:cNvPr>
          <p:cNvSpPr>
            <a:spLocks noGrp="1"/>
          </p:cNvSpPr>
          <p:nvPr/>
        </p:nvSpPr>
        <p:spPr>
          <a:xfrm>
            <a:off x="952500" y="8239125"/>
            <a:ext cx="16383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585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585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Генеральные штаты. 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A4B642A2-7660-4460-B927-9EA999D7F98C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E5DA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5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64785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ayout-107">
            <a:extLst>
              <a:ext uri="{FF2B5EF4-FFF2-40B4-BE49-F238E27FC236}">
                <a16:creationId xmlns:a16="http://schemas.microsoft.com/office/drawing/2014/main" id="{63829350-7690-4095-9310-B0BD31DD147C}"/>
              </a:ext>
            </a:extLst>
          </p:cNvPr>
          <p:cNvSpPr>
            <a:spLocks noGrp="1"/>
          </p:cNvSpPr>
          <p:nvPr/>
        </p:nvSpPr>
        <p:spPr>
          <a:xfrm>
            <a:off x="11811000" y="0"/>
            <a:ext cx="6477000" cy="9525000"/>
          </a:xfrm>
          <a:prstGeom prst="rect">
            <a:avLst/>
          </a:prstGeom>
          <a:solidFill>
            <a:srgbClr val="104A4D"/>
          </a:solidFill>
          <a:ln w="0">
            <a:noFill/>
          </a:ln>
        </p:spPr>
      </p:sp>
      <p:sp>
        <p:nvSpPr>
          <p:cNvPr id="2" name="source-12-108">
            <a:extLst>
              <a:ext uri="{FF2B5EF4-FFF2-40B4-BE49-F238E27FC236}">
                <a16:creationId xmlns:a16="http://schemas.microsoft.com/office/drawing/2014/main" id="{1FB3B51A-863B-4A91-82D0-A7EB4FBFF9CE}"/>
              </a:ext>
            </a:extLst>
          </p:cNvPr>
          <p:cNvSpPr>
            <a:spLocks noGrp="1"/>
          </p:cNvSpPr>
          <p:nvPr/>
        </p:nvSpPr>
        <p:spPr>
          <a:xfrm>
            <a:off x="952500" y="723900"/>
            <a:ext cx="10191750" cy="3381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50" b="0">
                <a:solidFill>
                  <a:srgbClr val="0E6966"/>
                </a:solidFill>
                <a:latin typeface="Georgia"/>
                <a:ea typeface="Georgia"/>
                <a:cs typeface="Georgia"/>
              </a:defRPr>
            </a:pPr>
            <a:r>
              <a:rPr sz="5250" b="0">
                <a:solidFill>
                  <a:srgbClr val="0E6966"/>
                </a:solidFill>
                <a:latin typeface="Georgia"/>
                <a:ea typeface="Georgia"/>
                <a:cs typeface="Georgia"/>
              </a:rPr>
              <a:t>Реконкиста и  государства Пиренейского полуострова</a:t>
            </a:r>
          </a:p>
        </p:txBody>
      </p:sp>
      <p:sp>
        <p:nvSpPr>
          <p:cNvPr id="3" name="layout-109">
            <a:extLst>
              <a:ext uri="{FF2B5EF4-FFF2-40B4-BE49-F238E27FC236}">
                <a16:creationId xmlns:a16="http://schemas.microsoft.com/office/drawing/2014/main" id="{AFE45D1C-58F1-433A-BE03-C140E25BC47E}"/>
              </a:ext>
            </a:extLst>
          </p:cNvPr>
          <p:cNvSpPr>
            <a:spLocks noGrp="1"/>
          </p:cNvSpPr>
          <p:nvPr/>
        </p:nvSpPr>
        <p:spPr>
          <a:xfrm>
            <a:off x="952500" y="4476750"/>
            <a:ext cx="9525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4" name="source-11-110">
            <a:extLst>
              <a:ext uri="{FF2B5EF4-FFF2-40B4-BE49-F238E27FC236}">
                <a16:creationId xmlns:a16="http://schemas.microsoft.com/office/drawing/2014/main" id="{CC0E1771-E443-4167-AC84-F8C2E3A7C383}"/>
              </a:ext>
            </a:extLst>
          </p:cNvPr>
          <p:cNvSpPr>
            <a:spLocks noGrp="1"/>
          </p:cNvSpPr>
          <p:nvPr/>
        </p:nvSpPr>
        <p:spPr>
          <a:xfrm>
            <a:off x="952500" y="5238750"/>
            <a:ext cx="9715500" cy="3905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90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В  особых условиях происходила централизация на Пиренейском</a:t>
            </a:r>
          </a:p>
          <a:p>
            <a:pPr algn="l">
              <a:lnSpc>
                <a:spcPct val="112000"/>
              </a:lnSpc>
              <a:buNone/>
              <a:defRPr sz="390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90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полуострове, захваченном </a:t>
            </a:r>
            <a:r>
              <a:rPr sz="3900" b="1">
                <a:solidFill>
                  <a:srgbClr val="0E6966"/>
                </a:solidFill>
                <a:latin typeface="Arial"/>
                <a:ea typeface="Arial"/>
                <a:cs typeface="Arial"/>
              </a:rPr>
              <a:t>в  VIII в.</a:t>
            </a:r>
            <a:r>
              <a:rPr sz="390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мусульманами, которые пришли </a:t>
            </a:r>
            <a:r>
              <a:rPr sz="3900" b="1">
                <a:solidFill>
                  <a:srgbClr val="0E6966"/>
                </a:solidFill>
                <a:latin typeface="Arial"/>
                <a:ea typeface="Arial"/>
                <a:cs typeface="Arial"/>
              </a:rPr>
              <a:t>из Северной Африки.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858750" y="1690688"/>
            <a:ext cx="4381500" cy="6572250"/>
          </a:xfrm>
          <a:prstGeom prst="rect">
            <a:avLst/>
          </a:prstGeom>
        </p:spPr>
      </p:pic>
      <p:sp>
        <p:nvSpPr>
          <p:cNvPr id="6" name="signature">
            <a:extLst>
              <a:ext uri="{FF2B5EF4-FFF2-40B4-BE49-F238E27FC236}">
                <a16:creationId xmlns:a16="http://schemas.microsoft.com/office/drawing/2014/main" id="{6556AFC4-8575-4362-AD12-9E18002BA689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87335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rce-0-111">
            <a:extLst>
              <a:ext uri="{FF2B5EF4-FFF2-40B4-BE49-F238E27FC236}">
                <a16:creationId xmlns:a16="http://schemas.microsoft.com/office/drawing/2014/main" id="{03769B0E-BE6F-41A1-A0B2-A7D161BA9F81}"/>
              </a:ext>
            </a:extLst>
          </p:cNvPr>
          <p:cNvSpPr>
            <a:spLocks noGrp="1"/>
          </p:cNvSpPr>
          <p:nvPr/>
        </p:nvSpPr>
        <p:spPr>
          <a:xfrm>
            <a:off x="952500" y="762000"/>
            <a:ext cx="163830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7200" b="0">
                <a:solidFill>
                  <a:srgbClr val="0E6966"/>
                </a:solidFill>
                <a:latin typeface="Georgia"/>
                <a:ea typeface="Georgia"/>
                <a:cs typeface="Georgia"/>
              </a:defRPr>
            </a:pPr>
            <a:r>
              <a:rPr sz="7200" b="0">
                <a:solidFill>
                  <a:srgbClr val="0E6966"/>
                </a:solidFill>
                <a:latin typeface="Georgia"/>
                <a:ea typeface="Georgia"/>
                <a:cs typeface="Georgia"/>
              </a:rPr>
              <a:t>Реконкиста</a:t>
            </a:r>
          </a:p>
        </p:txBody>
      </p:sp>
      <p:sp>
        <p:nvSpPr>
          <p:cNvPr id="2" name="layout-112">
            <a:extLst>
              <a:ext uri="{FF2B5EF4-FFF2-40B4-BE49-F238E27FC236}">
                <a16:creationId xmlns:a16="http://schemas.microsoft.com/office/drawing/2014/main" id="{81FCB0B1-13C1-45D3-BA02-DA4E48B7D6DC}"/>
              </a:ext>
            </a:extLst>
          </p:cNvPr>
          <p:cNvSpPr>
            <a:spLocks noGrp="1"/>
          </p:cNvSpPr>
          <p:nvPr/>
        </p:nvSpPr>
        <p:spPr>
          <a:xfrm>
            <a:off x="952500" y="276225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113">
            <a:extLst>
              <a:ext uri="{FF2B5EF4-FFF2-40B4-BE49-F238E27FC236}">
                <a16:creationId xmlns:a16="http://schemas.microsoft.com/office/drawing/2014/main" id="{92AA44BE-65C8-44FA-ADE8-7CCDCEC3102A}"/>
              </a:ext>
            </a:extLst>
          </p:cNvPr>
          <p:cNvSpPr>
            <a:spLocks noGrp="1"/>
          </p:cNvSpPr>
          <p:nvPr/>
        </p:nvSpPr>
        <p:spPr>
          <a:xfrm>
            <a:off x="952500" y="3657600"/>
            <a:ext cx="8763000" cy="523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350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E6966"/>
                </a:solidFill>
                <a:latin typeface="Arial"/>
                <a:ea typeface="Arial"/>
                <a:cs typeface="Arial"/>
              </a:rPr>
              <a:t>отвоевание испанских земель</a:t>
            </a:r>
            <a:r>
              <a:rPr sz="4350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 христианами у мусульман, которое началось практически сразу же после вторжения арабов на Иберийский полуостров.</a:t>
            </a:r>
          </a:p>
        </p:txBody>
      </p:sp>
      <p:sp>
        <p:nvSpPr>
          <p:cNvPr id="4" name="layout-114">
            <a:extLst>
              <a:ext uri="{FF2B5EF4-FFF2-40B4-BE49-F238E27FC236}">
                <a16:creationId xmlns:a16="http://schemas.microsoft.com/office/drawing/2014/main" id="{777C8B57-F16E-4010-9C3B-02F11F48753E}"/>
              </a:ext>
            </a:extLst>
          </p:cNvPr>
          <p:cNvSpPr>
            <a:spLocks noGrp="1"/>
          </p:cNvSpPr>
          <p:nvPr/>
        </p:nvSpPr>
        <p:spPr>
          <a:xfrm>
            <a:off x="10763250" y="3524250"/>
            <a:ext cx="6667500" cy="4505325"/>
          </a:xfrm>
          <a:prstGeom prst="rect">
            <a:avLst/>
          </a:prstGeom>
          <a:noFill/>
          <a:ln w="19050">
            <a:solidFill>
              <a:srgbClr val="C89B4D"/>
            </a:solidFill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860881" y="3619500"/>
            <a:ext cx="6472238" cy="4314825"/>
          </a:xfrm>
          <a:prstGeom prst="rect">
            <a:avLst/>
          </a:prstGeom>
        </p:spPr>
      </p:pic>
      <p:sp>
        <p:nvSpPr>
          <p:cNvPr id="6" name="signature">
            <a:extLst>
              <a:ext uri="{FF2B5EF4-FFF2-40B4-BE49-F238E27FC236}">
                <a16:creationId xmlns:a16="http://schemas.microsoft.com/office/drawing/2014/main" id="{067B5983-E762-4B3D-A02B-73CE340773E7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625607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4A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rce-0-115">
            <a:extLst>
              <a:ext uri="{FF2B5EF4-FFF2-40B4-BE49-F238E27FC236}">
                <a16:creationId xmlns:a16="http://schemas.microsoft.com/office/drawing/2014/main" id="{47C1F338-7A45-48B6-ACBE-2508DB5F232C}"/>
              </a:ext>
            </a:extLst>
          </p:cNvPr>
          <p:cNvSpPr>
            <a:spLocks noGrp="1"/>
          </p:cNvSpPr>
          <p:nvPr/>
        </p:nvSpPr>
        <p:spPr>
          <a:xfrm>
            <a:off x="952500" y="904875"/>
            <a:ext cx="16383000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9450" b="0">
                <a:solidFill>
                  <a:srgbClr val="FFF9E9"/>
                </a:solidFill>
                <a:latin typeface="Georgia"/>
                <a:ea typeface="Georgia"/>
                <a:cs typeface="Georgia"/>
              </a:defRPr>
            </a:pPr>
            <a:r>
              <a:rPr sz="9450" b="0">
                <a:solidFill>
                  <a:srgbClr val="FFF9E9"/>
                </a:solidFill>
                <a:latin typeface="Georgia"/>
                <a:ea typeface="Georgia"/>
                <a:cs typeface="Georgia"/>
              </a:rPr>
              <a:t>Кортесы</a:t>
            </a:r>
          </a:p>
        </p:txBody>
      </p:sp>
      <p:sp>
        <p:nvSpPr>
          <p:cNvPr id="2" name="layout-116">
            <a:extLst>
              <a:ext uri="{FF2B5EF4-FFF2-40B4-BE49-F238E27FC236}">
                <a16:creationId xmlns:a16="http://schemas.microsoft.com/office/drawing/2014/main" id="{58CF629E-519E-4A6E-98AA-839FF9A8A116}"/>
              </a:ext>
            </a:extLst>
          </p:cNvPr>
          <p:cNvSpPr>
            <a:spLocks noGrp="1"/>
          </p:cNvSpPr>
          <p:nvPr/>
        </p:nvSpPr>
        <p:spPr>
          <a:xfrm>
            <a:off x="952500" y="358140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4-117">
            <a:extLst>
              <a:ext uri="{FF2B5EF4-FFF2-40B4-BE49-F238E27FC236}">
                <a16:creationId xmlns:a16="http://schemas.microsoft.com/office/drawing/2014/main" id="{FB7AE321-CA45-4D6D-9BB4-061A00EE140A}"/>
              </a:ext>
            </a:extLst>
          </p:cNvPr>
          <p:cNvSpPr>
            <a:spLocks noGrp="1"/>
          </p:cNvSpPr>
          <p:nvPr/>
        </p:nvSpPr>
        <p:spPr>
          <a:xfrm>
            <a:off x="952500" y="4610100"/>
            <a:ext cx="16383000" cy="2190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175" b="0">
                <a:solidFill>
                  <a:srgbClr val="FFF9E9"/>
                </a:solidFill>
                <a:latin typeface="Arial"/>
                <a:ea typeface="Arial"/>
                <a:cs typeface="Arial"/>
              </a:defRPr>
            </a:pPr>
            <a:r>
              <a:rPr sz="5175" b="0">
                <a:solidFill>
                  <a:srgbClr val="FFF9E9"/>
                </a:solidFill>
                <a:latin typeface="Arial"/>
                <a:ea typeface="Arial"/>
                <a:cs typeface="Arial"/>
              </a:rPr>
              <a:t>региональные сословно-представительные собрания в средневековой </a:t>
            </a:r>
          </a:p>
        </p:txBody>
      </p:sp>
      <p:sp>
        <p:nvSpPr>
          <p:cNvPr id="4" name="source-4-118">
            <a:extLst>
              <a:ext uri="{FF2B5EF4-FFF2-40B4-BE49-F238E27FC236}">
                <a16:creationId xmlns:a16="http://schemas.microsoft.com/office/drawing/2014/main" id="{110D7FDB-AE3A-4B2E-B5D2-EBEAFCD1016C}"/>
              </a:ext>
            </a:extLst>
          </p:cNvPr>
          <p:cNvSpPr>
            <a:spLocks noGrp="1"/>
          </p:cNvSpPr>
          <p:nvPr/>
        </p:nvSpPr>
        <p:spPr>
          <a:xfrm>
            <a:off x="952500" y="7648575"/>
            <a:ext cx="16383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6300" b="0">
                <a:solidFill>
                  <a:srgbClr val="C89B4D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C89B4D"/>
                </a:solidFill>
                <a:latin typeface="Georgia"/>
                <a:ea typeface="Georgia"/>
                <a:cs typeface="Georgia"/>
              </a:rPr>
              <a:t>Испании и Португалии</a:t>
            </a:r>
          </a:p>
        </p:txBody>
      </p:sp>
      <p:sp>
        <p:nvSpPr>
          <p:cNvPr id="5" name="signature">
            <a:extLst>
              <a:ext uri="{FF2B5EF4-FFF2-40B4-BE49-F238E27FC236}">
                <a16:creationId xmlns:a16="http://schemas.microsoft.com/office/drawing/2014/main" id="{BB03F0CF-AD19-49B9-B5E2-FD601EC59E9A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E5DAC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5DAC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91454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0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rce-1-119">
            <a:extLst>
              <a:ext uri="{FF2B5EF4-FFF2-40B4-BE49-F238E27FC236}">
                <a16:creationId xmlns:a16="http://schemas.microsoft.com/office/drawing/2014/main" id="{C79EB32F-345E-4139-A5FB-849976B8246F}"/>
              </a:ext>
            </a:extLst>
          </p:cNvPr>
          <p:cNvSpPr>
            <a:spLocks noGrp="1"/>
          </p:cNvSpPr>
          <p:nvPr/>
        </p:nvSpPr>
        <p:spPr>
          <a:xfrm>
            <a:off x="952500" y="762000"/>
            <a:ext cx="16383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50" b="0">
                <a:solidFill>
                  <a:srgbClr val="0E6966"/>
                </a:solidFill>
                <a:latin typeface="Georgia"/>
                <a:ea typeface="Georgia"/>
                <a:cs typeface="Georgia"/>
              </a:defRPr>
            </a:pPr>
            <a:r>
              <a:rPr sz="5250" b="0">
                <a:solidFill>
                  <a:srgbClr val="0E6966"/>
                </a:solidFill>
                <a:latin typeface="Georgia"/>
                <a:ea typeface="Georgia"/>
                <a:cs typeface="Georgia"/>
              </a:rPr>
              <a:t>Задания</a:t>
            </a:r>
          </a:p>
        </p:txBody>
      </p:sp>
      <p:sp>
        <p:nvSpPr>
          <p:cNvPr id="2" name="layout-120">
            <a:extLst>
              <a:ext uri="{FF2B5EF4-FFF2-40B4-BE49-F238E27FC236}">
                <a16:creationId xmlns:a16="http://schemas.microsoft.com/office/drawing/2014/main" id="{B3339AFC-8A26-479C-A9C3-E3751748413A}"/>
              </a:ext>
            </a:extLst>
          </p:cNvPr>
          <p:cNvSpPr>
            <a:spLocks noGrp="1"/>
          </p:cNvSpPr>
          <p:nvPr/>
        </p:nvSpPr>
        <p:spPr>
          <a:xfrm>
            <a:off x="952500" y="219075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3-121">
            <a:extLst>
              <a:ext uri="{FF2B5EF4-FFF2-40B4-BE49-F238E27FC236}">
                <a16:creationId xmlns:a16="http://schemas.microsoft.com/office/drawing/2014/main" id="{5A597CD1-E903-4E60-9314-C60C93D51A6E}"/>
              </a:ext>
            </a:extLst>
          </p:cNvPr>
          <p:cNvSpPr>
            <a:spLocks noGrp="1"/>
          </p:cNvSpPr>
          <p:nvPr/>
        </p:nvSpPr>
        <p:spPr>
          <a:xfrm>
            <a:off x="1619250" y="3409950"/>
            <a:ext cx="14668500" cy="523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6000" b="0">
                <a:solidFill>
                  <a:srgbClr val="272A2C"/>
                </a:solidFill>
                <a:latin typeface="Georgia"/>
                <a:ea typeface="Georgia"/>
                <a:cs typeface="Georgia"/>
              </a:defRPr>
            </a:pPr>
            <a:r>
              <a:rPr sz="6000" b="0">
                <a:solidFill>
                  <a:srgbClr val="272A2C"/>
                </a:solidFill>
                <a:latin typeface="Georgia"/>
                <a:ea typeface="Georgia"/>
                <a:cs typeface="Georgia"/>
              </a:rPr>
              <a:t>Перечислите </a:t>
            </a:r>
            <a:r>
              <a:rPr sz="6000" b="1">
                <a:solidFill>
                  <a:srgbClr val="0E6966"/>
                </a:solidFill>
                <a:latin typeface="Georgia"/>
                <a:ea typeface="Georgia"/>
                <a:cs typeface="Georgia"/>
              </a:rPr>
              <a:t>3 причины</a:t>
            </a:r>
            <a:r>
              <a:rPr sz="6000" b="0">
                <a:solidFill>
                  <a:srgbClr val="272A2C"/>
                </a:solidFill>
                <a:latin typeface="Georgia"/>
                <a:ea typeface="Georgia"/>
                <a:cs typeface="Georgia"/>
              </a:rPr>
              <a:t>, почему государства Пиренейского полуострова вели борьбу против мусульман </a:t>
            </a:r>
          </a:p>
        </p:txBody>
      </p:sp>
      <p:sp>
        <p:nvSpPr>
          <p:cNvPr id="4" name="signature">
            <a:extLst>
              <a:ext uri="{FF2B5EF4-FFF2-40B4-BE49-F238E27FC236}">
                <a16:creationId xmlns:a16="http://schemas.microsoft.com/office/drawing/2014/main" id="{6B8B4F8D-413A-44F5-B8D3-D7689CEA6822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237944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1-122">
            <a:extLst>
              <a:ext uri="{FF2B5EF4-FFF2-40B4-BE49-F238E27FC236}">
                <a16:creationId xmlns:a16="http://schemas.microsoft.com/office/drawing/2014/main" id="{B88FA397-747D-4813-8129-097CAC55FBBA}"/>
              </a:ext>
            </a:extLst>
          </p:cNvPr>
          <p:cNvSpPr>
            <a:spLocks noGrp="1"/>
          </p:cNvSpPr>
          <p:nvPr/>
        </p:nvSpPr>
        <p:spPr>
          <a:xfrm>
            <a:off x="952500" y="704850"/>
            <a:ext cx="16383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5250" b="0">
                <a:solidFill>
                  <a:srgbClr val="0E6966"/>
                </a:solidFill>
                <a:latin typeface="Georgia"/>
                <a:ea typeface="Georgia"/>
                <a:cs typeface="Georgia"/>
              </a:defRPr>
            </a:pPr>
            <a:r>
              <a:rPr sz="5250" b="0">
                <a:solidFill>
                  <a:srgbClr val="0E6966"/>
                </a:solidFill>
                <a:latin typeface="Georgia"/>
                <a:ea typeface="Georgia"/>
                <a:cs typeface="Georgia"/>
              </a:rPr>
              <a:t>Ответы</a:t>
            </a:r>
          </a:p>
        </p:txBody>
      </p:sp>
      <p:sp>
        <p:nvSpPr>
          <p:cNvPr id="2" name="layout-123">
            <a:extLst>
              <a:ext uri="{FF2B5EF4-FFF2-40B4-BE49-F238E27FC236}">
                <a16:creationId xmlns:a16="http://schemas.microsoft.com/office/drawing/2014/main" id="{39894930-FFF6-44BA-8594-3564494701A7}"/>
              </a:ext>
            </a:extLst>
          </p:cNvPr>
          <p:cNvSpPr>
            <a:spLocks noGrp="1"/>
          </p:cNvSpPr>
          <p:nvPr/>
        </p:nvSpPr>
        <p:spPr>
          <a:xfrm>
            <a:off x="952500" y="2133600"/>
            <a:ext cx="16383000" cy="19050"/>
          </a:xfrm>
          <a:prstGeom prst="rect">
            <a:avLst/>
          </a:prstGeom>
          <a:solidFill>
            <a:srgbClr val="C89B4D"/>
          </a:solidFill>
          <a:ln w="0">
            <a:noFill/>
          </a:ln>
        </p:spPr>
      </p:sp>
      <p:sp>
        <p:nvSpPr>
          <p:cNvPr id="3" name="source-3-124">
            <a:extLst>
              <a:ext uri="{FF2B5EF4-FFF2-40B4-BE49-F238E27FC236}">
                <a16:creationId xmlns:a16="http://schemas.microsoft.com/office/drawing/2014/main" id="{D633D886-20F8-4459-A7E4-B5F936D5C672}"/>
              </a:ext>
            </a:extLst>
          </p:cNvPr>
          <p:cNvSpPr>
            <a:spLocks noGrp="1"/>
          </p:cNvSpPr>
          <p:nvPr/>
        </p:nvSpPr>
        <p:spPr>
          <a:xfrm>
            <a:off x="952500" y="2762250"/>
            <a:ext cx="10191750" cy="2286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82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82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1)Религиозные убеждения (стремление вернуть христианские земли).</a:t>
            </a:r>
          </a:p>
          <a:p>
            <a:endParaRPr sz="3825" b="0">
              <a:solidFill>
                <a:srgbClr val="272A2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layout-125">
            <a:extLst>
              <a:ext uri="{FF2B5EF4-FFF2-40B4-BE49-F238E27FC236}">
                <a16:creationId xmlns:a16="http://schemas.microsoft.com/office/drawing/2014/main" id="{31AD293D-541C-45DC-87DD-0CA7395F06B4}"/>
              </a:ext>
            </a:extLst>
          </p:cNvPr>
          <p:cNvSpPr>
            <a:spLocks noGrp="1"/>
          </p:cNvSpPr>
          <p:nvPr/>
        </p:nvSpPr>
        <p:spPr>
          <a:xfrm>
            <a:off x="952500" y="5238750"/>
            <a:ext cx="10191750" cy="28575"/>
          </a:xfrm>
          <a:prstGeom prst="rect">
            <a:avLst/>
          </a:prstGeom>
          <a:solidFill>
            <a:srgbClr val="EEE2CC"/>
          </a:solidFill>
          <a:ln w="0">
            <a:noFill/>
          </a:ln>
        </p:spPr>
      </p:sp>
      <p:sp>
        <p:nvSpPr>
          <p:cNvPr id="5" name="source-3-126">
            <a:extLst>
              <a:ext uri="{FF2B5EF4-FFF2-40B4-BE49-F238E27FC236}">
                <a16:creationId xmlns:a16="http://schemas.microsoft.com/office/drawing/2014/main" id="{D95D2D9B-1EA1-4988-9E23-8FBD90C5BF5C}"/>
              </a:ext>
            </a:extLst>
          </p:cNvPr>
          <p:cNvSpPr>
            <a:spLocks noGrp="1"/>
          </p:cNvSpPr>
          <p:nvPr/>
        </p:nvSpPr>
        <p:spPr>
          <a:xfrm>
            <a:off x="952500" y="5667375"/>
            <a:ext cx="101917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825" b="0">
                <a:solidFill>
                  <a:srgbClr val="0E6966"/>
                </a:solidFill>
                <a:latin typeface="Arial"/>
                <a:ea typeface="Arial"/>
                <a:cs typeface="Arial"/>
              </a:defRPr>
            </a:pPr>
            <a:r>
              <a:rPr sz="3825" b="0">
                <a:solidFill>
                  <a:srgbClr val="0E6966"/>
                </a:solidFill>
                <a:latin typeface="Arial"/>
                <a:ea typeface="Arial"/>
                <a:cs typeface="Arial"/>
              </a:rPr>
              <a:t>2)Желание расширить свои территории. </a:t>
            </a:r>
          </a:p>
        </p:txBody>
      </p:sp>
      <p:sp>
        <p:nvSpPr>
          <p:cNvPr id="6" name="layout-127">
            <a:extLst>
              <a:ext uri="{FF2B5EF4-FFF2-40B4-BE49-F238E27FC236}">
                <a16:creationId xmlns:a16="http://schemas.microsoft.com/office/drawing/2014/main" id="{128D02F3-D173-44A8-BAC3-1ADAED899FE4}"/>
              </a:ext>
            </a:extLst>
          </p:cNvPr>
          <p:cNvSpPr>
            <a:spLocks noGrp="1"/>
          </p:cNvSpPr>
          <p:nvPr/>
        </p:nvSpPr>
        <p:spPr>
          <a:xfrm>
            <a:off x="952500" y="7296150"/>
            <a:ext cx="10191750" cy="28575"/>
          </a:xfrm>
          <a:prstGeom prst="rect">
            <a:avLst/>
          </a:prstGeom>
          <a:solidFill>
            <a:srgbClr val="EEE2CC"/>
          </a:solidFill>
          <a:ln w="0">
            <a:noFill/>
          </a:ln>
        </p:spPr>
      </p:sp>
      <p:sp>
        <p:nvSpPr>
          <p:cNvPr id="7" name="source-3-128">
            <a:extLst>
              <a:ext uri="{FF2B5EF4-FFF2-40B4-BE49-F238E27FC236}">
                <a16:creationId xmlns:a16="http://schemas.microsoft.com/office/drawing/2014/main" id="{AC16B4C1-EA9F-4F0E-AF29-EC59149110D8}"/>
              </a:ext>
            </a:extLst>
          </p:cNvPr>
          <p:cNvSpPr>
            <a:spLocks noGrp="1"/>
          </p:cNvSpPr>
          <p:nvPr/>
        </p:nvSpPr>
        <p:spPr>
          <a:xfrm>
            <a:off x="952500" y="7696200"/>
            <a:ext cx="10191750" cy="1790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3825" b="0">
                <a:solidFill>
                  <a:srgbClr val="272A2C"/>
                </a:solidFill>
                <a:latin typeface="Arial"/>
                <a:ea typeface="Arial"/>
                <a:cs typeface="Arial"/>
              </a:defRPr>
            </a:pPr>
            <a:r>
              <a:rPr sz="3825" b="0">
                <a:solidFill>
                  <a:srgbClr val="272A2C"/>
                </a:solidFill>
                <a:latin typeface="Arial"/>
                <a:ea typeface="Arial"/>
                <a:cs typeface="Arial"/>
              </a:rPr>
              <a:t>3)Экономические выгоды (захват добычи и плодородных земель).</a:t>
            </a:r>
          </a:p>
        </p:txBody>
      </p:sp>
      <p:sp>
        <p:nvSpPr>
          <p:cNvPr id="8" name="layout-129">
            <a:extLst>
              <a:ext uri="{FF2B5EF4-FFF2-40B4-BE49-F238E27FC236}">
                <a16:creationId xmlns:a16="http://schemas.microsoft.com/office/drawing/2014/main" id="{B760CCA7-D865-46F7-B591-6666821BC8BC}"/>
              </a:ext>
            </a:extLst>
          </p:cNvPr>
          <p:cNvSpPr>
            <a:spLocks noGrp="1"/>
          </p:cNvSpPr>
          <p:nvPr/>
        </p:nvSpPr>
        <p:spPr>
          <a:xfrm>
            <a:off x="11953875" y="3857625"/>
            <a:ext cx="5476875" cy="3476625"/>
          </a:xfrm>
          <a:prstGeom prst="rect">
            <a:avLst/>
          </a:prstGeom>
          <a:noFill/>
          <a:ln w="19050">
            <a:solidFill>
              <a:srgbClr val="C89B4D"/>
            </a:solidFill>
          </a:ln>
        </p:spPr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049125" y="3954959"/>
            <a:ext cx="5286375" cy="3281958"/>
          </a:xfrm>
          <a:prstGeom prst="rect">
            <a:avLst/>
          </a:prstGeom>
        </p:spPr>
      </p:pic>
      <p:sp>
        <p:nvSpPr>
          <p:cNvPr id="10" name="signature">
            <a:extLst>
              <a:ext uri="{FF2B5EF4-FFF2-40B4-BE49-F238E27FC236}">
                <a16:creationId xmlns:a16="http://schemas.microsoft.com/office/drawing/2014/main" id="{CB9D8422-5469-4E97-9258-E5995B6FA1C1}"/>
              </a:ext>
            </a:extLst>
          </p:cNvPr>
          <p:cNvSpPr>
            <a:spLocks noGrp="1"/>
          </p:cNvSpPr>
          <p:nvPr/>
        </p:nvSpPr>
        <p:spPr>
          <a:xfrm>
            <a:off x="14954250" y="9810750"/>
            <a:ext cx="2381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buNone/>
              <a:defRPr sz="1200" b="0">
                <a:solidFill>
                  <a:srgbClr val="746B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46B5F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4717351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910</Words>
  <Application>Microsoft Office PowerPoint</Application>
  <DocSecurity>0</DocSecurity>
  <PresentationFormat>Произвольный</PresentationFormat>
  <Paragraphs>125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2026-09-29T19:42:43Z</dcterms:created>
  <dcterms:modified xsi:type="dcterms:W3CDTF">2026-09-30T11:03:40Z</dcterms:modified>
</cp:coreProperties>
</file>