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4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Титульный лист Большой Библии, 1539. Источник: https://commons.wikimedia.org/wiki/File:GreatbibleI.jpg . Репродукция исторического источника, public domain.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Йост Амман, «Ткач», Das Ständebuch, Франкфурт-на-Майне, 1568. Это изображение европейского ручного ткачества XVI века, а не конкретной английской мастерской. Public domain. Источник: https://commons.wikimedia.org/wiki/File:Weber-1568.png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771C520-AE8D-4156-9B18-28F16F7B1951}"/>
              </a:ext>
            </a:extLst>
          </p:cNvPr>
          <p:cNvSpPr>
            <a:spLocks noGrp="1"/>
          </p:cNvSpPr>
          <p:nvPr/>
        </p:nvSpPr>
        <p:spPr>
          <a:xfrm>
            <a:off x="7067550" y="0"/>
            <a:ext cx="5124450" cy="6286500"/>
          </a:xfrm>
          <a:prstGeom prst="rect">
            <a:avLst/>
          </a:prstGeom>
          <a:solidFill>
            <a:srgbClr val="142D3D"/>
          </a:solidFill>
          <a:ln w="0">
            <a:noFill/>
          </a:ln>
        </p:spPr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153275" y="567359"/>
            <a:ext cx="4991100" cy="5370858"/>
          </a:xfrm>
          <a:prstGeom prst="rect">
            <a:avLst/>
          </a:prstGeom>
        </p:spPr>
      </p:pic>
      <p:sp>
        <p:nvSpPr>
          <p:cNvPr id="3" name="source-2">
            <a:extLst>
              <a:ext uri="{FF2B5EF4-FFF2-40B4-BE49-F238E27FC236}">
                <a16:creationId xmlns:a16="http://schemas.microsoft.com/office/drawing/2014/main" id="{6F56FCB0-3CBD-452B-8080-4C7619A96A3C}"/>
              </a:ext>
            </a:extLst>
          </p:cNvPr>
          <p:cNvSpPr>
            <a:spLocks noGrp="1"/>
          </p:cNvSpPr>
          <p:nvPr/>
        </p:nvSpPr>
        <p:spPr>
          <a:xfrm>
            <a:off x="495300" y="790575"/>
            <a:ext cx="60007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0">
                <a:solidFill>
                  <a:srgbClr val="783F49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783F49"/>
                </a:solidFill>
                <a:latin typeface="Calibri"/>
                <a:ea typeface="Calibri"/>
                <a:cs typeface="Calibri"/>
              </a:rPr>
              <a:t>История, 7 класс</a:t>
            </a:r>
          </a:p>
        </p:txBody>
      </p:sp>
      <p:sp>
        <p:nvSpPr>
          <p:cNvPr id="4" name="source-3">
            <a:extLst>
              <a:ext uri="{FF2B5EF4-FFF2-40B4-BE49-F238E27FC236}">
                <a16:creationId xmlns:a16="http://schemas.microsoft.com/office/drawing/2014/main" id="{5956D3CF-8FDC-40A6-B5ED-B7102F01F6DC}"/>
              </a:ext>
            </a:extLst>
          </p:cNvPr>
          <p:cNvSpPr>
            <a:spLocks noGrp="1"/>
          </p:cNvSpPr>
          <p:nvPr/>
        </p:nvSpPr>
        <p:spPr>
          <a:xfrm>
            <a:off x="495300" y="2038350"/>
            <a:ext cx="6524625" cy="2514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650" b="0">
                <a:solidFill>
                  <a:srgbClr val="142D3D"/>
                </a:solidFill>
                <a:latin typeface="Georgia"/>
                <a:ea typeface="Georgia"/>
                <a:cs typeface="Georgia"/>
              </a:defRPr>
            </a:pPr>
            <a:r>
              <a:rPr sz="4650" b="0">
                <a:solidFill>
                  <a:srgbClr val="142D3D"/>
                </a:solidFill>
                <a:latin typeface="Georgia"/>
                <a:ea typeface="Georgia"/>
                <a:cs typeface="Georgia"/>
              </a:rPr>
              <a:t>Англия</a:t>
            </a:r>
          </a:p>
          <a:p>
            <a:pPr algn="l">
              <a:defRPr sz="4650" b="0">
                <a:solidFill>
                  <a:srgbClr val="142D3D"/>
                </a:solidFill>
                <a:latin typeface="Georgia"/>
                <a:ea typeface="Georgia"/>
                <a:cs typeface="Georgia"/>
              </a:defRPr>
            </a:pPr>
            <a:r>
              <a:rPr sz="4650" b="0">
                <a:solidFill>
                  <a:srgbClr val="142D3D"/>
                </a:solidFill>
                <a:latin typeface="Georgia"/>
                <a:ea typeface="Georgia"/>
                <a:cs typeface="Georgia"/>
              </a:rPr>
              <a:t>в XVI ─</a:t>
            </a:r>
          </a:p>
          <a:p>
            <a:pPr algn="l">
              <a:defRPr sz="4650" b="0">
                <a:solidFill>
                  <a:srgbClr val="142D3D"/>
                </a:solidFill>
                <a:latin typeface="Georgia"/>
                <a:ea typeface="Georgia"/>
                <a:cs typeface="Georgia"/>
              </a:defRPr>
            </a:pPr>
            <a:r>
              <a:rPr sz="4650" b="0">
                <a:solidFill>
                  <a:srgbClr val="142D3D"/>
                </a:solidFill>
                <a:latin typeface="Georgia"/>
                <a:ea typeface="Georgia"/>
                <a:cs typeface="Georgia"/>
              </a:rPr>
              <a:t>начале XVII в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503E60E-1716-4936-B56F-485A659A09BF}"/>
              </a:ext>
            </a:extLst>
          </p:cNvPr>
          <p:cNvSpPr>
            <a:spLocks noGrp="1"/>
          </p:cNvSpPr>
          <p:nvPr/>
        </p:nvSpPr>
        <p:spPr>
          <a:xfrm>
            <a:off x="495300" y="5105400"/>
            <a:ext cx="1743075" cy="19050"/>
          </a:xfrm>
          <a:prstGeom prst="rect">
            <a:avLst/>
          </a:prstGeom>
          <a:solidFill>
            <a:srgbClr val="A68A52"/>
          </a:solidFill>
          <a:ln w="0">
            <a:noFill/>
          </a:ln>
        </p:spPr>
      </p:sp>
      <p:sp>
        <p:nvSpPr>
          <p:cNvPr id="6" name="signature">
            <a:extLst>
              <a:ext uri="{FF2B5EF4-FFF2-40B4-BE49-F238E27FC236}">
                <a16:creationId xmlns:a16="http://schemas.microsoft.com/office/drawing/2014/main" id="{1BD0F353-939B-46B6-8F8E-EB663B40EDED}"/>
              </a:ext>
            </a:extLst>
          </p:cNvPr>
          <p:cNvSpPr>
            <a:spLocks noGrp="1"/>
          </p:cNvSpPr>
          <p:nvPr/>
        </p:nvSpPr>
        <p:spPr>
          <a:xfrm>
            <a:off x="10153650" y="6524625"/>
            <a:ext cx="16573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>
                <a:solidFill>
                  <a:srgbClr val="766D5F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766D5F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330228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ource-4">
            <a:extLst>
              <a:ext uri="{FF2B5EF4-FFF2-40B4-BE49-F238E27FC236}">
                <a16:creationId xmlns:a16="http://schemas.microsoft.com/office/drawing/2014/main" id="{42CC5D48-45E6-46DA-8940-9C22C3387B12}"/>
              </a:ext>
            </a:extLst>
          </p:cNvPr>
          <p:cNvSpPr>
            <a:spLocks noGrp="1"/>
          </p:cNvSpPr>
          <p:nvPr/>
        </p:nvSpPr>
        <p:spPr>
          <a:xfrm>
            <a:off x="381000" y="304800"/>
            <a:ext cx="1143000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150" b="0">
                <a:solidFill>
                  <a:srgbClr val="142D3D"/>
                </a:solidFill>
                <a:latin typeface="Georgia"/>
                <a:ea typeface="Georgia"/>
                <a:cs typeface="Georgia"/>
              </a:defRPr>
            </a:pPr>
            <a:r>
              <a:rPr sz="3150" b="0">
                <a:solidFill>
                  <a:srgbClr val="142D3D"/>
                </a:solidFill>
                <a:latin typeface="Georgia"/>
                <a:ea typeface="Georgia"/>
                <a:cs typeface="Georgia"/>
              </a:rPr>
              <a:t>Введение: Англия после войны Роз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C7FAA2E-6216-4424-AAC5-303BB0F96B5A}"/>
              </a:ext>
            </a:extLst>
          </p:cNvPr>
          <p:cNvSpPr>
            <a:spLocks noGrp="1"/>
          </p:cNvSpPr>
          <p:nvPr/>
        </p:nvSpPr>
        <p:spPr>
          <a:xfrm>
            <a:off x="381000" y="1190625"/>
            <a:ext cx="11430000" cy="9525"/>
          </a:xfrm>
          <a:prstGeom prst="rect">
            <a:avLst/>
          </a:prstGeom>
          <a:solidFill>
            <a:srgbClr val="A68A52"/>
          </a:solidFill>
          <a:ln w="0">
            <a:noFill/>
          </a:ln>
        </p:spPr>
      </p:sp>
      <p:sp>
        <p:nvSpPr>
          <p:cNvPr id="3" name="text-1">
            <a:extLst>
              <a:ext uri="{FF2B5EF4-FFF2-40B4-BE49-F238E27FC236}">
                <a16:creationId xmlns:a16="http://schemas.microsoft.com/office/drawing/2014/main" id="{C46B1114-7B4B-499B-A1A9-136F23C94A67}"/>
              </a:ext>
            </a:extLst>
          </p:cNvPr>
          <p:cNvSpPr>
            <a:spLocks noGrp="1"/>
          </p:cNvSpPr>
          <p:nvPr/>
        </p:nvSpPr>
        <p:spPr>
          <a:xfrm>
            <a:off x="419100" y="1657350"/>
            <a:ext cx="447675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150" b="0">
                <a:solidFill>
                  <a:srgbClr val="783F49"/>
                </a:solidFill>
                <a:latin typeface="Georgia"/>
                <a:ea typeface="Georgia"/>
                <a:cs typeface="Georgia"/>
              </a:defRPr>
            </a:pPr>
            <a:r>
              <a:rPr sz="3150" b="0">
                <a:solidFill>
                  <a:srgbClr val="783F49"/>
                </a:solidFill>
                <a:latin typeface="Georgia"/>
                <a:ea typeface="Georgia"/>
                <a:cs typeface="Georgia"/>
              </a:rPr>
              <a:t>В </a:t>
            </a:r>
          </a:p>
        </p:txBody>
      </p:sp>
      <p:sp>
        <p:nvSpPr>
          <p:cNvPr id="4" name="text-2">
            <a:extLst>
              <a:ext uri="{FF2B5EF4-FFF2-40B4-BE49-F238E27FC236}">
                <a16:creationId xmlns:a16="http://schemas.microsoft.com/office/drawing/2014/main" id="{E89A100B-CD00-4E72-99EB-19CD85901DDF}"/>
              </a:ext>
            </a:extLst>
          </p:cNvPr>
          <p:cNvSpPr>
            <a:spLocks noGrp="1"/>
          </p:cNvSpPr>
          <p:nvPr/>
        </p:nvSpPr>
        <p:spPr>
          <a:xfrm>
            <a:off x="914400" y="1457325"/>
            <a:ext cx="2505075" cy="1181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7200" b="0">
                <a:solidFill>
                  <a:srgbClr val="783F49"/>
                </a:solidFill>
                <a:latin typeface="Georgia"/>
                <a:ea typeface="Georgia"/>
                <a:cs typeface="Georgia"/>
              </a:defRPr>
            </a:pPr>
            <a:r>
              <a:rPr sz="7200" b="0">
                <a:solidFill>
                  <a:srgbClr val="783F49"/>
                </a:solidFill>
                <a:latin typeface="Georgia"/>
                <a:ea typeface="Georgia"/>
                <a:cs typeface="Georgia"/>
              </a:rPr>
              <a:t>1485</a:t>
            </a:r>
          </a:p>
        </p:txBody>
      </p:sp>
      <p:sp>
        <p:nvSpPr>
          <p:cNvPr id="5" name="text-3">
            <a:extLst>
              <a:ext uri="{FF2B5EF4-FFF2-40B4-BE49-F238E27FC236}">
                <a16:creationId xmlns:a16="http://schemas.microsoft.com/office/drawing/2014/main" id="{BBFEDE03-FECD-48CC-B2B6-ED8A7B2D1B57}"/>
              </a:ext>
            </a:extLst>
          </p:cNvPr>
          <p:cNvSpPr>
            <a:spLocks noGrp="1"/>
          </p:cNvSpPr>
          <p:nvPr/>
        </p:nvSpPr>
        <p:spPr>
          <a:xfrm>
            <a:off x="3609975" y="1562100"/>
            <a:ext cx="8096250" cy="1514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75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 году к власти пришла новая династия — </a:t>
            </a:r>
            <a:r>
              <a:rPr sz="2475" b="1">
                <a:solidFill>
                  <a:srgbClr val="783F49"/>
                </a:solidFill>
                <a:latin typeface="Calibri"/>
                <a:ea typeface="Calibri"/>
                <a:cs typeface="Calibri"/>
              </a:rPr>
              <a:t>Тюдоры.</a:t>
            </a:r>
            <a:r>
              <a:rPr sz="2475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 Их главной задачей было укрепление своей власти и наведение порядка в стране после долгой гражданской войны.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AA26869-DA48-4836-A74C-380F2E4AC69B}"/>
              </a:ext>
            </a:extLst>
          </p:cNvPr>
          <p:cNvSpPr>
            <a:spLocks noGrp="1"/>
          </p:cNvSpPr>
          <p:nvPr/>
        </p:nvSpPr>
        <p:spPr>
          <a:xfrm>
            <a:off x="381000" y="3305175"/>
            <a:ext cx="11430000" cy="9525"/>
          </a:xfrm>
          <a:prstGeom prst="rect">
            <a:avLst/>
          </a:prstGeom>
          <a:solidFill>
            <a:srgbClr val="A68A52"/>
          </a:solidFill>
          <a:ln w="0">
            <a:noFill/>
          </a:ln>
        </p:spPr>
      </p:sp>
      <p:sp>
        <p:nvSpPr>
          <p:cNvPr id="7" name="text-4">
            <a:extLst>
              <a:ext uri="{FF2B5EF4-FFF2-40B4-BE49-F238E27FC236}">
                <a16:creationId xmlns:a16="http://schemas.microsoft.com/office/drawing/2014/main" id="{15AD0456-171A-4077-9549-B2521B22AEDC}"/>
              </a:ext>
            </a:extLst>
          </p:cNvPr>
          <p:cNvSpPr>
            <a:spLocks noGrp="1"/>
          </p:cNvSpPr>
          <p:nvPr/>
        </p:nvSpPr>
        <p:spPr>
          <a:xfrm>
            <a:off x="400050" y="3686175"/>
            <a:ext cx="5295900" cy="1638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625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625" b="1">
                <a:solidFill>
                  <a:srgbClr val="783F49"/>
                </a:solidFill>
                <a:latin typeface="Calibri"/>
                <a:ea typeface="Calibri"/>
                <a:cs typeface="Calibri"/>
              </a:rPr>
              <a:t>Тюдоры</a:t>
            </a:r>
            <a:r>
              <a:rPr sz="2625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 опирались на средних и мелких дворян, создавая новую аристократию.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1CFF733-A72D-48EA-80ED-DC0063D0F8D8}"/>
              </a:ext>
            </a:extLst>
          </p:cNvPr>
          <p:cNvSpPr>
            <a:spLocks noGrp="1"/>
          </p:cNvSpPr>
          <p:nvPr/>
        </p:nvSpPr>
        <p:spPr>
          <a:xfrm>
            <a:off x="6000750" y="3657600"/>
            <a:ext cx="9525" cy="1971675"/>
          </a:xfrm>
          <a:prstGeom prst="rect">
            <a:avLst/>
          </a:prstGeom>
          <a:solidFill>
            <a:srgbClr val="A68A52"/>
          </a:solidFill>
          <a:ln w="0">
            <a:noFill/>
          </a:ln>
        </p:spPr>
      </p:sp>
      <p:sp>
        <p:nvSpPr>
          <p:cNvPr id="9" name="text-5">
            <a:extLst>
              <a:ext uri="{FF2B5EF4-FFF2-40B4-BE49-F238E27FC236}">
                <a16:creationId xmlns:a16="http://schemas.microsoft.com/office/drawing/2014/main" id="{15EF4FDE-056D-46D4-BACF-A7CB230FB116}"/>
              </a:ext>
            </a:extLst>
          </p:cNvPr>
          <p:cNvSpPr>
            <a:spLocks noGrp="1"/>
          </p:cNvSpPr>
          <p:nvPr/>
        </p:nvSpPr>
        <p:spPr>
          <a:xfrm>
            <a:off x="6505575" y="3686175"/>
            <a:ext cx="5181600" cy="2162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625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В Англии существовали сильные традиции: </a:t>
            </a:r>
            <a:r>
              <a:rPr sz="2625" b="1">
                <a:solidFill>
                  <a:srgbClr val="783F49"/>
                </a:solidFill>
                <a:latin typeface="Calibri"/>
                <a:ea typeface="Calibri"/>
                <a:cs typeface="Calibri"/>
              </a:rPr>
              <a:t>король правил вместе с парламентом</a:t>
            </a:r>
            <a:r>
              <a:rPr sz="2625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, а суды были независимыми.</a:t>
            </a:r>
          </a:p>
        </p:txBody>
      </p:sp>
      <p:sp>
        <p:nvSpPr>
          <p:cNvPr id="10" name="signature">
            <a:extLst>
              <a:ext uri="{FF2B5EF4-FFF2-40B4-BE49-F238E27FC236}">
                <a16:creationId xmlns:a16="http://schemas.microsoft.com/office/drawing/2014/main" id="{71D92D97-8338-46FC-86FE-96A2CCA5AFAE}"/>
              </a:ext>
            </a:extLst>
          </p:cNvPr>
          <p:cNvSpPr>
            <a:spLocks noGrp="1"/>
          </p:cNvSpPr>
          <p:nvPr/>
        </p:nvSpPr>
        <p:spPr>
          <a:xfrm>
            <a:off x="10153650" y="6524625"/>
            <a:ext cx="16573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>
                <a:solidFill>
                  <a:srgbClr val="766D5F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766D5F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771785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ource-4">
            <a:extLst>
              <a:ext uri="{FF2B5EF4-FFF2-40B4-BE49-F238E27FC236}">
                <a16:creationId xmlns:a16="http://schemas.microsoft.com/office/drawing/2014/main" id="{A2CD6235-0F65-406C-854C-6CD66B6D094E}"/>
              </a:ext>
            </a:extLst>
          </p:cNvPr>
          <p:cNvSpPr>
            <a:spLocks noGrp="1"/>
          </p:cNvSpPr>
          <p:nvPr/>
        </p:nvSpPr>
        <p:spPr>
          <a:xfrm>
            <a:off x="381000" y="304800"/>
            <a:ext cx="1143000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075" b="0">
                <a:solidFill>
                  <a:srgbClr val="142D3D"/>
                </a:solidFill>
                <a:latin typeface="Georgia"/>
                <a:ea typeface="Georgia"/>
                <a:cs typeface="Georgia"/>
              </a:defRPr>
            </a:pPr>
            <a:r>
              <a:rPr sz="3075" b="0">
                <a:solidFill>
                  <a:srgbClr val="142D3D"/>
                </a:solidFill>
                <a:latin typeface="Georgia"/>
                <a:ea typeface="Georgia"/>
                <a:cs typeface="Georgia"/>
              </a:rPr>
              <a:t>Абсолютная власть по-английски: Король и Парламент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94DDFD6-DE80-45A5-9566-30E7CF0C10B3}"/>
              </a:ext>
            </a:extLst>
          </p:cNvPr>
          <p:cNvSpPr>
            <a:spLocks noGrp="1"/>
          </p:cNvSpPr>
          <p:nvPr/>
        </p:nvSpPr>
        <p:spPr>
          <a:xfrm>
            <a:off x="381000" y="1314450"/>
            <a:ext cx="11430000" cy="9525"/>
          </a:xfrm>
          <a:prstGeom prst="rect">
            <a:avLst/>
          </a:prstGeom>
          <a:solidFill>
            <a:srgbClr val="A68A52"/>
          </a:solidFill>
          <a:ln w="0">
            <a:noFill/>
          </a:ln>
        </p:spPr>
      </p:sp>
      <p:sp>
        <p:nvSpPr>
          <p:cNvPr id="3" name="source-3">
            <a:extLst>
              <a:ext uri="{FF2B5EF4-FFF2-40B4-BE49-F238E27FC236}">
                <a16:creationId xmlns:a16="http://schemas.microsoft.com/office/drawing/2014/main" id="{00C887BD-2F3F-420F-A61B-3D7D252B671E}"/>
              </a:ext>
            </a:extLst>
          </p:cNvPr>
          <p:cNvSpPr>
            <a:spLocks noGrp="1"/>
          </p:cNvSpPr>
          <p:nvPr/>
        </p:nvSpPr>
        <p:spPr>
          <a:xfrm>
            <a:off x="381000" y="1685925"/>
            <a:ext cx="4371975" cy="2619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775" b="0">
                <a:solidFill>
                  <a:srgbClr val="783F49"/>
                </a:solidFill>
                <a:latin typeface="Georgia"/>
                <a:ea typeface="Georgia"/>
                <a:cs typeface="Georgia"/>
              </a:defRPr>
            </a:pPr>
            <a:r>
              <a:rPr sz="2775" b="0">
                <a:solidFill>
                  <a:srgbClr val="783F49"/>
                </a:solidFill>
                <a:latin typeface="Georgia"/>
                <a:ea typeface="Georgia"/>
                <a:cs typeface="Georgia"/>
              </a:rPr>
              <a:t>Английский король не был всесильным, как французский. Его власть ограничивал парламент.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4438770-4BD3-49BC-9F77-F8B4D3CD0885}"/>
              </a:ext>
            </a:extLst>
          </p:cNvPr>
          <p:cNvSpPr>
            <a:spLocks noGrp="1"/>
          </p:cNvSpPr>
          <p:nvPr/>
        </p:nvSpPr>
        <p:spPr>
          <a:xfrm>
            <a:off x="5105400" y="1657350"/>
            <a:ext cx="9525" cy="4457700"/>
          </a:xfrm>
          <a:prstGeom prst="rect">
            <a:avLst/>
          </a:prstGeom>
          <a:solidFill>
            <a:srgbClr val="A68A52"/>
          </a:solidFill>
          <a:ln w="0">
            <a:noFill/>
          </a:ln>
        </p:spPr>
      </p:sp>
      <p:sp>
        <p:nvSpPr>
          <p:cNvPr id="5" name="text-1">
            <a:extLst>
              <a:ext uri="{FF2B5EF4-FFF2-40B4-BE49-F238E27FC236}">
                <a16:creationId xmlns:a16="http://schemas.microsoft.com/office/drawing/2014/main" id="{A53A9C6E-AEEF-4AAF-9C51-81A5EF677750}"/>
              </a:ext>
            </a:extLst>
          </p:cNvPr>
          <p:cNvSpPr>
            <a:spLocks noGrp="1"/>
          </p:cNvSpPr>
          <p:nvPr/>
        </p:nvSpPr>
        <p:spPr>
          <a:xfrm>
            <a:off x="5467350" y="1704975"/>
            <a:ext cx="6257925" cy="1552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Парламент состоял из двух палат: </a:t>
            </a:r>
            <a:r>
              <a:rPr sz="2400" b="1">
                <a:solidFill>
                  <a:srgbClr val="783F49"/>
                </a:solidFill>
                <a:latin typeface="Calibri"/>
                <a:ea typeface="Calibri"/>
                <a:cs typeface="Calibri"/>
              </a:rPr>
              <a:t>Лордов</a:t>
            </a:r>
            <a:r>
              <a:rPr sz="2400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 (назначались королём) и </a:t>
            </a:r>
            <a:r>
              <a:rPr sz="2400" b="1">
                <a:solidFill>
                  <a:srgbClr val="783F49"/>
                </a:solidFill>
                <a:latin typeface="Calibri"/>
                <a:ea typeface="Calibri"/>
                <a:cs typeface="Calibri"/>
              </a:rPr>
              <a:t>Общин</a:t>
            </a:r>
            <a:r>
              <a:rPr sz="2400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 (избирались, но очень богатыми людьми).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E77C7CC-1AF1-41F6-A0EF-BB286491AFD8}"/>
              </a:ext>
            </a:extLst>
          </p:cNvPr>
          <p:cNvSpPr>
            <a:spLocks noGrp="1"/>
          </p:cNvSpPr>
          <p:nvPr/>
        </p:nvSpPr>
        <p:spPr>
          <a:xfrm>
            <a:off x="5467350" y="3486150"/>
            <a:ext cx="6257925" cy="9525"/>
          </a:xfrm>
          <a:prstGeom prst="rect">
            <a:avLst/>
          </a:prstGeom>
          <a:solidFill>
            <a:srgbClr val="A68A52"/>
          </a:solidFill>
          <a:ln w="0">
            <a:noFill/>
          </a:ln>
        </p:spPr>
      </p:sp>
      <p:sp>
        <p:nvSpPr>
          <p:cNvPr id="7" name="text-2">
            <a:extLst>
              <a:ext uri="{FF2B5EF4-FFF2-40B4-BE49-F238E27FC236}">
                <a16:creationId xmlns:a16="http://schemas.microsoft.com/office/drawing/2014/main" id="{A6832144-3DDD-4316-9065-94EC6881A614}"/>
              </a:ext>
            </a:extLst>
          </p:cNvPr>
          <p:cNvSpPr>
            <a:spLocks noGrp="1"/>
          </p:cNvSpPr>
          <p:nvPr/>
        </p:nvSpPr>
        <p:spPr>
          <a:xfrm>
            <a:off x="5467350" y="3743325"/>
            <a:ext cx="625792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Парламент утверждал </a:t>
            </a:r>
            <a:r>
              <a:rPr sz="2400" b="1">
                <a:solidFill>
                  <a:srgbClr val="783F49"/>
                </a:solidFill>
                <a:latin typeface="Calibri"/>
                <a:ea typeface="Calibri"/>
                <a:cs typeface="Calibri"/>
              </a:rPr>
              <a:t>новые налоги.</a:t>
            </a:r>
            <a:r>
              <a:rPr sz="2400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 Без его согласия король не мог пополнить казну.</a:t>
            </a:r>
          </a:p>
        </p:txBody>
      </p:sp>
      <p:sp>
        <p:nvSpPr>
          <p:cNvPr id="8" name="text-3">
            <a:extLst>
              <a:ext uri="{FF2B5EF4-FFF2-40B4-BE49-F238E27FC236}">
                <a16:creationId xmlns:a16="http://schemas.microsoft.com/office/drawing/2014/main" id="{E9F33ACD-67C7-4992-AC81-489E7BAB5997}"/>
              </a:ext>
            </a:extLst>
          </p:cNvPr>
          <p:cNvSpPr>
            <a:spLocks noGrp="1"/>
          </p:cNvSpPr>
          <p:nvPr/>
        </p:nvSpPr>
        <p:spPr>
          <a:xfrm>
            <a:off x="5467350" y="5210175"/>
            <a:ext cx="6257925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Суды часто защищали подданных от произвола короля.</a:t>
            </a:r>
          </a:p>
        </p:txBody>
      </p:sp>
      <p:sp>
        <p:nvSpPr>
          <p:cNvPr id="9" name="signature">
            <a:extLst>
              <a:ext uri="{FF2B5EF4-FFF2-40B4-BE49-F238E27FC236}">
                <a16:creationId xmlns:a16="http://schemas.microsoft.com/office/drawing/2014/main" id="{23BD76C3-33C1-4E6C-AF65-A77F86BE2A11}"/>
              </a:ext>
            </a:extLst>
          </p:cNvPr>
          <p:cNvSpPr>
            <a:spLocks noGrp="1"/>
          </p:cNvSpPr>
          <p:nvPr/>
        </p:nvSpPr>
        <p:spPr>
          <a:xfrm>
            <a:off x="10153650" y="6524625"/>
            <a:ext cx="16573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>
                <a:solidFill>
                  <a:srgbClr val="766D5F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766D5F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303666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ource-4">
            <a:extLst>
              <a:ext uri="{FF2B5EF4-FFF2-40B4-BE49-F238E27FC236}">
                <a16:creationId xmlns:a16="http://schemas.microsoft.com/office/drawing/2014/main" id="{47C94595-C611-4A70-A061-267A659C25BF}"/>
              </a:ext>
            </a:extLst>
          </p:cNvPr>
          <p:cNvSpPr>
            <a:spLocks noGrp="1"/>
          </p:cNvSpPr>
          <p:nvPr/>
        </p:nvSpPr>
        <p:spPr>
          <a:xfrm>
            <a:off x="381000" y="304800"/>
            <a:ext cx="1143000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225" b="0">
                <a:solidFill>
                  <a:srgbClr val="142D3D"/>
                </a:solidFill>
                <a:latin typeface="Georgia"/>
                <a:ea typeface="Georgia"/>
                <a:cs typeface="Georgia"/>
              </a:defRPr>
            </a:pPr>
            <a:r>
              <a:rPr sz="3225" b="0">
                <a:solidFill>
                  <a:srgbClr val="142D3D"/>
                </a:solidFill>
                <a:latin typeface="Georgia"/>
                <a:ea typeface="Georgia"/>
                <a:cs typeface="Georgia"/>
              </a:rPr>
              <a:t>Генрих VIII: король-реформатор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203BAE9-2222-4ECF-98CD-15079EB35AAF}"/>
              </a:ext>
            </a:extLst>
          </p:cNvPr>
          <p:cNvSpPr>
            <a:spLocks noGrp="1"/>
          </p:cNvSpPr>
          <p:nvPr/>
        </p:nvSpPr>
        <p:spPr>
          <a:xfrm>
            <a:off x="381000" y="1314450"/>
            <a:ext cx="11430000" cy="9525"/>
          </a:xfrm>
          <a:prstGeom prst="rect">
            <a:avLst/>
          </a:prstGeom>
          <a:solidFill>
            <a:srgbClr val="A68A52"/>
          </a:solidFill>
          <a:ln w="0">
            <a:noFill/>
          </a:ln>
        </p:spPr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956561" y="1609725"/>
            <a:ext cx="2451328" cy="4695825"/>
          </a:xfrm>
          <a:prstGeom prst="rect">
            <a:avLst/>
          </a:prstGeom>
        </p:spPr>
      </p:pic>
      <p:sp>
        <p:nvSpPr>
          <p:cNvPr id="4" name="source-2">
            <a:extLst>
              <a:ext uri="{FF2B5EF4-FFF2-40B4-BE49-F238E27FC236}">
                <a16:creationId xmlns:a16="http://schemas.microsoft.com/office/drawing/2014/main" id="{8CBA238A-2595-45E3-BC35-4896E7DD21B9}"/>
              </a:ext>
            </a:extLst>
          </p:cNvPr>
          <p:cNvSpPr>
            <a:spLocks noGrp="1"/>
          </p:cNvSpPr>
          <p:nvPr/>
        </p:nvSpPr>
        <p:spPr>
          <a:xfrm>
            <a:off x="390525" y="1657350"/>
            <a:ext cx="7686675" cy="1400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1">
                <a:solidFill>
                  <a:srgbClr val="783F49"/>
                </a:solidFill>
                <a:latin typeface="Calibri"/>
                <a:ea typeface="Calibri"/>
                <a:cs typeface="Calibri"/>
              </a:rPr>
              <a:t>Генрих VIII</a:t>
            </a:r>
            <a:r>
              <a:rPr sz="2550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 значительно усилил королевскую власть, но прославился своей жестокостью и </a:t>
            </a:r>
            <a:r>
              <a:rPr sz="2550" b="1">
                <a:solidFill>
                  <a:srgbClr val="783F49"/>
                </a:solidFill>
                <a:latin typeface="Calibri"/>
                <a:ea typeface="Calibri"/>
                <a:cs typeface="Calibri"/>
              </a:rPr>
              <a:t>Реформацией.</a:t>
            </a:r>
          </a:p>
        </p:txBody>
      </p:sp>
      <p:sp>
        <p:nvSpPr>
          <p:cNvPr id="5" name="source-7">
            <a:extLst>
              <a:ext uri="{FF2B5EF4-FFF2-40B4-BE49-F238E27FC236}">
                <a16:creationId xmlns:a16="http://schemas.microsoft.com/office/drawing/2014/main" id="{06C23C68-3D58-4BC2-AD3B-907E5B83F040}"/>
              </a:ext>
            </a:extLst>
          </p:cNvPr>
          <p:cNvSpPr>
            <a:spLocks noGrp="1"/>
          </p:cNvSpPr>
          <p:nvPr/>
        </p:nvSpPr>
        <p:spPr>
          <a:xfrm>
            <a:off x="571500" y="3409950"/>
            <a:ext cx="7429500" cy="800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Создал </a:t>
            </a:r>
            <a:r>
              <a:rPr sz="2400" b="1">
                <a:solidFill>
                  <a:srgbClr val="783F49"/>
                </a:solidFill>
                <a:latin typeface="Calibri"/>
                <a:ea typeface="Calibri"/>
                <a:cs typeface="Calibri"/>
              </a:rPr>
              <a:t>Тайный совет</a:t>
            </a:r>
            <a:r>
              <a:rPr sz="2400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 — главный орган власти из верных ему людей.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EBE887F-2474-46F4-A149-401AD512AADF}"/>
              </a:ext>
            </a:extLst>
          </p:cNvPr>
          <p:cNvSpPr>
            <a:spLocks noGrp="1"/>
          </p:cNvSpPr>
          <p:nvPr/>
        </p:nvSpPr>
        <p:spPr>
          <a:xfrm>
            <a:off x="381000" y="3286125"/>
            <a:ext cx="7534275" cy="9525"/>
          </a:xfrm>
          <a:prstGeom prst="rect">
            <a:avLst/>
          </a:prstGeom>
          <a:solidFill>
            <a:srgbClr val="A68A52"/>
          </a:solidFill>
          <a:ln w="0">
            <a:noFill/>
          </a:ln>
        </p:spPr>
      </p:sp>
      <p:sp>
        <p:nvSpPr>
          <p:cNvPr id="7" name="source-3">
            <a:extLst>
              <a:ext uri="{FF2B5EF4-FFF2-40B4-BE49-F238E27FC236}">
                <a16:creationId xmlns:a16="http://schemas.microsoft.com/office/drawing/2014/main" id="{0BFF391C-528D-47BA-B149-610C07C22109}"/>
              </a:ext>
            </a:extLst>
          </p:cNvPr>
          <p:cNvSpPr>
            <a:spLocks noGrp="1"/>
          </p:cNvSpPr>
          <p:nvPr/>
        </p:nvSpPr>
        <p:spPr>
          <a:xfrm>
            <a:off x="571500" y="4438650"/>
            <a:ext cx="7429500" cy="800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Для борьбы с изменой создал </a:t>
            </a:r>
            <a:r>
              <a:rPr sz="2400" b="1">
                <a:solidFill>
                  <a:srgbClr val="783F49"/>
                </a:solidFill>
                <a:latin typeface="Calibri"/>
                <a:ea typeface="Calibri"/>
                <a:cs typeface="Calibri"/>
              </a:rPr>
              <a:t>«Звёздную палату»</a:t>
            </a:r>
            <a:r>
              <a:rPr sz="2400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 — особый суд.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C55CD9A-922B-4540-B525-F600C055FFB1}"/>
              </a:ext>
            </a:extLst>
          </p:cNvPr>
          <p:cNvSpPr>
            <a:spLocks noGrp="1"/>
          </p:cNvSpPr>
          <p:nvPr/>
        </p:nvSpPr>
        <p:spPr>
          <a:xfrm>
            <a:off x="381000" y="4305300"/>
            <a:ext cx="7534275" cy="9525"/>
          </a:xfrm>
          <a:prstGeom prst="rect">
            <a:avLst/>
          </a:prstGeom>
          <a:solidFill>
            <a:srgbClr val="A68A52"/>
          </a:solidFill>
          <a:ln w="0">
            <a:noFill/>
          </a:ln>
        </p:spPr>
      </p:sp>
      <p:sp>
        <p:nvSpPr>
          <p:cNvPr id="9" name="source-6">
            <a:extLst>
              <a:ext uri="{FF2B5EF4-FFF2-40B4-BE49-F238E27FC236}">
                <a16:creationId xmlns:a16="http://schemas.microsoft.com/office/drawing/2014/main" id="{66D6D761-1674-4E5C-9466-CFC0D32016EC}"/>
              </a:ext>
            </a:extLst>
          </p:cNvPr>
          <p:cNvSpPr>
            <a:spLocks noGrp="1"/>
          </p:cNvSpPr>
          <p:nvPr/>
        </p:nvSpPr>
        <p:spPr>
          <a:xfrm>
            <a:off x="571500" y="5467350"/>
            <a:ext cx="7429500" cy="800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Был образованным человеком (музыкант, поэт), но казнил многих, включая Томаса Мора.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EABCB97-8D3B-466B-934A-A319ECBD861A}"/>
              </a:ext>
            </a:extLst>
          </p:cNvPr>
          <p:cNvSpPr>
            <a:spLocks noGrp="1"/>
          </p:cNvSpPr>
          <p:nvPr/>
        </p:nvSpPr>
        <p:spPr>
          <a:xfrm>
            <a:off x="381000" y="5334000"/>
            <a:ext cx="7534275" cy="9525"/>
          </a:xfrm>
          <a:prstGeom prst="rect">
            <a:avLst/>
          </a:prstGeom>
          <a:solidFill>
            <a:srgbClr val="A68A52"/>
          </a:solidFill>
          <a:ln w="0">
            <a:noFill/>
          </a:ln>
        </p:spPr>
      </p:sp>
      <p:sp>
        <p:nvSpPr>
          <p:cNvPr id="11" name="signature">
            <a:extLst>
              <a:ext uri="{FF2B5EF4-FFF2-40B4-BE49-F238E27FC236}">
                <a16:creationId xmlns:a16="http://schemas.microsoft.com/office/drawing/2014/main" id="{2C3CA65D-8662-4DC0-8EA3-283CE451AA70}"/>
              </a:ext>
            </a:extLst>
          </p:cNvPr>
          <p:cNvSpPr>
            <a:spLocks noGrp="1"/>
          </p:cNvSpPr>
          <p:nvPr/>
        </p:nvSpPr>
        <p:spPr>
          <a:xfrm>
            <a:off x="10153650" y="6524625"/>
            <a:ext cx="16573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>
                <a:solidFill>
                  <a:srgbClr val="766D5F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766D5F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123093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ource-3">
            <a:extLst>
              <a:ext uri="{FF2B5EF4-FFF2-40B4-BE49-F238E27FC236}">
                <a16:creationId xmlns:a16="http://schemas.microsoft.com/office/drawing/2014/main" id="{6A591641-2495-457E-95C9-61C24C645B7E}"/>
              </a:ext>
            </a:extLst>
          </p:cNvPr>
          <p:cNvSpPr>
            <a:spLocks noGrp="1"/>
          </p:cNvSpPr>
          <p:nvPr/>
        </p:nvSpPr>
        <p:spPr>
          <a:xfrm>
            <a:off x="381000" y="304800"/>
            <a:ext cx="11430000" cy="981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225" b="0">
                <a:solidFill>
                  <a:srgbClr val="142D3D"/>
                </a:solidFill>
                <a:latin typeface="Georgia"/>
                <a:ea typeface="Georgia"/>
                <a:cs typeface="Georgia"/>
              </a:defRPr>
            </a:pPr>
            <a:r>
              <a:rPr sz="3225" b="0">
                <a:solidFill>
                  <a:srgbClr val="142D3D"/>
                </a:solidFill>
                <a:latin typeface="Georgia"/>
                <a:ea typeface="Georgia"/>
                <a:cs typeface="Georgia"/>
              </a:rPr>
              <a:t>Реформация в Англии: </a:t>
            </a:r>
          </a:p>
          <a:p>
            <a:pPr algn="l">
              <a:defRPr sz="3225" b="0">
                <a:solidFill>
                  <a:srgbClr val="142D3D"/>
                </a:solidFill>
                <a:latin typeface="Georgia"/>
                <a:ea typeface="Georgia"/>
                <a:cs typeface="Georgia"/>
              </a:defRPr>
            </a:pPr>
            <a:r>
              <a:rPr sz="3225" b="0">
                <a:solidFill>
                  <a:srgbClr val="142D3D"/>
                </a:solidFill>
                <a:latin typeface="Georgia"/>
                <a:ea typeface="Georgia"/>
                <a:cs typeface="Georgia"/>
              </a:rPr>
              <a:t>Разрыв с Римом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5B6E5CD-28C7-43D6-9641-4BBC890E36F6}"/>
              </a:ext>
            </a:extLst>
          </p:cNvPr>
          <p:cNvSpPr>
            <a:spLocks noGrp="1"/>
          </p:cNvSpPr>
          <p:nvPr/>
        </p:nvSpPr>
        <p:spPr>
          <a:xfrm>
            <a:off x="381000" y="1314450"/>
            <a:ext cx="11430000" cy="9525"/>
          </a:xfrm>
          <a:prstGeom prst="rect">
            <a:avLst/>
          </a:prstGeom>
          <a:solidFill>
            <a:srgbClr val="A68A52"/>
          </a:solidFill>
          <a:ln w="0">
            <a:noFill/>
          </a:ln>
        </p:spPr>
      </p:sp>
      <p:sp>
        <p:nvSpPr>
          <p:cNvPr id="3" name="source-2">
            <a:extLst>
              <a:ext uri="{FF2B5EF4-FFF2-40B4-BE49-F238E27FC236}">
                <a16:creationId xmlns:a16="http://schemas.microsoft.com/office/drawing/2014/main" id="{8DD65199-E136-4E5B-9CD4-E598FCEEB712}"/>
              </a:ext>
            </a:extLst>
          </p:cNvPr>
          <p:cNvSpPr>
            <a:spLocks noGrp="1"/>
          </p:cNvSpPr>
          <p:nvPr/>
        </p:nvSpPr>
        <p:spPr>
          <a:xfrm>
            <a:off x="381000" y="1676400"/>
            <a:ext cx="4429125" cy="2495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550" b="1">
                <a:solidFill>
                  <a:srgbClr val="783F49"/>
                </a:solidFill>
                <a:latin typeface="Calibri"/>
                <a:ea typeface="Calibri"/>
                <a:cs typeface="Calibri"/>
              </a:rPr>
              <a:t>Генрих VIII</a:t>
            </a:r>
            <a:r>
              <a:rPr sz="2550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 из-за личных причин (желание развестись) порвал с католической церковью и создал свою — </a:t>
            </a:r>
            <a:r>
              <a:rPr sz="2550" b="1">
                <a:solidFill>
                  <a:srgbClr val="783F49"/>
                </a:solidFill>
                <a:latin typeface="Calibri"/>
                <a:ea typeface="Calibri"/>
                <a:cs typeface="Calibri"/>
              </a:rPr>
              <a:t>англиканскую.</a:t>
            </a:r>
          </a:p>
        </p:txBody>
      </p:sp>
      <p:sp>
        <p:nvSpPr>
          <p:cNvPr id="4" name="text-1">
            <a:extLst>
              <a:ext uri="{FF2B5EF4-FFF2-40B4-BE49-F238E27FC236}">
                <a16:creationId xmlns:a16="http://schemas.microsoft.com/office/drawing/2014/main" id="{4EE3A781-36E4-4E10-96C2-32B07DE9439C}"/>
              </a:ext>
            </a:extLst>
          </p:cNvPr>
          <p:cNvSpPr>
            <a:spLocks noGrp="1"/>
          </p:cNvSpPr>
          <p:nvPr/>
        </p:nvSpPr>
        <p:spPr>
          <a:xfrm>
            <a:off x="5191125" y="1543050"/>
            <a:ext cx="2381250" cy="1257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6750" b="0">
                <a:solidFill>
                  <a:srgbClr val="783F49"/>
                </a:solidFill>
                <a:latin typeface="Georgia"/>
                <a:ea typeface="Georgia"/>
                <a:cs typeface="Georgia"/>
              </a:defRPr>
            </a:pPr>
            <a:r>
              <a:rPr sz="6750" b="0">
                <a:solidFill>
                  <a:srgbClr val="783F49"/>
                </a:solidFill>
                <a:latin typeface="Georgia"/>
                <a:ea typeface="Georgia"/>
                <a:cs typeface="Georgia"/>
              </a:rPr>
              <a:t>1534</a:t>
            </a:r>
          </a:p>
        </p:txBody>
      </p:sp>
      <p:sp>
        <p:nvSpPr>
          <p:cNvPr id="5" name="text-2">
            <a:extLst>
              <a:ext uri="{FF2B5EF4-FFF2-40B4-BE49-F238E27FC236}">
                <a16:creationId xmlns:a16="http://schemas.microsoft.com/office/drawing/2014/main" id="{F08095B4-915C-49F7-910E-90384DC226EE}"/>
              </a:ext>
            </a:extLst>
          </p:cNvPr>
          <p:cNvSpPr>
            <a:spLocks noGrp="1"/>
          </p:cNvSpPr>
          <p:nvPr/>
        </p:nvSpPr>
        <p:spPr>
          <a:xfrm>
            <a:off x="7791450" y="1714500"/>
            <a:ext cx="3952875" cy="1257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 год — </a:t>
            </a:r>
            <a:r>
              <a:rPr sz="2175" b="1">
                <a:solidFill>
                  <a:srgbClr val="783F49"/>
                </a:solidFill>
                <a:latin typeface="Calibri"/>
                <a:ea typeface="Calibri"/>
                <a:cs typeface="Calibri"/>
              </a:rPr>
              <a:t>Акт о верховенстве:</a:t>
            </a:r>
            <a:r>
              <a:rPr sz="2175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 Король стал главой церкви в Англии.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CA03E8C-5A8C-491E-BB90-D64815AF0735}"/>
              </a:ext>
            </a:extLst>
          </p:cNvPr>
          <p:cNvSpPr>
            <a:spLocks noGrp="1"/>
          </p:cNvSpPr>
          <p:nvPr/>
        </p:nvSpPr>
        <p:spPr>
          <a:xfrm>
            <a:off x="5191125" y="3105150"/>
            <a:ext cx="6534150" cy="9525"/>
          </a:xfrm>
          <a:prstGeom prst="rect">
            <a:avLst/>
          </a:prstGeom>
          <a:solidFill>
            <a:srgbClr val="A68A52"/>
          </a:solidFill>
          <a:ln w="0">
            <a:noFill/>
          </a:ln>
        </p:spPr>
      </p:sp>
      <p:sp>
        <p:nvSpPr>
          <p:cNvPr id="7" name="text-3">
            <a:extLst>
              <a:ext uri="{FF2B5EF4-FFF2-40B4-BE49-F238E27FC236}">
                <a16:creationId xmlns:a16="http://schemas.microsoft.com/office/drawing/2014/main" id="{B2AB71AD-5825-4A29-8891-8ACE478E5D6E}"/>
              </a:ext>
            </a:extLst>
          </p:cNvPr>
          <p:cNvSpPr>
            <a:spLocks noGrp="1"/>
          </p:cNvSpPr>
          <p:nvPr/>
        </p:nvSpPr>
        <p:spPr>
          <a:xfrm>
            <a:off x="5210175" y="3371850"/>
            <a:ext cx="6477000" cy="1609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75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Земли монастырей были конфискованы и проданы, что обогатило казну и «новое дворянство».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2D8A2CD-7105-46B2-A1C6-C85D82BBFEAF}"/>
              </a:ext>
            </a:extLst>
          </p:cNvPr>
          <p:cNvSpPr>
            <a:spLocks noGrp="1"/>
          </p:cNvSpPr>
          <p:nvPr/>
        </p:nvSpPr>
        <p:spPr>
          <a:xfrm>
            <a:off x="5191125" y="5172075"/>
            <a:ext cx="6534150" cy="9525"/>
          </a:xfrm>
          <a:prstGeom prst="rect">
            <a:avLst/>
          </a:prstGeom>
          <a:solidFill>
            <a:srgbClr val="A68A52"/>
          </a:solidFill>
          <a:ln w="0">
            <a:noFill/>
          </a:ln>
        </p:spPr>
      </p:sp>
      <p:sp>
        <p:nvSpPr>
          <p:cNvPr id="9" name="text-4">
            <a:extLst>
              <a:ext uri="{FF2B5EF4-FFF2-40B4-BE49-F238E27FC236}">
                <a16:creationId xmlns:a16="http://schemas.microsoft.com/office/drawing/2014/main" id="{10F9C5F3-5995-40A3-9F75-CE15E89AA386}"/>
              </a:ext>
            </a:extLst>
          </p:cNvPr>
          <p:cNvSpPr>
            <a:spLocks noGrp="1"/>
          </p:cNvSpPr>
          <p:nvPr/>
        </p:nvSpPr>
        <p:spPr>
          <a:xfrm>
            <a:off x="5210175" y="5448300"/>
            <a:ext cx="6477000" cy="847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Казнь тех, кто не признал короля главой церкви (Томас Мор).</a:t>
            </a:r>
          </a:p>
        </p:txBody>
      </p:sp>
      <p:sp>
        <p:nvSpPr>
          <p:cNvPr id="10" name="signature">
            <a:extLst>
              <a:ext uri="{FF2B5EF4-FFF2-40B4-BE49-F238E27FC236}">
                <a16:creationId xmlns:a16="http://schemas.microsoft.com/office/drawing/2014/main" id="{16CF794F-4785-453F-8121-6FB8050B7C17}"/>
              </a:ext>
            </a:extLst>
          </p:cNvPr>
          <p:cNvSpPr>
            <a:spLocks noGrp="1"/>
          </p:cNvSpPr>
          <p:nvPr/>
        </p:nvSpPr>
        <p:spPr>
          <a:xfrm>
            <a:off x="10153650" y="6524625"/>
            <a:ext cx="16573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>
                <a:solidFill>
                  <a:srgbClr val="766D5F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766D5F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93811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ource-5">
            <a:extLst>
              <a:ext uri="{FF2B5EF4-FFF2-40B4-BE49-F238E27FC236}">
                <a16:creationId xmlns:a16="http://schemas.microsoft.com/office/drawing/2014/main" id="{A7AA9334-1B39-40EA-933F-AC93728EFB14}"/>
              </a:ext>
            </a:extLst>
          </p:cNvPr>
          <p:cNvSpPr>
            <a:spLocks noGrp="1"/>
          </p:cNvSpPr>
          <p:nvPr/>
        </p:nvSpPr>
        <p:spPr>
          <a:xfrm>
            <a:off x="381000" y="304800"/>
            <a:ext cx="1143000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075" b="0">
                <a:solidFill>
                  <a:srgbClr val="142D3D"/>
                </a:solidFill>
                <a:latin typeface="Georgia"/>
                <a:ea typeface="Georgia"/>
                <a:cs typeface="Georgia"/>
              </a:defRPr>
            </a:pPr>
            <a:r>
              <a:rPr sz="3075" b="0">
                <a:solidFill>
                  <a:srgbClr val="142D3D"/>
                </a:solidFill>
                <a:latin typeface="Georgia"/>
                <a:ea typeface="Georgia"/>
                <a:cs typeface="Georgia"/>
              </a:rPr>
              <a:t>Важность Реформации: Самостоятельное чтение Библии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B23CDE7-A54D-4BBF-A144-1E51FC3B214E}"/>
              </a:ext>
            </a:extLst>
          </p:cNvPr>
          <p:cNvSpPr>
            <a:spLocks noGrp="1"/>
          </p:cNvSpPr>
          <p:nvPr/>
        </p:nvSpPr>
        <p:spPr>
          <a:xfrm>
            <a:off x="381000" y="1314450"/>
            <a:ext cx="11430000" cy="9525"/>
          </a:xfrm>
          <a:prstGeom prst="rect">
            <a:avLst/>
          </a:prstGeom>
          <a:solidFill>
            <a:srgbClr val="A68A52"/>
          </a:solidFill>
          <a:ln w="0">
            <a:noFill/>
          </a:ln>
        </p:spPr>
      </p:sp>
      <p:sp>
        <p:nvSpPr>
          <p:cNvPr id="3" name="source-2">
            <a:extLst>
              <a:ext uri="{FF2B5EF4-FFF2-40B4-BE49-F238E27FC236}">
                <a16:creationId xmlns:a16="http://schemas.microsoft.com/office/drawing/2014/main" id="{BA97BE2D-FEDD-4C45-9006-7975071D9BDE}"/>
              </a:ext>
            </a:extLst>
          </p:cNvPr>
          <p:cNvSpPr>
            <a:spLocks noGrp="1"/>
          </p:cNvSpPr>
          <p:nvPr/>
        </p:nvSpPr>
        <p:spPr>
          <a:xfrm>
            <a:off x="381000" y="1685925"/>
            <a:ext cx="71056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625" b="1">
                <a:solidFill>
                  <a:srgbClr val="783F49"/>
                </a:solidFill>
                <a:latin typeface="Calibri"/>
                <a:ea typeface="Calibri"/>
                <a:cs typeface="Calibri"/>
              </a:defRPr>
            </a:pPr>
            <a:r>
              <a:rPr sz="2625" b="1">
                <a:solidFill>
                  <a:srgbClr val="783F49"/>
                </a:solidFill>
                <a:latin typeface="Calibri"/>
                <a:ea typeface="Calibri"/>
                <a:cs typeface="Calibri"/>
              </a:rPr>
              <a:t>Перевод Библии на английский язык изменил мышление людей.</a:t>
            </a:r>
          </a:p>
        </p:txBody>
      </p:sp>
      <p:sp>
        <p:nvSpPr>
          <p:cNvPr id="4" name="text-1">
            <a:extLst>
              <a:ext uri="{FF2B5EF4-FFF2-40B4-BE49-F238E27FC236}">
                <a16:creationId xmlns:a16="http://schemas.microsoft.com/office/drawing/2014/main" id="{FADACE62-A133-49B9-A384-A76AA0E9F636}"/>
              </a:ext>
            </a:extLst>
          </p:cNvPr>
          <p:cNvSpPr>
            <a:spLocks noGrp="1"/>
          </p:cNvSpPr>
          <p:nvPr/>
        </p:nvSpPr>
        <p:spPr>
          <a:xfrm>
            <a:off x="381000" y="3067050"/>
            <a:ext cx="7153275" cy="1190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Теперь каждый мог сам читать и толковать Библию, а не только слушать священников.</a:t>
            </a:r>
          </a:p>
        </p:txBody>
      </p:sp>
      <p:sp>
        <p:nvSpPr>
          <p:cNvPr id="5" name="text-2">
            <a:extLst>
              <a:ext uri="{FF2B5EF4-FFF2-40B4-BE49-F238E27FC236}">
                <a16:creationId xmlns:a16="http://schemas.microsoft.com/office/drawing/2014/main" id="{7B590A38-91D4-4669-A7D8-F19B6225E17B}"/>
              </a:ext>
            </a:extLst>
          </p:cNvPr>
          <p:cNvSpPr>
            <a:spLocks noGrp="1"/>
          </p:cNvSpPr>
          <p:nvPr/>
        </p:nvSpPr>
        <p:spPr>
          <a:xfrm>
            <a:off x="381000" y="4400550"/>
            <a:ext cx="7153275" cy="1009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Это воспитывало независимость суждений и критическое мышление.</a:t>
            </a:r>
          </a:p>
        </p:txBody>
      </p:sp>
      <p:sp>
        <p:nvSpPr>
          <p:cNvPr id="6" name="text-3">
            <a:extLst>
              <a:ext uri="{FF2B5EF4-FFF2-40B4-BE49-F238E27FC236}">
                <a16:creationId xmlns:a16="http://schemas.microsoft.com/office/drawing/2014/main" id="{CE32C3CC-E64E-44BE-A84F-496909D75A5B}"/>
              </a:ext>
            </a:extLst>
          </p:cNvPr>
          <p:cNvSpPr>
            <a:spLocks noGrp="1"/>
          </p:cNvSpPr>
          <p:nvPr/>
        </p:nvSpPr>
        <p:spPr>
          <a:xfrm>
            <a:off x="381000" y="5553075"/>
            <a:ext cx="7153275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Привело к появлению разных религиозных взглядов (пуританство).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114094" y="1638300"/>
            <a:ext cx="3183761" cy="4657725"/>
          </a:xfrm>
          <a:prstGeom prst="rect">
            <a:avLst/>
          </a:prstGeom>
        </p:spPr>
      </p:pic>
      <p:sp>
        <p:nvSpPr>
          <p:cNvPr id="8" name="signature">
            <a:extLst>
              <a:ext uri="{FF2B5EF4-FFF2-40B4-BE49-F238E27FC236}">
                <a16:creationId xmlns:a16="http://schemas.microsoft.com/office/drawing/2014/main" id="{387149B0-AB13-489A-A851-6CE9970B094B}"/>
              </a:ext>
            </a:extLst>
          </p:cNvPr>
          <p:cNvSpPr>
            <a:spLocks noGrp="1"/>
          </p:cNvSpPr>
          <p:nvPr/>
        </p:nvSpPr>
        <p:spPr>
          <a:xfrm>
            <a:off x="10153650" y="6524625"/>
            <a:ext cx="16573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>
                <a:solidFill>
                  <a:srgbClr val="766D5F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766D5F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7217465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ource-3">
            <a:extLst>
              <a:ext uri="{FF2B5EF4-FFF2-40B4-BE49-F238E27FC236}">
                <a16:creationId xmlns:a16="http://schemas.microsoft.com/office/drawing/2014/main" id="{6C233CAA-D690-4EA5-B6FF-6B3FDC01AACD}"/>
              </a:ext>
            </a:extLst>
          </p:cNvPr>
          <p:cNvSpPr>
            <a:spLocks noGrp="1"/>
          </p:cNvSpPr>
          <p:nvPr/>
        </p:nvSpPr>
        <p:spPr>
          <a:xfrm>
            <a:off x="381000" y="304800"/>
            <a:ext cx="114300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75" b="0">
                <a:solidFill>
                  <a:srgbClr val="142D3D"/>
                </a:solidFill>
                <a:latin typeface="Georgia"/>
                <a:ea typeface="Georgia"/>
                <a:cs typeface="Georgia"/>
              </a:defRPr>
            </a:pPr>
            <a:r>
              <a:rPr sz="3375" b="0">
                <a:solidFill>
                  <a:srgbClr val="142D3D"/>
                </a:solidFill>
                <a:latin typeface="Georgia"/>
                <a:ea typeface="Georgia"/>
                <a:cs typeface="Georgia"/>
              </a:rPr>
              <a:t>«Золотой век» Елизаветы I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711C1E3-63AD-4E3E-ACE5-F4800C7760D9}"/>
              </a:ext>
            </a:extLst>
          </p:cNvPr>
          <p:cNvSpPr>
            <a:spLocks noGrp="1"/>
          </p:cNvSpPr>
          <p:nvPr/>
        </p:nvSpPr>
        <p:spPr>
          <a:xfrm>
            <a:off x="381000" y="1200150"/>
            <a:ext cx="11430000" cy="9525"/>
          </a:xfrm>
          <a:prstGeom prst="rect">
            <a:avLst/>
          </a:prstGeom>
          <a:solidFill>
            <a:srgbClr val="A68A52"/>
          </a:solidFill>
          <a:ln w="0">
            <a:noFill/>
          </a:ln>
        </p:spPr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81000" y="2234133"/>
            <a:ext cx="4171950" cy="3313658"/>
          </a:xfrm>
          <a:prstGeom prst="rect">
            <a:avLst/>
          </a:prstGeom>
        </p:spPr>
      </p:pic>
      <p:sp>
        <p:nvSpPr>
          <p:cNvPr id="4" name="source-2">
            <a:extLst>
              <a:ext uri="{FF2B5EF4-FFF2-40B4-BE49-F238E27FC236}">
                <a16:creationId xmlns:a16="http://schemas.microsoft.com/office/drawing/2014/main" id="{74BD2E35-8ACD-4BF2-B0A9-7CBDF8FE5A0A}"/>
              </a:ext>
            </a:extLst>
          </p:cNvPr>
          <p:cNvSpPr>
            <a:spLocks noGrp="1"/>
          </p:cNvSpPr>
          <p:nvPr/>
        </p:nvSpPr>
        <p:spPr>
          <a:xfrm>
            <a:off x="4924425" y="1514475"/>
            <a:ext cx="6819900" cy="1285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75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При </a:t>
            </a:r>
            <a:r>
              <a:rPr sz="2475" b="1">
                <a:solidFill>
                  <a:srgbClr val="783F49"/>
                </a:solidFill>
                <a:latin typeface="Calibri"/>
                <a:ea typeface="Calibri"/>
                <a:cs typeface="Calibri"/>
              </a:rPr>
              <a:t>Елизавете I</a:t>
            </a:r>
            <a:r>
              <a:rPr sz="2475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 Англия стала великой морской и экономической державой, был достигнут религиозный мир.</a:t>
            </a:r>
          </a:p>
        </p:txBody>
      </p:sp>
      <p:sp>
        <p:nvSpPr>
          <p:cNvPr id="5" name="text-1">
            <a:extLst>
              <a:ext uri="{FF2B5EF4-FFF2-40B4-BE49-F238E27FC236}">
                <a16:creationId xmlns:a16="http://schemas.microsoft.com/office/drawing/2014/main" id="{95AF9C80-C9F1-46A6-9714-53E86FB9863B}"/>
              </a:ext>
            </a:extLst>
          </p:cNvPr>
          <p:cNvSpPr>
            <a:spLocks noGrp="1"/>
          </p:cNvSpPr>
          <p:nvPr/>
        </p:nvSpPr>
        <p:spPr>
          <a:xfrm>
            <a:off x="4924425" y="3248025"/>
            <a:ext cx="6819900" cy="1181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75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Разгром «Непобедимой армады» Испании в </a:t>
            </a:r>
            <a:r>
              <a:rPr sz="2475" b="1">
                <a:solidFill>
                  <a:srgbClr val="783F49"/>
                </a:solidFill>
                <a:latin typeface="Calibri"/>
                <a:ea typeface="Calibri"/>
                <a:cs typeface="Calibri"/>
              </a:rPr>
              <a:t>1588 году</a:t>
            </a:r>
            <a:r>
              <a:rPr sz="2475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 укрепил престиж Англии.</a:t>
            </a:r>
          </a:p>
        </p:txBody>
      </p:sp>
      <p:sp>
        <p:nvSpPr>
          <p:cNvPr id="6" name="text-2">
            <a:extLst>
              <a:ext uri="{FF2B5EF4-FFF2-40B4-BE49-F238E27FC236}">
                <a16:creationId xmlns:a16="http://schemas.microsoft.com/office/drawing/2014/main" id="{3778EB4B-2BD0-4A07-A4CA-1069C248C408}"/>
              </a:ext>
            </a:extLst>
          </p:cNvPr>
          <p:cNvSpPr>
            <a:spLocks noGrp="1"/>
          </p:cNvSpPr>
          <p:nvPr/>
        </p:nvSpPr>
        <p:spPr>
          <a:xfrm>
            <a:off x="4924425" y="4648200"/>
            <a:ext cx="6819900" cy="914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Елизавета умело ладила с парламентом и избежала религиозных войн.</a:t>
            </a:r>
          </a:p>
        </p:txBody>
      </p:sp>
      <p:sp>
        <p:nvSpPr>
          <p:cNvPr id="7" name="text-3">
            <a:extLst>
              <a:ext uri="{FF2B5EF4-FFF2-40B4-BE49-F238E27FC236}">
                <a16:creationId xmlns:a16="http://schemas.microsoft.com/office/drawing/2014/main" id="{42C217E3-A4BA-4E08-B424-4B7A8CD6EBF4}"/>
              </a:ext>
            </a:extLst>
          </p:cNvPr>
          <p:cNvSpPr>
            <a:spLocks noGrp="1"/>
          </p:cNvSpPr>
          <p:nvPr/>
        </p:nvSpPr>
        <p:spPr>
          <a:xfrm>
            <a:off x="4924425" y="5762625"/>
            <a:ext cx="68199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Эпоха расцвета культуры, мореплавания и торговли.</a:t>
            </a:r>
          </a:p>
        </p:txBody>
      </p:sp>
      <p:sp>
        <p:nvSpPr>
          <p:cNvPr id="8" name="signature">
            <a:extLst>
              <a:ext uri="{FF2B5EF4-FFF2-40B4-BE49-F238E27FC236}">
                <a16:creationId xmlns:a16="http://schemas.microsoft.com/office/drawing/2014/main" id="{D475A186-6195-414B-BAC6-4D3CF1E787D2}"/>
              </a:ext>
            </a:extLst>
          </p:cNvPr>
          <p:cNvSpPr>
            <a:spLocks noGrp="1"/>
          </p:cNvSpPr>
          <p:nvPr/>
        </p:nvSpPr>
        <p:spPr>
          <a:xfrm>
            <a:off x="10153650" y="6524625"/>
            <a:ext cx="16573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>
                <a:solidFill>
                  <a:srgbClr val="766D5F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766D5F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964445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ource-4">
            <a:extLst>
              <a:ext uri="{FF2B5EF4-FFF2-40B4-BE49-F238E27FC236}">
                <a16:creationId xmlns:a16="http://schemas.microsoft.com/office/drawing/2014/main" id="{10A1D907-CC73-47D0-99A5-6DF3D8261D48}"/>
              </a:ext>
            </a:extLst>
          </p:cNvPr>
          <p:cNvSpPr>
            <a:spLocks noGrp="1"/>
          </p:cNvSpPr>
          <p:nvPr/>
        </p:nvSpPr>
        <p:spPr>
          <a:xfrm>
            <a:off x="381000" y="304800"/>
            <a:ext cx="114300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225" b="0">
                <a:solidFill>
                  <a:srgbClr val="142D3D"/>
                </a:solidFill>
                <a:latin typeface="Georgia"/>
                <a:ea typeface="Georgia"/>
                <a:cs typeface="Georgia"/>
              </a:defRPr>
            </a:pPr>
            <a:r>
              <a:rPr sz="3225" b="0">
                <a:solidFill>
                  <a:srgbClr val="142D3D"/>
                </a:solidFill>
                <a:latin typeface="Georgia"/>
                <a:ea typeface="Georgia"/>
                <a:cs typeface="Georgia"/>
              </a:rPr>
              <a:t>Религиозные проблемы: Пуритане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DF10D79-5965-4AE8-A180-60A9FA86B802}"/>
              </a:ext>
            </a:extLst>
          </p:cNvPr>
          <p:cNvSpPr>
            <a:spLocks noGrp="1"/>
          </p:cNvSpPr>
          <p:nvPr/>
        </p:nvSpPr>
        <p:spPr>
          <a:xfrm>
            <a:off x="381000" y="1200150"/>
            <a:ext cx="11430000" cy="9525"/>
          </a:xfrm>
          <a:prstGeom prst="rect">
            <a:avLst/>
          </a:prstGeom>
          <a:solidFill>
            <a:srgbClr val="A68A52"/>
          </a:solidFill>
          <a:ln w="0">
            <a:noFill/>
          </a:ln>
        </p:spPr>
      </p:sp>
      <p:sp>
        <p:nvSpPr>
          <p:cNvPr id="3" name="source-2">
            <a:extLst>
              <a:ext uri="{FF2B5EF4-FFF2-40B4-BE49-F238E27FC236}">
                <a16:creationId xmlns:a16="http://schemas.microsoft.com/office/drawing/2014/main" id="{61A1BD1A-ACF4-400B-9D32-AA5B916E7E90}"/>
              </a:ext>
            </a:extLst>
          </p:cNvPr>
          <p:cNvSpPr>
            <a:spLocks noGrp="1"/>
          </p:cNvSpPr>
          <p:nvPr/>
        </p:nvSpPr>
        <p:spPr>
          <a:xfrm>
            <a:off x="381000" y="1581150"/>
            <a:ext cx="11430000" cy="942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700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Не все были довольны англиканской церковью. </a:t>
            </a:r>
            <a:r>
              <a:rPr sz="2700" b="1">
                <a:solidFill>
                  <a:srgbClr val="783F49"/>
                </a:solidFill>
                <a:latin typeface="Calibri"/>
                <a:ea typeface="Calibri"/>
                <a:cs typeface="Calibri"/>
              </a:rPr>
              <a:t>Пуритане</a:t>
            </a:r>
            <a:r>
              <a:rPr sz="2700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 хотели «очистить» её от остатков католичества.</a:t>
            </a:r>
          </a:p>
        </p:txBody>
      </p:sp>
      <p:sp>
        <p:nvSpPr>
          <p:cNvPr id="4" name="text-1">
            <a:extLst>
              <a:ext uri="{FF2B5EF4-FFF2-40B4-BE49-F238E27FC236}">
                <a16:creationId xmlns:a16="http://schemas.microsoft.com/office/drawing/2014/main" id="{332DCCAE-B833-427A-AC0F-003F54BB586B}"/>
              </a:ext>
            </a:extLst>
          </p:cNvPr>
          <p:cNvSpPr>
            <a:spLocks noGrp="1"/>
          </p:cNvSpPr>
          <p:nvPr/>
        </p:nvSpPr>
        <p:spPr>
          <a:xfrm>
            <a:off x="381000" y="2828925"/>
            <a:ext cx="5143500" cy="2095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0">
                <a:solidFill>
                  <a:srgbClr val="783F49"/>
                </a:solidFill>
                <a:latin typeface="Georgia"/>
                <a:ea typeface="Georgia"/>
                <a:cs typeface="Georgia"/>
              </a:defRPr>
            </a:pPr>
            <a:r>
              <a:rPr sz="2850" b="0">
                <a:solidFill>
                  <a:srgbClr val="783F49"/>
                </a:solidFill>
                <a:latin typeface="Georgia"/>
                <a:ea typeface="Georgia"/>
                <a:cs typeface="Georgia"/>
              </a:rPr>
              <a:t>Пуритане выступали против пышных обрядов и власти епископов.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7B460D5-C89D-4DAE-9002-BC3A902C7213}"/>
              </a:ext>
            </a:extLst>
          </p:cNvPr>
          <p:cNvSpPr>
            <a:spLocks noGrp="1"/>
          </p:cNvSpPr>
          <p:nvPr/>
        </p:nvSpPr>
        <p:spPr>
          <a:xfrm>
            <a:off x="5915025" y="2828925"/>
            <a:ext cx="9525" cy="2362200"/>
          </a:xfrm>
          <a:prstGeom prst="rect">
            <a:avLst/>
          </a:prstGeom>
          <a:solidFill>
            <a:srgbClr val="A68A52"/>
          </a:solidFill>
          <a:ln w="0">
            <a:noFill/>
          </a:ln>
        </p:spPr>
      </p:sp>
      <p:sp>
        <p:nvSpPr>
          <p:cNvPr id="6" name="text-2">
            <a:extLst>
              <a:ext uri="{FF2B5EF4-FFF2-40B4-BE49-F238E27FC236}">
                <a16:creationId xmlns:a16="http://schemas.microsoft.com/office/drawing/2014/main" id="{C5C41DCD-BC23-4355-AFBD-8AA6EA0B027B}"/>
              </a:ext>
            </a:extLst>
          </p:cNvPr>
          <p:cNvSpPr>
            <a:spLocks noGrp="1"/>
          </p:cNvSpPr>
          <p:nvPr/>
        </p:nvSpPr>
        <p:spPr>
          <a:xfrm>
            <a:off x="6353175" y="2828925"/>
            <a:ext cx="5400675" cy="2343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700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Они делились на </a:t>
            </a:r>
            <a:r>
              <a:rPr sz="2700" b="1">
                <a:solidFill>
                  <a:srgbClr val="783F49"/>
                </a:solidFill>
                <a:latin typeface="Calibri"/>
                <a:ea typeface="Calibri"/>
                <a:cs typeface="Calibri"/>
              </a:rPr>
              <a:t>пресвитериан</a:t>
            </a:r>
            <a:r>
              <a:rPr sz="2700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 (выборные старейшины) и </a:t>
            </a:r>
            <a:r>
              <a:rPr sz="2700" b="1">
                <a:solidFill>
                  <a:srgbClr val="783F49"/>
                </a:solidFill>
                <a:latin typeface="Calibri"/>
                <a:ea typeface="Calibri"/>
                <a:cs typeface="Calibri"/>
              </a:rPr>
              <a:t>индепендентов</a:t>
            </a:r>
            <a:r>
              <a:rPr sz="2700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 (полная независимость общин).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951BB4B-16A0-47B4-9346-34FB4C8751BE}"/>
              </a:ext>
            </a:extLst>
          </p:cNvPr>
          <p:cNvSpPr>
            <a:spLocks noGrp="1"/>
          </p:cNvSpPr>
          <p:nvPr/>
        </p:nvSpPr>
        <p:spPr>
          <a:xfrm>
            <a:off x="381000" y="5448300"/>
            <a:ext cx="11382375" cy="790575"/>
          </a:xfrm>
          <a:prstGeom prst="rect">
            <a:avLst/>
          </a:prstGeom>
          <a:solidFill>
            <a:srgbClr val="E8DFCD"/>
          </a:solidFill>
          <a:ln w="0">
            <a:noFill/>
          </a:ln>
        </p:spPr>
      </p:sp>
      <p:sp>
        <p:nvSpPr>
          <p:cNvPr id="8" name="text-3">
            <a:extLst>
              <a:ext uri="{FF2B5EF4-FFF2-40B4-BE49-F238E27FC236}">
                <a16:creationId xmlns:a16="http://schemas.microsoft.com/office/drawing/2014/main" id="{9A872E8C-8E24-47EC-9CA0-25D67AEE05CE}"/>
              </a:ext>
            </a:extLst>
          </p:cNvPr>
          <p:cNvSpPr>
            <a:spLocks noGrp="1"/>
          </p:cNvSpPr>
          <p:nvPr/>
        </p:nvSpPr>
        <p:spPr>
          <a:xfrm>
            <a:off x="561975" y="5581650"/>
            <a:ext cx="11020425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75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Их преследование привело к росту недовольства властью.</a:t>
            </a:r>
          </a:p>
        </p:txBody>
      </p:sp>
      <p:sp>
        <p:nvSpPr>
          <p:cNvPr id="9" name="signature">
            <a:extLst>
              <a:ext uri="{FF2B5EF4-FFF2-40B4-BE49-F238E27FC236}">
                <a16:creationId xmlns:a16="http://schemas.microsoft.com/office/drawing/2014/main" id="{5B5A480D-FDB9-46D4-85F0-2AE79C05C9C2}"/>
              </a:ext>
            </a:extLst>
          </p:cNvPr>
          <p:cNvSpPr>
            <a:spLocks noGrp="1"/>
          </p:cNvSpPr>
          <p:nvPr/>
        </p:nvSpPr>
        <p:spPr>
          <a:xfrm>
            <a:off x="10153650" y="6524625"/>
            <a:ext cx="16573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>
                <a:solidFill>
                  <a:srgbClr val="766D5F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766D5F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966454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ource-4">
            <a:extLst>
              <a:ext uri="{FF2B5EF4-FFF2-40B4-BE49-F238E27FC236}">
                <a16:creationId xmlns:a16="http://schemas.microsoft.com/office/drawing/2014/main" id="{F967481C-1BD7-41FF-9C1E-936DDF40D937}"/>
              </a:ext>
            </a:extLst>
          </p:cNvPr>
          <p:cNvSpPr>
            <a:spLocks noGrp="1"/>
          </p:cNvSpPr>
          <p:nvPr/>
        </p:nvSpPr>
        <p:spPr>
          <a:xfrm>
            <a:off x="381000" y="304800"/>
            <a:ext cx="1143000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075" b="0">
                <a:solidFill>
                  <a:srgbClr val="142D3D"/>
                </a:solidFill>
                <a:latin typeface="Georgia"/>
                <a:ea typeface="Georgia"/>
                <a:cs typeface="Georgia"/>
              </a:defRPr>
            </a:pPr>
            <a:r>
              <a:rPr sz="3075" b="0">
                <a:solidFill>
                  <a:srgbClr val="142D3D"/>
                </a:solidFill>
                <a:latin typeface="Georgia"/>
                <a:ea typeface="Georgia"/>
                <a:cs typeface="Georgia"/>
              </a:rPr>
              <a:t>Экономический рывок: Аграрная революция и огораживания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F10989A-9C3F-4BC9-BC16-00639B7CFEF4}"/>
              </a:ext>
            </a:extLst>
          </p:cNvPr>
          <p:cNvSpPr>
            <a:spLocks noGrp="1"/>
          </p:cNvSpPr>
          <p:nvPr/>
        </p:nvSpPr>
        <p:spPr>
          <a:xfrm>
            <a:off x="381000" y="1314450"/>
            <a:ext cx="11430000" cy="9525"/>
          </a:xfrm>
          <a:prstGeom prst="rect">
            <a:avLst/>
          </a:prstGeom>
          <a:solidFill>
            <a:srgbClr val="A68A52"/>
          </a:solidFill>
          <a:ln w="0">
            <a:noFill/>
          </a:ln>
        </p:spPr>
      </p:sp>
      <p:sp>
        <p:nvSpPr>
          <p:cNvPr id="3" name="source-2">
            <a:extLst>
              <a:ext uri="{FF2B5EF4-FFF2-40B4-BE49-F238E27FC236}">
                <a16:creationId xmlns:a16="http://schemas.microsoft.com/office/drawing/2014/main" id="{0016E4C3-6702-4459-BC2E-CC4F77904C7D}"/>
              </a:ext>
            </a:extLst>
          </p:cNvPr>
          <p:cNvSpPr>
            <a:spLocks noGrp="1"/>
          </p:cNvSpPr>
          <p:nvPr/>
        </p:nvSpPr>
        <p:spPr>
          <a:xfrm>
            <a:off x="381000" y="1628775"/>
            <a:ext cx="11372850" cy="1362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625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В деревне начались большие перемены: землю огораживали для разведения овец, что </a:t>
            </a:r>
            <a:r>
              <a:rPr sz="2625" b="1">
                <a:solidFill>
                  <a:srgbClr val="783F49"/>
                </a:solidFill>
                <a:latin typeface="Calibri"/>
                <a:ea typeface="Calibri"/>
                <a:cs typeface="Calibri"/>
              </a:rPr>
              <a:t>обогащало дворян, но разоряло крестьян.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AAF910A-6DDA-4448-9858-DD91FD524928}"/>
              </a:ext>
            </a:extLst>
          </p:cNvPr>
          <p:cNvSpPr>
            <a:spLocks noGrp="1"/>
          </p:cNvSpPr>
          <p:nvPr/>
        </p:nvSpPr>
        <p:spPr>
          <a:xfrm>
            <a:off x="381000" y="3505200"/>
            <a:ext cx="3476625" cy="47625"/>
          </a:xfrm>
          <a:prstGeom prst="rect">
            <a:avLst/>
          </a:prstGeom>
          <a:solidFill>
            <a:srgbClr val="304F45"/>
          </a:solidFill>
          <a:ln w="0">
            <a:noFill/>
          </a:ln>
        </p:spPr>
      </p:sp>
      <p:sp>
        <p:nvSpPr>
          <p:cNvPr id="5" name="source-3">
            <a:extLst>
              <a:ext uri="{FF2B5EF4-FFF2-40B4-BE49-F238E27FC236}">
                <a16:creationId xmlns:a16="http://schemas.microsoft.com/office/drawing/2014/main" id="{08293D4D-8D10-459C-8975-C2E82CF34EF7}"/>
              </a:ext>
            </a:extLst>
          </p:cNvPr>
          <p:cNvSpPr>
            <a:spLocks noGrp="1"/>
          </p:cNvSpPr>
          <p:nvPr/>
        </p:nvSpPr>
        <p:spPr>
          <a:xfrm>
            <a:off x="381000" y="3752850"/>
            <a:ext cx="3476625" cy="2190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Огораживания: дворяне захватывали общие земли и сгоняли крестьян.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C33D8DD-9550-4EAC-B116-A1599C4DD58E}"/>
              </a:ext>
            </a:extLst>
          </p:cNvPr>
          <p:cNvSpPr>
            <a:spLocks noGrp="1"/>
          </p:cNvSpPr>
          <p:nvPr/>
        </p:nvSpPr>
        <p:spPr>
          <a:xfrm>
            <a:off x="4019550" y="4524375"/>
            <a:ext cx="152400" cy="28575"/>
          </a:xfrm>
          <a:prstGeom prst="rect">
            <a:avLst/>
          </a:prstGeom>
          <a:solidFill>
            <a:srgbClr val="A68A52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CBFE188-FCDB-49EF-9653-032AE951D219}"/>
              </a:ext>
            </a:extLst>
          </p:cNvPr>
          <p:cNvSpPr>
            <a:spLocks noGrp="1"/>
          </p:cNvSpPr>
          <p:nvPr/>
        </p:nvSpPr>
        <p:spPr>
          <a:xfrm>
            <a:off x="4333875" y="3505200"/>
            <a:ext cx="3476625" cy="47625"/>
          </a:xfrm>
          <a:prstGeom prst="rect">
            <a:avLst/>
          </a:prstGeom>
          <a:solidFill>
            <a:srgbClr val="304F45"/>
          </a:solidFill>
          <a:ln w="0">
            <a:noFill/>
          </a:ln>
        </p:spPr>
      </p:sp>
      <p:sp>
        <p:nvSpPr>
          <p:cNvPr id="8" name="source-6">
            <a:extLst>
              <a:ext uri="{FF2B5EF4-FFF2-40B4-BE49-F238E27FC236}">
                <a16:creationId xmlns:a16="http://schemas.microsoft.com/office/drawing/2014/main" id="{F98553CF-FD5F-487B-B5E6-67C69BB3AA58}"/>
              </a:ext>
            </a:extLst>
          </p:cNvPr>
          <p:cNvSpPr>
            <a:spLocks noGrp="1"/>
          </p:cNvSpPr>
          <p:nvPr/>
        </p:nvSpPr>
        <p:spPr>
          <a:xfrm>
            <a:off x="4333875" y="3752850"/>
            <a:ext cx="3476625" cy="2190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Землю превращали в пастбища для овец, чья шерсть шла на производство сукна.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DE70984-2F5A-4F8A-9A48-EE9085DFA2D5}"/>
              </a:ext>
            </a:extLst>
          </p:cNvPr>
          <p:cNvSpPr>
            <a:spLocks noGrp="1"/>
          </p:cNvSpPr>
          <p:nvPr/>
        </p:nvSpPr>
        <p:spPr>
          <a:xfrm>
            <a:off x="7972425" y="4524375"/>
            <a:ext cx="152400" cy="28575"/>
          </a:xfrm>
          <a:prstGeom prst="rect">
            <a:avLst/>
          </a:prstGeom>
          <a:solidFill>
            <a:srgbClr val="A68A52"/>
          </a:solidFill>
          <a:ln w="0">
            <a:noFill/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2DAC7BB-AFB0-4D8F-B28B-5E05C66AE52D}"/>
              </a:ext>
            </a:extLst>
          </p:cNvPr>
          <p:cNvSpPr>
            <a:spLocks noGrp="1"/>
          </p:cNvSpPr>
          <p:nvPr/>
        </p:nvSpPr>
        <p:spPr>
          <a:xfrm>
            <a:off x="8286750" y="3505200"/>
            <a:ext cx="3476625" cy="47625"/>
          </a:xfrm>
          <a:prstGeom prst="rect">
            <a:avLst/>
          </a:prstGeom>
          <a:solidFill>
            <a:srgbClr val="783F49"/>
          </a:solidFill>
          <a:ln w="0">
            <a:noFill/>
          </a:ln>
        </p:spPr>
      </p:sp>
      <p:sp>
        <p:nvSpPr>
          <p:cNvPr id="11" name="source-7">
            <a:extLst>
              <a:ext uri="{FF2B5EF4-FFF2-40B4-BE49-F238E27FC236}">
                <a16:creationId xmlns:a16="http://schemas.microsoft.com/office/drawing/2014/main" id="{89067EB3-3692-4F79-92FF-F37F5367B90D}"/>
              </a:ext>
            </a:extLst>
          </p:cNvPr>
          <p:cNvSpPr>
            <a:spLocks noGrp="1"/>
          </p:cNvSpPr>
          <p:nvPr/>
        </p:nvSpPr>
        <p:spPr>
          <a:xfrm>
            <a:off x="8286750" y="3752850"/>
            <a:ext cx="3476625" cy="2190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0">
                <a:solidFill>
                  <a:srgbClr val="783F49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783F49"/>
                </a:solidFill>
                <a:latin typeface="Calibri"/>
                <a:ea typeface="Calibri"/>
                <a:cs typeface="Calibri"/>
              </a:rPr>
              <a:t>Бывшие крестьяне становились бродягами или наёмными рабочими.</a:t>
            </a:r>
          </a:p>
        </p:txBody>
      </p:sp>
      <p:sp>
        <p:nvSpPr>
          <p:cNvPr id="12" name="signature">
            <a:extLst>
              <a:ext uri="{FF2B5EF4-FFF2-40B4-BE49-F238E27FC236}">
                <a16:creationId xmlns:a16="http://schemas.microsoft.com/office/drawing/2014/main" id="{606A3C14-7773-4248-A63E-E0BA42636A7E}"/>
              </a:ext>
            </a:extLst>
          </p:cNvPr>
          <p:cNvSpPr>
            <a:spLocks noGrp="1"/>
          </p:cNvSpPr>
          <p:nvPr/>
        </p:nvSpPr>
        <p:spPr>
          <a:xfrm>
            <a:off x="10153650" y="6524625"/>
            <a:ext cx="16573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>
                <a:solidFill>
                  <a:srgbClr val="766D5F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766D5F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5918415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ource-4">
            <a:extLst>
              <a:ext uri="{FF2B5EF4-FFF2-40B4-BE49-F238E27FC236}">
                <a16:creationId xmlns:a16="http://schemas.microsoft.com/office/drawing/2014/main" id="{E4289A91-140B-40CD-B589-4DEA3F74AB33}"/>
              </a:ext>
            </a:extLst>
          </p:cNvPr>
          <p:cNvSpPr>
            <a:spLocks noGrp="1"/>
          </p:cNvSpPr>
          <p:nvPr/>
        </p:nvSpPr>
        <p:spPr>
          <a:xfrm>
            <a:off x="381000" y="304800"/>
            <a:ext cx="1143000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225" b="0">
                <a:solidFill>
                  <a:srgbClr val="142D3D"/>
                </a:solidFill>
                <a:latin typeface="Georgia"/>
                <a:ea typeface="Georgia"/>
                <a:cs typeface="Georgia"/>
              </a:defRPr>
            </a:pPr>
            <a:r>
              <a:rPr sz="3225" b="0">
                <a:solidFill>
                  <a:srgbClr val="142D3D"/>
                </a:solidFill>
                <a:latin typeface="Georgia"/>
                <a:ea typeface="Georgia"/>
                <a:cs typeface="Georgia"/>
              </a:rPr>
              <a:t>Развитие промышленности и торговли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6CB703E-B6D1-47E0-9A25-B89FF104BC28}"/>
              </a:ext>
            </a:extLst>
          </p:cNvPr>
          <p:cNvSpPr>
            <a:spLocks noGrp="1"/>
          </p:cNvSpPr>
          <p:nvPr/>
        </p:nvSpPr>
        <p:spPr>
          <a:xfrm>
            <a:off x="381000" y="1200150"/>
            <a:ext cx="11430000" cy="9525"/>
          </a:xfrm>
          <a:prstGeom prst="rect">
            <a:avLst/>
          </a:prstGeom>
          <a:solidFill>
            <a:srgbClr val="A68A52"/>
          </a:solidFill>
          <a:ln w="0">
            <a:noFill/>
          </a:ln>
        </p:spPr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81000" y="1554316"/>
            <a:ext cx="3409950" cy="4473268"/>
          </a:xfrm>
          <a:prstGeom prst="rect">
            <a:avLst/>
          </a:prstGeom>
        </p:spPr>
      </p:pic>
      <p:sp>
        <p:nvSpPr>
          <p:cNvPr id="4" name="source-3">
            <a:extLst>
              <a:ext uri="{FF2B5EF4-FFF2-40B4-BE49-F238E27FC236}">
                <a16:creationId xmlns:a16="http://schemas.microsoft.com/office/drawing/2014/main" id="{1C39F301-D824-4C24-AA24-A73F95DA0198}"/>
              </a:ext>
            </a:extLst>
          </p:cNvPr>
          <p:cNvSpPr>
            <a:spLocks noGrp="1"/>
          </p:cNvSpPr>
          <p:nvPr/>
        </p:nvSpPr>
        <p:spPr>
          <a:xfrm>
            <a:off x="4152900" y="1533525"/>
            <a:ext cx="7610475" cy="1333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775" b="0">
                <a:solidFill>
                  <a:srgbClr val="304F45"/>
                </a:solidFill>
                <a:latin typeface="Georgia"/>
                <a:ea typeface="Georgia"/>
                <a:cs typeface="Georgia"/>
              </a:defRPr>
            </a:pPr>
            <a:r>
              <a:rPr sz="2775" b="0">
                <a:solidFill>
                  <a:srgbClr val="304F45"/>
                </a:solidFill>
                <a:latin typeface="Georgia"/>
                <a:ea typeface="Georgia"/>
                <a:cs typeface="Georgia"/>
              </a:rPr>
              <a:t>Англия стала «мастерской Европы», торгуя сукном по всему миру.</a:t>
            </a:r>
          </a:p>
        </p:txBody>
      </p:sp>
      <p:sp>
        <p:nvSpPr>
          <p:cNvPr id="5" name="text-1">
            <a:extLst>
              <a:ext uri="{FF2B5EF4-FFF2-40B4-BE49-F238E27FC236}">
                <a16:creationId xmlns:a16="http://schemas.microsoft.com/office/drawing/2014/main" id="{9CEE5D18-CE21-4F8D-9587-AB1EF92C75F4}"/>
              </a:ext>
            </a:extLst>
          </p:cNvPr>
          <p:cNvSpPr>
            <a:spLocks noGrp="1"/>
          </p:cNvSpPr>
          <p:nvPr/>
        </p:nvSpPr>
        <p:spPr>
          <a:xfrm>
            <a:off x="4152900" y="3267075"/>
            <a:ext cx="76104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Главный экспорт — сукно (готовые ткани).</a:t>
            </a:r>
          </a:p>
        </p:txBody>
      </p:sp>
      <p:sp>
        <p:nvSpPr>
          <p:cNvPr id="6" name="text-2">
            <a:extLst>
              <a:ext uri="{FF2B5EF4-FFF2-40B4-BE49-F238E27FC236}">
                <a16:creationId xmlns:a16="http://schemas.microsoft.com/office/drawing/2014/main" id="{2AA0DF90-19B3-4233-92D9-9D7B3EFA3545}"/>
              </a:ext>
            </a:extLst>
          </p:cNvPr>
          <p:cNvSpPr>
            <a:spLocks noGrp="1"/>
          </p:cNvSpPr>
          <p:nvPr/>
        </p:nvSpPr>
        <p:spPr>
          <a:xfrm>
            <a:off x="4152900" y="4076700"/>
            <a:ext cx="761047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Развитие добычи угля и металлов.</a:t>
            </a:r>
          </a:p>
        </p:txBody>
      </p:sp>
      <p:sp>
        <p:nvSpPr>
          <p:cNvPr id="7" name="text-3">
            <a:extLst>
              <a:ext uri="{FF2B5EF4-FFF2-40B4-BE49-F238E27FC236}">
                <a16:creationId xmlns:a16="http://schemas.microsoft.com/office/drawing/2014/main" id="{F3EF4F5F-640D-4AD6-9C40-9D5FC3A69DD8}"/>
              </a:ext>
            </a:extLst>
          </p:cNvPr>
          <p:cNvSpPr>
            <a:spLocks noGrp="1"/>
          </p:cNvSpPr>
          <p:nvPr/>
        </p:nvSpPr>
        <p:spPr>
          <a:xfrm>
            <a:off x="4152900" y="4676775"/>
            <a:ext cx="7610475" cy="828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Создание торговых компаний (Ост-Индская, Московская).</a:t>
            </a:r>
          </a:p>
        </p:txBody>
      </p:sp>
      <p:sp>
        <p:nvSpPr>
          <p:cNvPr id="8" name="text-4">
            <a:extLst>
              <a:ext uri="{FF2B5EF4-FFF2-40B4-BE49-F238E27FC236}">
                <a16:creationId xmlns:a16="http://schemas.microsoft.com/office/drawing/2014/main" id="{B8E6D472-9C02-4537-B06C-95AE1A25CAB4}"/>
              </a:ext>
            </a:extLst>
          </p:cNvPr>
          <p:cNvSpPr>
            <a:spLocks noGrp="1"/>
          </p:cNvSpPr>
          <p:nvPr/>
        </p:nvSpPr>
        <p:spPr>
          <a:xfrm>
            <a:off x="4152900" y="5648325"/>
            <a:ext cx="7610475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Лондон стал крупнейшим городом Европы.</a:t>
            </a:r>
          </a:p>
        </p:txBody>
      </p:sp>
      <p:sp>
        <p:nvSpPr>
          <p:cNvPr id="9" name="signature">
            <a:extLst>
              <a:ext uri="{FF2B5EF4-FFF2-40B4-BE49-F238E27FC236}">
                <a16:creationId xmlns:a16="http://schemas.microsoft.com/office/drawing/2014/main" id="{66EED7EA-4592-4DFE-83B6-0F2F33EC0A32}"/>
              </a:ext>
            </a:extLst>
          </p:cNvPr>
          <p:cNvSpPr>
            <a:spLocks noGrp="1"/>
          </p:cNvSpPr>
          <p:nvPr/>
        </p:nvSpPr>
        <p:spPr>
          <a:xfrm>
            <a:off x="10153650" y="6524625"/>
            <a:ext cx="16573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>
                <a:solidFill>
                  <a:srgbClr val="766D5F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766D5F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5933899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ource-4">
            <a:extLst>
              <a:ext uri="{FF2B5EF4-FFF2-40B4-BE49-F238E27FC236}">
                <a16:creationId xmlns:a16="http://schemas.microsoft.com/office/drawing/2014/main" id="{E545F4D5-4135-4110-8640-A6433E8B0CFA}"/>
              </a:ext>
            </a:extLst>
          </p:cNvPr>
          <p:cNvSpPr>
            <a:spLocks noGrp="1"/>
          </p:cNvSpPr>
          <p:nvPr/>
        </p:nvSpPr>
        <p:spPr>
          <a:xfrm>
            <a:off x="381000" y="304800"/>
            <a:ext cx="1143000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000" b="0">
                <a:solidFill>
                  <a:srgbClr val="142D3D"/>
                </a:solidFill>
                <a:latin typeface="Georgia"/>
                <a:ea typeface="Georgia"/>
                <a:cs typeface="Georgia"/>
              </a:defRPr>
            </a:pPr>
            <a:r>
              <a:rPr sz="3000" b="0">
                <a:solidFill>
                  <a:srgbClr val="142D3D"/>
                </a:solidFill>
                <a:latin typeface="Georgia"/>
                <a:ea typeface="Georgia"/>
                <a:cs typeface="Georgia"/>
              </a:rPr>
              <a:t>«Новое дворянство» (джентри) и «старая аристократия»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8DC6431-B33B-4673-B597-0F5C8FAC8C6D}"/>
              </a:ext>
            </a:extLst>
          </p:cNvPr>
          <p:cNvSpPr>
            <a:spLocks noGrp="1"/>
          </p:cNvSpPr>
          <p:nvPr/>
        </p:nvSpPr>
        <p:spPr>
          <a:xfrm>
            <a:off x="381000" y="1314450"/>
            <a:ext cx="11430000" cy="9525"/>
          </a:xfrm>
          <a:prstGeom prst="rect">
            <a:avLst/>
          </a:prstGeom>
          <a:solidFill>
            <a:srgbClr val="A68A52"/>
          </a:solidFill>
          <a:ln w="0">
            <a:noFill/>
          </a:ln>
        </p:spPr>
      </p:sp>
      <p:sp>
        <p:nvSpPr>
          <p:cNvPr id="3" name="source-2">
            <a:extLst>
              <a:ext uri="{FF2B5EF4-FFF2-40B4-BE49-F238E27FC236}">
                <a16:creationId xmlns:a16="http://schemas.microsoft.com/office/drawing/2014/main" id="{D0002BE7-28F7-4DF1-9C62-FAE65F57F862}"/>
              </a:ext>
            </a:extLst>
          </p:cNvPr>
          <p:cNvSpPr>
            <a:spLocks noGrp="1"/>
          </p:cNvSpPr>
          <p:nvPr/>
        </p:nvSpPr>
        <p:spPr>
          <a:xfrm>
            <a:off x="381000" y="1638300"/>
            <a:ext cx="11430000" cy="1247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625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Появилось </a:t>
            </a:r>
            <a:r>
              <a:rPr sz="2625" b="1">
                <a:solidFill>
                  <a:srgbClr val="783F49"/>
                </a:solidFill>
                <a:latin typeface="Calibri"/>
                <a:ea typeface="Calibri"/>
                <a:cs typeface="Calibri"/>
              </a:rPr>
              <a:t>новое дворянство (джентри)</a:t>
            </a:r>
            <a:r>
              <a:rPr sz="2625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, которое занималось бизнесом и стремилось к власти, в отличие от старой знати.</a:t>
            </a:r>
          </a:p>
        </p:txBody>
      </p:sp>
      <p:sp>
        <p:nvSpPr>
          <p:cNvPr id="4" name="text-1">
            <a:extLst>
              <a:ext uri="{FF2B5EF4-FFF2-40B4-BE49-F238E27FC236}">
                <a16:creationId xmlns:a16="http://schemas.microsoft.com/office/drawing/2014/main" id="{87B39196-B4F4-4B1A-84BE-1FA9A26FCF01}"/>
              </a:ext>
            </a:extLst>
          </p:cNvPr>
          <p:cNvSpPr>
            <a:spLocks noGrp="1"/>
          </p:cNvSpPr>
          <p:nvPr/>
        </p:nvSpPr>
        <p:spPr>
          <a:xfrm>
            <a:off x="381000" y="3419475"/>
            <a:ext cx="7305675" cy="1504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700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700" b="1">
                <a:solidFill>
                  <a:srgbClr val="783F49"/>
                </a:solidFill>
                <a:latin typeface="Calibri"/>
                <a:ea typeface="Calibri"/>
                <a:cs typeface="Calibri"/>
              </a:rPr>
              <a:t>Джентри</a:t>
            </a:r>
            <a:r>
              <a:rPr sz="2700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 — дворяне, которые вели прибыльное хозяйство, торговали, вкладывали деньги в мануфактуры.</a:t>
            </a:r>
          </a:p>
        </p:txBody>
      </p:sp>
      <p:sp>
        <p:nvSpPr>
          <p:cNvPr id="5" name="text-2">
            <a:extLst>
              <a:ext uri="{FF2B5EF4-FFF2-40B4-BE49-F238E27FC236}">
                <a16:creationId xmlns:a16="http://schemas.microsoft.com/office/drawing/2014/main" id="{D27E1D68-16BC-49E5-9D2E-4284F3F57D22}"/>
              </a:ext>
            </a:extLst>
          </p:cNvPr>
          <p:cNvSpPr>
            <a:spLocks noGrp="1"/>
          </p:cNvSpPr>
          <p:nvPr/>
        </p:nvSpPr>
        <p:spPr>
          <a:xfrm>
            <a:off x="381000" y="5257800"/>
            <a:ext cx="7115175" cy="942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700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Они получали образование и влияли на парламент.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AF3EF4E-13D6-47FD-A94D-0122FBE20D4A}"/>
              </a:ext>
            </a:extLst>
          </p:cNvPr>
          <p:cNvSpPr>
            <a:spLocks noGrp="1"/>
          </p:cNvSpPr>
          <p:nvPr/>
        </p:nvSpPr>
        <p:spPr>
          <a:xfrm>
            <a:off x="7991475" y="3333750"/>
            <a:ext cx="3762375" cy="2895600"/>
          </a:xfrm>
          <a:prstGeom prst="rect">
            <a:avLst/>
          </a:prstGeom>
          <a:solidFill>
            <a:srgbClr val="304F45"/>
          </a:solidFill>
          <a:ln w="0">
            <a:noFill/>
          </a:ln>
        </p:spPr>
      </p:sp>
      <p:sp>
        <p:nvSpPr>
          <p:cNvPr id="7" name="text-3">
            <a:extLst>
              <a:ext uri="{FF2B5EF4-FFF2-40B4-BE49-F238E27FC236}">
                <a16:creationId xmlns:a16="http://schemas.microsoft.com/office/drawing/2014/main" id="{276B2799-D648-49B9-866E-6922A9403B26}"/>
              </a:ext>
            </a:extLst>
          </p:cNvPr>
          <p:cNvSpPr>
            <a:spLocks noGrp="1"/>
          </p:cNvSpPr>
          <p:nvPr/>
        </p:nvSpPr>
        <p:spPr>
          <a:xfrm>
            <a:off x="8286750" y="3819525"/>
            <a:ext cx="3171825" cy="2038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925" b="0">
                <a:solidFill>
                  <a:srgbClr val="FFFCF5"/>
                </a:solidFill>
                <a:latin typeface="Georgia"/>
                <a:ea typeface="Georgia"/>
                <a:cs typeface="Georgia"/>
              </a:defRPr>
            </a:pPr>
            <a:r>
              <a:rPr sz="2925" b="0">
                <a:solidFill>
                  <a:srgbClr val="FFFCF5"/>
                </a:solidFill>
                <a:latin typeface="Georgia"/>
                <a:ea typeface="Georgia"/>
                <a:cs typeface="Georgia"/>
              </a:rPr>
              <a:t>Старая аристократия теряла своё значение.</a:t>
            </a:r>
          </a:p>
        </p:txBody>
      </p:sp>
      <p:sp>
        <p:nvSpPr>
          <p:cNvPr id="8" name="signature">
            <a:extLst>
              <a:ext uri="{FF2B5EF4-FFF2-40B4-BE49-F238E27FC236}">
                <a16:creationId xmlns:a16="http://schemas.microsoft.com/office/drawing/2014/main" id="{E362925C-FD04-413B-9E80-ED6994C23304}"/>
              </a:ext>
            </a:extLst>
          </p:cNvPr>
          <p:cNvSpPr>
            <a:spLocks noGrp="1"/>
          </p:cNvSpPr>
          <p:nvPr/>
        </p:nvSpPr>
        <p:spPr>
          <a:xfrm>
            <a:off x="10153650" y="6524625"/>
            <a:ext cx="16573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>
                <a:solidFill>
                  <a:srgbClr val="766D5F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766D5F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1227805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ource-5">
            <a:extLst>
              <a:ext uri="{FF2B5EF4-FFF2-40B4-BE49-F238E27FC236}">
                <a16:creationId xmlns:a16="http://schemas.microsoft.com/office/drawing/2014/main" id="{9804E9CB-5F18-4FD7-8B1E-98420FBE29BA}"/>
              </a:ext>
            </a:extLst>
          </p:cNvPr>
          <p:cNvSpPr>
            <a:spLocks noGrp="1"/>
          </p:cNvSpPr>
          <p:nvPr/>
        </p:nvSpPr>
        <p:spPr>
          <a:xfrm>
            <a:off x="381000" y="304800"/>
            <a:ext cx="11430000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225" b="0">
                <a:solidFill>
                  <a:srgbClr val="142D3D"/>
                </a:solidFill>
                <a:latin typeface="Georgia"/>
                <a:ea typeface="Georgia"/>
                <a:cs typeface="Georgia"/>
              </a:defRPr>
            </a:pPr>
            <a:r>
              <a:rPr sz="3225" b="0">
                <a:solidFill>
                  <a:srgbClr val="142D3D"/>
                </a:solidFill>
                <a:latin typeface="Georgia"/>
                <a:ea typeface="Georgia"/>
                <a:cs typeface="Georgia"/>
              </a:rPr>
              <a:t>Приход Стюартов: Яков I и Карл I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FD9C97C-2BD5-4C07-A15F-9F01155D5B55}"/>
              </a:ext>
            </a:extLst>
          </p:cNvPr>
          <p:cNvSpPr>
            <a:spLocks noGrp="1"/>
          </p:cNvSpPr>
          <p:nvPr/>
        </p:nvSpPr>
        <p:spPr>
          <a:xfrm>
            <a:off x="381000" y="1200150"/>
            <a:ext cx="11430000" cy="9525"/>
          </a:xfrm>
          <a:prstGeom prst="rect">
            <a:avLst/>
          </a:prstGeom>
          <a:solidFill>
            <a:srgbClr val="A68A52"/>
          </a:solidFill>
          <a:ln w="0">
            <a:noFill/>
          </a:ln>
        </p:spPr>
      </p:sp>
      <p:sp>
        <p:nvSpPr>
          <p:cNvPr id="3" name="source-2">
            <a:extLst>
              <a:ext uri="{FF2B5EF4-FFF2-40B4-BE49-F238E27FC236}">
                <a16:creationId xmlns:a16="http://schemas.microsoft.com/office/drawing/2014/main" id="{2148A019-DE04-400D-8DDC-B633BCE7947A}"/>
              </a:ext>
            </a:extLst>
          </p:cNvPr>
          <p:cNvSpPr>
            <a:spLocks noGrp="1"/>
          </p:cNvSpPr>
          <p:nvPr/>
        </p:nvSpPr>
        <p:spPr>
          <a:xfrm>
            <a:off x="381000" y="1543050"/>
            <a:ext cx="11353800" cy="1133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 После смерти Елизаветы I к власти пришли </a:t>
            </a:r>
            <a:r>
              <a:rPr sz="2550" b="1">
                <a:solidFill>
                  <a:srgbClr val="783F49"/>
                </a:solidFill>
                <a:latin typeface="Calibri"/>
                <a:ea typeface="Calibri"/>
                <a:cs typeface="Calibri"/>
              </a:rPr>
              <a:t>Стюарты</a:t>
            </a:r>
            <a:r>
              <a:rPr sz="2550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, которые хотели править самовластно, но столкнулись с сопротивлением парламента.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91122" y="2962275"/>
            <a:ext cx="2113407" cy="3276600"/>
          </a:xfrm>
          <a:prstGeom prst="rect">
            <a:avLst/>
          </a:prstGeom>
        </p:spPr>
      </p:pic>
      <p:sp>
        <p:nvSpPr>
          <p:cNvPr id="5" name="text-1">
            <a:extLst>
              <a:ext uri="{FF2B5EF4-FFF2-40B4-BE49-F238E27FC236}">
                <a16:creationId xmlns:a16="http://schemas.microsoft.com/office/drawing/2014/main" id="{BFD16003-F4A2-4A06-A8B1-F44D0FCCFFC5}"/>
              </a:ext>
            </a:extLst>
          </p:cNvPr>
          <p:cNvSpPr>
            <a:spLocks noGrp="1"/>
          </p:cNvSpPr>
          <p:nvPr/>
        </p:nvSpPr>
        <p:spPr>
          <a:xfrm>
            <a:off x="3429000" y="2990850"/>
            <a:ext cx="823912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 Яков I (король Шотландии) унаследовал английский трон.</a:t>
            </a:r>
          </a:p>
        </p:txBody>
      </p:sp>
      <p:sp>
        <p:nvSpPr>
          <p:cNvPr id="6" name="text-2">
            <a:extLst>
              <a:ext uri="{FF2B5EF4-FFF2-40B4-BE49-F238E27FC236}">
                <a16:creationId xmlns:a16="http://schemas.microsoft.com/office/drawing/2014/main" id="{0FC46C99-22AF-41F0-83C4-995DA82B2D39}"/>
              </a:ext>
            </a:extLst>
          </p:cNvPr>
          <p:cNvSpPr>
            <a:spLocks noGrp="1"/>
          </p:cNvSpPr>
          <p:nvPr/>
        </p:nvSpPr>
        <p:spPr>
          <a:xfrm>
            <a:off x="3429000" y="3800475"/>
            <a:ext cx="823912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Короли постоянно нуждались в деньгах, но парламент отказывал им в налогах.</a:t>
            </a:r>
          </a:p>
        </p:txBody>
      </p:sp>
      <p:sp>
        <p:nvSpPr>
          <p:cNvPr id="7" name="text-3">
            <a:extLst>
              <a:ext uri="{FF2B5EF4-FFF2-40B4-BE49-F238E27FC236}">
                <a16:creationId xmlns:a16="http://schemas.microsoft.com/office/drawing/2014/main" id="{EABFE9FE-2E1C-41C6-AFE3-D9E27B9C4437}"/>
              </a:ext>
            </a:extLst>
          </p:cNvPr>
          <p:cNvSpPr>
            <a:spLocks noGrp="1"/>
          </p:cNvSpPr>
          <p:nvPr/>
        </p:nvSpPr>
        <p:spPr>
          <a:xfrm>
            <a:off x="3429000" y="5010150"/>
            <a:ext cx="8239125" cy="1171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Они пытались вводить налоги без разрешения парламента, что вызывало гнев.</a:t>
            </a:r>
          </a:p>
        </p:txBody>
      </p:sp>
      <p:sp>
        <p:nvSpPr>
          <p:cNvPr id="8" name="signature">
            <a:extLst>
              <a:ext uri="{FF2B5EF4-FFF2-40B4-BE49-F238E27FC236}">
                <a16:creationId xmlns:a16="http://schemas.microsoft.com/office/drawing/2014/main" id="{8E2B74DF-AE1F-419D-B684-BB3E6A4610EE}"/>
              </a:ext>
            </a:extLst>
          </p:cNvPr>
          <p:cNvSpPr>
            <a:spLocks noGrp="1"/>
          </p:cNvSpPr>
          <p:nvPr/>
        </p:nvSpPr>
        <p:spPr>
          <a:xfrm>
            <a:off x="10153650" y="6524625"/>
            <a:ext cx="16573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>
                <a:solidFill>
                  <a:srgbClr val="766D5F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766D5F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6157743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ource-4">
            <a:extLst>
              <a:ext uri="{FF2B5EF4-FFF2-40B4-BE49-F238E27FC236}">
                <a16:creationId xmlns:a16="http://schemas.microsoft.com/office/drawing/2014/main" id="{085FD275-FDBB-43FC-9F6B-9798A9D71901}"/>
              </a:ext>
            </a:extLst>
          </p:cNvPr>
          <p:cNvSpPr>
            <a:spLocks noGrp="1"/>
          </p:cNvSpPr>
          <p:nvPr/>
        </p:nvSpPr>
        <p:spPr>
          <a:xfrm>
            <a:off x="381000" y="304800"/>
            <a:ext cx="1143000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225" b="0">
                <a:solidFill>
                  <a:srgbClr val="142D3D"/>
                </a:solidFill>
                <a:latin typeface="Georgia"/>
                <a:ea typeface="Georgia"/>
                <a:cs typeface="Georgia"/>
              </a:defRPr>
            </a:pPr>
            <a:r>
              <a:rPr sz="3225" b="0">
                <a:solidFill>
                  <a:srgbClr val="142D3D"/>
                </a:solidFill>
                <a:latin typeface="Georgia"/>
                <a:ea typeface="Georgia"/>
                <a:cs typeface="Georgia"/>
              </a:rPr>
              <a:t>Рост конфликта: Король vs Парламент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64F7332-B9EF-4855-BD22-9E9C0F6C38F5}"/>
              </a:ext>
            </a:extLst>
          </p:cNvPr>
          <p:cNvSpPr>
            <a:spLocks noGrp="1"/>
          </p:cNvSpPr>
          <p:nvPr/>
        </p:nvSpPr>
        <p:spPr>
          <a:xfrm>
            <a:off x="381000" y="1200150"/>
            <a:ext cx="11430000" cy="9525"/>
          </a:xfrm>
          <a:prstGeom prst="rect">
            <a:avLst/>
          </a:prstGeom>
          <a:solidFill>
            <a:srgbClr val="A68A52"/>
          </a:solidFill>
          <a:ln w="0">
            <a:noFill/>
          </a:ln>
        </p:spPr>
      </p:sp>
      <p:sp>
        <p:nvSpPr>
          <p:cNvPr id="3" name="source-3">
            <a:extLst>
              <a:ext uri="{FF2B5EF4-FFF2-40B4-BE49-F238E27FC236}">
                <a16:creationId xmlns:a16="http://schemas.microsoft.com/office/drawing/2014/main" id="{C6E92F87-E5E5-4581-9298-D3183F6E59B1}"/>
              </a:ext>
            </a:extLst>
          </p:cNvPr>
          <p:cNvSpPr>
            <a:spLocks noGrp="1"/>
          </p:cNvSpPr>
          <p:nvPr/>
        </p:nvSpPr>
        <p:spPr>
          <a:xfrm>
            <a:off x="381000" y="1543050"/>
            <a:ext cx="11410950" cy="1181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 Недовольство политикой Стюартов, их фаворитами и нарушением традиций привело к </a:t>
            </a:r>
            <a:r>
              <a:rPr sz="2550" b="1">
                <a:solidFill>
                  <a:srgbClr val="783F49"/>
                </a:solidFill>
                <a:latin typeface="Calibri"/>
                <a:ea typeface="Calibri"/>
                <a:cs typeface="Calibri"/>
              </a:rPr>
              <a:t>росту авторитета парламента.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81000" y="3252343"/>
            <a:ext cx="1733550" cy="233451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315075" y="3343603"/>
            <a:ext cx="1733550" cy="2151993"/>
          </a:xfrm>
          <a:prstGeom prst="rect">
            <a:avLst/>
          </a:prstGeom>
        </p:spPr>
      </p:pic>
      <p:sp>
        <p:nvSpPr>
          <p:cNvPr id="6" name="text-1">
            <a:extLst>
              <a:ext uri="{FF2B5EF4-FFF2-40B4-BE49-F238E27FC236}">
                <a16:creationId xmlns:a16="http://schemas.microsoft.com/office/drawing/2014/main" id="{1FE206F6-2A10-4316-9F7F-C03290D9523D}"/>
              </a:ext>
            </a:extLst>
          </p:cNvPr>
          <p:cNvSpPr>
            <a:spLocks noGrp="1"/>
          </p:cNvSpPr>
          <p:nvPr/>
        </p:nvSpPr>
        <p:spPr>
          <a:xfrm>
            <a:off x="2390775" y="3209925"/>
            <a:ext cx="3467100" cy="1885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75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475" b="1">
                <a:solidFill>
                  <a:srgbClr val="783F49"/>
                </a:solidFill>
                <a:latin typeface="Calibri"/>
                <a:ea typeface="Calibri"/>
                <a:cs typeface="Calibri"/>
              </a:rPr>
              <a:t>Якова I</a:t>
            </a:r>
            <a:r>
              <a:rPr sz="2475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 считали чужеземцем, не знающим английских обычаев.</a:t>
            </a:r>
          </a:p>
        </p:txBody>
      </p:sp>
      <p:sp>
        <p:nvSpPr>
          <p:cNvPr id="7" name="text-2">
            <a:extLst>
              <a:ext uri="{FF2B5EF4-FFF2-40B4-BE49-F238E27FC236}">
                <a16:creationId xmlns:a16="http://schemas.microsoft.com/office/drawing/2014/main" id="{408CCC32-0B32-4691-89BC-B4762F1AD680}"/>
              </a:ext>
            </a:extLst>
          </p:cNvPr>
          <p:cNvSpPr>
            <a:spLocks noGrp="1"/>
          </p:cNvSpPr>
          <p:nvPr/>
        </p:nvSpPr>
        <p:spPr>
          <a:xfrm>
            <a:off x="8305800" y="3209925"/>
            <a:ext cx="3438525" cy="1885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75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475" b="1">
                <a:solidFill>
                  <a:srgbClr val="783F49"/>
                </a:solidFill>
                <a:latin typeface="Calibri"/>
                <a:ea typeface="Calibri"/>
                <a:cs typeface="Calibri"/>
              </a:rPr>
              <a:t>Карла I</a:t>
            </a:r>
            <a:r>
              <a:rPr sz="2475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 опасались из-за его католической жены.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2A76666-EC34-4085-AA45-C4EE6CAC287B}"/>
              </a:ext>
            </a:extLst>
          </p:cNvPr>
          <p:cNvSpPr>
            <a:spLocks noGrp="1"/>
          </p:cNvSpPr>
          <p:nvPr/>
        </p:nvSpPr>
        <p:spPr>
          <a:xfrm>
            <a:off x="381000" y="5705475"/>
            <a:ext cx="11382375" cy="9525"/>
          </a:xfrm>
          <a:prstGeom prst="rect">
            <a:avLst/>
          </a:prstGeom>
          <a:solidFill>
            <a:srgbClr val="A68A52"/>
          </a:solidFill>
          <a:ln w="0">
            <a:noFill/>
          </a:ln>
        </p:spPr>
      </p:sp>
      <p:sp>
        <p:nvSpPr>
          <p:cNvPr id="9" name="text-3">
            <a:extLst>
              <a:ext uri="{FF2B5EF4-FFF2-40B4-BE49-F238E27FC236}">
                <a16:creationId xmlns:a16="http://schemas.microsoft.com/office/drawing/2014/main" id="{1CABC279-2CC6-42AC-918A-B3963E9F977B}"/>
              </a:ext>
            </a:extLst>
          </p:cNvPr>
          <p:cNvSpPr>
            <a:spLocks noGrp="1"/>
          </p:cNvSpPr>
          <p:nvPr/>
        </p:nvSpPr>
        <p:spPr>
          <a:xfrm>
            <a:off x="381000" y="5876925"/>
            <a:ext cx="5381625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13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1913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Народ был недоволен всесильными фаворитами, как герцог Бекингем.</a:t>
            </a:r>
          </a:p>
        </p:txBody>
      </p:sp>
      <p:sp>
        <p:nvSpPr>
          <p:cNvPr id="10" name="text-4">
            <a:extLst>
              <a:ext uri="{FF2B5EF4-FFF2-40B4-BE49-F238E27FC236}">
                <a16:creationId xmlns:a16="http://schemas.microsoft.com/office/drawing/2014/main" id="{6334A668-7223-4E77-8D91-3039ECEE192D}"/>
              </a:ext>
            </a:extLst>
          </p:cNvPr>
          <p:cNvSpPr>
            <a:spLocks noGrp="1"/>
          </p:cNvSpPr>
          <p:nvPr/>
        </p:nvSpPr>
        <p:spPr>
          <a:xfrm>
            <a:off x="6381750" y="5876925"/>
            <a:ext cx="5362575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13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1913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Парламент стал защитником прав и свобод англичан.</a:t>
            </a:r>
          </a:p>
        </p:txBody>
      </p:sp>
      <p:sp>
        <p:nvSpPr>
          <p:cNvPr id="11" name="signature">
            <a:extLst>
              <a:ext uri="{FF2B5EF4-FFF2-40B4-BE49-F238E27FC236}">
                <a16:creationId xmlns:a16="http://schemas.microsoft.com/office/drawing/2014/main" id="{D96673F9-D0CE-4863-83AF-6BDCE4B9A03F}"/>
              </a:ext>
            </a:extLst>
          </p:cNvPr>
          <p:cNvSpPr>
            <a:spLocks noGrp="1"/>
          </p:cNvSpPr>
          <p:nvPr/>
        </p:nvSpPr>
        <p:spPr>
          <a:xfrm>
            <a:off x="10153650" y="6524625"/>
            <a:ext cx="16573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>
                <a:solidFill>
                  <a:srgbClr val="766D5F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766D5F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3710896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ource-4">
            <a:extLst>
              <a:ext uri="{FF2B5EF4-FFF2-40B4-BE49-F238E27FC236}">
                <a16:creationId xmlns:a16="http://schemas.microsoft.com/office/drawing/2014/main" id="{A57A5A2E-8D45-4BB4-8608-6591EB5C81FA}"/>
              </a:ext>
            </a:extLst>
          </p:cNvPr>
          <p:cNvSpPr>
            <a:spLocks noGrp="1"/>
          </p:cNvSpPr>
          <p:nvPr/>
        </p:nvSpPr>
        <p:spPr>
          <a:xfrm>
            <a:off x="381000" y="304800"/>
            <a:ext cx="1143000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150" b="0">
                <a:solidFill>
                  <a:srgbClr val="142D3D"/>
                </a:solidFill>
                <a:latin typeface="Georgia"/>
                <a:ea typeface="Georgia"/>
                <a:cs typeface="Georgia"/>
              </a:defRPr>
            </a:pPr>
            <a:r>
              <a:rPr sz="3150" b="0">
                <a:solidFill>
                  <a:srgbClr val="142D3D"/>
                </a:solidFill>
                <a:latin typeface="Georgia"/>
                <a:ea typeface="Georgia"/>
                <a:cs typeface="Georgia"/>
              </a:rPr>
              <a:t>Итоги: На пороге гражданской войны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5E40B22-4630-4EF4-852D-F154F426F931}"/>
              </a:ext>
            </a:extLst>
          </p:cNvPr>
          <p:cNvSpPr>
            <a:spLocks noGrp="1"/>
          </p:cNvSpPr>
          <p:nvPr/>
        </p:nvSpPr>
        <p:spPr>
          <a:xfrm>
            <a:off x="381000" y="1314450"/>
            <a:ext cx="11430000" cy="9525"/>
          </a:xfrm>
          <a:prstGeom prst="rect">
            <a:avLst/>
          </a:prstGeom>
          <a:solidFill>
            <a:srgbClr val="A68A52"/>
          </a:solidFill>
          <a:ln w="0">
            <a:noFill/>
          </a:ln>
        </p:spPr>
      </p:sp>
      <p:sp>
        <p:nvSpPr>
          <p:cNvPr id="3" name="source-2">
            <a:extLst>
              <a:ext uri="{FF2B5EF4-FFF2-40B4-BE49-F238E27FC236}">
                <a16:creationId xmlns:a16="http://schemas.microsoft.com/office/drawing/2014/main" id="{0EE41663-D10E-448B-B70A-4121F7A6CE77}"/>
              </a:ext>
            </a:extLst>
          </p:cNvPr>
          <p:cNvSpPr>
            <a:spLocks noGrp="1"/>
          </p:cNvSpPr>
          <p:nvPr/>
        </p:nvSpPr>
        <p:spPr>
          <a:xfrm>
            <a:off x="381000" y="1628775"/>
            <a:ext cx="11410950" cy="1209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625" b="0">
                <a:solidFill>
                  <a:srgbClr val="142D3D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 К середине XVII века противоречия между </a:t>
            </a:r>
            <a:r>
              <a:rPr sz="2625" b="1">
                <a:solidFill>
                  <a:srgbClr val="783F49"/>
                </a:solidFill>
                <a:latin typeface="Calibri"/>
                <a:ea typeface="Calibri"/>
                <a:cs typeface="Calibri"/>
              </a:rPr>
              <a:t>королём</a:t>
            </a:r>
            <a:r>
              <a:rPr sz="2625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, желавшим неограниченной власти, и </a:t>
            </a:r>
            <a:r>
              <a:rPr sz="2625" b="1">
                <a:solidFill>
                  <a:srgbClr val="783F49"/>
                </a:solidFill>
                <a:latin typeface="Calibri"/>
                <a:ea typeface="Calibri"/>
                <a:cs typeface="Calibri"/>
              </a:rPr>
              <a:t>парламентом</a:t>
            </a:r>
            <a:r>
              <a:rPr sz="2625" b="0">
                <a:solidFill>
                  <a:srgbClr val="142D3D"/>
                </a:solidFill>
                <a:latin typeface="Calibri"/>
                <a:ea typeface="Calibri"/>
                <a:cs typeface="Calibri"/>
              </a:rPr>
              <a:t>, защищавшим традиционные права, достигли пика.</a:t>
            </a:r>
          </a:p>
        </p:txBody>
      </p:sp>
      <p:sp>
        <p:nvSpPr>
          <p:cNvPr id="4" name="source-3">
            <a:extLst>
              <a:ext uri="{FF2B5EF4-FFF2-40B4-BE49-F238E27FC236}">
                <a16:creationId xmlns:a16="http://schemas.microsoft.com/office/drawing/2014/main" id="{D61BACBC-01F8-458B-877D-259A344C59E6}"/>
              </a:ext>
            </a:extLst>
          </p:cNvPr>
          <p:cNvSpPr>
            <a:spLocks noGrp="1"/>
          </p:cNvSpPr>
          <p:nvPr/>
        </p:nvSpPr>
        <p:spPr>
          <a:xfrm>
            <a:off x="381000" y="3324225"/>
            <a:ext cx="539115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75" b="0">
                <a:solidFill>
                  <a:srgbClr val="304F45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304F45"/>
                </a:solidFill>
                <a:latin typeface="Calibri"/>
                <a:ea typeface="Calibri"/>
                <a:cs typeface="Calibri"/>
              </a:rPr>
              <a:t>Англия стала сильной экономической державой.</a:t>
            </a:r>
          </a:p>
        </p:txBody>
      </p:sp>
      <p:sp>
        <p:nvSpPr>
          <p:cNvPr id="5" name="source-5">
            <a:extLst>
              <a:ext uri="{FF2B5EF4-FFF2-40B4-BE49-F238E27FC236}">
                <a16:creationId xmlns:a16="http://schemas.microsoft.com/office/drawing/2014/main" id="{CD9F44A1-A2B8-4E5E-92CF-DC859CEFB84F}"/>
              </a:ext>
            </a:extLst>
          </p:cNvPr>
          <p:cNvSpPr>
            <a:spLocks noGrp="1"/>
          </p:cNvSpPr>
          <p:nvPr/>
        </p:nvSpPr>
        <p:spPr>
          <a:xfrm>
            <a:off x="6400800" y="3324225"/>
            <a:ext cx="5391150" cy="1019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75" b="0">
                <a:solidFill>
                  <a:srgbClr val="304F45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304F45"/>
                </a:solidFill>
                <a:latin typeface="Calibri"/>
                <a:ea typeface="Calibri"/>
                <a:cs typeface="Calibri"/>
              </a:rPr>
              <a:t>Сложилось влиятельное «новое дворянство» и богатые горожане.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82A2241-F5B7-4F1B-BEFA-232072AFE114}"/>
              </a:ext>
            </a:extLst>
          </p:cNvPr>
          <p:cNvSpPr>
            <a:spLocks noGrp="1"/>
          </p:cNvSpPr>
          <p:nvPr/>
        </p:nvSpPr>
        <p:spPr>
          <a:xfrm>
            <a:off x="381000" y="4486275"/>
            <a:ext cx="11382375" cy="9525"/>
          </a:xfrm>
          <a:prstGeom prst="rect">
            <a:avLst/>
          </a:prstGeom>
          <a:solidFill>
            <a:srgbClr val="A68A52"/>
          </a:solidFill>
          <a:ln w="0">
            <a:noFill/>
          </a:ln>
        </p:spPr>
      </p:sp>
      <p:sp>
        <p:nvSpPr>
          <p:cNvPr id="7" name="source-6">
            <a:extLst>
              <a:ext uri="{FF2B5EF4-FFF2-40B4-BE49-F238E27FC236}">
                <a16:creationId xmlns:a16="http://schemas.microsoft.com/office/drawing/2014/main" id="{26040042-1E36-4938-9BA4-3A84417CF7A5}"/>
              </a:ext>
            </a:extLst>
          </p:cNvPr>
          <p:cNvSpPr>
            <a:spLocks noGrp="1"/>
          </p:cNvSpPr>
          <p:nvPr/>
        </p:nvSpPr>
        <p:spPr>
          <a:xfrm>
            <a:off x="381000" y="4714875"/>
            <a:ext cx="5391150" cy="1019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75" b="0">
                <a:solidFill>
                  <a:srgbClr val="783F49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783F49"/>
                </a:solidFill>
                <a:latin typeface="Calibri"/>
                <a:ea typeface="Calibri"/>
                <a:cs typeface="Calibri"/>
              </a:rPr>
              <a:t>Пуританское движение стало мощной оппозицией.</a:t>
            </a:r>
          </a:p>
        </p:txBody>
      </p:sp>
      <p:sp>
        <p:nvSpPr>
          <p:cNvPr id="8" name="source-7">
            <a:extLst>
              <a:ext uri="{FF2B5EF4-FFF2-40B4-BE49-F238E27FC236}">
                <a16:creationId xmlns:a16="http://schemas.microsoft.com/office/drawing/2014/main" id="{2E0D7C97-9E8B-4358-AEAF-28382628ECCF}"/>
              </a:ext>
            </a:extLst>
          </p:cNvPr>
          <p:cNvSpPr>
            <a:spLocks noGrp="1"/>
          </p:cNvSpPr>
          <p:nvPr/>
        </p:nvSpPr>
        <p:spPr>
          <a:xfrm>
            <a:off x="6400800" y="4714875"/>
            <a:ext cx="539115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75" b="0">
                <a:solidFill>
                  <a:srgbClr val="783F49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783F49"/>
                </a:solidFill>
                <a:latin typeface="Calibri"/>
                <a:ea typeface="Calibri"/>
                <a:cs typeface="Calibri"/>
              </a:rPr>
              <a:t>Власть Стюартов потеряла авторитет.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70A7B74-2DA5-4606-9B44-C4E16986953C}"/>
              </a:ext>
            </a:extLst>
          </p:cNvPr>
          <p:cNvSpPr>
            <a:spLocks noGrp="1"/>
          </p:cNvSpPr>
          <p:nvPr/>
        </p:nvSpPr>
        <p:spPr>
          <a:xfrm>
            <a:off x="381000" y="5762625"/>
            <a:ext cx="11382375" cy="619125"/>
          </a:xfrm>
          <a:prstGeom prst="rect">
            <a:avLst/>
          </a:prstGeom>
          <a:solidFill>
            <a:srgbClr val="142D3D"/>
          </a:solidFill>
          <a:ln w="0">
            <a:noFill/>
          </a:ln>
        </p:spPr>
      </p:sp>
      <p:sp>
        <p:nvSpPr>
          <p:cNvPr id="10" name="source-8">
            <a:extLst>
              <a:ext uri="{FF2B5EF4-FFF2-40B4-BE49-F238E27FC236}">
                <a16:creationId xmlns:a16="http://schemas.microsoft.com/office/drawing/2014/main" id="{6DD4BD9F-BCDD-42A4-80B3-598EA8619C7F}"/>
              </a:ext>
            </a:extLst>
          </p:cNvPr>
          <p:cNvSpPr>
            <a:spLocks noGrp="1"/>
          </p:cNvSpPr>
          <p:nvPr/>
        </p:nvSpPr>
        <p:spPr>
          <a:xfrm>
            <a:off x="571500" y="5867400"/>
            <a:ext cx="109728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1">
                <a:solidFill>
                  <a:srgbClr val="FFFCF5"/>
                </a:solidFill>
                <a:latin typeface="Calibri"/>
                <a:ea typeface="Calibri"/>
                <a:cs typeface="Calibri"/>
              </a:defRPr>
            </a:pPr>
            <a:r>
              <a:rPr sz="2100" b="1">
                <a:solidFill>
                  <a:srgbClr val="FFFCF5"/>
                </a:solidFill>
                <a:latin typeface="Calibri"/>
                <a:ea typeface="Calibri"/>
                <a:cs typeface="Calibri"/>
              </a:rPr>
              <a:t> Вывод: Страна стояла на пороге гражданской войны и революции.</a:t>
            </a:r>
          </a:p>
        </p:txBody>
      </p:sp>
      <p:sp>
        <p:nvSpPr>
          <p:cNvPr id="11" name="signature">
            <a:extLst>
              <a:ext uri="{FF2B5EF4-FFF2-40B4-BE49-F238E27FC236}">
                <a16:creationId xmlns:a16="http://schemas.microsoft.com/office/drawing/2014/main" id="{C9A08C25-896F-4EE3-A984-68CA81B9F49C}"/>
              </a:ext>
            </a:extLst>
          </p:cNvPr>
          <p:cNvSpPr>
            <a:spLocks noGrp="1"/>
          </p:cNvSpPr>
          <p:nvPr/>
        </p:nvSpPr>
        <p:spPr>
          <a:xfrm>
            <a:off x="10153650" y="6524625"/>
            <a:ext cx="16573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>
                <a:solidFill>
                  <a:srgbClr val="766D5F"/>
                </a:solidFill>
                <a:latin typeface="Calibri"/>
                <a:ea typeface="Calibri"/>
                <a:cs typeface="Calibri"/>
              </a:defRPr>
            </a:pPr>
            <a:r>
              <a:rPr sz="1100" b="0">
                <a:solidFill>
                  <a:srgbClr val="766D5F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534036434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898</Words>
  <Application>Microsoft Office PowerPoint</Application>
  <DocSecurity>0</DocSecurity>
  <PresentationFormat>Широкоэкранный</PresentationFormat>
  <Paragraphs>92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Aptos</vt:lpstr>
      <vt:lpstr>Calibri</vt:lpstr>
      <vt:lpstr>Georgia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100ballnik.com</dc:creator>
  <cp:lastModifiedBy>Mendal</cp:lastModifiedBy>
  <cp:revision>1</cp:revision>
  <dcterms:created xsi:type="dcterms:W3CDTF">2026-09-27T08:29:15Z</dcterms:created>
  <dcterms:modified xsi:type="dcterms:W3CDTF">2026-09-27T10:43:43Z</dcterms:modified>
</cp:coreProperties>
</file>