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  <p:sldId id="262" r:id="rId5"/>
    <p:sldId id="258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>
        <p:scale>
          <a:sx n="59" d="100"/>
          <a:sy n="59" d="100"/>
        </p:scale>
        <p:origin x="114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DE4CFE-BD5D-C646-0080-95444D556A03}"/>
              </a:ext>
            </a:extLst>
          </p:cNvPr>
          <p:cNvSpPr txBox="1"/>
          <p:nvPr/>
        </p:nvSpPr>
        <p:spPr>
          <a:xfrm>
            <a:off x="2609308" y="609600"/>
            <a:ext cx="6973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ДАВАЙТЕ ВСПОМНИМ!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7CA764-BB1A-A305-F9F6-7DD743925F72}"/>
              </a:ext>
            </a:extLst>
          </p:cNvPr>
          <p:cNvSpPr txBox="1"/>
          <p:nvPr/>
        </p:nvSpPr>
        <p:spPr>
          <a:xfrm>
            <a:off x="396240" y="1659285"/>
            <a:ext cx="1161288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Arial Black" panose="020B0A04020102020204" pitchFamily="34" charset="0"/>
              </a:rPr>
              <a:t>1 . Ребята, мы с вами начали путешествие по древним цивилизациям. Вспомните, какая древняя страна стала нашей первой остановкой? </a:t>
            </a:r>
          </a:p>
          <a:p>
            <a:endParaRPr lang="ru-RU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000000"/>
                </a:solidFill>
                <a:latin typeface="Arial Black" panose="020B0A04020102020204" pitchFamily="34" charset="0"/>
              </a:rPr>
              <a:t>2. Где располагался Древний Египет? </a:t>
            </a:r>
          </a:p>
          <a:p>
            <a:endParaRPr lang="ru-RU" sz="2800" dirty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000000"/>
                </a:solidFill>
                <a:latin typeface="Arial Black" panose="020B0A04020102020204" pitchFamily="34" charset="0"/>
              </a:rPr>
              <a:t>3. Почему именно в долинах великих рек возникали первые государства? </a:t>
            </a: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BFB3D9DE-6500-67FD-3FEE-3416DB1D2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80" b="94634" l="10000" r="90000">
                        <a14:foregroundMark x1="43043" y1="7967" x2="47935" y2="7642"/>
                        <a14:foregroundMark x1="62283" y1="75935" x2="52935" y2="94634"/>
                        <a14:foregroundMark x1="71413" y1="48293" x2="66522" y2="48293"/>
                        <a14:foregroundMark x1="38152" y1="52520" x2="43696" y2="52520"/>
                        <a14:foregroundMark x1="43696" y1="52520" x2="44891" y2="52520"/>
                        <a14:foregroundMark x1="37283" y1="54797" x2="32935" y2="580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692" y="4882243"/>
            <a:ext cx="2720500" cy="181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492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51E6A-F834-DC0F-39F7-BBB6AA0E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8785CF-6C04-9EF0-D355-01D15DF3AE39}"/>
              </a:ext>
            </a:extLst>
          </p:cNvPr>
          <p:cNvSpPr txBox="1"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ПРОДОЛЖАЕМ СВОЁ ПУТЕШЕСТВИЕ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E4ACE6-9844-8BAD-0F45-6ACFEAEB5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1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195360-63A7-E4A2-BD68-FB8E14192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00" b="99000" l="10000" r="90000">
                        <a14:foregroundMark x1="75000" y1="7333" x2="78152" y2="3000"/>
                        <a14:foregroundMark x1="33804" y1="89000" x2="36630" y2="96167"/>
                        <a14:foregroundMark x1="66522" y1="99000" x2="65978" y2="95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8820" y="4479896"/>
            <a:ext cx="1882140" cy="122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57997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62B623-C29A-E1CB-2C6F-0FD1DF3C1138}"/>
              </a:ext>
            </a:extLst>
          </p:cNvPr>
          <p:cNvSpPr txBox="1"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ПРОДОЛЖАЕМ СВОЁ ПУТЕШЕСТВИЕ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5949DC-7532-70AB-7B6B-53C663B43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1063" y="-772753"/>
            <a:ext cx="14839666" cy="84035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D5CF1D-C7C4-35E4-91EC-24F9904DF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658" y="1404877"/>
            <a:ext cx="1401504" cy="91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11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34FCE2A-1235-9EF7-F333-8C66076D1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8" b="16816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9F0C71-2C21-0F32-EE35-EA7113D00AA5}"/>
              </a:ext>
            </a:extLst>
          </p:cNvPr>
          <p:cNvSpPr txBox="1"/>
          <p:nvPr/>
        </p:nvSpPr>
        <p:spPr>
          <a:xfrm>
            <a:off x="746760" y="2921168"/>
            <a:ext cx="1091184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узнать, куда же мы попали, отгадайте загадку: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«Две реки-сестрицы с гор текут, а между ними жизнь кипит».</a:t>
            </a:r>
          </a:p>
        </p:txBody>
      </p:sp>
    </p:spTree>
    <p:extLst>
      <p:ext uri="{BB962C8B-B14F-4D97-AF65-F5344CB8AC3E}">
        <p14:creationId xmlns:p14="http://schemas.microsoft.com/office/powerpoint/2010/main" val="165421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CB0E506-9C6F-6CEE-1192-28366D5C4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>
            <a:fillRect/>
          </a:stretch>
        </p:blipFill>
        <p:spPr bwMode="auto">
          <a:xfrm>
            <a:off x="-1504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9665D5-E59F-7203-7D46-1C9E9BBA7139}"/>
              </a:ext>
            </a:extLst>
          </p:cNvPr>
          <p:cNvSpPr txBox="1"/>
          <p:nvPr/>
        </p:nvSpPr>
        <p:spPr>
          <a:xfrm>
            <a:off x="944880" y="563880"/>
            <a:ext cx="9918100" cy="1569660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ВОЗНИКНОВЕНИЕ ПЕРВЫХ ГОСУДАРСТВ </a:t>
            </a:r>
          </a:p>
          <a:p>
            <a:pPr algn="ctr"/>
            <a:r>
              <a:rPr lang="ru-RU" sz="3200" dirty="0">
                <a:latin typeface="Arial Black" panose="020B0A04020102020204" pitchFamily="34" charset="0"/>
              </a:rPr>
              <a:t>В ДРЕВНЕМ МЕЖДУРЕЧЬЕ </a:t>
            </a:r>
          </a:p>
          <a:p>
            <a:pPr algn="ctr"/>
            <a:r>
              <a:rPr lang="ru-RU" sz="3200" dirty="0">
                <a:latin typeface="Arial Black" panose="020B0A04020102020204" pitchFamily="34" charset="0"/>
              </a:rPr>
              <a:t>§ 11</a:t>
            </a:r>
          </a:p>
        </p:txBody>
      </p:sp>
    </p:spTree>
    <p:extLst>
      <p:ext uri="{BB962C8B-B14F-4D97-AF65-F5344CB8AC3E}">
        <p14:creationId xmlns:p14="http://schemas.microsoft.com/office/powerpoint/2010/main" val="141579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14AD45-CCD0-87A8-0777-E37F6FED8251}"/>
              </a:ext>
            </a:extLst>
          </p:cNvPr>
          <p:cNvSpPr txBox="1"/>
          <p:nvPr/>
        </p:nvSpPr>
        <p:spPr>
          <a:xfrm>
            <a:off x="273504" y="239877"/>
            <a:ext cx="6098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ПЕРВЫЕ ГОСУДАРСТВА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71A8BC-D88D-0AAE-4F07-4AF1ABDC7781}"/>
              </a:ext>
            </a:extLst>
          </p:cNvPr>
          <p:cNvSpPr txBox="1"/>
          <p:nvPr/>
        </p:nvSpPr>
        <p:spPr>
          <a:xfrm>
            <a:off x="273504" y="1166842"/>
            <a:ext cx="496796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государства образовались в  Междуречье на рубеже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4-го  — 3-го  тысячелетий до н. э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были города-государства  — каждое из них было небольшим, включало несколько поселений и имело центром один крупный город.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Важными в  Междуречье были города-государства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Киш, Ур,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Уру́к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Лага́ш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DF3BBB1-0DD4-683C-B484-BA1DC9329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942" y="951050"/>
            <a:ext cx="6388554" cy="461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85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A117DAD-4A56-B123-FD6C-71843196C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3" y="1056290"/>
            <a:ext cx="6999889" cy="524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D834CB-3F34-B572-6DF6-0FDF44801587}"/>
              </a:ext>
            </a:extLst>
          </p:cNvPr>
          <p:cNvSpPr txBox="1"/>
          <p:nvPr/>
        </p:nvSpPr>
        <p:spPr>
          <a:xfrm>
            <a:off x="859336" y="197850"/>
            <a:ext cx="6006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РАБОТА С КАРТОЙ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6B0A7-7098-A241-907A-FBBB154C0278}"/>
              </a:ext>
            </a:extLst>
          </p:cNvPr>
          <p:cNvSpPr txBox="1"/>
          <p:nvPr/>
        </p:nvSpPr>
        <p:spPr>
          <a:xfrm>
            <a:off x="7476735" y="2480919"/>
            <a:ext cx="47152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 НА КАРТЕ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Реки – Тигр и Ефрат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– Ур,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Урук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Киш </a:t>
            </a:r>
          </a:p>
        </p:txBody>
      </p:sp>
    </p:spTree>
    <p:extLst>
      <p:ext uri="{BB962C8B-B14F-4D97-AF65-F5344CB8AC3E}">
        <p14:creationId xmlns:p14="http://schemas.microsoft.com/office/powerpoint/2010/main" val="846086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F1DEE8-24AA-160C-1B7D-7A181F65CC0A}"/>
              </a:ext>
            </a:extLst>
          </p:cNvPr>
          <p:cNvSpPr txBox="1"/>
          <p:nvPr/>
        </p:nvSpPr>
        <p:spPr>
          <a:xfrm>
            <a:off x="174171" y="5327108"/>
            <a:ext cx="120178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 Междуречье из-за отсутствия лесов и камня постройки возводили из глиняных кирпичей. За деревом ценных пород снаряжали походы в горы на северо-восток или закупали его.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B13612-BD10-D536-534D-1CD0FAE27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35" y="842283"/>
            <a:ext cx="11141529" cy="416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D45D54-BBCB-56B7-8F13-EF28D8DBF65F}"/>
              </a:ext>
            </a:extLst>
          </p:cNvPr>
          <p:cNvSpPr txBox="1"/>
          <p:nvPr/>
        </p:nvSpPr>
        <p:spPr>
          <a:xfrm>
            <a:off x="277585" y="1720840"/>
            <a:ext cx="70049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 Южное Междуречье в древности пришли поселенцы, местность, где они расселились, учёные стали называть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Шуме́ром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Вскоре в Шумер пришли новые племена —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акка́дцы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цивилизация Древней Месопотамии называется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шумеро-аккадской.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9F67D1-DBEB-1CDE-768A-4145BFBD6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828" y="0"/>
            <a:ext cx="5257801" cy="689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2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EA8A44-C452-A34C-BFD9-1055EA5BCF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86" r="1290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B59EF-3AB6-73CE-085B-76CEFA1FD6C4}"/>
              </a:ext>
            </a:extLst>
          </p:cNvPr>
          <p:cNvSpPr txBox="1"/>
          <p:nvPr/>
        </p:nvSpPr>
        <p:spPr>
          <a:xfrm>
            <a:off x="7327175" y="1895358"/>
            <a:ext cx="4861776" cy="3742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 3-м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тысячелетии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э.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Южное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Междуречье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объединил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своей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властью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царь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Сарго́н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Затем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завоевания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соседних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образовалась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огромная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именовавшаяся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Аккадской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имени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столицы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тоже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назывался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Акка́д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100 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распалась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36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CCF410-D609-DB1D-AA65-962AB1A05539}"/>
              </a:ext>
            </a:extLst>
          </p:cNvPr>
          <p:cNvSpPr txBox="1"/>
          <p:nvPr/>
        </p:nvSpPr>
        <p:spPr>
          <a:xfrm>
            <a:off x="163285" y="403163"/>
            <a:ext cx="9964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>
                <a:latin typeface="Arial Black" panose="020B0A04020102020204" pitchFamily="34" charset="0"/>
              </a:rPr>
              <a:t>ПИСЬМЕННОСТЬ И НАУЧНЫЕ ОТКРЫТИЯ ШУМЕРА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0A35C6-07E7-CE4A-80F8-C449391635D3}"/>
              </a:ext>
            </a:extLst>
          </p:cNvPr>
          <p:cNvSpPr txBox="1"/>
          <p:nvPr/>
        </p:nvSpPr>
        <p:spPr>
          <a:xfrm>
            <a:off x="436790" y="1146406"/>
            <a:ext cx="60987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Величайшим достижением шумеров было изобретение письменности.</a:t>
            </a:r>
          </a:p>
          <a:p>
            <a:endParaRPr 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Писали жители Междуречья на табличках из мягкой глины, выдавливая заострённой трёхгранной палочкой значки. Затем табличку высушивали или обжигали. За свой внешний вид письменность Междуречья получила название </a:t>
            </a: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кли́нопись.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46496E-262D-9242-4FE4-DCC275213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98814"/>
            <a:ext cx="5930072" cy="431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0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396FED-2A15-9DA5-6E18-A677B8D7B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49" y="110357"/>
            <a:ext cx="6659336" cy="66372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B66D12-38C0-39B0-0DB7-317CA57E45FF}"/>
              </a:ext>
            </a:extLst>
          </p:cNvPr>
          <p:cNvSpPr txBox="1"/>
          <p:nvPr/>
        </p:nvSpPr>
        <p:spPr>
          <a:xfrm>
            <a:off x="7315200" y="2625255"/>
            <a:ext cx="47516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  <a:cs typeface="Times New Roman" panose="02020603050405020304" pitchFamily="18" charset="0"/>
              </a:rPr>
              <a:t>ИСПОЛЬЗУЯ ЗНАКИ КЛИНОПИСИ </a:t>
            </a:r>
          </a:p>
          <a:p>
            <a:pPr algn="ctr"/>
            <a:r>
              <a:rPr lang="ru-RU" sz="2400" dirty="0">
                <a:latin typeface="Arial Black" panose="020B0A04020102020204" pitchFamily="34" charset="0"/>
                <a:cs typeface="Times New Roman" panose="02020603050405020304" pitchFamily="18" charset="0"/>
              </a:rPr>
              <a:t>ЗАПИШИТЕ СВОЁ ИМЯ В ТЕТРАДИ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60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C323E6-4261-C5CC-C189-13A68AD77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63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BA910D-FCC3-DFCA-4AB3-995B47BF99F6}"/>
              </a:ext>
            </a:extLst>
          </p:cNvPr>
          <p:cNvSpPr txBox="1"/>
          <p:nvPr/>
        </p:nvSpPr>
        <p:spPr>
          <a:xfrm>
            <a:off x="1273628" y="4760539"/>
            <a:ext cx="99481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 каждом шумерском городе возводили храмы в честь разных божеств, прежде всего божества, которого считали покровителем города. Храмовый комплекс включал многоступенчатую башню 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зиккура́т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29524F-A6D0-4725-E3E1-75EA48F3B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34" y="134622"/>
            <a:ext cx="8004787" cy="45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6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AD5E4F-AFFE-C06C-D0CF-D1BFC70C4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338146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6E6B1E-CB52-7D91-F5A3-1D75E3AB06D9}"/>
              </a:ext>
            </a:extLst>
          </p:cNvPr>
          <p:cNvSpPr txBox="1"/>
          <p:nvPr/>
        </p:nvSpPr>
        <p:spPr>
          <a:xfrm>
            <a:off x="778329" y="860989"/>
            <a:ext cx="11413671" cy="5136021"/>
          </a:xfrm>
          <a:prstGeom prst="rect">
            <a:avLst/>
          </a:prstGeom>
          <a:solidFill>
            <a:schemeClr val="bg1">
              <a:alpha val="92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ТЕРМИН </a:t>
            </a:r>
          </a:p>
          <a:p>
            <a:pPr algn="l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sz="2400" b="1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Аккадцы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один из народов древнего Двуречья.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Шумеры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народ, живший по берегам Тигра и Евфрата и создавший свои города-государства.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Урук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Лагаш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Вавилон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города, возникшие по берегам Тигра и Евфрата.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Зиккурат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храм в виде ступенчатой пирамиды.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Клинопись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вид письменности, применявшийся на территории Междуречья.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бог Солнца.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бог воды.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Иштар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богиня плодородия, войны и любви.</a:t>
            </a:r>
          </a:p>
          <a:p>
            <a:pPr algn="l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33333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3409453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арта, текст, атлас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8E6FE70-CAB8-8082-2069-BF6C5C950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96" y="70766"/>
            <a:ext cx="9228008" cy="67164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76468F-2B75-7114-9EB9-C9E3CD506080}"/>
              </a:ext>
            </a:extLst>
          </p:cNvPr>
          <p:cNvSpPr txBox="1"/>
          <p:nvPr/>
        </p:nvSpPr>
        <p:spPr>
          <a:xfrm>
            <a:off x="4703231" y="263164"/>
            <a:ext cx="6006773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Black" panose="020B0A04020102020204" pitchFamily="34" charset="0"/>
              </a:rPr>
              <a:t>РАБОТА С КАРТОЙ  </a:t>
            </a:r>
          </a:p>
        </p:txBody>
      </p:sp>
    </p:spTree>
    <p:extLst>
      <p:ext uri="{BB962C8B-B14F-4D97-AF65-F5344CB8AC3E}">
        <p14:creationId xmlns:p14="http://schemas.microsoft.com/office/powerpoint/2010/main" val="190918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F0A3DF-F8B9-EB49-6DA3-1020EC67E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-1"/>
            <a:ext cx="9647464" cy="685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0371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9CB3AA28-2EF2-E8D7-6B94-8022B5248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75" y="1"/>
            <a:ext cx="90236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3094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1C655B-7DD9-AAAE-EF75-2DC4D01EEDE8}"/>
              </a:ext>
            </a:extLst>
          </p:cNvPr>
          <p:cNvSpPr txBox="1"/>
          <p:nvPr/>
        </p:nvSpPr>
        <p:spPr>
          <a:xfrm>
            <a:off x="2955471" y="195943"/>
            <a:ext cx="5806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ДОМАШНЯЯ РАБОТА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F7FF83-B074-0E54-E1F8-85F5F7605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922" y="1990733"/>
            <a:ext cx="7943849" cy="4366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EDE8CB-042B-73A9-881D-50F015EE75AC}"/>
              </a:ext>
            </a:extLst>
          </p:cNvPr>
          <p:cNvSpPr txBox="1"/>
          <p:nvPr/>
        </p:nvSpPr>
        <p:spPr>
          <a:xfrm>
            <a:off x="1681843" y="1124116"/>
            <a:ext cx="85924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СРАВНИТЕЛЬНУЮ ТАБЛИЦУ </a:t>
            </a:r>
          </a:p>
        </p:txBody>
      </p:sp>
    </p:spTree>
    <p:extLst>
      <p:ext uri="{BB962C8B-B14F-4D97-AF65-F5344CB8AC3E}">
        <p14:creationId xmlns:p14="http://schemas.microsoft.com/office/powerpoint/2010/main" val="3139597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434</Words>
  <Application>Microsoft Office PowerPoint</Application>
  <PresentationFormat>Широкоэкранный</PresentationFormat>
  <Paragraphs>51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Times New Roman</vt:lpstr>
      <vt:lpstr>YS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Диана</dc:creator>
  <cp:lastModifiedBy>Office</cp:lastModifiedBy>
  <cp:revision>4</cp:revision>
  <dcterms:created xsi:type="dcterms:W3CDTF">2025-09-28T06:41:02Z</dcterms:created>
  <dcterms:modified xsi:type="dcterms:W3CDTF">2025-09-28T11:43:53Z</dcterms:modified>
</cp:coreProperties>
</file>