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3" r:id="rId11"/>
    <p:sldId id="259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A0E20E-5756-C14E-9FC9-C780C910C1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9" t="4823" r="1791" b="8676"/>
          <a:stretch>
            <a:fillRect/>
          </a:stretch>
        </p:blipFill>
        <p:spPr>
          <a:xfrm>
            <a:off x="250209" y="326114"/>
            <a:ext cx="9814560" cy="379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BA6222-E35B-3ADF-DF9E-F3672A1E8EE0}"/>
              </a:ext>
            </a:extLst>
          </p:cNvPr>
          <p:cNvSpPr txBox="1"/>
          <p:nvPr/>
        </p:nvSpPr>
        <p:spPr>
          <a:xfrm>
            <a:off x="250209" y="4162318"/>
            <a:ext cx="93116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НА СМЕНУ ПЕРВОБЫТНОСТИ ПРИШЛА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ЭПОХА ЦИВИЛИЗАЦИИ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4F36AB-C250-58C4-C501-8F382F8EFE56}"/>
              </a:ext>
            </a:extLst>
          </p:cNvPr>
          <p:cNvSpPr txBox="1"/>
          <p:nvPr/>
        </p:nvSpPr>
        <p:spPr>
          <a:xfrm>
            <a:off x="250209" y="4850094"/>
            <a:ext cx="119417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ЦИВИЛИЗАЦИЯ — ЭТО ОБЩЕСТВО, ДОСТИГШЕЕ ВЫСОКОГО УРОВНЯ РАЗВИТИЯ. 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Для эпохи цивилизации характерно появление городов как центров ремесла и торговли; строительство величественных сооружений — храмов, городских стен, плотин и дамб; возникновение письменности.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6119965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D55B67-45A8-14EA-347C-40C8EE73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7CA9C8-8682-E96F-CCFF-014A32394B08}"/>
              </a:ext>
            </a:extLst>
          </p:cNvPr>
          <p:cNvSpPr txBox="1"/>
          <p:nvPr/>
        </p:nvSpPr>
        <p:spPr>
          <a:xfrm>
            <a:off x="335280" y="797510"/>
            <a:ext cx="499872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 за 4 тысячи лет до н. э. в долине Нила появились первые общинные объединения, которые принято называть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но́мами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(областями). Всего было около 40 номов.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3000 года до н. э. правитель Верхнего Египта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Ми́на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подчинил себе Нижний Египет и стал «Владыкой обеих земель»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границе Верхнего и Нижнего Египта фараон основал город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Ме́мфис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ставший столицей единого Египетского государства.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BB402A-CFF5-D04A-C91B-A27ED559E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041" y="0"/>
            <a:ext cx="67019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831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E3F59AC-2C66-A379-277E-69EBDB9C0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6686693" cy="685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72206F-8744-412B-3CB1-27D42100218F}"/>
              </a:ext>
            </a:extLst>
          </p:cNvPr>
          <p:cNvSpPr txBox="1"/>
          <p:nvPr/>
        </p:nvSpPr>
        <p:spPr>
          <a:xfrm>
            <a:off x="7147560" y="152400"/>
            <a:ext cx="4618572" cy="523220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РАБОТАЕМ С КАРТОЙ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009760-6ABB-D466-2F4F-2B0EA7556FF7}"/>
              </a:ext>
            </a:extLst>
          </p:cNvPr>
          <p:cNvSpPr txBox="1"/>
          <p:nvPr/>
        </p:nvSpPr>
        <p:spPr>
          <a:xfrm>
            <a:off x="7357253" y="1542276"/>
            <a:ext cx="4618572" cy="3385542"/>
          </a:xfrm>
          <a:prstGeom prst="rect">
            <a:avLst/>
          </a:prstGeom>
          <a:solidFill>
            <a:schemeClr val="bg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ОТМЕТЬТЕ НА КАРТЕ:</a:t>
            </a:r>
          </a:p>
          <a:p>
            <a:pPr marL="342900" indent="-342900">
              <a:buAutoNum type="arabicParenR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СРЕДИЗЕМНОЕ МОРЕ </a:t>
            </a:r>
          </a:p>
          <a:p>
            <a:pPr marL="342900" indent="-342900">
              <a:buAutoNum type="arabicParenR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НИЛ И ДЕЛЬТУ НИЛА </a:t>
            </a:r>
          </a:p>
          <a:p>
            <a:pPr marL="342900" indent="-342900">
              <a:buAutoNum type="arabicParenR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ОАЗИСЫ и ПЛОДОРОДНЫЕ ЗЕМЛИ</a:t>
            </a:r>
          </a:p>
          <a:p>
            <a:pPr marL="342900" indent="-342900">
              <a:buAutoNum type="arabicParenR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ВЕРХНЕГО И НИЖНЕГО ЕГИПТА 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423BCC62-E71B-54E1-FC3E-41543BA5C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88" b="98750" l="3750" r="94688">
                        <a14:foregroundMark x1="45625" y1="4688" x2="45625" y2="4688"/>
                        <a14:foregroundMark x1="45625" y1="13438" x2="51875" y2="42813"/>
                        <a14:foregroundMark x1="51875" y1="42813" x2="50938" y2="39063"/>
                        <a14:foregroundMark x1="48438" y1="40938" x2="43125" y2="40000"/>
                        <a14:foregroundMark x1="44063" y1="41563" x2="44063" y2="41563"/>
                        <a14:foregroundMark x1="45625" y1="43125" x2="57500" y2="49375"/>
                        <a14:foregroundMark x1="78750" y1="54688" x2="78750" y2="54688"/>
                        <a14:foregroundMark x1="80313" y1="55000" x2="86250" y2="56875"/>
                        <a14:foregroundMark x1="75000" y1="80313" x2="75000" y2="80313"/>
                        <a14:foregroundMark x1="75000" y1="80625" x2="70313" y2="98750"/>
                        <a14:foregroundMark x1="5938" y1="90000" x2="5938" y2="90000"/>
                        <a14:foregroundMark x1="5938" y1="90000" x2="12500" y2="90000"/>
                        <a14:foregroundMark x1="9063" y1="90000" x2="9063" y2="90000"/>
                        <a14:foregroundMark x1="53125" y1="44063" x2="52812" y2="59375"/>
                        <a14:foregroundMark x1="25625" y1="30312" x2="28438" y2="28125"/>
                        <a14:foregroundMark x1="89375" y1="76250" x2="89375" y2="76250"/>
                        <a14:foregroundMark x1="89375" y1="76250" x2="94688" y2="79375"/>
                        <a14:foregroundMark x1="5313" y1="79375" x2="5313" y2="79375"/>
                        <a14:foregroundMark x1="5313" y1="79375" x2="3750" y2="79375"/>
                        <a14:foregroundMark x1="6250" y1="79375" x2="6250" y2="79375"/>
                        <a14:foregroundMark x1="58438" y1="21563" x2="58438" y2="21563"/>
                        <a14:foregroundMark x1="59062" y1="22188" x2="63438" y2="28125"/>
                        <a14:foregroundMark x1="63438" y1="28125" x2="60625" y2="2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780" y="4667451"/>
            <a:ext cx="2254045" cy="225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1292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F96CCA-7AE0-88B3-00C9-9D55F4EFA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930" b="94714" l="3385" r="93385">
                        <a14:foregroundMark x1="14154" y1="14758" x2="11538" y2="61233"/>
                        <a14:foregroundMark x1="72000" y1="13436" x2="93385" y2="27313"/>
                        <a14:foregroundMark x1="91231" y1="88326" x2="93077" y2="55286"/>
                        <a14:foregroundMark x1="3538" y1="25330" x2="3538" y2="25330"/>
                        <a14:foregroundMark x1="6154" y1="26432" x2="8308" y2="60793"/>
                        <a14:foregroundMark x1="10000" y1="94714" x2="35385" y2="88106"/>
                        <a14:foregroundMark x1="35385" y1="88106" x2="39846" y2="88767"/>
                        <a14:foregroundMark x1="50154" y1="87445" x2="54000" y2="86123"/>
                        <a14:foregroundMark x1="41385" y1="5727" x2="26000" y2="9251"/>
                        <a14:foregroundMark x1="26000" y1="9251" x2="21538" y2="79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6856" y="-401871"/>
            <a:ext cx="12805712" cy="766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3229B3-2A57-51BB-E8F9-39189C7830B8}"/>
              </a:ext>
            </a:extLst>
          </p:cNvPr>
          <p:cNvSpPr txBox="1"/>
          <p:nvPr/>
        </p:nvSpPr>
        <p:spPr>
          <a:xfrm>
            <a:off x="2370482" y="737318"/>
            <a:ext cx="82842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 Black" panose="020B0A04020102020204" pitchFamily="34" charset="0"/>
              </a:rPr>
              <a:t>РАБОТАЕМ С ИСТОЧНИКОМ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AA2DB6-B54D-5C21-9604-9970FB925C0A}"/>
              </a:ext>
            </a:extLst>
          </p:cNvPr>
          <p:cNvSpPr txBox="1"/>
          <p:nvPr/>
        </p:nvSpPr>
        <p:spPr>
          <a:xfrm>
            <a:off x="622852" y="1505274"/>
            <a:ext cx="10709414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Прочитайте отрывок из древнего гимна Нилу и ответьте на вопрос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73FBED-0F5D-C756-B78D-3C60F8E135DF}"/>
              </a:ext>
            </a:extLst>
          </p:cNvPr>
          <p:cNvSpPr txBox="1"/>
          <p:nvPr/>
        </p:nvSpPr>
        <p:spPr>
          <a:xfrm>
            <a:off x="813869" y="2260522"/>
            <a:ext cx="10095242" cy="2554545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anose="020B0502040204020203" pitchFamily="34" charset="0"/>
              </a:rPr>
              <a:t>«Восхваление Нила Слава тебе, Нил, выходящий из этой земли, Приходящий, чтобы оживить Египет! Тайно руководствуемый, тьма во дне, Хвалят его спутники его. Орошающий поля, сотворённый Ра, Чтобы всех животных оживить. </a:t>
            </a:r>
            <a:r>
              <a:rPr lang="ru-RU" sz="3200" dirty="0" err="1">
                <a:latin typeface="Bahnschrift SemiBold Condensed" panose="020B0502040204020203" pitchFamily="34" charset="0"/>
              </a:rPr>
              <a:t>Напояющий</a:t>
            </a:r>
            <a:r>
              <a:rPr lang="ru-RU" sz="3200" dirty="0">
                <a:latin typeface="Bahnschrift SemiBold Condensed" panose="020B0502040204020203" pitchFamily="34" charset="0"/>
              </a:rPr>
              <a:t> пустыню далеко от воды, Роса его спускается с небес.»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52776A-24C8-F0AD-D197-CF8B5AF668CA}"/>
              </a:ext>
            </a:extLst>
          </p:cNvPr>
          <p:cNvSpPr txBox="1"/>
          <p:nvPr/>
        </p:nvSpPr>
        <p:spPr>
          <a:xfrm>
            <a:off x="929938" y="5352726"/>
            <a:ext cx="100952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 Как вы думаете, почему египтяне сочинили гимн Нилу?</a:t>
            </a:r>
            <a:endParaRPr lang="ru-RU" sz="2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257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E416C-CAE4-ACAA-BD72-A305F84E4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DE5C39-09E9-021D-0EE9-FAF64BCF70E9}"/>
              </a:ext>
            </a:extLst>
          </p:cNvPr>
          <p:cNvSpPr txBox="1"/>
          <p:nvPr/>
        </p:nvSpPr>
        <p:spPr>
          <a:xfrm>
            <a:off x="2870618" y="1014020"/>
            <a:ext cx="61478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Black" panose="020B0A04020102020204" pitchFamily="34" charset="0"/>
              </a:rPr>
              <a:t>ДОМАШНЕЕ ЗАДАНИЕ </a:t>
            </a:r>
          </a:p>
          <a:p>
            <a:endParaRPr lang="ru-RU" sz="3600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403DE8-5249-F1EC-2FEB-2AEE26CE6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8372" y="1859812"/>
            <a:ext cx="718541" cy="7185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C7DA5-CECA-4871-58D2-A138562C29B0}"/>
              </a:ext>
            </a:extLst>
          </p:cNvPr>
          <p:cNvSpPr txBox="1"/>
          <p:nvPr/>
        </p:nvSpPr>
        <p:spPr>
          <a:xfrm>
            <a:off x="856395" y="1977851"/>
            <a:ext cx="112082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5 – ЧИТАТЬ, ОТВЕЧАТЬ НА ВОПРОСЫ В КОНЦЕ ПАРАГРАФА. БЫТЬ ГОТОВЫМ К ПЕРЕСКАЗУ </a:t>
            </a:r>
          </a:p>
        </p:txBody>
      </p:sp>
      <p:pic>
        <p:nvPicPr>
          <p:cNvPr id="6" name="Picture 4" descr="Picture background">
            <a:extLst>
              <a:ext uri="{FF2B5EF4-FFF2-40B4-BE49-F238E27FC236}">
                <a16:creationId xmlns:a16="http://schemas.microsoft.com/office/drawing/2014/main" id="{F57A3D48-B85B-CF5B-6D06-A2EDAEC0D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8" b="98750" l="3750" r="94688">
                        <a14:foregroundMark x1="45625" y1="4688" x2="45625" y2="4688"/>
                        <a14:foregroundMark x1="45625" y1="13438" x2="51875" y2="42813"/>
                        <a14:foregroundMark x1="51875" y1="42813" x2="50938" y2="39063"/>
                        <a14:foregroundMark x1="48438" y1="40938" x2="43125" y2="40000"/>
                        <a14:foregroundMark x1="44063" y1="41563" x2="44063" y2="41563"/>
                        <a14:foregroundMark x1="45625" y1="43125" x2="57500" y2="49375"/>
                        <a14:foregroundMark x1="78750" y1="54688" x2="78750" y2="54688"/>
                        <a14:foregroundMark x1="80313" y1="55000" x2="86250" y2="56875"/>
                        <a14:foregroundMark x1="75000" y1="80313" x2="75000" y2="80313"/>
                        <a14:foregroundMark x1="75000" y1="80625" x2="70313" y2="98750"/>
                        <a14:foregroundMark x1="5938" y1="90000" x2="5938" y2="90000"/>
                        <a14:foregroundMark x1="5938" y1="90000" x2="12500" y2="90000"/>
                        <a14:foregroundMark x1="9063" y1="90000" x2="9063" y2="90000"/>
                        <a14:foregroundMark x1="53125" y1="44063" x2="52812" y2="59375"/>
                        <a14:foregroundMark x1="25625" y1="30312" x2="28438" y2="28125"/>
                        <a14:foregroundMark x1="89375" y1="76250" x2="89375" y2="76250"/>
                        <a14:foregroundMark x1="89375" y1="76250" x2="94688" y2="79375"/>
                        <a14:foregroundMark x1="5313" y1="79375" x2="5313" y2="79375"/>
                        <a14:foregroundMark x1="5313" y1="79375" x2="3750" y2="79375"/>
                        <a14:foregroundMark x1="6250" y1="79375" x2="6250" y2="79375"/>
                        <a14:foregroundMark x1="58438" y1="21563" x2="58438" y2="21563"/>
                        <a14:foregroundMark x1="59062" y1="22188" x2="63438" y2="28125"/>
                        <a14:foregroundMark x1="63438" y1="28125" x2="60625" y2="2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126" y="3248253"/>
            <a:ext cx="3609747" cy="360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4378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52C968-1C97-6200-CD58-1C4F58B4A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616B34-CC83-8D5E-B537-6FFF23322125}"/>
              </a:ext>
            </a:extLst>
          </p:cNvPr>
          <p:cNvSpPr txBox="1"/>
          <p:nvPr/>
        </p:nvSpPr>
        <p:spPr>
          <a:xfrm>
            <a:off x="1107294" y="2524185"/>
            <a:ext cx="9977411" cy="1569660"/>
          </a:xfrm>
          <a:prstGeom prst="rect">
            <a:avLst/>
          </a:prstGeom>
          <a:solidFill>
            <a:schemeClr val="accent2">
              <a:lumMod val="40000"/>
              <a:lumOff val="60000"/>
              <a:alpha val="69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ВОЗНИКНОВЕНИЕ ДРЕВНЕЕГИПЕТСКОГО </a:t>
            </a:r>
          </a:p>
          <a:p>
            <a:pPr algn="ctr"/>
            <a:r>
              <a:rPr lang="ru-RU" sz="3200" dirty="0">
                <a:latin typeface="Arial Black" panose="020B0A04020102020204" pitchFamily="34" charset="0"/>
              </a:rPr>
              <a:t>ГОСУДАРТСВА </a:t>
            </a:r>
          </a:p>
          <a:p>
            <a:pPr algn="ctr"/>
            <a:r>
              <a:rPr lang="ru-RU" sz="3200" dirty="0">
                <a:latin typeface="Arial Black" panose="020B0A04020102020204" pitchFamily="34" charset="0"/>
              </a:rPr>
              <a:t>5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152629-CA3D-9C8F-625F-D545B2F0F1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3078" y="3570923"/>
            <a:ext cx="522922" cy="5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544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87DDC-8DF3-3912-C3D3-2203BD26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00F12F-E8E1-83F2-C459-AF6F3B54D8AD}"/>
              </a:ext>
            </a:extLst>
          </p:cNvPr>
          <p:cNvSpPr txBox="1"/>
          <p:nvPr/>
        </p:nvSpPr>
        <p:spPr>
          <a:xfrm>
            <a:off x="707181" y="750378"/>
            <a:ext cx="11147605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atin typeface="Arial Black" panose="020B0A04020102020204" pitchFamily="34" charset="0"/>
              </a:rPr>
              <a:t>ПЛАН УРОКА </a:t>
            </a:r>
          </a:p>
          <a:p>
            <a:pPr marL="742950" indent="-742950">
              <a:buAutoNum type="arabicParenR"/>
            </a:pP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КАКИЕ ПРИРОДНЫЕ УСЛОВИЯ ПОВЛИЯЛИ НА СОЗДАНИЕ ДРЕВНЕЕГИПЕТСКОГО ГОСУДАРСТВА? </a:t>
            </a:r>
          </a:p>
          <a:p>
            <a:pPr marL="742950" indent="-742950">
              <a:buAutoNum type="arabicParenR"/>
            </a:pP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ВЕЛИКАЯ РЕКА НА СЕВЕРЕ АФРИКИ </a:t>
            </a:r>
          </a:p>
          <a:p>
            <a:pPr marL="742950" indent="-742950">
              <a:buAutoNum type="arabicParenR"/>
            </a:pPr>
            <a:r>
              <a:rPr lang="ru-RU" sz="4400" dirty="0">
                <a:solidFill>
                  <a:schemeClr val="accent2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ВЕРХНИЙ И НИЖНИЙ ЕГИПЕТ </a:t>
            </a:r>
          </a:p>
          <a:p>
            <a:pPr marL="742950" indent="-742950">
              <a:buAutoNum type="arabicParenR"/>
            </a:pPr>
            <a:endParaRPr lang="ru-RU" sz="4400" dirty="0">
              <a:solidFill>
                <a:schemeClr val="accent2">
                  <a:lumMod val="50000"/>
                </a:schemeClr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D0DBC167-3252-E325-EF92-CD4DAE600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56" b="97667" l="7667" r="98778">
                        <a14:foregroundMark x1="31000" y1="2556" x2="16000" y2="24111"/>
                        <a14:foregroundMark x1="19667" y1="5778" x2="18000" y2="13111"/>
                        <a14:foregroundMark x1="30556" y1="6778" x2="36778" y2="10556"/>
                        <a14:foregroundMark x1="40556" y1="20444" x2="34556" y2="22333"/>
                        <a14:foregroundMark x1="36889" y1="23889" x2="27333" y2="19333"/>
                        <a14:foregroundMark x1="27333" y1="19333" x2="27222" y2="19111"/>
                        <a14:foregroundMark x1="41111" y1="17111" x2="44333" y2="19556"/>
                        <a14:foregroundMark x1="46889" y1="24889" x2="45444" y2="29889"/>
                        <a14:foregroundMark x1="40111" y1="59111" x2="39667" y2="71889"/>
                        <a14:foregroundMark x1="40889" y1="95667" x2="47556" y2="90778"/>
                        <a14:foregroundMark x1="47556" y1="90778" x2="64778" y2="85333"/>
                        <a14:foregroundMark x1="53667" y1="76222" x2="37444" y2="88556"/>
                        <a14:foregroundMark x1="37444" y1="88556" x2="33889" y2="94778"/>
                        <a14:foregroundMark x1="33889" y1="94778" x2="41556" y2="97667"/>
                        <a14:foregroundMark x1="22000" y1="52333" x2="38111" y2="52222"/>
                        <a14:foregroundMark x1="38111" y1="52222" x2="38556" y2="48000"/>
                        <a14:foregroundMark x1="43111" y1="50778" x2="47444" y2="58556"/>
                        <a14:foregroundMark x1="42556" y1="57556" x2="34111" y2="61444"/>
                        <a14:foregroundMark x1="33556" y1="58333" x2="33778" y2="65778"/>
                        <a14:foregroundMark x1="33778" y1="65778" x2="42667" y2="71222"/>
                        <a14:foregroundMark x1="42667" y1="71222" x2="43111" y2="71222"/>
                        <a14:foregroundMark x1="41111" y1="33000" x2="41111" y2="33000"/>
                        <a14:foregroundMark x1="11889" y1="16556" x2="7667" y2="54111"/>
                        <a14:foregroundMark x1="7667" y1="54111" x2="7889" y2="54333"/>
                        <a14:foregroundMark x1="29000" y1="33667" x2="34778" y2="10111"/>
                        <a14:foregroundMark x1="34778" y1="10111" x2="26000" y2="26000"/>
                        <a14:foregroundMark x1="26000" y1="26000" x2="26222" y2="25222"/>
                        <a14:foregroundMark x1="29333" y1="10111" x2="35333" y2="14444"/>
                        <a14:foregroundMark x1="35333" y1="14444" x2="35556" y2="9556"/>
                        <a14:foregroundMark x1="88444" y1="17111" x2="91222" y2="11000"/>
                        <a14:foregroundMark x1="94222" y1="5556" x2="92111" y2="7111"/>
                        <a14:foregroundMark x1="96222" y1="11111" x2="98778" y2="11111"/>
                        <a14:foregroundMark x1="95444" y1="16556" x2="95444" y2="16556"/>
                        <a14:foregroundMark x1="33556" y1="56333" x2="32556" y2="57556"/>
                        <a14:foregroundMark x1="31556" y1="59111" x2="29222" y2="62667"/>
                        <a14:foregroundMark x1="28778" y1="60111" x2="28778" y2="56111"/>
                        <a14:foregroundMark x1="27556" y1="57111" x2="26222" y2="75000"/>
                        <a14:foregroundMark x1="27333" y1="68889" x2="21333" y2="61444"/>
                        <a14:foregroundMark x1="21333" y1="61444" x2="21222" y2="60889"/>
                        <a14:foregroundMark x1="37111" y1="19556" x2="40889" y2="27111"/>
                        <a14:foregroundMark x1="36778" y1="14333" x2="33778" y2="7333"/>
                        <a14:foregroundMark x1="33778" y1="7333" x2="36889" y2="6222"/>
                        <a14:foregroundMark x1="38778" y1="7111" x2="40667" y2="11889"/>
                        <a14:foregroundMark x1="65778" y1="82333" x2="69889" y2="89111"/>
                        <a14:foregroundMark x1="69889" y1="89111" x2="59444" y2="85222"/>
                        <a14:foregroundMark x1="59444" y1="85222" x2="60111" y2="74333"/>
                        <a14:foregroundMark x1="60111" y1="74333" x2="59778" y2="74000"/>
                        <a14:foregroundMark x1="60222" y1="76778" x2="67222" y2="9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61" y="4529919"/>
            <a:ext cx="2328081" cy="232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83945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EF02C2-06A0-3CF4-2436-73D49BA1A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7253AE-E50F-2929-E872-34A1F54CE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80" b="97561" l="9746" r="89972">
                        <a14:foregroundMark x1="46328" y1="10122" x2="44068" y2="4146"/>
                        <a14:foregroundMark x1="53107" y1="91098" x2="54661" y2="95488"/>
                        <a14:foregroundMark x1="41949" y1="93780" x2="40678" y2="95976"/>
                        <a14:foregroundMark x1="59040" y1="96341" x2="59322" y2="975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63191" y="2080159"/>
            <a:ext cx="4125258" cy="47778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1CEB45-6181-E771-DE70-B93E5B52E810}"/>
              </a:ext>
            </a:extLst>
          </p:cNvPr>
          <p:cNvSpPr txBox="1"/>
          <p:nvPr/>
        </p:nvSpPr>
        <p:spPr>
          <a:xfrm>
            <a:off x="191068" y="159940"/>
            <a:ext cx="89381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 Black" panose="020B0A04020102020204" pitchFamily="34" charset="0"/>
              </a:rPr>
              <a:t>ОТКРЫТИЕ ДРЕВНЕГО ЕГИПТА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B8EBA4-F610-E940-D2BB-D3462F11965B}"/>
              </a:ext>
            </a:extLst>
          </p:cNvPr>
          <p:cNvSpPr txBox="1"/>
          <p:nvPr/>
        </p:nvSpPr>
        <p:spPr>
          <a:xfrm>
            <a:off x="313898" y="853897"/>
            <a:ext cx="116870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Bahnschrift SemiBold Condensed" panose="020B0502040204020203" pitchFamily="34" charset="0"/>
              </a:rPr>
              <a:t>Одна из самых древних цивилизаций возникла на северо-востоке Африки в долине реки Нил. Это государство называют </a:t>
            </a:r>
            <a:r>
              <a:rPr lang="ru-RU" sz="3200" dirty="0">
                <a:solidFill>
                  <a:schemeClr val="accent4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Древним Египтом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4D7B70-CC0C-934D-518A-F5ADF375FFFC}"/>
              </a:ext>
            </a:extLst>
          </p:cNvPr>
          <p:cNvSpPr txBox="1"/>
          <p:nvPr/>
        </p:nvSpPr>
        <p:spPr>
          <a:xfrm>
            <a:off x="2096070" y="2080159"/>
            <a:ext cx="1009592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Важнейшую информацию о Древнем Египте дают письменные источники. Это прежде всего египетские тексты и труд древнегреческого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историка Геродота.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Приблизительно в  450  году до н.  э. он побывал в  Древнем Египте и описал природу этой страны, обычаи и занятия её жителей, их культуру и религиозные верования. Записи Геродота содержали много интересных легенд и  мифов о далёкой стране</a:t>
            </a:r>
          </a:p>
        </p:txBody>
      </p:sp>
    </p:spTree>
    <p:extLst>
      <p:ext uri="{BB962C8B-B14F-4D97-AF65-F5344CB8AC3E}">
        <p14:creationId xmlns:p14="http://schemas.microsoft.com/office/powerpoint/2010/main" val="383031155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F32BE-2177-AACA-9F6C-086A0200B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6FA7AD8-DACC-576A-9E5C-34C8F4BCA4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18" b="335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D5C3A6-CDBA-FAF2-08AF-9C50A1327644}"/>
              </a:ext>
            </a:extLst>
          </p:cNvPr>
          <p:cNvSpPr txBox="1"/>
          <p:nvPr/>
        </p:nvSpPr>
        <p:spPr>
          <a:xfrm>
            <a:off x="681023" y="4844045"/>
            <a:ext cx="11053777" cy="1569660"/>
          </a:xfrm>
          <a:prstGeom prst="rect">
            <a:avLst/>
          </a:prstGeom>
          <a:solidFill>
            <a:schemeClr val="bg1">
              <a:alpha val="3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Bahnschrift SemiBold Condensed" panose="020B0502040204020203" pitchFamily="34" charset="0"/>
              </a:rPr>
              <a:t>Научное открытие Древнего Египта началось в  конце XVIII (18)  — начале XIX (19) века в ходе завоевательного похода французского полководца Наполеона Бонапарта в Египет в  1798  году. </a:t>
            </a:r>
          </a:p>
          <a:p>
            <a:pPr algn="ctr"/>
            <a:r>
              <a:rPr lang="ru-RU" sz="2400" dirty="0">
                <a:latin typeface="Bahnschrift SemiBold Condensed" panose="020B0502040204020203" pitchFamily="34" charset="0"/>
              </a:rPr>
              <a:t>Его армию сопровождали учёные. Одной из величайших находок, сделанных ими, был Розеттский камень. </a:t>
            </a:r>
          </a:p>
          <a:p>
            <a:pPr algn="ctr"/>
            <a:r>
              <a:rPr lang="ru-RU" sz="2400" dirty="0">
                <a:latin typeface="Bahnschrift SemiBold Condensed" panose="020B0502040204020203" pitchFamily="34" charset="0"/>
              </a:rPr>
              <a:t>Надписи на камне позволили впоследствии расшифровать египетскую письменность.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1565283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8A8344-DE4D-FCAD-8146-1C607195D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A041DC-FCC8-0CCB-0DA3-AFC37CCDD8C8}"/>
              </a:ext>
            </a:extLst>
          </p:cNvPr>
          <p:cNvSpPr txBox="1"/>
          <p:nvPr/>
        </p:nvSpPr>
        <p:spPr>
          <a:xfrm>
            <a:off x="0" y="137160"/>
            <a:ext cx="10180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Arial Black" panose="020B0A04020102020204" pitchFamily="34" charset="0"/>
              </a:rPr>
              <a:t>ВЕЛИКАЯ РЕКА НА СЕВЕРЕ АФРИКИ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4A60F-4B8B-73A8-DE26-974F76141BF4}"/>
              </a:ext>
            </a:extLst>
          </p:cNvPr>
          <p:cNvSpPr txBox="1"/>
          <p:nvPr/>
        </p:nvSpPr>
        <p:spPr>
          <a:xfrm>
            <a:off x="106680" y="907256"/>
            <a:ext cx="70561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страны считали Нил «рекой, дающей жизнь». Без этой величественной реки Древний Египет превратился бы в пустыню. Ежегодно в июле вода начинала стремительно подниматься, и Нил выходил из берегов, затопляя речную долину, а в ноябре возвращался в своё русло.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7E3D01-F5C5-B357-E4C7-297CEAD2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848" y="693270"/>
            <a:ext cx="5183472" cy="60275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E6CB06-A8A0-EE53-D1D9-26D1D0CA4A2D}"/>
              </a:ext>
            </a:extLst>
          </p:cNvPr>
          <p:cNvSpPr txBox="1"/>
          <p:nvPr/>
        </p:nvSpPr>
        <p:spPr>
          <a:xfrm>
            <a:off x="106680" y="3429000"/>
            <a:ext cx="66751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обеспечить равномерное распределение влаги, египтяне строили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дамбы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рыли каналы, по которым вода текла на поля и в  сады. Если воду нужно было поднять на верхние поля или в  поселения, использовали особые приспособления 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шаду́фы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98321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19426-CEE2-77F1-B25F-87BBF9A39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41616B-8EA1-8B19-774D-E1D870888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" y="0"/>
            <a:ext cx="12184380" cy="6838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F1EC6D-5D0E-0006-8ED8-17D2263EE700}"/>
              </a:ext>
            </a:extLst>
          </p:cNvPr>
          <p:cNvSpPr txBox="1"/>
          <p:nvPr/>
        </p:nvSpPr>
        <p:spPr>
          <a:xfrm>
            <a:off x="1021080" y="2224266"/>
            <a:ext cx="10805160" cy="258532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endParaRPr lang="ru-RU" b="1" i="0" dirty="0">
              <a:solidFill>
                <a:srgbClr val="333333"/>
              </a:solidFill>
              <a:effectLst/>
              <a:latin typeface="YS Text"/>
            </a:endParaRPr>
          </a:p>
          <a:p>
            <a:r>
              <a:rPr lang="ru-RU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Дельта реки Нил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место разветвления Нила перед впадением в Средиземное море, которое создавало обширную долину с плодородными почвами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мягкий и вязкий осадок из частиц полусгнивших растений и минеральных пород, который оставался на берегах Нила после разлива реки.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CA1034-F8F0-F24A-62B8-9FF28FE2396E}"/>
              </a:ext>
            </a:extLst>
          </p:cNvPr>
          <p:cNvSpPr txBox="1"/>
          <p:nvPr/>
        </p:nvSpPr>
        <p:spPr>
          <a:xfrm>
            <a:off x="3886200" y="1234440"/>
            <a:ext cx="5074920" cy="646331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33333"/>
                </a:solidFill>
                <a:latin typeface="Arial Black" panose="020B0A04020102020204" pitchFamily="34" charset="0"/>
              </a:rPr>
              <a:t>ЗАПИШИ ТЕРМИН 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55975288-CC90-2F01-B632-A9F889D34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6" b="97667" l="7667" r="98778">
                        <a14:foregroundMark x1="31000" y1="2556" x2="16000" y2="24111"/>
                        <a14:foregroundMark x1="19667" y1="5778" x2="18000" y2="13111"/>
                        <a14:foregroundMark x1="30556" y1="6778" x2="36778" y2="10556"/>
                        <a14:foregroundMark x1="40556" y1="20444" x2="34556" y2="22333"/>
                        <a14:foregroundMark x1="36889" y1="23889" x2="27333" y2="19333"/>
                        <a14:foregroundMark x1="27333" y1="19333" x2="27222" y2="19111"/>
                        <a14:foregroundMark x1="41111" y1="17111" x2="44333" y2="19556"/>
                        <a14:foregroundMark x1="46889" y1="24889" x2="45444" y2="29889"/>
                        <a14:foregroundMark x1="40111" y1="59111" x2="39667" y2="71889"/>
                        <a14:foregroundMark x1="40889" y1="95667" x2="47556" y2="90778"/>
                        <a14:foregroundMark x1="47556" y1="90778" x2="64778" y2="85333"/>
                        <a14:foregroundMark x1="53667" y1="76222" x2="37444" y2="88556"/>
                        <a14:foregroundMark x1="37444" y1="88556" x2="33889" y2="94778"/>
                        <a14:foregroundMark x1="33889" y1="94778" x2="41556" y2="97667"/>
                        <a14:foregroundMark x1="22000" y1="52333" x2="38111" y2="52222"/>
                        <a14:foregroundMark x1="38111" y1="52222" x2="38556" y2="48000"/>
                        <a14:foregroundMark x1="43111" y1="50778" x2="47444" y2="58556"/>
                        <a14:foregroundMark x1="42556" y1="57556" x2="34111" y2="61444"/>
                        <a14:foregroundMark x1="33556" y1="58333" x2="33778" y2="65778"/>
                        <a14:foregroundMark x1="33778" y1="65778" x2="42667" y2="71222"/>
                        <a14:foregroundMark x1="42667" y1="71222" x2="43111" y2="71222"/>
                        <a14:foregroundMark x1="41111" y1="33000" x2="41111" y2="33000"/>
                        <a14:foregroundMark x1="11889" y1="16556" x2="7667" y2="54111"/>
                        <a14:foregroundMark x1="7667" y1="54111" x2="7889" y2="54333"/>
                        <a14:foregroundMark x1="29000" y1="33667" x2="34778" y2="10111"/>
                        <a14:foregroundMark x1="34778" y1="10111" x2="26000" y2="26000"/>
                        <a14:foregroundMark x1="26000" y1="26000" x2="26222" y2="25222"/>
                        <a14:foregroundMark x1="29333" y1="10111" x2="35333" y2="14444"/>
                        <a14:foregroundMark x1="35333" y1="14444" x2="35556" y2="9556"/>
                        <a14:foregroundMark x1="88444" y1="17111" x2="91222" y2="11000"/>
                        <a14:foregroundMark x1="94222" y1="5556" x2="92111" y2="7111"/>
                        <a14:foregroundMark x1="96222" y1="11111" x2="98778" y2="11111"/>
                        <a14:foregroundMark x1="95444" y1="16556" x2="95444" y2="16556"/>
                        <a14:foregroundMark x1="33556" y1="56333" x2="32556" y2="57556"/>
                        <a14:foregroundMark x1="31556" y1="59111" x2="29222" y2="62667"/>
                        <a14:foregroundMark x1="28778" y1="60111" x2="28778" y2="56111"/>
                        <a14:foregroundMark x1="27556" y1="57111" x2="26222" y2="75000"/>
                        <a14:foregroundMark x1="27333" y1="68889" x2="21333" y2="61444"/>
                        <a14:foregroundMark x1="21333" y1="61444" x2="21222" y2="60889"/>
                        <a14:foregroundMark x1="37111" y1="19556" x2="40889" y2="27111"/>
                        <a14:foregroundMark x1="36778" y1="14333" x2="33778" y2="7333"/>
                        <a14:foregroundMark x1="33778" y1="7333" x2="36889" y2="6222"/>
                        <a14:foregroundMark x1="38778" y1="7111" x2="40667" y2="11889"/>
                        <a14:foregroundMark x1="65778" y1="82333" x2="69889" y2="89111"/>
                        <a14:foregroundMark x1="69889" y1="89111" x2="59444" y2="85222"/>
                        <a14:foregroundMark x1="59444" y1="85222" x2="60111" y2="74333"/>
                        <a14:foregroundMark x1="60111" y1="74333" x2="59778" y2="74000"/>
                        <a14:foregroundMark x1="60222" y1="76778" x2="67222" y2="9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61" y="4529919"/>
            <a:ext cx="2328081" cy="2328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2366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35F207-DF7D-A4B9-2CB6-049AB7CAF01D}"/>
              </a:ext>
            </a:extLst>
          </p:cNvPr>
          <p:cNvSpPr txBox="1"/>
          <p:nvPr/>
        </p:nvSpPr>
        <p:spPr>
          <a:xfrm>
            <a:off x="2365651" y="2228671"/>
            <a:ext cx="74606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Black" panose="020B0A04020102020204" pitchFamily="34" charset="0"/>
              </a:rPr>
              <a:t>ПРОСМОТР ВИДЕОРОЛИКА </a:t>
            </a:r>
          </a:p>
          <a:p>
            <a:r>
              <a:rPr lang="ru-RU" sz="3600" dirty="0">
                <a:latin typeface="Arial Black" panose="020B0A04020102020204" pitchFamily="34" charset="0"/>
              </a:rPr>
              <a:t>(КАК ПОЯВИЛСЯ ПАПИРУС)</a:t>
            </a:r>
          </a:p>
        </p:txBody>
      </p:sp>
    </p:spTree>
    <p:extLst>
      <p:ext uri="{BB962C8B-B14F-4D97-AF65-F5344CB8AC3E}">
        <p14:creationId xmlns:p14="http://schemas.microsoft.com/office/powerpoint/2010/main" val="38875809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A3A41-E301-5AEC-E5B2-FE36ACB2D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1DD389-B0A4-033D-B777-F8FE08F8C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45" y="1309797"/>
            <a:ext cx="12044855" cy="423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133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547</Words>
  <Application>Microsoft Office PowerPoint</Application>
  <PresentationFormat>Широкоэкранный</PresentationFormat>
  <Paragraphs>43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Bahnschrift SemiBold Condensed</vt:lpstr>
      <vt:lpstr>Calibri</vt:lpstr>
      <vt:lpstr>Calibri Light</vt:lpstr>
      <vt:lpstr>Times New Roman</vt:lpstr>
      <vt:lpstr>YS Text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Диана</dc:creator>
  <cp:lastModifiedBy>Office</cp:lastModifiedBy>
  <cp:revision>3</cp:revision>
  <dcterms:created xsi:type="dcterms:W3CDTF">2025-09-14T09:49:48Z</dcterms:created>
  <dcterms:modified xsi:type="dcterms:W3CDTF">2025-09-14T20:16:48Z</dcterms:modified>
</cp:coreProperties>
</file>