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74" r:id="rId3"/>
    <p:sldId id="275" r:id="rId4"/>
    <p:sldId id="260" r:id="rId5"/>
    <p:sldId id="276" r:id="rId6"/>
    <p:sldId id="277" r:id="rId7"/>
    <p:sldId id="259" r:id="rId8"/>
    <p:sldId id="272" r:id="rId9"/>
    <p:sldId id="281" r:id="rId10"/>
    <p:sldId id="267" r:id="rId11"/>
    <p:sldId id="268" r:id="rId12"/>
    <p:sldId id="283" r:id="rId13"/>
    <p:sldId id="265" r:id="rId14"/>
    <p:sldId id="266" r:id="rId15"/>
    <p:sldId id="263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172B9-08C1-409C-8BE9-4F156597B5C6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A9A3D-5170-4490-BA00-9A6AD2446C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184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9DB05BF5-B4EB-4A5A-78D4-719767716C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A0F4565D-3B55-1B59-90C3-F0936C7166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32BB6B0C-0F39-809F-7EB6-DAC9FF244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D5B5517-49EA-44CD-879B-601549BABA6C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29F3C79B-DA27-4DC6-8C8F-5646E9B0975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5AA13D04-F95E-2E19-D26D-EEC6E242E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0A3341CA-2D2A-E6F7-C04F-105F56DA9A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FC00DD-558C-401A-90EF-6B811D67303A}" type="slidenum">
              <a:rPr lang="ru-RU" altLang="ru-RU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561512-7F19-B88D-1EEF-7C47C51C3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3E5354-9F25-6205-1BC6-DA21E3886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8BD9CD-90F1-6B99-5DC8-161BD17C3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71D00-6554-4B08-119C-D52CC06D9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7DA5D8-2F82-1136-D4B2-B0DEE42C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02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636DBD-814E-A94E-7D15-313583C5B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3929F0-A8AC-D38D-8AC5-ED3BE08C5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B03984-8370-AC2C-050C-4F2AA9385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19C387-577E-F620-AF5F-DEF6E7C6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1126F3-B88D-BAD9-7E2F-6541A7751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67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F4266-05AC-BF90-6F77-0E6DBC60B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0E1248-9C21-5FAB-F491-AED339671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828D97-59DA-440D-A96E-754B832C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0797D6-2673-4E59-EE50-C374BD71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A21012-CAB8-F522-FDED-8BEA962CA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350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314290-F5DB-1F51-6A92-6BD117668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9B68CB-5E50-C710-D99E-8FB963E55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06B97B-A457-EC5F-8916-9D04DFFFF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4B154F-7D04-2694-536F-3C04B4B2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DD58E7-0DF5-0B2D-1615-3FF7F452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C37D25-5266-2B0D-4D59-AD676734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2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321C23-2CBA-410B-ACC5-42BD680C7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B149C-DC35-E193-A82F-087A25B6E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BDDBF4-1F07-FC4A-C2D0-358D0D747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50912E-1DF6-51C8-BF8C-7D02C85AB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B4D5B5-8BC8-7B39-4ED6-D9FAD9502C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A6A770-C20E-A7B3-20E6-4827BAE29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D89EC0-D07A-4C3E-BBCE-F86277229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FB354C6-0AB2-A6C4-D27F-2C195A06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469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267593-D41C-259B-BABC-48CDD157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B15058-C33E-D689-E0BD-F9D1455E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0CFCBB4-32AB-2D6E-F393-5C7E873E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E26882-B11B-686D-A3C3-E1D48445E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106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4E01B96-557E-51D3-4852-11E30678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6CF2E-A142-045C-46EC-8B2ACC9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B0C8D9-243D-C9F4-4195-D602D588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59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5F47FC-5E53-1630-C9F3-82A0E9033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A40EA-4FAE-7279-7AE5-C5C7AEDD7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74EA586-92E5-0AC1-C5D8-052F6C138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53019E-6EF5-EB4C-FE2D-0A3F0DC9A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44F95B-E666-C8F5-1324-F4BC8036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235322-3D89-54B5-65BA-A48C7AA5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47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6558A-826F-D2CF-24D9-64B5E2FDE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79F019-7C80-9DF1-C851-92E1FF688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E41ADA-FF54-63F9-DEA6-888B51E8C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AAC7DA-5853-F60A-0934-F73D078D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916DB9-9203-447F-77FC-DEE4DEE2D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DAB26C-F90D-52FC-DBF6-32B54F706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50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C7AC8-30EB-AEF0-1077-D50883F7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9C7533-75E1-5C43-978F-664FEC5A5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DEEC65-30CC-CCFA-482B-B0EBD0C48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035089-B9F6-29DA-1EF7-4716FA2DA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6780A-3E91-3BAA-72F2-B4B3D8DE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398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4457AC-93F0-2C14-0CF3-CC2114177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5D7B3E-0958-E219-34C8-48CCCB294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DD725F-4CAA-5E14-D5A4-68FC61472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9FFF57-B7C5-6FA0-3701-81FBFC15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E98539-6F4E-1F1D-78A9-0038DC911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116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36458D-34FB-B8FE-1D96-107BB1783A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F845C7-B007-5791-AF43-70B6B2630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62264B-57EC-C26F-4F38-FF2A8EC328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50B3D3-651B-498A-9537-B02995D66C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128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E5174A-CB52-5786-627A-15B6C0597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04B95B-1C73-926C-8489-310566D92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24C130-E63D-141F-6E35-96FD7822F4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BC44F-621E-420B-B2AF-7508DB0B3D10}" type="datetimeFigureOut">
              <a:rPr lang="ru-RU" smtClean="0"/>
              <a:t>03.07.2025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F7C34-F54A-EA84-58F3-42B14E83C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9A7DCC-3457-26CE-EDD1-568F5582B0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4A4E8-B9C5-4B05-96E6-E95D2E008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6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111D0E21-8E15-F5C0-856E-4D6D91DFD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05599"/>
            <a:ext cx="9144000" cy="868363"/>
          </a:xfr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F611A7A8-1D7A-9565-F67F-54784F22D912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15910" y="1841679"/>
            <a:ext cx="11977352" cy="4018208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Обязательно: </a:t>
            </a:r>
            <a:endParaRPr lang="en-US" alt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Пар. 13 читать, выполнить карточку,</a:t>
            </a:r>
          </a:p>
          <a:p>
            <a:pPr marL="0" indent="0" algn="ctr">
              <a:buNone/>
              <a:defRPr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доделать задание в </a:t>
            </a:r>
            <a:r>
              <a:rPr lang="ru-RU" alt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к.к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(вклеить).</a:t>
            </a:r>
          </a:p>
          <a:p>
            <a:pPr marL="0" indent="0">
              <a:buNone/>
              <a:defRPr/>
            </a:pP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выбору: </a:t>
            </a:r>
          </a:p>
          <a:p>
            <a:pPr marL="0" indent="0" algn="ctr">
              <a:buNone/>
              <a:defRPr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письмо своему другу из этой страны, поделиться впечатлениями.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5C5B6E6D-24E9-BB64-8CB4-818D37A9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634" y="12700"/>
            <a:ext cx="8006366" cy="68453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Отряд воинов-чужеземцев подошел к большой полноводной реке. Это был Евфрат. Чужеземцы посмотрели на бегущую воду, в удивлении замахали руками и закричали: «Быть не может! Да ведь это река, текущая наоборот!» </a:t>
            </a:r>
          </a:p>
          <a:p>
            <a:pPr>
              <a:defRPr/>
            </a:pPr>
            <a:endParaRPr lang="en-US" altLang="ru-RU" sz="28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Предположите, к какому народу принадлежали чужеземцы?</a:t>
            </a:r>
          </a:p>
          <a:p>
            <a:pPr algn="ctr">
              <a:defRPr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Почему они называли Евфрат «великой перевернутой рекой»? </a:t>
            </a:r>
          </a:p>
          <a:p>
            <a:pPr algn="ctr">
              <a:defRPr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Как звали царя, который привел войско к берегам Евфрата?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80E8E9-D46B-6AC1-CA5F-C532DC893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876541" cy="6845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страна лежит между двумя большими реками — </a:t>
            </a:r>
            <a:r>
              <a:rPr lang="ru-RU" alt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Евфратом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Тигром. </a:t>
            </a:r>
          </a:p>
          <a:p>
            <a:pPr algn="ctr" eaLnBrk="1" hangingPunct="1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и её название 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alt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Двуречье</a:t>
            </a:r>
            <a:r>
              <a:rPr lang="ru-RU" altLang="ru-RU" sz="3600" b="1" i="1" dirty="0">
                <a:solidFill>
                  <a:srgbClr val="E034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Междуречье</a:t>
            </a:r>
            <a:r>
              <a:rPr lang="ru-RU" altLang="ru-RU" sz="3600" b="1" i="1" dirty="0">
                <a:solidFill>
                  <a:srgbClr val="E034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BCCDB1D3-067B-0EA0-5C34-60673783D96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87487" y="3048001"/>
            <a:ext cx="9172576" cy="923925"/>
          </a:xfrm>
        </p:spPr>
        <p:txBody>
          <a:bodyPr/>
          <a:lstStyle/>
          <a:p>
            <a:pPr>
              <a:defRPr/>
            </a:pP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Древнее Двуречье»</a:t>
            </a:r>
          </a:p>
        </p:txBody>
      </p:sp>
      <p:pic>
        <p:nvPicPr>
          <p:cNvPr id="7171" name="Picture 5">
            <a:extLst>
              <a:ext uri="{FF2B5EF4-FFF2-40B4-BE49-F238E27FC236}">
                <a16:creationId xmlns:a16="http://schemas.microsoft.com/office/drawing/2014/main" id="{36D266C7-A06F-BE5E-18E4-34E8C0848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"/>
            <a:ext cx="5782614" cy="306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6">
            <a:extLst>
              <a:ext uri="{FF2B5EF4-FFF2-40B4-BE49-F238E27FC236}">
                <a16:creationId xmlns:a16="http://schemas.microsoft.com/office/drawing/2014/main" id="{5398A40B-CFA2-14DA-47F0-73DBC973E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1" y="3986213"/>
            <a:ext cx="6008688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7">
            <a:extLst>
              <a:ext uri="{FF2B5EF4-FFF2-40B4-BE49-F238E27FC236}">
                <a16:creationId xmlns:a16="http://schemas.microsoft.com/office/drawing/2014/main" id="{93BABF12-CA7F-954D-656C-CF3FC5380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1" y="3959225"/>
            <a:ext cx="5771503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>
            <a:extLst>
              <a:ext uri="{FF2B5EF4-FFF2-40B4-BE49-F238E27FC236}">
                <a16:creationId xmlns:a16="http://schemas.microsoft.com/office/drawing/2014/main" id="{D53E246D-BD0A-4CD3-4386-AAC2AC4F4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62" y="23812"/>
            <a:ext cx="6059487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Box 2">
            <a:extLst>
              <a:ext uri="{FF2B5EF4-FFF2-40B4-BE49-F238E27FC236}">
                <a16:creationId xmlns:a16="http://schemas.microsoft.com/office/drawing/2014/main" id="{333AE0E7-2E58-CBBA-D825-98BAC3B2B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1" y="23812"/>
            <a:ext cx="2952751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3000"/>
              </a:spcBef>
              <a:buSzPct val="100000"/>
            </a:pP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443CD390-715F-3300-757A-F81A0317F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-3712"/>
            <a:ext cx="12192001" cy="792163"/>
          </a:xfr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Страна двух рек.</a:t>
            </a:r>
          </a:p>
        </p:txBody>
      </p:sp>
      <p:pic>
        <p:nvPicPr>
          <p:cNvPr id="7172" name="Picture 42">
            <a:extLst>
              <a:ext uri="{FF2B5EF4-FFF2-40B4-BE49-F238E27FC236}">
                <a16:creationId xmlns:a16="http://schemas.microsoft.com/office/drawing/2014/main" id="{51AACC00-BEBF-0535-2AE6-08A5DFF99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8451"/>
            <a:ext cx="121920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B597B9-65A6-AE84-4FF1-0FABBE086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3" t="24643" r="12013" b="562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56B81D4A-617B-AFD2-9B0A-0F9F8B8B0A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2700"/>
            <a:ext cx="12192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основные занятия жителей Двуречья</a:t>
            </a:r>
          </a:p>
        </p:txBody>
      </p:sp>
      <p:sp>
        <p:nvSpPr>
          <p:cNvPr id="9220" name="Содержимое 2">
            <a:extLst>
              <a:ext uri="{FF2B5EF4-FFF2-40B4-BE49-F238E27FC236}">
                <a16:creationId xmlns:a16="http://schemas.microsoft.com/office/drawing/2014/main" id="{14419EEE-3A42-6C38-5A05-D2A2E695E0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1143000"/>
            <a:ext cx="12192000" cy="5943600"/>
          </a:xfrm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жизни здесь была вода. Зимой, в сезон дождей, а также во время разлива вода была в избытке, в остальное время года ее не хватало. Особенно остро недостаток воды ощущался в местах, удаленных от рек. Лишенная влаги, опаленная солнцем почва высыхала и трескалась. А в низовьях рек перенасыщенные водой земли заболачивались, превращаясь в непроходимые топи. Сооружение каналов и плотин было направлено на развитие этого занятия. </a:t>
            </a:r>
          </a:p>
          <a:p>
            <a:pPr marL="0" indent="0" algn="ctr"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 занятии идет речь?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2">
            <a:extLst>
              <a:ext uri="{FF2B5EF4-FFF2-40B4-BE49-F238E27FC236}">
                <a16:creationId xmlns:a16="http://schemas.microsoft.com/office/drawing/2014/main" id="{3925C4D6-D3DC-D4CC-CD41-6DC57094A2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0638"/>
            <a:ext cx="12192000" cy="3255962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орошения земли, когда она хорошо пропитывалась водой, на поле выпускали быков с обвязанными копытами: они выравнивали землю и вытаптывали сорняки. Успехи в земледелии привели к росту поголовья скота: на пастбищах паслись стада коров, овец, коз и свиней. </a:t>
            </a:r>
          </a:p>
          <a:p>
            <a:pPr marL="0" indent="0" algn="ctr">
              <a:buNone/>
              <a:defRPr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 занятии идет речь?</a:t>
            </a:r>
          </a:p>
        </p:txBody>
      </p:sp>
      <p:sp>
        <p:nvSpPr>
          <p:cNvPr id="12291" name="Содержимое 2">
            <a:extLst>
              <a:ext uri="{FF2B5EF4-FFF2-40B4-BE49-F238E27FC236}">
                <a16:creationId xmlns:a16="http://schemas.microsoft.com/office/drawing/2014/main" id="{9EAB9287-4B42-41D9-11C5-185D22E76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5413"/>
            <a:ext cx="1219200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defTabSz="6858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defTabSz="6858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defTabSz="6858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defTabSz="6858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Южном Двуречье не хватало многих видов сырья (строительный камень, лес), но в избытке выращивали зерновые культуры, финики, производили шерсть – товары, которые можно было обменять на те, в которых жители нуждались (вместо денег в Двуречье использовали слитки серебра определенной массы). </a:t>
            </a:r>
          </a:p>
          <a:p>
            <a:pPr algn="ctr" eaLnBrk="1" hangingPunct="1">
              <a:buFontTx/>
              <a:buNone/>
            </a:pP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занятие, в ходе которого производится обмен одних товаров на другие с помощью денег?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6">
            <a:extLst>
              <a:ext uri="{FF2B5EF4-FFF2-40B4-BE49-F238E27FC236}">
                <a16:creationId xmlns:a16="http://schemas.microsoft.com/office/drawing/2014/main" id="{8784D79D-22FF-7A65-CB59-CECCCFA42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15877"/>
            <a:ext cx="11990230" cy="743978"/>
          </a:xfrm>
          <a:solidFill>
            <a:schemeClr val="bg1"/>
          </a:solidFill>
          <a:ln w="2540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паре. Заполнить таблицу п.1 пар 11  </a:t>
            </a:r>
          </a:p>
        </p:txBody>
      </p:sp>
      <p:graphicFrame>
        <p:nvGraphicFramePr>
          <p:cNvPr id="10288" name="Group 48">
            <a:extLst>
              <a:ext uri="{FF2B5EF4-FFF2-40B4-BE49-F238E27FC236}">
                <a16:creationId xmlns:a16="http://schemas.microsoft.com/office/drawing/2014/main" id="{CD1BCB3D-535E-5481-C139-44473B638676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44568407"/>
              </p:ext>
            </p:extLst>
          </p:nvPr>
        </p:nvGraphicFramePr>
        <p:xfrm>
          <a:off x="104776" y="892173"/>
          <a:ext cx="12087224" cy="5949950"/>
        </p:xfrm>
        <a:graphic>
          <a:graphicData uri="http://schemas.openxmlformats.org/drawingml/2006/table">
            <a:tbl>
              <a:tblPr/>
              <a:tblGrid>
                <a:gridCol w="3223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77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6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98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Unicode MS" pitchFamily="34" charset="-128"/>
                          <a:ea typeface="Arial Unicode MS" pitchFamily="34" charset="-128"/>
                        </a:rPr>
                        <a:t>Линии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itchFamily="34" charset="-128"/>
                        </a:rPr>
                        <a:t> сравнения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itchFamily="34" charset="-128"/>
                        </a:rPr>
                        <a:t>Египет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itchFamily="34" charset="-128"/>
                        </a:rPr>
                        <a:t>Двуречье/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itchFamily="34" charset="-128"/>
                        </a:rPr>
                        <a:t>Междуречье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Климат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132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Реки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02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Природные условия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Системы орошения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0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Занятия населения</a:t>
                      </a:r>
                    </a:p>
                  </a:txBody>
                  <a:tcPr marT="45710" marB="4571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3350C18E-F764-5166-EC6A-772DCCDA1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305" y="2033592"/>
            <a:ext cx="1828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latin typeface="Arial" panose="020B0604020202020204" pitchFamily="34" charset="0"/>
              </a:rPr>
              <a:t>Жаркий</a:t>
            </a:r>
            <a:r>
              <a:rPr lang="ru-RU" altLang="ru-RU" sz="2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C81F37-B300-5505-DEC5-B4E9BBBBB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5059" y="2074022"/>
            <a:ext cx="32035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Arial" panose="020B0604020202020204" pitchFamily="34" charset="0"/>
              </a:rPr>
              <a:t>Жаркий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6AB557-643D-F6BF-C671-2BE051043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382" y="2848772"/>
            <a:ext cx="1409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Arial" panose="020B0604020202020204" pitchFamily="34" charset="0"/>
              </a:rPr>
              <a:t>Нил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4387C70-9C68-B90C-052B-6B6181DA2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3715" y="2933015"/>
            <a:ext cx="3170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Arial" panose="020B0604020202020204" pitchFamily="34" charset="0"/>
              </a:rPr>
              <a:t>Тигр и Евфрат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823EB77-473E-4FD5-A812-46266C1D1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964" y="3742069"/>
            <a:ext cx="339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dirty="0">
                <a:latin typeface="Arial" panose="020B0604020202020204" pitchFamily="34" charset="0"/>
              </a:rPr>
              <a:t>Плодородная почва </a:t>
            </a:r>
          </a:p>
          <a:p>
            <a:pPr algn="ctr" eaLnBrk="1" hangingPunct="1"/>
            <a:r>
              <a:rPr lang="ru-RU" altLang="ru-RU" sz="2400" dirty="0">
                <a:latin typeface="Arial" panose="020B0604020202020204" pitchFamily="34" charset="0"/>
              </a:rPr>
              <a:t>вдоль Нила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AD3656A-63FC-A469-02E9-CD0E3CCFA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7853" y="3790421"/>
            <a:ext cx="3086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latin typeface="Arial" panose="020B0604020202020204" pitchFamily="34" charset="0"/>
              </a:rPr>
              <a:t>Плодородная почва</a:t>
            </a:r>
          </a:p>
          <a:p>
            <a:pPr eaLnBrk="1" hangingPunct="1"/>
            <a:r>
              <a:rPr lang="ru-RU" altLang="ru-RU" sz="2400" dirty="0">
                <a:latin typeface="Arial" panose="020B0604020202020204" pitchFamily="34" charset="0"/>
              </a:rPr>
              <a:t> в Южном Двуречье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DA625FA-C0A7-9587-921C-A7CB2D51A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782" y="4804240"/>
            <a:ext cx="345708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300" dirty="0" err="1">
                <a:latin typeface="Arial" panose="020B0604020202020204" pitchFamily="34" charset="0"/>
              </a:rPr>
              <a:t>Шадуфы</a:t>
            </a:r>
            <a:r>
              <a:rPr lang="ru-RU" altLang="ru-RU" sz="2300" dirty="0">
                <a:latin typeface="Arial" panose="020B0604020202020204" pitchFamily="34" charset="0"/>
              </a:rPr>
              <a:t>, строительство каналов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2D020C-9234-4E53-5B41-B6382430C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664" y="5882818"/>
            <a:ext cx="31115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300" dirty="0">
                <a:latin typeface="Arial" panose="020B0604020202020204" pitchFamily="34" charset="0"/>
              </a:rPr>
              <a:t>Земледелие, скотоводство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>
            <a:extLst>
              <a:ext uri="{FF2B5EF4-FFF2-40B4-BE49-F238E27FC236}">
                <a16:creationId xmlns:a16="http://schemas.microsoft.com/office/drawing/2014/main" id="{1ED2763A-5A4A-EC13-B95E-FE1DE5D4B10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-1" y="0"/>
            <a:ext cx="12192001" cy="1143000"/>
          </a:xfrm>
          <a:solidFill>
            <a:schemeClr val="bg1"/>
          </a:solidFill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рубеже 4-3-го тыс. до н.э. </a:t>
            </a:r>
          </a:p>
          <a:p>
            <a:pPr algn="ctr">
              <a:buFontTx/>
              <a:buNone/>
            </a:pP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шумеры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основали свои –города-государства.</a:t>
            </a:r>
          </a:p>
        </p:txBody>
      </p:sp>
      <p:pic>
        <p:nvPicPr>
          <p:cNvPr id="13315" name="Picture 7">
            <a:extLst>
              <a:ext uri="{FF2B5EF4-FFF2-40B4-BE49-F238E27FC236}">
                <a16:creationId xmlns:a16="http://schemas.microsoft.com/office/drawing/2014/main" id="{1A29E7A6-2EB1-E29D-7785-B1C590980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7366715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F9A583-1DAB-6819-3387-134AD8082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6715" y="1143000"/>
            <a:ext cx="4825285" cy="10772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 крупными были </a:t>
            </a:r>
          </a:p>
          <a:p>
            <a:pPr algn="ctr" eaLnBrk="1" hangingPunct="1"/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Киш, Ур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Урук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Лагаш</a:t>
            </a:r>
            <a:endParaRPr lang="ru-RU" alt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ity12-utica1.jpg">
            <a:extLst>
              <a:ext uri="{FF2B5EF4-FFF2-40B4-BE49-F238E27FC236}">
                <a16:creationId xmlns:a16="http://schemas.microsoft.com/office/drawing/2014/main" id="{8EC5D999-06A6-6DCC-178F-20B4DDD89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12028868" cy="494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18B45E-45D6-5BEF-2219-2C32374F8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8968" y="4971245"/>
            <a:ext cx="4687887" cy="15700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материал использовался для обустройства городов?</a:t>
            </a:r>
          </a:p>
        </p:txBody>
      </p:sp>
      <p:sp>
        <p:nvSpPr>
          <p:cNvPr id="6" name="Волна 5">
            <a:extLst>
              <a:ext uri="{FF2B5EF4-FFF2-40B4-BE49-F238E27FC236}">
                <a16:creationId xmlns:a16="http://schemas.microsoft.com/office/drawing/2014/main" id="{0E7D5B55-811F-194D-3FA9-DA0EF81477F0}"/>
              </a:ext>
            </a:extLst>
          </p:cNvPr>
          <p:cNvSpPr/>
          <p:nvPr/>
        </p:nvSpPr>
        <p:spPr>
          <a:xfrm>
            <a:off x="9156856" y="5334000"/>
            <a:ext cx="3035144" cy="1081088"/>
          </a:xfrm>
          <a:prstGeom prst="wave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Глина</a:t>
            </a:r>
          </a:p>
        </p:txBody>
      </p:sp>
      <p:pic>
        <p:nvPicPr>
          <p:cNvPr id="7" name="Рисунок 6" descr="berita_89765_800x600_clay-hands.jpg">
            <a:extLst>
              <a:ext uri="{FF2B5EF4-FFF2-40B4-BE49-F238E27FC236}">
                <a16:creationId xmlns:a16="http://schemas.microsoft.com/office/drawing/2014/main" id="{6A610AA1-5FC1-DC66-895E-F278804A5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1696"/>
            <a:ext cx="4468969" cy="244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>
            <a:extLst>
              <a:ext uri="{FF2B5EF4-FFF2-40B4-BE49-F238E27FC236}">
                <a16:creationId xmlns:a16="http://schemas.microsoft.com/office/drawing/2014/main" id="{284F6260-044C-D6AD-9E99-E8D38860491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5380037"/>
            <a:ext cx="12192000" cy="144779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приземистыми постройками возвышалась многоступенчатая башня, уступы которой поднимались в небо. Так выглядел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бога, который покровительствовал городу- </a:t>
            </a:r>
          </a:p>
        </p:txBody>
      </p:sp>
      <p:pic>
        <p:nvPicPr>
          <p:cNvPr id="16389" name="Picture 7">
            <a:extLst>
              <a:ext uri="{FF2B5EF4-FFF2-40B4-BE49-F238E27FC236}">
                <a16:creationId xmlns:a16="http://schemas.microsoft.com/office/drawing/2014/main" id="{2A6AC93F-F8F4-0822-BC42-7410FEF4D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65"/>
            <a:ext cx="12192000" cy="534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7D8132-1065-45FA-198B-0B3EEC8B1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4842" y="6103936"/>
            <a:ext cx="173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FF0000"/>
                </a:solidFill>
                <a:latin typeface="Arial" panose="020B0604020202020204" pitchFamily="34" charset="0"/>
              </a:rPr>
              <a:t>зиккурат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>
            <a:extLst>
              <a:ext uri="{FF2B5EF4-FFF2-40B4-BE49-F238E27FC236}">
                <a16:creationId xmlns:a16="http://schemas.microsoft.com/office/drawing/2014/main" id="{E76688EE-CAFB-080D-2B10-8BE5BEFFB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6" y="873919"/>
            <a:ext cx="222250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0">
            <a:extLst>
              <a:ext uri="{FF2B5EF4-FFF2-40B4-BE49-F238E27FC236}">
                <a16:creationId xmlns:a16="http://schemas.microsoft.com/office/drawing/2014/main" id="{2F295C48-68BB-5ED8-E51A-61F080FD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6" y="4048919"/>
            <a:ext cx="2244725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Шамаш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 солнца</a:t>
            </a:r>
          </a:p>
        </p:txBody>
      </p:sp>
      <p:pic>
        <p:nvPicPr>
          <p:cNvPr id="17412" name="Picture 12">
            <a:extLst>
              <a:ext uri="{FF2B5EF4-FFF2-40B4-BE49-F238E27FC236}">
                <a16:creationId xmlns:a16="http://schemas.microsoft.com/office/drawing/2014/main" id="{4350CA86-9BED-4E9F-AA6C-78D631B63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4" y="2841625"/>
            <a:ext cx="2338387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13">
            <a:extLst>
              <a:ext uri="{FF2B5EF4-FFF2-40B4-BE49-F238E27FC236}">
                <a16:creationId xmlns:a16="http://schemas.microsoft.com/office/drawing/2014/main" id="{D7580DC6-C1BB-F731-0112-5276EADA9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6814" y="5256213"/>
            <a:ext cx="2338387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Син- </a:t>
            </a: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 Луны</a:t>
            </a:r>
          </a:p>
        </p:txBody>
      </p:sp>
      <p:pic>
        <p:nvPicPr>
          <p:cNvPr id="17414" name="Picture 15">
            <a:extLst>
              <a:ext uri="{FF2B5EF4-FFF2-40B4-BE49-F238E27FC236}">
                <a16:creationId xmlns:a16="http://schemas.microsoft.com/office/drawing/2014/main" id="{BEDDD148-47C6-79B6-8AEE-BB37EEFD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7" y="1455312"/>
            <a:ext cx="2249488" cy="3429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Rectangle 16">
            <a:extLst>
              <a:ext uri="{FF2B5EF4-FFF2-40B4-BE49-F238E27FC236}">
                <a16:creationId xmlns:a16="http://schemas.microsoft.com/office/drawing/2014/main" id="{2354842C-9BFA-F6C6-AA99-F9A2C713E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4914912"/>
            <a:ext cx="2286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Эа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бог воды</a:t>
            </a:r>
          </a:p>
        </p:txBody>
      </p:sp>
      <p:pic>
        <p:nvPicPr>
          <p:cNvPr id="17416" name="Picture 18">
            <a:extLst>
              <a:ext uri="{FF2B5EF4-FFF2-40B4-BE49-F238E27FC236}">
                <a16:creationId xmlns:a16="http://schemas.microsoft.com/office/drawing/2014/main" id="{AF2600BC-4E51-6717-1B54-ED6151158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8649" y="1619251"/>
            <a:ext cx="2244725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19">
            <a:extLst>
              <a:ext uri="{FF2B5EF4-FFF2-40B4-BE49-F238E27FC236}">
                <a16:creationId xmlns:a16="http://schemas.microsoft.com/office/drawing/2014/main" id="{AA445FC8-D17F-F112-EF1E-629D6C22D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3700" y="5548313"/>
            <a:ext cx="2286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Иштар- </a:t>
            </a: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богиня </a:t>
            </a:r>
          </a:p>
          <a:p>
            <a:pPr algn="ctr" eaLnBrk="1" hangingPunct="1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плодородия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5ACCD43-BF82-AAA7-7765-63E29442EB2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7626" y="7513"/>
            <a:ext cx="12192000" cy="62547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Жители Междуречья почитали многих богов</a:t>
            </a: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2" descr="1426681462.jpg">
            <a:extLst>
              <a:ext uri="{FF2B5EF4-FFF2-40B4-BE49-F238E27FC236}">
                <a16:creationId xmlns:a16="http://schemas.microsoft.com/office/drawing/2014/main" id="{37550059-0ADC-F352-7476-5C50704F8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2" r="14999" b="2078"/>
          <a:stretch>
            <a:fillRect/>
          </a:stretch>
        </p:blipFill>
        <p:spPr bwMode="auto">
          <a:xfrm>
            <a:off x="7452575" y="2588655"/>
            <a:ext cx="4602050" cy="423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Заголовок 6">
            <a:extLst>
              <a:ext uri="{FF2B5EF4-FFF2-40B4-BE49-F238E27FC236}">
                <a16:creationId xmlns:a16="http://schemas.microsoft.com/office/drawing/2014/main" id="{ECB4DFBC-89D5-42AD-2634-6C83B4E8E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34370"/>
            <a:ext cx="12192000" cy="1143000"/>
          </a:xfrm>
        </p:spPr>
        <p:txBody>
          <a:bodyPr/>
          <a:lstStyle/>
          <a:p>
            <a:pPr algn="ctr"/>
            <a:r>
              <a:rPr lang="ru-RU" altLang="ru-RU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можно узнать по этим табличкам о жизни людей того времени?</a:t>
            </a:r>
          </a:p>
        </p:txBody>
      </p:sp>
      <p:sp>
        <p:nvSpPr>
          <p:cNvPr id="18436" name="Содержимое 7">
            <a:extLst>
              <a:ext uri="{FF2B5EF4-FFF2-40B4-BE49-F238E27FC236}">
                <a16:creationId xmlns:a16="http://schemas.microsoft.com/office/drawing/2014/main" id="{9078C0DE-D791-CCBE-E244-A427FB674D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34926"/>
            <a:ext cx="12192000" cy="286067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Археологами во время раскопок в Междуречье было найдено около 500 глиняных табличек, принадлежавших ученикам школы – будущим писцам. На этих клинописных табличках обозначены имена учеников, имена и профессии их отцов.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416B6-6F56-AED9-E266-AB5E263B8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6" y="3060304"/>
            <a:ext cx="6834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3200" b="1" dirty="0">
                <a:latin typeface="Arial" panose="020B0604020202020204" pitchFamily="34" charset="0"/>
              </a:rPr>
              <a:t> Писали на глиняных табличках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C93651-EEFC-18E6-0A95-3B1E31C01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6" y="3697483"/>
            <a:ext cx="5081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3200" b="1" dirty="0">
                <a:latin typeface="Arial" panose="020B0604020202020204" pitchFamily="34" charset="0"/>
              </a:rPr>
              <a:t> Существовали школы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37B4EC7-0AAB-DF05-008E-FA59E1DD5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6" y="4296668"/>
            <a:ext cx="5562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3200" b="1" dirty="0">
                <a:latin typeface="Arial" panose="020B0604020202020204" pitchFamily="34" charset="0"/>
              </a:rPr>
              <a:t> Люди учились грамоте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405AFAA-6BDD-C7CB-48CD-33FCE068D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4948832"/>
            <a:ext cx="50815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ru-RU" altLang="ru-RU" sz="3200" b="1" dirty="0">
                <a:latin typeface="Arial" panose="020B0604020202020204" pitchFamily="34" charset="0"/>
              </a:rPr>
              <a:t> Писали клинописью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>
            <a:extLst>
              <a:ext uri="{FF2B5EF4-FFF2-40B4-BE49-F238E27FC236}">
                <a16:creationId xmlns:a16="http://schemas.microsoft.com/office/drawing/2014/main" id="{A9436181-9420-2D1C-2CB9-5819EB68281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0" y="0"/>
            <a:ext cx="12192000" cy="66970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Древнего Двуречья называлось –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клинопись.</a:t>
            </a: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endParaRPr lang="ru-RU" altLang="ru-RU" sz="3600" b="1" dirty="0"/>
          </a:p>
        </p:txBody>
      </p:sp>
      <p:pic>
        <p:nvPicPr>
          <p:cNvPr id="19459" name="Picture 7">
            <a:extLst>
              <a:ext uri="{FF2B5EF4-FFF2-40B4-BE49-F238E27FC236}">
                <a16:creationId xmlns:a16="http://schemas.microsoft.com/office/drawing/2014/main" id="{DDD66F7C-A843-3C11-71D5-9D42C6096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700"/>
            <a:ext cx="12192000" cy="61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>
            <a:extLst>
              <a:ext uri="{FF2B5EF4-FFF2-40B4-BE49-F238E27FC236}">
                <a16:creationId xmlns:a16="http://schemas.microsoft.com/office/drawing/2014/main" id="{85534711-B1D1-E5E9-018A-707340B8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287"/>
            <a:ext cx="6096000" cy="68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E6664E-51D7-0777-CE47-3917853BE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75"/>
            <a:ext cx="5943600" cy="378565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клинописи несколько сот знаков, </a:t>
            </a:r>
          </a:p>
          <a:p>
            <a:pPr algn="ctr" eaLnBrk="1" hangingPunct="1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научится читать и писать в Двуречье было так же сложно как и в Египте.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>
            <a:extLst>
              <a:ext uri="{FF2B5EF4-FFF2-40B4-BE49-F238E27FC236}">
                <a16:creationId xmlns:a16="http://schemas.microsoft.com/office/drawing/2014/main" id="{9DC9B429-0A16-D7C9-61C8-8269FDE1B9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58926" y="0"/>
            <a:ext cx="9109075" cy="762000"/>
          </a:xfr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«Да» или «Нет».</a:t>
            </a:r>
          </a:p>
        </p:txBody>
      </p:sp>
      <p:sp>
        <p:nvSpPr>
          <p:cNvPr id="21507" name="Объект 1">
            <a:extLst>
              <a:ext uri="{FF2B5EF4-FFF2-40B4-BE49-F238E27FC236}">
                <a16:creationId xmlns:a16="http://schemas.microsoft.com/office/drawing/2014/main" id="{2FDD43C2-C0C0-E999-FC29-D3DD08DC311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1524000" y="762000"/>
            <a:ext cx="9144000" cy="60960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 Междуречье иначе называется Двуречье.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2. Двери у бедняков были деревянные.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3. Ур и Урук это название рек.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4. Бога солнца звали Шамаш.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5. К богине Иштар ходили за урожаем и детьми.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6. Религия жителей Двуречья - языческая.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7. Клинопись - это узоры на посуде.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8. В природно-климатических условиях Египта и Двуречья много сходства. </a:t>
            </a:r>
          </a:p>
          <a:p>
            <a:pPr marL="0" indent="0">
              <a:buNone/>
            </a:pPr>
            <a:r>
              <a:rPr lang="ru-RU" altLang="ru-RU" sz="3200">
                <a:latin typeface="Times New Roman" panose="02020603050405020304" pitchFamily="18" charset="0"/>
                <a:cs typeface="Times New Roman" panose="02020603050405020304" pitchFamily="18" charset="0"/>
              </a:rPr>
              <a:t>9. Гробницы Египта и Двуречья не имеют ничего общего и схожего. </a:t>
            </a:r>
          </a:p>
          <a:p>
            <a:pPr marL="0" indent="0">
              <a:buNone/>
            </a:pPr>
            <a:endParaRPr lang="ru-RU" alt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657</Words>
  <Application>Microsoft Office PowerPoint</Application>
  <PresentationFormat>Широкоэкранный</PresentationFormat>
  <Paragraphs>84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 Unicode MS</vt:lpstr>
      <vt:lpstr>Arial</vt:lpstr>
      <vt:lpstr>Calibri</vt:lpstr>
      <vt:lpstr>Calibri Light</vt:lpstr>
      <vt:lpstr>Times New Roman</vt:lpstr>
      <vt:lpstr>Тема Office</vt:lpstr>
      <vt:lpstr>Домашнее задание</vt:lpstr>
      <vt:lpstr>Презентация PowerPoint</vt:lpstr>
      <vt:lpstr>Презентация PowerPoint</vt:lpstr>
      <vt:lpstr>1. Страна двух рек.</vt:lpstr>
      <vt:lpstr>Определите основные занятия жителей Двуречья</vt:lpstr>
      <vt:lpstr>Презентация PowerPoint</vt:lpstr>
      <vt:lpstr>Работа в паре. Заполнить таблицу п.1 пар 11  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можно узнать по этим табличкам о жизни людей того времени?</vt:lpstr>
      <vt:lpstr>Презентация PowerPoint</vt:lpstr>
      <vt:lpstr>Презентация PowerPoint</vt:lpstr>
      <vt:lpstr>Игра «Да» или «Нет».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Илья Ухабов</dc:creator>
  <cp:lastModifiedBy>Илья Ухабов</cp:lastModifiedBy>
  <cp:revision>1</cp:revision>
  <dcterms:created xsi:type="dcterms:W3CDTF">2025-07-03T06:08:44Z</dcterms:created>
  <dcterms:modified xsi:type="dcterms:W3CDTF">2025-07-03T06:32:30Z</dcterms:modified>
</cp:coreProperties>
</file>