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5" r:id="rId2"/>
    <p:sldId id="321" r:id="rId3"/>
    <p:sldId id="297" r:id="rId4"/>
    <p:sldId id="306" r:id="rId5"/>
    <p:sldId id="287" r:id="rId6"/>
    <p:sldId id="302" r:id="rId7"/>
    <p:sldId id="301" r:id="rId8"/>
    <p:sldId id="299" r:id="rId9"/>
    <p:sldId id="300" r:id="rId10"/>
    <p:sldId id="303" r:id="rId11"/>
    <p:sldId id="311" r:id="rId12"/>
    <p:sldId id="288" r:id="rId13"/>
    <p:sldId id="312" r:id="rId14"/>
    <p:sldId id="315" r:id="rId15"/>
    <p:sldId id="31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30" autoAdjust="0"/>
  </p:normalViewPr>
  <p:slideViewPr>
    <p:cSldViewPr snapToGrid="0">
      <p:cViewPr varScale="1">
        <p:scale>
          <a:sx n="73" d="100"/>
          <a:sy n="73" d="100"/>
        </p:scale>
        <p:origin x="5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38FF6-82DD-4992-A65D-E78113ABBB0C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6A531-7FE1-48D7-AFA0-32B0B27C4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597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2986BEBD-F825-B406-AFE8-E555576042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D64203-FD1B-476A-83DB-FA0113C668F3}" type="slidenum">
              <a:rPr lang="ru-RU" altLang="ru-RU" sz="10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ru-RU" altLang="ru-RU" sz="1000">
              <a:latin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0E514754-8E5A-4549-69F7-1A79597870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20E4CC20-9562-247B-308F-3A6F35E5E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B405F9C-EA0D-2472-F8A2-86FEE145A2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5F52697-4510-4405-9C6A-EBBFAA1249CA}" type="slidenum">
              <a:rPr lang="ru-RU" altLang="ru-RU" sz="10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ru-RU" altLang="ru-RU" sz="1000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84FC27A-2FD5-941D-7903-E6807F6E80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5D6A8082-242D-134B-2F22-9ECD081F20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71FD566A-07B0-B38B-65BD-3CBC5F1412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1B86F99-5693-4214-94CE-82AF8A209A36}" type="slidenum">
              <a:rPr lang="ru-RU" altLang="ru-RU" sz="10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ru-RU" altLang="ru-RU" sz="1000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3F1F0AC9-1088-5467-7225-EBE9298D4E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0E73530F-169E-CDDE-E6FA-E00C1DF42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E16C4AA4-4B64-A058-91FF-091C277416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6EB0C45-BD92-459C-B8DC-4851A5C35F4E}" type="slidenum">
              <a:rPr lang="ru-RU" altLang="ru-RU" sz="10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ru-RU" altLang="ru-RU" sz="1000"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59261F9C-5DC7-1ADE-4B62-118A2C75D2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381D2B63-5B1B-0024-B905-055EB384E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5263FBA7-CEBE-319D-0924-04AEC33382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5BEAD17-B94C-41B5-AE9A-3B0BF42DCAC6}" type="slidenum">
              <a:rPr lang="ru-RU" altLang="ru-RU" sz="10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ru-RU" altLang="ru-RU" sz="1000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4CA5DB53-048C-D8FB-9D6A-663343B037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726D858E-D946-5B93-EA54-5BADFF2EB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BC9D0-F088-46CF-5075-372782660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AB8F07-6E8C-B587-84AC-36B7CB1F9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7A428B-66D0-116B-8B32-C38B159D4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DC637B-2BC0-1A1D-5FCF-765B92FA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C872AE-53C9-C5ED-0787-7E1836895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97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EA82C-08D0-D994-D3EB-40ECEB011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25F66A-A8A4-A30C-D9D5-7437347C6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BCA755-ACED-D091-8B35-B1C665335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568A7D-6AD5-7A56-15D2-F221F8AF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5B478D-D46A-76FB-53E6-E0BA9BEB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72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F86616-F28D-D2DC-FDCF-E732A19B11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16D371-99E7-D05F-AA05-B1A1595B1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EF8738-406C-6FC5-3F42-8608DCBD0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91BE1E-CC77-2AD2-A3A8-C3DA56B38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F2089-31E0-6CAD-34C2-E338F8D92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683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0050"/>
            <a:ext cx="10363200" cy="11620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790700"/>
            <a:ext cx="5080000" cy="409575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790700"/>
            <a:ext cx="5080000" cy="4095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D54236F1-D7B3-1D60-1EC6-7BEAF2E95D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BA37E8C4-1936-1485-DFEB-FD05BA5E83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BB561A42-A07F-843F-D9D8-45013D1808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951D1-667F-4742-8892-C62B059824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526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B0F64-937F-49DF-E713-D83ADD80D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40807C-4D3B-9A4C-A7B6-334CBC008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950581-C4A6-8496-541C-2D5256C2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802082-695F-F060-C229-59BBBF569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2371F-7149-3CAE-418D-5F183C24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1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582DD-7B77-944A-2192-52E1213B9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DF5B41-ECE2-9F47-2BD8-8D57A35E8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7C2B18-D0E8-0116-EB0E-65A729A00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33480-D426-55CC-FDE2-27486E88B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045E8C-9E86-08EE-77F6-00E8E0CA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0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A6EF0-470B-BBAA-4F84-03122E8C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1D4DFD-2D03-1C17-7EB0-4D34BE829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8F2EFD-8C4A-5AEF-BCB6-2ED1EEB81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44BF32-2EB5-F1E4-E029-01C444507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945752-8D67-3DCF-B8C5-E7258FF4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89DDDD-A9A2-8099-A11A-6AEBF14A9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83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DF700-FB71-E791-4DE9-C4EDE196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FB3FC0-43EF-48E8-74C7-C1F2C7251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DD131F-5177-71A7-3B02-31590562D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ABED40-42DC-D3F4-5C90-4DB2D1CAC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535837-7683-C8C3-DEC9-A230BDC1F0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399CCF-377E-FA27-7852-106509E21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816613-A448-4BEE-50F2-0084AD179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B3B6092-A5D8-C779-0E7D-72D242464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78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FCE54-E37D-263D-25D5-E4D89B8D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C64174-4A7B-0F33-0AFB-868A8F64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7F0AA8-76C1-080C-5FE4-6C0FB802D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F0B6C2-A2DA-F7DA-CAD5-4D5D1C7C0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2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0D7F2E-8971-494B-E42A-AAD1D093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8FBB4A0-18A6-2EE4-5F2C-B956FF7F0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3114C4-8DFC-D326-1289-4BA9B14DD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606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5915C-C817-2B10-A1C9-161126016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09F916-0D90-560D-DF0E-057A2E4F8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D0436D-E555-4393-2DDC-EC83D3277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2FE75B-C768-72BC-3740-36B5904F4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7CBB7-2ECE-6AA6-3BA5-8278959F6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55E8D9-6CDD-7388-115E-BA867B1A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408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A93F1-22E4-CB01-1606-094B989E3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38213DA-A210-583D-9AC0-8F409B7CF3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7C1E43-A5C0-35DE-F6EF-CF6A17F90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D4D39A-70D8-05E2-E884-5BA9BFA6A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01F1DA-926A-C1FA-CD2B-B57842BC9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A97417-4001-BAA5-0EF1-80E0D818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50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316D3-4218-D587-E5C4-1BFB2300E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F61DD8-15D4-46CE-2AC4-035CE74A6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1117E5-6BD4-AE6D-12D5-DC9C0273CF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F2F87-C07F-443E-8AA2-967004EFA6D2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0344A3-0F04-98D5-B012-4B1FB401DF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7436A1-C416-35E6-C764-172EB55DA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2869-17F4-4EA9-A410-F35E7DDD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65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8FCCEAB3-78B5-629B-A89D-342FD6EAC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8422" y="2236776"/>
            <a:ext cx="10554789" cy="238444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ru-RU" alt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читать, </a:t>
            </a:r>
          </a:p>
          <a:p>
            <a:pPr marL="0" indent="0" algn="ctr">
              <a:buNone/>
            </a:pPr>
            <a:r>
              <a:rPr lang="ru-RU" alt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записи в тетради, </a:t>
            </a:r>
          </a:p>
          <a:p>
            <a:pPr marL="0" indent="0" algn="ctr">
              <a:buNone/>
            </a:pPr>
            <a:r>
              <a:rPr lang="ru-RU" alt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задание по </a:t>
            </a:r>
            <a:r>
              <a:rPr lang="ru-RU" altLang="ru-RU" sz="4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к.к</a:t>
            </a:r>
            <a:r>
              <a:rPr lang="ru-RU" alt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вклеить в </a:t>
            </a:r>
            <a:r>
              <a:rPr lang="ru-RU" altLang="ru-RU" sz="4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тетр</a:t>
            </a:r>
            <a:r>
              <a:rPr lang="ru-RU" altLang="ru-RU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23" name="AutoShape 5">
            <a:extLst>
              <a:ext uri="{FF2B5EF4-FFF2-40B4-BE49-F238E27FC236}">
                <a16:creationId xmlns:a16="http://schemas.microsoft.com/office/drawing/2014/main" id="{37A91824-1DF2-D45D-624F-0F0AE4FEC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9616" y="953453"/>
            <a:ext cx="7772400" cy="1162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4925" cap="flat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9" descr="image298_234">
            <a:extLst>
              <a:ext uri="{FF2B5EF4-FFF2-40B4-BE49-F238E27FC236}">
                <a16:creationId xmlns:a16="http://schemas.microsoft.com/office/drawing/2014/main" id="{DAB7AA29-8CB1-6A5A-56AA-EB23D0D2E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7218"/>
            <a:ext cx="12192000" cy="57807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Управляющая кнопка: &quot;На главную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1E8941A-4A17-B9F4-00D2-A8C9D2354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75" y="6176895"/>
            <a:ext cx="682625" cy="522288"/>
          </a:xfrm>
          <a:prstGeom prst="actionButtonHome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Arial Cyr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44632-52E7-169A-D76E-B177E5269AD8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Вдали от Нила среди песков пустыни изредка встречались островки зелени –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оазисы.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13260B0-6BD6-253C-153E-ECB80DFD41C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12192000" cy="65314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Великая река на севере Африки </a:t>
            </a:r>
            <a:endParaRPr lang="ru-RU" altLang="ru-RU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FB77E-93FB-FA01-A6A3-04C8AF70BD9C}"/>
              </a:ext>
            </a:extLst>
          </p:cNvPr>
          <p:cNvSpPr txBox="1"/>
          <p:nvPr/>
        </p:nvSpPr>
        <p:spPr>
          <a:xfrm>
            <a:off x="6583681" y="744583"/>
            <a:ext cx="560831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страны считали Нил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«рекой, дающей жизнь».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этой величественной реки Древний Египет превратился бы в пустыню.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 июле вода начинала подниматься, и Нил выходил из берегов, заполняя речную долину, а в ноябре возвращался в своё русло.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Разливы приносили на берега Нила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плодородный ил.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земля давала высокие урожаи. Её легко можно было обработать даже деревянной мотыгой.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E43329-9155-0DBB-EB25-DD7E945BF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14100" r="2427" b="9908"/>
          <a:stretch>
            <a:fillRect/>
          </a:stretch>
        </p:blipFill>
        <p:spPr>
          <a:xfrm>
            <a:off x="0" y="744583"/>
            <a:ext cx="6583679" cy="46619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64FDB4-8FC8-CC52-68F8-E0CAAFC6D8B8}"/>
              </a:ext>
            </a:extLst>
          </p:cNvPr>
          <p:cNvSpPr txBox="1"/>
          <p:nvPr/>
        </p:nvSpPr>
        <p:spPr>
          <a:xfrm>
            <a:off x="0" y="5406504"/>
            <a:ext cx="65836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воду нужно было поднять на верхние поля или в поселения, использовали –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шадуфы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8" descr="113590256">
            <a:extLst>
              <a:ext uri="{FF2B5EF4-FFF2-40B4-BE49-F238E27FC236}">
                <a16:creationId xmlns:a16="http://schemas.microsoft.com/office/drawing/2014/main" id="{593203CB-860B-1563-53A3-86349945F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20"/>
            <a:ext cx="6413679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3" descr="Голубая тисненая бумага">
            <a:extLst>
              <a:ext uri="{FF2B5EF4-FFF2-40B4-BE49-F238E27FC236}">
                <a16:creationId xmlns:a16="http://schemas.microsoft.com/office/drawing/2014/main" id="{C3E3989F-EBD9-3493-3BE7-80EFDBBF99A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413679" y="30520"/>
            <a:ext cx="5778322" cy="6853238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Слава тебе, Нил приходящий чтобы оживить Египет.</a:t>
            </a:r>
          </a:p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Орошающий пустыню </a:t>
            </a:r>
          </a:p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далеко от воды, владыка рыб и птиц, и травы для скота, приносящий всякую пищу и хлеб.</a:t>
            </a:r>
          </a:p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Если он медлит, жизнь прекращается и люди гибнут.</a:t>
            </a:r>
          </a:p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Когда же он приходит, земля ликует и все живое в радости.</a:t>
            </a:r>
          </a:p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Еда появляется после его разлива. Все живут благодаря ему и богатства обретают по его воле.</a:t>
            </a:r>
          </a:p>
        </p:txBody>
      </p:sp>
      <p:sp>
        <p:nvSpPr>
          <p:cNvPr id="23556" name="Line 7">
            <a:extLst>
              <a:ext uri="{FF2B5EF4-FFF2-40B4-BE49-F238E27FC236}">
                <a16:creationId xmlns:a16="http://schemas.microsoft.com/office/drawing/2014/main" id="{40274529-3F34-C190-674E-3F98E4186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9050" y="1906588"/>
            <a:ext cx="0" cy="150812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Text Box 14">
            <a:extLst>
              <a:ext uri="{FF2B5EF4-FFF2-40B4-BE49-F238E27FC236}">
                <a16:creationId xmlns:a16="http://schemas.microsoft.com/office/drawing/2014/main" id="{250D66D7-CABF-7859-3109-24A4238A0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892" y="6426558"/>
            <a:ext cx="325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Нил на закате солнца.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 descr="Голубая тисненая бумага">
            <a:extLst>
              <a:ext uri="{FF2B5EF4-FFF2-40B4-BE49-F238E27FC236}">
                <a16:creationId xmlns:a16="http://schemas.microsoft.com/office/drawing/2014/main" id="{4C996492-51B2-4F9D-F145-FD9DDFA2DA2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733426"/>
            <a:ext cx="7521262" cy="4964112"/>
          </a:xfrm>
          <a:solidFill>
            <a:schemeClr val="bg1"/>
          </a:solidFill>
        </p:spPr>
        <p:txBody>
          <a:bodyPr/>
          <a:lstStyle/>
          <a:p>
            <a:pPr algn="ctr">
              <a:buFont typeface="Monotype Sorts" pitchFamily="2" charset="2"/>
              <a:buNone/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>
              <a:buFont typeface="Monotype Sorts" pitchFamily="2" charset="2"/>
              <a:buNone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п.3 </a:t>
            </a:r>
          </a:p>
          <a:p>
            <a:pPr algn="ctr">
              <a:buFont typeface="Monotype Sorts" pitchFamily="2" charset="2"/>
              <a:buNone/>
            </a:pP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«Верхний и нижний Египет»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 typeface="Monotype Sorts" pitchFamily="2" charset="2"/>
              <a:buNone/>
            </a:pPr>
            <a:r>
              <a:rPr lang="ru-RU" altLang="ru-RU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карточку</a:t>
            </a:r>
          </a:p>
        </p:txBody>
      </p:sp>
      <p:sp>
        <p:nvSpPr>
          <p:cNvPr id="26627" name="Text Box 8">
            <a:extLst>
              <a:ext uri="{FF2B5EF4-FFF2-40B4-BE49-F238E27FC236}">
                <a16:creationId xmlns:a16="http://schemas.microsoft.com/office/drawing/2014/main" id="{986675BA-CBAE-C08E-D1DB-9059F64C3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38" y="5697538"/>
            <a:ext cx="4473262" cy="1200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Статуи царевича 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Рахотепа</a:t>
            </a:r>
            <a:endParaRPr lang="ru-RU" altLang="ru-RU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 его супруги 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Нофрет</a:t>
            </a:r>
            <a:endParaRPr lang="ru-RU" altLang="ru-RU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из гробницы в 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Медуме</a:t>
            </a: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6628" name="AutoShape 10">
            <a:extLst>
              <a:ext uri="{FF2B5EF4-FFF2-40B4-BE49-F238E27FC236}">
                <a16:creationId xmlns:a16="http://schemas.microsoft.com/office/drawing/2014/main" id="{725821CD-F173-EFD1-8628-271EC0E82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6988"/>
            <a:ext cx="12192000" cy="72072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Объединение Египта</a:t>
            </a:r>
          </a:p>
        </p:txBody>
      </p:sp>
      <p:pic>
        <p:nvPicPr>
          <p:cNvPr id="26629" name="Picture 12" descr="cms">
            <a:extLst>
              <a:ext uri="{FF2B5EF4-FFF2-40B4-BE49-F238E27FC236}">
                <a16:creationId xmlns:a16="http://schemas.microsoft.com/office/drawing/2014/main" id="{08DB604F-C85A-F3DE-6992-B84962AAD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738"/>
            <a:ext cx="4572000" cy="5003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>
            <a:extLst>
              <a:ext uri="{FF2B5EF4-FFF2-40B4-BE49-F238E27FC236}">
                <a16:creationId xmlns:a16="http://schemas.microsoft.com/office/drawing/2014/main" id="{0C88A696-1754-ACC0-384D-E9D241DE2BDB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/>
          <a:srcRect l="1880" t="9010" r="3134" b="5600"/>
          <a:stretch/>
        </p:blipFill>
        <p:spPr>
          <a:xfrm>
            <a:off x="0" y="-1"/>
            <a:ext cx="12152149" cy="5264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32771" name="Rectangle 3">
            <a:extLst>
              <a:ext uri="{FF2B5EF4-FFF2-40B4-BE49-F238E27FC236}">
                <a16:creationId xmlns:a16="http://schemas.microsoft.com/office/drawing/2014/main" id="{5CAF7DC0-D09D-6E3B-04B9-2338BB82FABE}"/>
              </a:ext>
            </a:extLst>
          </p:cNvPr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39851" y="5264330"/>
            <a:ext cx="12112298" cy="10795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200" dirty="0">
                <a:latin typeface="Times New Roman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Короны царей Южного и Северного Египта,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двойная корона фараона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655DB8E-82D1-2F27-3756-576D52174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96526"/>
            <a:ext cx="12009120" cy="2735262"/>
          </a:xfrm>
          <a:extLst>
            <a:ext uri="{91240B29-F687-4F45-9708-019B960494DF}">
              <a14:hiddenLine xmlns:a14="http://schemas.microsoft.com/office/drawing/2010/main" w="412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ru-RU" altLang="ru-RU" sz="5400" b="1" dirty="0">
                <a:latin typeface="Times New Roman" panose="02020603050405020304" pitchFamily="18" charset="0"/>
              </a:rPr>
              <a:t>Можно ли назвать Египет «Даром Нила»? Почему?</a:t>
            </a:r>
          </a:p>
        </p:txBody>
      </p:sp>
      <p:sp>
        <p:nvSpPr>
          <p:cNvPr id="29699" name="AutoShape 5">
            <a:extLst>
              <a:ext uri="{FF2B5EF4-FFF2-40B4-BE49-F238E27FC236}">
                <a16:creationId xmlns:a16="http://schemas.microsoft.com/office/drawing/2014/main" id="{E8059D67-B50C-38D1-7E00-F24793A3B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11969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800" b="1" dirty="0">
                <a:latin typeface="Arial Cyr" panose="020B0604020202020204" pitchFamily="34" charset="0"/>
              </a:rPr>
              <a:t>Проблемный вопрос:</a:t>
            </a:r>
          </a:p>
        </p:txBody>
      </p:sp>
      <p:sp>
        <p:nvSpPr>
          <p:cNvPr id="2" name="Содержимое 2">
            <a:extLst>
              <a:ext uri="{FF2B5EF4-FFF2-40B4-BE49-F238E27FC236}">
                <a16:creationId xmlns:a16="http://schemas.microsoft.com/office/drawing/2014/main" id="{13C21968-DFE3-A3B0-7EEE-D5C91ABA1EF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429000"/>
            <a:ext cx="12191999" cy="23839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Египет можно назвать даром Нила, так как эта река являлась в древнем Египте божественным и святым источником жизни. Благодаря ее плодородным почвам, Египет обогащался продовольствием. Эта река была кормилицей Египта. Ну а Египет, как дар был для нее.  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2D114B48-3FA1-6C32-D43D-4FAD6F539C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5018" y="2071330"/>
            <a:ext cx="7054850" cy="66198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«ТРЕТИЙ ЛИШНИЙ»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158683-D915-1374-963E-79AD2A50F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86926"/>
            <a:ext cx="12192000" cy="3973243"/>
          </a:xfrm>
        </p:spPr>
        <p:txBody>
          <a:bodyPr/>
          <a:lstStyle/>
          <a:p>
            <a:pPr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СТАРЕЙШИНА – ВОЖДЬ – ЦАРЬ</a:t>
            </a:r>
          </a:p>
          <a:p>
            <a:pPr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СТАДО – ПИСЬМЕННОСТЬ – ОБЩИНА</a:t>
            </a:r>
          </a:p>
          <a:p>
            <a:pPr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ЗЕМЛЕДЕЛИЕ – ОХОТА – СОБИРАТЕЛЬСТВО</a:t>
            </a:r>
          </a:p>
          <a:p>
            <a:pPr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ПЛЕМЯ – ГОСУДАРСТВО –РОД</a:t>
            </a:r>
          </a:p>
          <a:p>
            <a:pPr algn="ctr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ПАЛЕОЛИТ – ЦИВИЛИЗАЦИЯ – КРОМАНЬОНЕЦ</a:t>
            </a:r>
          </a:p>
          <a:p>
            <a:pPr marL="0" indent="0" algn="ctr">
              <a:buNone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из этих слов может объединить все остальные?</a:t>
            </a:r>
          </a:p>
          <a:p>
            <a:pPr marL="0" indent="0" algn="ctr">
              <a:buNone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ЦИВИЛИЗАЦИЯ</a:t>
            </a:r>
          </a:p>
          <a:p>
            <a:pPr marL="0" indent="0" algn="ctr">
              <a:buNone/>
              <a:defRPr/>
            </a:pPr>
            <a:endParaRPr lang="ru-RU" b="1" dirty="0">
              <a:solidFill>
                <a:srgbClr val="FF0000"/>
              </a:solidFill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00EA24-38D4-0379-1498-E96F87598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3256" y="2797344"/>
            <a:ext cx="1331913" cy="503237"/>
          </a:xfrm>
          <a:prstGeom prst="rect">
            <a:avLst/>
          </a:prstGeom>
          <a:solidFill>
            <a:srgbClr val="3B1FA9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FFFF00"/>
                </a:solidFill>
                <a:latin typeface="Arial Cyr" panose="020B0604020202020204" pitchFamily="34" charset="0"/>
              </a:rPr>
              <a:t>ЦАРЬ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19CF9F-BC92-6831-715A-40570FD24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7898" y="3300581"/>
            <a:ext cx="3597431" cy="504825"/>
          </a:xfrm>
          <a:prstGeom prst="rect">
            <a:avLst/>
          </a:prstGeom>
          <a:solidFill>
            <a:srgbClr val="3B1FA9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FFFF00"/>
                </a:solidFill>
                <a:latin typeface="Arial Cyr" panose="020B0604020202020204" pitchFamily="34" charset="0"/>
              </a:rPr>
              <a:t>ПИСЬМЕННОСТЬ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2A2E1D-92D9-4BD2-8EB3-F133F6DA2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163" y="3940642"/>
            <a:ext cx="3095625" cy="503237"/>
          </a:xfrm>
          <a:prstGeom prst="rect">
            <a:avLst/>
          </a:prstGeom>
          <a:solidFill>
            <a:srgbClr val="3B1FA9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FFFF00"/>
                </a:solidFill>
                <a:latin typeface="Arial Cyr" panose="020B0604020202020204" pitchFamily="34" charset="0"/>
              </a:rPr>
              <a:t>ЗЕМЛЕДЕЛИЕ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DCD04D-A0CF-514E-2621-5A4FB474B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4455088"/>
            <a:ext cx="3201807" cy="504825"/>
          </a:xfrm>
          <a:prstGeom prst="rect">
            <a:avLst/>
          </a:prstGeom>
          <a:solidFill>
            <a:srgbClr val="3B1FA9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FFFF00"/>
                </a:solidFill>
                <a:latin typeface="Arial Cyr" panose="020B0604020202020204" pitchFamily="34" charset="0"/>
              </a:rPr>
              <a:t>ГОСУДАРСТВО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B43A86-C61D-EDA7-C80B-BD2F01A48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363" y="5004420"/>
            <a:ext cx="3411625" cy="503237"/>
          </a:xfrm>
          <a:prstGeom prst="rect">
            <a:avLst/>
          </a:prstGeom>
          <a:solidFill>
            <a:srgbClr val="3B1FA9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rgbClr val="FFFF00"/>
                </a:solidFill>
                <a:latin typeface="Arial Cyr" panose="020B0604020202020204" pitchFamily="34" charset="0"/>
              </a:rPr>
              <a:t>ЦИВИЛИЗАЦИЯ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5E013-10EB-A440-26B6-CE3C28192925}"/>
              </a:ext>
            </a:extLst>
          </p:cNvPr>
          <p:cNvSpPr txBox="1">
            <a:spLocks noChangeArrowheads="1"/>
          </p:cNvSpPr>
          <p:nvPr/>
        </p:nvSpPr>
        <p:spPr>
          <a:xfrm>
            <a:off x="2389189" y="5714385"/>
            <a:ext cx="7054850" cy="661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alt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EE16D3CC-BD7D-B68C-412E-F737A3B218FE}"/>
              </a:ext>
            </a:extLst>
          </p:cNvPr>
          <p:cNvSpPr txBox="1">
            <a:spLocks/>
          </p:cNvSpPr>
          <p:nvPr/>
        </p:nvSpPr>
        <p:spPr>
          <a:xfrm>
            <a:off x="0" y="18246"/>
            <a:ext cx="12192000" cy="2047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Мы приступаем ко второму разделу курса.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 учебник стр.37 и прочитайте наверху страницы название раздела.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8" descr="0013-012-Reka-Niger-v-verkhovjakh-porozhista-imeet-mnogo-vodopadov-a-v-nizovjakh">
            <a:extLst>
              <a:ext uri="{FF2B5EF4-FFF2-40B4-BE49-F238E27FC236}">
                <a16:creationId xmlns:a16="http://schemas.microsoft.com/office/drawing/2014/main" id="{6D09DD2D-33A2-51BB-18C6-0A876F9AF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763" y="2978150"/>
            <a:ext cx="6729950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6" descr="firststarcairo@130779284_original_watermark1">
            <a:extLst>
              <a:ext uri="{FF2B5EF4-FFF2-40B4-BE49-F238E27FC236}">
                <a16:creationId xmlns:a16="http://schemas.microsoft.com/office/drawing/2014/main" id="{721D8054-A7CE-4375-3E95-A9C456BE9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0"/>
            <a:ext cx="5433476" cy="407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5EB0A88-A952-167F-310F-C24EB7889BAA}"/>
              </a:ext>
            </a:extLst>
          </p:cNvPr>
          <p:cNvSpPr txBox="1">
            <a:spLocks noChangeArrowheads="1"/>
          </p:cNvSpPr>
          <p:nvPr/>
        </p:nvSpPr>
        <p:spPr>
          <a:xfrm>
            <a:off x="5447763" y="0"/>
            <a:ext cx="6744237" cy="297815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тема сегодняшнего урока?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irststarcairo@130779284_original_watermark1">
            <a:extLst>
              <a:ext uri="{FF2B5EF4-FFF2-40B4-BE49-F238E27FC236}">
                <a16:creationId xmlns:a16="http://schemas.microsoft.com/office/drawing/2014/main" id="{4F377E01-919E-527D-557A-F60BB3E0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" y="18149"/>
            <a:ext cx="12183415" cy="682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4EFA9A6E-7DAC-BCCB-7A42-41FE470F62E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1" y="815668"/>
            <a:ext cx="6300787" cy="1752600"/>
          </a:xfrm>
        </p:spPr>
        <p:txBody>
          <a:bodyPr/>
          <a:lstStyle/>
          <a:p>
            <a:pPr eaLnBrk="1" hangingPunct="1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«Государство на берегах Нила»</a:t>
            </a:r>
          </a:p>
        </p:txBody>
      </p:sp>
      <p:sp>
        <p:nvSpPr>
          <p:cNvPr id="11267" name="AutoShape 3">
            <a:extLst>
              <a:ext uri="{FF2B5EF4-FFF2-40B4-BE49-F238E27FC236}">
                <a16:creationId xmlns:a16="http://schemas.microsoft.com/office/drawing/2014/main" id="{253F877B-9B41-71D4-50BC-8ADA75CB4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1255" y="51515"/>
            <a:ext cx="3600450" cy="6921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EE1465F-6FB0-0AA7-BC03-D9DA5D0B3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" y="5563673"/>
            <a:ext cx="12192000" cy="1276178"/>
          </a:xfrm>
          <a:prstGeom prst="rect">
            <a:avLst/>
          </a:prstGeom>
          <a:solidFill>
            <a:schemeClr val="bg1"/>
          </a:solidFill>
          <a:ln w="41275">
            <a:noFill/>
            <a:miter lim="800000"/>
            <a:headEnd/>
            <a:tailEnd/>
          </a:ln>
        </p:spPr>
        <p:txBody>
          <a:bodyPr lIns="92075" tIns="46038" rIns="92075" bIns="46038" anchor="ctr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altLang="ru-RU" sz="40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Проблемный вопрос</a:t>
            </a:r>
          </a:p>
          <a:p>
            <a:pPr>
              <a:defRPr/>
            </a:pPr>
            <a:r>
              <a:rPr lang="ru-RU" altLang="ru-RU" sz="4000" b="1" kern="0" dirty="0">
                <a:solidFill>
                  <a:srgbClr val="000000"/>
                </a:solidFill>
                <a:latin typeface="Times New Roman" panose="02020603050405020304" pitchFamily="18" charset="0"/>
              </a:rPr>
              <a:t>Можно ли назвать Египет «Даром Нила»? Почему?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 descr="Голубая тисненая бумага">
            <a:extLst>
              <a:ext uri="{FF2B5EF4-FFF2-40B4-BE49-F238E27FC236}">
                <a16:creationId xmlns:a16="http://schemas.microsoft.com/office/drawing/2014/main" id="{EEC25BBA-B525-EF98-B13B-B4EC207E476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096000" y="1228184"/>
            <a:ext cx="6096000" cy="2781837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ctr">
              <a:buFont typeface="Monotype Sorts" pitchFamily="2" charset="2"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Египтом</a:t>
            </a:r>
            <a:r>
              <a:rPr lang="ru-RU" altLang="ru-RU" sz="4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 typeface="Monotype Sorts" pitchFamily="2" charset="2"/>
              <a:buNone/>
            </a:pP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государство, расположенное в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северо-восточной Африке </a:t>
            </a: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берегах Нила от </a:t>
            </a:r>
            <a:r>
              <a:rPr lang="en-US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alt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порога до Средиземного моря.</a:t>
            </a:r>
            <a:endParaRPr lang="ru-RU" altLang="ru-RU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B22049-8681-A141-D2FF-DF04C4FD9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4" b="20188"/>
          <a:stretch>
            <a:fillRect/>
          </a:stretch>
        </p:blipFill>
        <p:spPr>
          <a:xfrm>
            <a:off x="439782" y="42864"/>
            <a:ext cx="5656218" cy="6815136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id="{FEF2868D-4B00-9B9F-AB24-AF7F6FDC5C3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84701" y="3175"/>
            <a:ext cx="7607299" cy="68548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отдать свои воды морю, Нил распадается на несколько рукавов.</a:t>
            </a:r>
          </a:p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 карте учебника </a:t>
            </a:r>
            <a:r>
              <a:rPr lang="ru-RU" alt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стр.37 </a:t>
            </a: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какое море впадает НИЛ…</a:t>
            </a:r>
          </a:p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часть Египта, где Нил делится на рукава, похожа на огромный треугольник. Своей формой он напоминает на перевернутую греческую букву «дельта». Древние греки так и называли эту часть страны –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дельта. </a:t>
            </a:r>
          </a:p>
          <a:p>
            <a:pPr marL="0" indent="0" algn="ctr">
              <a:buNone/>
            </a:pP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Подпишите  в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к.к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дельту Нила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8" descr="98367-6">
            <a:extLst>
              <a:ext uri="{FF2B5EF4-FFF2-40B4-BE49-F238E27FC236}">
                <a16:creationId xmlns:a16="http://schemas.microsoft.com/office/drawing/2014/main" id="{211A5497-DCD3-63A0-6BAA-D91EC5C22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1" y="-6350"/>
            <a:ext cx="45466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AutoShape 11">
            <a:extLst>
              <a:ext uri="{FF2B5EF4-FFF2-40B4-BE49-F238E27FC236}">
                <a16:creationId xmlns:a16="http://schemas.microsoft.com/office/drawing/2014/main" id="{221EA89A-F1D3-581B-01E0-F7BD3AB3D9A2}"/>
              </a:ext>
            </a:extLst>
          </p:cNvPr>
          <p:cNvSpPr>
            <a:spLocks noChangeArrowheads="1"/>
          </p:cNvSpPr>
          <p:nvPr/>
        </p:nvSpPr>
        <p:spPr bwMode="auto">
          <a:xfrm rot="7643662">
            <a:off x="2876854" y="740593"/>
            <a:ext cx="976312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s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64000"/>
              <a:buFont typeface="Monotype Sorts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latin typeface="Arial Cyr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8" descr="0_97b6d_ab846fd6_XL">
            <a:extLst>
              <a:ext uri="{FF2B5EF4-FFF2-40B4-BE49-F238E27FC236}">
                <a16:creationId xmlns:a16="http://schemas.microsoft.com/office/drawing/2014/main" id="{FA8639D7-B0CB-A935-5836-3C3F3803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85908" cy="678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4">
            <a:extLst>
              <a:ext uri="{FF2B5EF4-FFF2-40B4-BE49-F238E27FC236}">
                <a16:creationId xmlns:a16="http://schemas.microsoft.com/office/drawing/2014/main" id="{8DE4577C-1CCC-E208-061F-25A036808C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5908" y="0"/>
            <a:ext cx="4106091" cy="58315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Водам Нила преграждали путь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пороги</a:t>
            </a: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каменные преграды на дне реки. В этих местах шумит и бурлит нильская вода. Египет находился севернее порогов.</a:t>
            </a: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Обозначьте в </a:t>
            </a:r>
            <a:r>
              <a:rPr lang="ru-RU" altLang="ru-RU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к.к</a:t>
            </a: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первый порог.</a:t>
            </a:r>
            <a:br>
              <a:rPr lang="ru-RU" altLang="ru-RU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>
            <a:extLst>
              <a:ext uri="{FF2B5EF4-FFF2-40B4-BE49-F238E27FC236}">
                <a16:creationId xmlns:a16="http://schemas.microsoft.com/office/drawing/2014/main" id="{E551CDCB-D866-35D7-3AFD-A12EAAE553C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795839" y="0"/>
            <a:ext cx="7396162" cy="6858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 близко подступают к реке, оставляя узкую полоску земли для жизни людей</a:t>
            </a:r>
          </a:p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Египте не растут ценные породы деревьев, нет лесов.</a:t>
            </a:r>
          </a:p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Берега Нила, особенно в дельте, покрывали непроходимые заросли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папируса-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тростник высотой 2-3 человеческих роста. </a:t>
            </a:r>
          </a:p>
          <a:p>
            <a:pPr marL="0" indent="0" algn="ctr"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Египта охотно использовали его в хозяйстве: делали хижины, лодки, плели циновки, молодые побеги употребляли в пищу</a:t>
            </a:r>
          </a:p>
          <a:p>
            <a:pPr marL="0" indent="0" algn="ctr">
              <a:buNone/>
            </a:pPr>
            <a:r>
              <a:rPr lang="ru-RU" alt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него делали похожий на бумагу - писчий материал.</a:t>
            </a:r>
          </a:p>
        </p:txBody>
      </p:sp>
      <p:pic>
        <p:nvPicPr>
          <p:cNvPr id="17411" name="Picture 8" descr="112816296">
            <a:extLst>
              <a:ext uri="{FF2B5EF4-FFF2-40B4-BE49-F238E27FC236}">
                <a16:creationId xmlns:a16="http://schemas.microsoft.com/office/drawing/2014/main" id="{B04E077B-FA85-EA1C-8880-62A0BCE5B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95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top">
            <a:extLst>
              <a:ext uri="{FF2B5EF4-FFF2-40B4-BE49-F238E27FC236}">
                <a16:creationId xmlns:a16="http://schemas.microsoft.com/office/drawing/2014/main" id="{B3AAB5C2-712B-0417-2C77-273CDAEF9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1"/>
            <a:ext cx="45739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8" descr="Animals_Beasts_Yawning_hippo_029869_29">
            <a:extLst>
              <a:ext uri="{FF2B5EF4-FFF2-40B4-BE49-F238E27FC236}">
                <a16:creationId xmlns:a16="http://schemas.microsoft.com/office/drawing/2014/main" id="{89B027D2-6388-E4B2-68F9-49938A87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1815882"/>
            <a:ext cx="4585063" cy="245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239BD5-EB1B-BA42-FEB5-2DE1B5841F8C}"/>
              </a:ext>
            </a:extLst>
          </p:cNvPr>
          <p:cNvSpPr txBox="1"/>
          <p:nvPr/>
        </p:nvSpPr>
        <p:spPr>
          <a:xfrm>
            <a:off x="4585063" y="0"/>
            <a:ext cx="760693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берегах Нила нежились крокодилы, встреча с ними не предвещала для человека ничего хорошего. Египтяне испытывали ужас перед крокодилом, обожествляли его.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F98237-FEBC-7B0E-15A6-C77810D32F59}"/>
              </a:ext>
            </a:extLst>
          </p:cNvPr>
          <p:cNvSpPr txBox="1"/>
          <p:nvPr/>
        </p:nvSpPr>
        <p:spPr>
          <a:xfrm>
            <a:off x="4573951" y="1815882"/>
            <a:ext cx="76069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небольших заливчиках плескались бегемоты.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прибрежных тростниках водилось множество птиц, например уток, удодов, ибисов.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Птица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ибис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длинным клювом считалось священной птицей бога письма и мудрости по имени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C8476A-DDAA-458C-4BCF-AC2638C5F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040"/>
            <a:ext cx="4585063" cy="25506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8BEFBF-D5FD-3EB1-121F-FD4DDE9CB566}"/>
              </a:ext>
            </a:extLst>
          </p:cNvPr>
          <p:cNvSpPr txBox="1"/>
          <p:nvPr/>
        </p:nvSpPr>
        <p:spPr>
          <a:xfrm>
            <a:off x="4573950" y="4953572"/>
            <a:ext cx="76069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прилегающих пустынях водились львы, пантеры, антилопы, жирафы, дикие ослы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672</Words>
  <Application>Microsoft Office PowerPoint</Application>
  <PresentationFormat>Широкоэкранный</PresentationFormat>
  <Paragraphs>72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Cyr</vt:lpstr>
      <vt:lpstr>Calibri</vt:lpstr>
      <vt:lpstr>Calibri Light</vt:lpstr>
      <vt:lpstr>Monotype Sorts</vt:lpstr>
      <vt:lpstr>Times New Roman</vt:lpstr>
      <vt:lpstr>Wingdings</vt:lpstr>
      <vt:lpstr>Тема Office</vt:lpstr>
      <vt:lpstr>Домашнее задание:</vt:lpstr>
      <vt:lpstr>«ТРЕТИЙ ЛИШНИЙ»</vt:lpstr>
      <vt:lpstr>Презентация PowerPoint</vt:lpstr>
      <vt:lpstr>Презентация PowerPoint</vt:lpstr>
      <vt:lpstr>Презентация PowerPoint</vt:lpstr>
      <vt:lpstr>Презентация PowerPoint</vt:lpstr>
      <vt:lpstr>Водам Нила преграждали путь пороги - каменные преграды на дне реки. В этих местах шумит и бурлит нильская вода. Египет находился севернее порогов.  Обозначьте в к.к. первый порог. </vt:lpstr>
      <vt:lpstr>Презентация PowerPoint</vt:lpstr>
      <vt:lpstr>Презентация PowerPoint</vt:lpstr>
      <vt:lpstr>Презентация PowerPoint</vt:lpstr>
      <vt:lpstr>2. Великая река на севере Африки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Илья Ухабов</dc:creator>
  <cp:lastModifiedBy>Илья Ухабов</cp:lastModifiedBy>
  <cp:revision>4</cp:revision>
  <dcterms:created xsi:type="dcterms:W3CDTF">2025-07-01T03:42:17Z</dcterms:created>
  <dcterms:modified xsi:type="dcterms:W3CDTF">2025-07-02T12:45:49Z</dcterms:modified>
</cp:coreProperties>
</file>