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62" r:id="rId2"/>
    <p:sldId id="261" r:id="rId3"/>
    <p:sldId id="259" r:id="rId4"/>
    <p:sldId id="323" r:id="rId5"/>
    <p:sldId id="258" r:id="rId6"/>
    <p:sldId id="264" r:id="rId7"/>
    <p:sldId id="265" r:id="rId8"/>
    <p:sldId id="324" r:id="rId9"/>
    <p:sldId id="271" r:id="rId10"/>
    <p:sldId id="325" r:id="rId11"/>
    <p:sldId id="273" r:id="rId12"/>
    <p:sldId id="283" r:id="rId13"/>
    <p:sldId id="282" r:id="rId14"/>
    <p:sldId id="327" r:id="rId15"/>
    <p:sldId id="329" r:id="rId16"/>
    <p:sldId id="331" r:id="rId17"/>
    <p:sldId id="305" r:id="rId18"/>
    <p:sldId id="333" r:id="rId19"/>
    <p:sldId id="313" r:id="rId20"/>
    <p:sldId id="326" r:id="rId21"/>
    <p:sldId id="310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45783-41BC-45D3-A5BF-4FE4C1D051AC}" type="datetimeFigureOut">
              <a:rPr lang="ru-RU" smtClean="0"/>
              <a:pPr/>
              <a:t>15.07.2025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4AECB2-4923-4A37-B712-FB3D5F71BB7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AECB2-4923-4A37-B712-FB3D5F71BB7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142844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500042"/>
            <a:ext cx="8786874" cy="5286412"/>
          </a:xfrm>
        </p:spPr>
        <p:txBody>
          <a:bodyPr>
            <a:noAutofit/>
          </a:bodyPr>
          <a:lstStyle/>
          <a:p>
            <a:r>
              <a:rPr lang="ru-RU" sz="9600" b="1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Глава 1. Первобытное общество.</a:t>
            </a:r>
            <a:br>
              <a:rPr lang="ru-RU" sz="9600" b="1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9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86512" y="5072074"/>
            <a:ext cx="2628896" cy="142398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История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5 класс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Верования.</a:t>
            </a:r>
            <a:endParaRPr lang="ru-RU" sz="4000" dirty="0"/>
          </a:p>
        </p:txBody>
      </p:sp>
      <p:pic>
        <p:nvPicPr>
          <p:cNvPr id="66564" name="Picture 4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71546"/>
            <a:ext cx="9144000" cy="57864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5547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0" y="5572140"/>
            <a:ext cx="914400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Первобытный ритуал.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Художник Э.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Буриан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Составьте рассказ по рисунку.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8" name="Прямоугольник 7"/>
          <p:cNvSpPr/>
          <p:nvPr/>
        </p:nvSpPr>
        <p:spPr>
          <a:xfrm>
            <a:off x="0" y="0"/>
            <a:ext cx="91440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Окружающий мир – землю, воду, небо – древние люди населяли духами, которых наделили могуществом и способностью управлять жизнью живых существ. 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2642113"/>
            <a:ext cx="2857488" cy="42158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Религия – это вера в богов, духов, в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сверхъестественные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силы и поклонение им.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000240"/>
            <a:ext cx="9151195" cy="4857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5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0" y="285728"/>
            <a:ext cx="51958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20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Записали:</a:t>
            </a:r>
            <a:endParaRPr lang="ru-RU" sz="2000" b="1" dirty="0">
              <a:solidFill>
                <a:srgbClr val="26262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00166" y="642918"/>
            <a:ext cx="657229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Религия – вера в богов духов, в </a:t>
            </a: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сверхъестественные </a:t>
            </a: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силы и поклонение им (люди верили в колдовство, в душу, в жизнь после смерти).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Религиозные обряды проводились в специальных местах – святилищах. 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0178" name="Picture 2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71612"/>
            <a:ext cx="9144000" cy="5286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5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0" y="285728"/>
            <a:ext cx="51958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20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Записали:</a:t>
            </a:r>
            <a:endParaRPr lang="ru-RU" sz="2000" b="1" dirty="0">
              <a:solidFill>
                <a:srgbClr val="26262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00166" y="642918"/>
            <a:ext cx="65722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Святилище – место проведения религиозных обрядов.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Объясните, с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чем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было связано возникновение в первобытном обществе 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религиозных воззрений.  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143116"/>
            <a:ext cx="9144000" cy="4714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Искусство.</a:t>
            </a:r>
            <a:endParaRPr lang="ru-RU" sz="4000" dirty="0"/>
          </a:p>
        </p:txBody>
      </p:sp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85794"/>
            <a:ext cx="3071802" cy="604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3214678" y="3995678"/>
            <a:ext cx="592932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Первобытный художник.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Почему на рисунках древнейших людей чаще всего встречаются животные?</a:t>
            </a:r>
            <a:endParaRPr lang="ru-RU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0" y="428604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Назовите образцы первобытного искусства</a:t>
            </a:r>
            <a:endParaRPr lang="ru-RU" sz="4000" dirty="0"/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035953"/>
            <a:ext cx="9144000" cy="403625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6215082"/>
            <a:ext cx="40865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Томская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писаница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Петроглифы.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214290"/>
            <a:ext cx="8643998" cy="3143272"/>
          </a:xfrm>
        </p:spPr>
        <p:txBody>
          <a:bodyPr>
            <a:normAutofit/>
          </a:bodyPr>
          <a:lstStyle/>
          <a:p>
            <a:pPr algn="l"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Какие сведения о жизни первобытных людей можно получить, изучая наскальные рисунки?</a:t>
            </a:r>
            <a:endPara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Подведём итоги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b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У древних людей появляются первые знания счёт, определение времён года. Зарождается религия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. Появляютс</a:t>
            </a:r>
            <a:r>
              <a:rPr lang="ru-RU" sz="4000" b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я первые образцы первобытного искусства. С его уникальными образцами можно познакомится на территории нашей страны, в российских археологических комплексах и музеях.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533207" y="2636361"/>
          <a:ext cx="6077585" cy="2453640"/>
        </p:xfrm>
        <a:graphic>
          <a:graphicData uri="http://schemas.openxmlformats.org/drawingml/2006/table">
            <a:tbl>
              <a:tblPr/>
              <a:tblGrid>
                <a:gridCol w="2025650"/>
                <a:gridCol w="2025650"/>
                <a:gridCol w="2026285"/>
              </a:tblGrid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Название стоянки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Время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Место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Костёнки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Сунгирь 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Хартылво-2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Авдеевская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Гагаринская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Зарайская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Мальта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Буреть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Капова пещера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" y="0"/>
            <a:ext cx="91440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indent="-514350">
              <a:buClr>
                <a:srgbClr val="660033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</a:tabLst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ДОМАШНЕЕ ЗАДАНИЕ:</a:t>
            </a:r>
          </a:p>
          <a:p>
            <a:pPr marL="514350" indent="-514350">
              <a:buClr>
                <a:srgbClr val="660033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</a:tabLst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§ 3 прочитать, записи выучить, написать сообщение о первобытном искусстве на территории нашего края.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(Оформить сообщение в соответствии </a:t>
            </a:r>
            <a:r>
              <a:rPr lang="ru-RU" sz="4000" b="1" smtClean="0">
                <a:latin typeface="Times New Roman" pitchFamily="18" charset="0"/>
                <a:cs typeface="Times New Roman" pitchFamily="18" charset="0"/>
              </a:rPr>
              <a:t>с требованиями)</a:t>
            </a:r>
            <a:r>
              <a:rPr 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85728"/>
            <a:ext cx="9144000" cy="171453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191B0E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Глава 1. Первобытное общество.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191B0E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191B0E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§</a:t>
            </a:r>
            <a:r>
              <a:rPr lang="ru-RU" b="1" dirty="0" smtClean="0">
                <a:solidFill>
                  <a:srgbClr val="191B0E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3. Верования и искусство.</a:t>
            </a:r>
            <a:br>
              <a:rPr lang="ru-RU" b="1" dirty="0" smtClean="0">
                <a:solidFill>
                  <a:srgbClr val="191B0E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5286388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Наскальные рисунки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Альтамиры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Современные фото.</a:t>
            </a: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Альтамира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– это пещера на северном побережье Испании. Своды пещер украшают цветные наскальные росписи, созданные первобытным человеком около 17 тысяч лет назад.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714488"/>
            <a:ext cx="9144000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0" y="285728"/>
            <a:ext cx="13552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20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Записали</a:t>
            </a:r>
            <a:r>
              <a:rPr lang="ru-RU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b="1" dirty="0">
              <a:solidFill>
                <a:srgbClr val="26262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00166" y="642918"/>
            <a:ext cx="642942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i="1" dirty="0" smtClean="0">
                <a:solidFill>
                  <a:srgbClr val="3465A4"/>
                </a:solidFill>
                <a:latin typeface="Times New Roman" pitchFamily="18" charset="0"/>
                <a:cs typeface="Times New Roman" pitchFamily="18" charset="0"/>
              </a:rPr>
              <a:t>10 сентября.</a:t>
            </a:r>
          </a:p>
          <a:p>
            <a:pPr algn="ctr"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i="1" dirty="0" smtClean="0">
                <a:solidFill>
                  <a:srgbClr val="3465A4"/>
                </a:solidFill>
                <a:latin typeface="Times New Roman" pitchFamily="18" charset="0"/>
                <a:cs typeface="Times New Roman" pitchFamily="18" charset="0"/>
              </a:rPr>
              <a:t>Классная работа. </a:t>
            </a:r>
          </a:p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i="1" dirty="0" smtClean="0">
                <a:solidFill>
                  <a:srgbClr val="3465A4"/>
                </a:solidFill>
                <a:latin typeface="Times New Roman" pitchFamily="18" charset="0"/>
                <a:cs typeface="Times New Roman" pitchFamily="18" charset="0"/>
              </a:rPr>
              <a:t>Тема. Первобытные охотники и собиратели.</a:t>
            </a:r>
            <a:endParaRPr lang="ru-RU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0"/>
            <a:ext cx="7772400" cy="1470025"/>
          </a:xfrm>
        </p:spPr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План урока: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1214422"/>
            <a:ext cx="8572560" cy="3643338"/>
          </a:xfrm>
        </p:spPr>
        <p:txBody>
          <a:bodyPr>
            <a:normAutofit/>
          </a:bodyPr>
          <a:lstStyle/>
          <a:p>
            <a:pPr algn="l"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 Знания.</a:t>
            </a:r>
          </a:p>
          <a:p>
            <a:pPr algn="l"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Верования.</a:t>
            </a:r>
          </a:p>
          <a:p>
            <a:pPr algn="l"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Искусство. </a:t>
            </a:r>
          </a:p>
          <a:p>
            <a:pPr algn="l"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endParaRPr lang="ru-RU" sz="4000" b="1" i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357158" y="142852"/>
            <a:ext cx="24641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 Знания.</a:t>
            </a:r>
          </a:p>
        </p:txBody>
      </p:sp>
      <p:pic>
        <p:nvPicPr>
          <p:cNvPr id="29698" name="Picture 2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357298"/>
            <a:ext cx="9144000" cy="5500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Древнейшие календари найдены на стоянке Мальта под Иркутском (24 тысячи лет назад), стоянке Гонцы (15-10 тысяч лет назад)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3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786191"/>
            <a:ext cx="9178161" cy="307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500166" y="642918"/>
            <a:ext cx="65722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3465A4"/>
                </a:solidFill>
                <a:latin typeface="Times New Roman" pitchFamily="18" charset="0"/>
                <a:cs typeface="Times New Roman" pitchFamily="18" charset="0"/>
              </a:rPr>
              <a:t>Люди каменного века не знали письменности. 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" y="142852"/>
            <a:ext cx="14287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Записали:</a:t>
            </a:r>
            <a:endParaRPr lang="ru-RU" b="1" dirty="0">
              <a:solidFill>
                <a:srgbClr val="26262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Вопрос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1.Какими знаниями владел первобытный человек?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285989"/>
            <a:ext cx="9144000" cy="45720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654</TotalTime>
  <Words>339</Words>
  <PresentationFormat>Экран (4:3)</PresentationFormat>
  <Paragraphs>55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Глава 1. Первобытное общество. </vt:lpstr>
      <vt:lpstr>Какие сведения о жизни первобытных людей можно получить, изучая наскальные рисунки?</vt:lpstr>
      <vt:lpstr>Глава 1. Первобытное общество.  § 3. Верования и искусство. </vt:lpstr>
      <vt:lpstr>Слайд 4</vt:lpstr>
      <vt:lpstr>План урока: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Пользователь Windows</cp:lastModifiedBy>
  <cp:revision>73</cp:revision>
  <dcterms:created xsi:type="dcterms:W3CDTF">2025-06-13T06:32:26Z</dcterms:created>
  <dcterms:modified xsi:type="dcterms:W3CDTF">2025-07-15T06:35:22Z</dcterms:modified>
</cp:coreProperties>
</file>