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3" r:id="rId2"/>
    <p:sldId id="324" r:id="rId3"/>
    <p:sldId id="321" r:id="rId4"/>
    <p:sldId id="322" r:id="rId5"/>
    <p:sldId id="312" r:id="rId6"/>
    <p:sldId id="325" r:id="rId7"/>
    <p:sldId id="257" r:id="rId8"/>
    <p:sldId id="267" r:id="rId9"/>
    <p:sldId id="265" r:id="rId10"/>
    <p:sldId id="326" r:id="rId11"/>
    <p:sldId id="292" r:id="rId12"/>
    <p:sldId id="270" r:id="rId13"/>
    <p:sldId id="306" r:id="rId14"/>
    <p:sldId id="307" r:id="rId15"/>
    <p:sldId id="327" r:id="rId16"/>
    <p:sldId id="289" r:id="rId17"/>
    <p:sldId id="29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5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38496C-C598-F174-53BA-AFA5CF4117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14623AA-BA74-E286-66E2-D55F420044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0E63F2-1649-66EE-9E45-A057BFA6F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F800-2E76-48FD-9B39-4010A719B17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629B8E-664A-8375-B942-2DD4EE53C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3BEC9B-D7B5-CFC6-25C5-D2189E69A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3BD1-EE1B-4AE9-B087-297603E1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419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7621EE-DEC3-3B5E-2858-3653EC400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0D1E1F-C675-A74C-A490-CD4A7DA03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F5F569-A9BB-E2CF-EE0A-CB03C150A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F800-2E76-48FD-9B39-4010A719B17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861203-8DFB-3B7E-D196-3D018A7F2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36E515-0AD4-DB07-E925-4F16E4564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3BD1-EE1B-4AE9-B087-297603E1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775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48A47-EAAF-2279-9C7E-32A34241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3F197A-9D4E-DFAA-3EF3-49D759115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6110A7-C8A4-965B-C8DE-39DB4B5BA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F800-2E76-48FD-9B39-4010A719B17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0AEFAC-F363-2FB1-D8AD-E914AFAB9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4EBCD0-577B-373E-A2E4-FFE27AF1D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3BD1-EE1B-4AE9-B087-297603E1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72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1E3694-46D5-9943-9C78-A20E83EDD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117DDB-F01E-3A6F-E65D-37532E847A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88B48A-269E-47F4-70BA-B0094366E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04410D-E147-A83E-30E0-F65803C4E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F800-2E76-48FD-9B39-4010A719B17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507EF0-0984-E918-5B48-F5CB79D9E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BE789A-CFF2-9EE0-8873-4A2E0EE52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3BD1-EE1B-4AE9-B087-297603E1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5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4AD228-FA3F-319A-06FF-053C9C2EC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92D034-6435-CA96-050D-6C5F9E606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CFA4261-97C2-4CF4-F0A4-C028FF52C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8003A2A-7F72-E131-5BCA-D230E909D6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0C9F099-73D2-8B02-36FF-F470A47655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8A03865-9CE1-FF68-A199-599CC16E8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F800-2E76-48FD-9B39-4010A719B17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ECB1A3-AD59-1B2A-2F1B-2B4B3B229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D21B453-AD8B-84C2-1618-B60D37486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3BD1-EE1B-4AE9-B087-297603E1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486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5E4D34-7381-FD41-A327-3B0AC4848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1BC834E-9EB8-963D-F219-304EB1733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F800-2E76-48FD-9B39-4010A719B17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6260A98-937E-651E-6C28-5D1C62FAC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ADB710-41A9-6F3A-55EA-507F350D6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3BD1-EE1B-4AE9-B087-297603E1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555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34EC0E2-8B50-D920-3AE5-07C518894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F800-2E76-48FD-9B39-4010A719B17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1803719-FD42-F024-A1A9-1EA71BA1B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AE038AF-934A-FE52-F34C-2CC14D77B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3BD1-EE1B-4AE9-B087-297603E1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508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5AD83D-1F68-D8C5-7BF0-B113499DF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8611A3-1691-50A0-3FFA-BDA6F7448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F59E1C-8763-30FB-DD89-084075404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90AD16-69D1-C313-958E-849B83EE7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F800-2E76-48FD-9B39-4010A719B17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B72154-6C0D-97DA-0AD2-7395AEBDC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A3BD7E-4D31-2A1D-2957-0E6FFC9C9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3BD1-EE1B-4AE9-B087-297603E1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069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CF7CCB-5367-303D-F1F1-56FBD4575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166B71-C9C5-4060-6EFC-5EF4031299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26CC876-C561-9A7A-F12B-A1CF0F016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636376-B5B8-76DD-F147-90DD0D8E6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F800-2E76-48FD-9B39-4010A719B17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C0CEFF-0BB9-F206-A2D2-60537176F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4C73D8-0758-D4D8-009F-8154C02F6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3BD1-EE1B-4AE9-B087-297603E1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093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DA93BA-23AA-B3E1-1B8C-899A600EC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3717FC2-619F-C0EC-2759-68686CDC0E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96F3F-6BFB-E4E1-41A9-92A58CFD9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F800-2E76-48FD-9B39-4010A719B17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BD6010-D9D8-42C6-8E16-2AC3A770A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AD4FF9-8EB8-12F9-DDFF-1D96A52AA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3BD1-EE1B-4AE9-B087-297603E1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491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38CE562-9E88-E886-0DDE-D17D794F1D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8232C1-A5B1-60D1-CACD-8B86AAF7A7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59A1DB-D12E-6494-CF0A-1DF12D963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9F800-2E76-48FD-9B39-4010A719B17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9607DC-ED5D-48E9-B16D-C0A43B5D3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FE1F6C-B46D-7E1B-E11B-33843F3E6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43BD1-EE1B-4AE9-B087-297603E1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205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D70D3F-6F44-48F5-06AC-5AA00F129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5D8B45-1C5D-9D87-82EE-764E800BE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220595-DBEA-CA5B-6D34-38957EB6A0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F800-2E76-48FD-9B39-4010A719B17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1B1B1E-93D4-8E0F-45C6-33A3FA43E9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3786F9-1FA5-C894-0CC7-1D127267F3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43BD1-EE1B-4AE9-B087-297603E12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142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C6CFDF-B4EE-4F04-96AF-F28D878B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3237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E8AD2D9-6CDA-4CB6-920C-275978AFF967}"/>
              </a:ext>
            </a:extLst>
          </p:cNvPr>
          <p:cNvSpPr txBox="1">
            <a:spLocks/>
          </p:cNvSpPr>
          <p:nvPr/>
        </p:nvSpPr>
        <p:spPr>
          <a:xfrm>
            <a:off x="1524001" y="3356992"/>
            <a:ext cx="9144000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Опережающее задание по выбору</a:t>
            </a:r>
            <a:r>
              <a:rPr lang="ru-RU" sz="3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(сообщение на 1-2 мин.):</a:t>
            </a:r>
          </a:p>
          <a:p>
            <a:pPr marL="742950" indent="-742950" algn="l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Ливанский кедр</a:t>
            </a:r>
          </a:p>
          <a:p>
            <a:pPr marL="742950" indent="-742950" algn="l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Окрашивание тканей в пурпурный цвет в Финикии</a:t>
            </a:r>
          </a:p>
          <a:p>
            <a:pPr marL="742950" indent="-742950" algn="l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стекла в Древней  Финикии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E4D3292-C455-49D3-8D84-270B5C9B48FB}"/>
              </a:ext>
            </a:extLst>
          </p:cNvPr>
          <p:cNvSpPr txBox="1">
            <a:spLocks/>
          </p:cNvSpPr>
          <p:nvPr/>
        </p:nvSpPr>
        <p:spPr>
          <a:xfrm>
            <a:off x="1524001" y="1618498"/>
            <a:ext cx="9112757" cy="14646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Обязательно: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Читать пар. 12., учить записи в тетради</a:t>
            </a:r>
          </a:p>
        </p:txBody>
      </p:sp>
    </p:spTree>
    <p:extLst>
      <p:ext uri="{BB962C8B-B14F-4D97-AF65-F5344CB8AC3E}">
        <p14:creationId xmlns:p14="http://schemas.microsoft.com/office/powerpoint/2010/main" val="2888516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5 класс\17. Древнее Двуречье\к.к. Древнее двуречь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376D0D6-4D47-4A64-8236-26F74441C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68" y="476672"/>
            <a:ext cx="12050332" cy="5904656"/>
          </a:xfrm>
        </p:spPr>
        <p:txBody>
          <a:bodyPr>
            <a:normAutofit/>
          </a:bodyPr>
          <a:lstStyle/>
          <a:p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Страна под названием Междуречье лежит между двумя реками __________   и    ________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Древнем Междуречье было особое письмо – ____________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Жителям страны приходилось строить насыпи вдоль рек, чтобы  ___________   не смыло __________ на полях.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Государство возникло более  ___________    лет до н.э.</a:t>
            </a:r>
            <a:b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Древнем Вавилоне с  _______ по _______ год до н.э. правил царь  _______________, который создал первые ___________</a:t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2B97BCA-CFF1-4DC0-BC72-2050CD475847}"/>
              </a:ext>
            </a:extLst>
          </p:cNvPr>
          <p:cNvSpPr/>
          <p:nvPr/>
        </p:nvSpPr>
        <p:spPr>
          <a:xfrm>
            <a:off x="148107" y="1605749"/>
            <a:ext cx="2088232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Тигр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3D5722C-04C2-4E72-9B00-F56B8D6F2522}"/>
              </a:ext>
            </a:extLst>
          </p:cNvPr>
          <p:cNvSpPr/>
          <p:nvPr/>
        </p:nvSpPr>
        <p:spPr>
          <a:xfrm>
            <a:off x="2885168" y="1605749"/>
            <a:ext cx="1800200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Евфрат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380E881-9BF1-48FA-8AB0-E6869087FF28}"/>
              </a:ext>
            </a:extLst>
          </p:cNvPr>
          <p:cNvSpPr/>
          <p:nvPr/>
        </p:nvSpPr>
        <p:spPr>
          <a:xfrm>
            <a:off x="8045091" y="2036659"/>
            <a:ext cx="2412553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клинопись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48F6822-7FD3-43B0-90D1-5254EA39AE88}"/>
              </a:ext>
            </a:extLst>
          </p:cNvPr>
          <p:cNvSpPr/>
          <p:nvPr/>
        </p:nvSpPr>
        <p:spPr>
          <a:xfrm>
            <a:off x="4259796" y="2877315"/>
            <a:ext cx="2088232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наводнение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9149EC9-ED33-4CB3-88DC-DF6245F6B77E}"/>
              </a:ext>
            </a:extLst>
          </p:cNvPr>
          <p:cNvSpPr/>
          <p:nvPr/>
        </p:nvSpPr>
        <p:spPr>
          <a:xfrm>
            <a:off x="276170" y="2877315"/>
            <a:ext cx="2088232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посевы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038F08C-EB13-4E4C-84AF-103803548B17}"/>
              </a:ext>
            </a:extLst>
          </p:cNvPr>
          <p:cNvSpPr/>
          <p:nvPr/>
        </p:nvSpPr>
        <p:spPr>
          <a:xfrm>
            <a:off x="5087889" y="3444813"/>
            <a:ext cx="2304255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5000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8455B6E-8AC3-4C6B-A057-1886F628F4F4}"/>
              </a:ext>
            </a:extLst>
          </p:cNvPr>
          <p:cNvSpPr/>
          <p:nvPr/>
        </p:nvSpPr>
        <p:spPr>
          <a:xfrm>
            <a:off x="4115779" y="4148881"/>
            <a:ext cx="1400289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1792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1152910-EC4D-40A6-8802-556458C7882E}"/>
              </a:ext>
            </a:extLst>
          </p:cNvPr>
          <p:cNvSpPr/>
          <p:nvPr/>
        </p:nvSpPr>
        <p:spPr>
          <a:xfrm>
            <a:off x="5991853" y="4178035"/>
            <a:ext cx="1400289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1750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A1F150-6517-4C8A-9AF4-B922AE9FDA11}"/>
              </a:ext>
            </a:extLst>
          </p:cNvPr>
          <p:cNvSpPr/>
          <p:nvPr/>
        </p:nvSpPr>
        <p:spPr>
          <a:xfrm>
            <a:off x="141668" y="4639700"/>
            <a:ext cx="3026535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Хаммурапи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32E2122-EB41-426C-9727-8DB22ACBE67C}"/>
              </a:ext>
            </a:extLst>
          </p:cNvPr>
          <p:cNvSpPr/>
          <p:nvPr/>
        </p:nvSpPr>
        <p:spPr>
          <a:xfrm>
            <a:off x="7392143" y="4682237"/>
            <a:ext cx="2304255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законы</a:t>
            </a:r>
          </a:p>
        </p:txBody>
      </p:sp>
    </p:spTree>
    <p:extLst>
      <p:ext uri="{BB962C8B-B14F-4D97-AF65-F5344CB8AC3E}">
        <p14:creationId xmlns:p14="http://schemas.microsoft.com/office/powerpoint/2010/main" val="228998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A5E958-128B-47A6-89BB-0338BA816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57"/>
            <a:ext cx="12192000" cy="6858000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90E871CC-CE34-46C5-A84C-9E2CCA7BD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157"/>
            <a:ext cx="914400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«Dura </a:t>
            </a:r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lex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sed </a:t>
            </a:r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lex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6">
            <a:extLst>
              <a:ext uri="{FF2B5EF4-FFF2-40B4-BE49-F238E27FC236}">
                <a16:creationId xmlns:a16="http://schemas.microsoft.com/office/drawing/2014/main" id="{D00505A5-D172-4BCC-8092-286EDE616D44}"/>
              </a:ext>
            </a:extLst>
          </p:cNvPr>
          <p:cNvSpPr txBox="1">
            <a:spLocks/>
          </p:cNvSpPr>
          <p:nvPr/>
        </p:nvSpPr>
        <p:spPr>
          <a:xfrm>
            <a:off x="1524000" y="814569"/>
            <a:ext cx="9144000" cy="742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«Закон суров, но это закон»</a:t>
            </a:r>
            <a:endParaRPr lang="ru-RU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988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he-legends.ru/uploads/Products/product_334/post-47-0-10544300-1308378477_thum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53037"/>
            <a:ext cx="8268072" cy="602739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88653" y="722"/>
            <a:ext cx="9603347" cy="769441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Царь Хаммурапи и его законы.</a:t>
            </a:r>
          </a:p>
        </p:txBody>
      </p:sp>
      <p:pic>
        <p:nvPicPr>
          <p:cNvPr id="46082" name="Picture 2" descr="http://bibleworld.com/bab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68072" y="953037"/>
            <a:ext cx="3923928" cy="6027395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B7C5B7-EF95-A7FA-F7B0-95790027F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145" y="0"/>
            <a:ext cx="29527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3000"/>
              </a:spcBef>
              <a:buSzPct val="100000"/>
            </a:pP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024034" y="428605"/>
            <a:ext cx="821537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9" y="29015"/>
            <a:ext cx="12191999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Двуречья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долго воевали между собой за право быть главным. Победил в этой борьбе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Вавилон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означало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Врата бога».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Располагался Вавилон в очень удобном месте — в самом центре Двуречья, там, где близко сходились Тигр и Евфрат. 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CF136A-0B31-47AB-A36F-C251142EF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9" y="1844897"/>
            <a:ext cx="12120562" cy="4984088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1F0EEA5B-8B90-26E9-9185-4A4AD2FDC1C1}"/>
              </a:ext>
            </a:extLst>
          </p:cNvPr>
          <p:cNvSpPr/>
          <p:nvPr/>
        </p:nvSpPr>
        <p:spPr>
          <a:xfrm>
            <a:off x="5898524" y="5087156"/>
            <a:ext cx="399246" cy="3219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024034" y="428605"/>
            <a:ext cx="821537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47019" y="874455"/>
            <a:ext cx="4626268" cy="569386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украшали величественные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ворота богини Иштар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Вавилоняне сохранили многое из богатого наследия шумеров. Шумерский язык использовался ими при совершении религиозных обрядов, также сохранились астрономия, математика, медицина, клинопись, в том числе и приемы храмовой архитектуры.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0151" y="-4678"/>
            <a:ext cx="12101849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Вавилон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 самым большим городом передней Азии. Его улицы были четко распланированы.  </a:t>
            </a:r>
          </a:p>
        </p:txBody>
      </p:sp>
      <p:pic>
        <p:nvPicPr>
          <p:cNvPr id="9" name="Picture 2" descr="Город Вавилон в VI веке до нашей эры">
            <a:extLst>
              <a:ext uri="{FF2B5EF4-FFF2-40B4-BE49-F238E27FC236}">
                <a16:creationId xmlns:a16="http://schemas.microsoft.com/office/drawing/2014/main" id="{839B2B88-FB2D-41C8-93E3-7E4B81EF6D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13560" t="4806" r="12398" b="19764"/>
          <a:stretch>
            <a:fillRect/>
          </a:stretch>
        </p:blipFill>
        <p:spPr bwMode="auto">
          <a:xfrm>
            <a:off x="90150" y="1013380"/>
            <a:ext cx="7456869" cy="5416015"/>
          </a:xfrm>
          <a:prstGeom prst="rect">
            <a:avLst/>
          </a:prstGeom>
          <a:noFill/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AAE6101-2521-49E1-959C-E80400FA8229}"/>
              </a:ext>
            </a:extLst>
          </p:cNvPr>
          <p:cNvSpPr/>
          <p:nvPr/>
        </p:nvSpPr>
        <p:spPr>
          <a:xfrm>
            <a:off x="0" y="6334780"/>
            <a:ext cx="5795493" cy="52322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Ворота богини Иштар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568217" y="4855567"/>
            <a:ext cx="4623783" cy="46166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Царь Хаммурапи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" y="540684"/>
            <a:ext cx="7528142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Самым могущественным и знаменитым царем Вавилонского царства был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Хаммурапи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правил с 1792 по 1750 год до н. э.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Хаммурапи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разделил страну на области, в каждую из них  назначал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чиновника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управлявшего от его имени. Главным чиновникам царь лично посылал распоряжения и приказы.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6" name="Picture 2" descr="https://im0-tub-ru.yandex.net/i?id=01ab320a0d371fd5389cd5bb358ff113&amp;n=33&amp;h=215&amp;w=1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68217" y="584776"/>
            <a:ext cx="4583709" cy="423192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1"/>
            <a:ext cx="12192000" cy="58477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Царь Хаммурапи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4572000" y="3201064"/>
            <a:ext cx="7620000" cy="224676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В верхней части камня находилось такое изображение: на троне восседает бородатый бог Солнца - </a:t>
            </a:r>
            <a:r>
              <a:rPr lang="ru-RU" sz="2800" dirty="0" err="1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Шамаш</a:t>
            </a:r>
            <a:r>
              <a:rPr lang="ru-RU" sz="28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. Перед </a:t>
            </a:r>
            <a:r>
              <a:rPr lang="ru-RU" sz="2800" dirty="0" err="1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Шамашем</a:t>
            </a:r>
            <a:r>
              <a:rPr lang="ru-RU" sz="28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стоит царь Хаммурапи. Бог Солнца </a:t>
            </a:r>
            <a:r>
              <a:rPr lang="ru-RU" sz="2800" dirty="0" err="1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Шамаш</a:t>
            </a:r>
            <a:r>
              <a:rPr lang="ru-RU" sz="28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вручает Хаммурапи жезл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знак власти над людьми</a:t>
            </a:r>
            <a:r>
              <a:rPr lang="ru-RU" sz="26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" descr="http://im3.turbina.ru/photos.4/9/3/1/3/2/1923139/feed.ph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40212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72000" y="457105"/>
            <a:ext cx="7512676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Примерно сто лет назад при раскопках в Вавилоне нашли большой столб из твердого черного камня. Со всех сторон он был покрыт ровными рядами клинописи 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324" y="6442401"/>
            <a:ext cx="4572000" cy="46166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Хаммурапи и бог солнца </a:t>
            </a:r>
            <a:r>
              <a:rPr lang="ru-RU" sz="2400" b="1" dirty="0" err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Шамаш</a:t>
            </a:r>
            <a:endParaRPr lang="ru-RU" sz="2400" b="1" dirty="0">
              <a:solidFill>
                <a:srgbClr val="FF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E150851-3D40-F34E-C471-8340235B6128}"/>
              </a:ext>
            </a:extLst>
          </p:cNvPr>
          <p:cNvSpPr/>
          <p:nvPr/>
        </p:nvSpPr>
        <p:spPr>
          <a:xfrm>
            <a:off x="0" y="533931"/>
            <a:ext cx="12192000" cy="39703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«…чтобы сильный не обижал слабого,  чтобы сироте и вдове оказывалась справедливость…. Чтобы притеснённому оказывалась справедливость, я начертал драгоценные слова на  моей стеле и поставил перед моим изображением царя справедливого.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Будущим временем, навеки! Царь, который будет в стране, да соблюдает справедливые слова, написанные мною на моей стеле, да не изменит он судебных решений страны …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истребит в стране своей беззаконных и злых, пусть даст благоденствие своим людям»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4EDCB2-138A-3A7C-9771-CE1C8AC0CE54}"/>
              </a:ext>
            </a:extLst>
          </p:cNvPr>
          <p:cNvSpPr txBox="1"/>
          <p:nvPr/>
        </p:nvSpPr>
        <p:spPr>
          <a:xfrm>
            <a:off x="0" y="-17059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что там было написано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E118F90-1F54-473E-07CA-DD075C938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5083009"/>
            <a:ext cx="12191999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Законы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правила по которым живут люди в государстве.  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FCAE7E-B574-841D-4C9E-58787D7F9A86}"/>
              </a:ext>
            </a:extLst>
          </p:cNvPr>
          <p:cNvSpPr txBox="1"/>
          <p:nvPr/>
        </p:nvSpPr>
        <p:spPr>
          <a:xfrm>
            <a:off x="1523999" y="4532019"/>
            <a:ext cx="91440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называются эти правила в государстве?</a:t>
            </a:r>
          </a:p>
        </p:txBody>
      </p:sp>
    </p:spTree>
    <p:extLst>
      <p:ext uri="{BB962C8B-B14F-4D97-AF65-F5344CB8AC3E}">
        <p14:creationId xmlns:p14="http://schemas.microsoft.com/office/powerpoint/2010/main" val="350387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523219"/>
            <a:ext cx="7057621" cy="181588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Хаммурапи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составил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первый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истории человечества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свод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законов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вырезанный на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базальтовом столбе.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24001" y="1"/>
            <a:ext cx="9143999" cy="58477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Законы царя Хаммурапи</a:t>
            </a:r>
          </a:p>
        </p:txBody>
      </p:sp>
      <p:pic>
        <p:nvPicPr>
          <p:cNvPr id="5" name="Picture 2" descr="законы Хаммурап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57623" y="584776"/>
            <a:ext cx="5094038" cy="58315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057623" y="6396334"/>
            <a:ext cx="5094038" cy="46166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Клинопись с законами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ED9E06-C23C-5FBA-84D9-25501B160CDB}"/>
              </a:ext>
            </a:extLst>
          </p:cNvPr>
          <p:cNvSpPr/>
          <p:nvPr/>
        </p:nvSpPr>
        <p:spPr>
          <a:xfrm>
            <a:off x="-1" y="2385763"/>
            <a:ext cx="7057623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Царские законы — это воля богов.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принцип законов Хаммурапи-принцип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талиона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(око за око, зуб – за зуб).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причиняй другому такой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обиды, которую сам не хочешь испытать!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1105"/>
            <a:ext cx="5267460" cy="249299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Рабами в Вавилоне были военнопленные или осужденные по суду. Раб находился в полной собственности своего хозяина Раба можно было продать, передать наследнику.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5" name="Picture 3" descr="http://mahalla1.ru/wp-content/uploads/2014/11/%D0%B4%D0%B2%D0%B0-%D1%80%D0%B0%D0%B1%D0%B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67459" y="-76665"/>
            <a:ext cx="6924542" cy="3808237"/>
          </a:xfrm>
          <a:prstGeom prst="rect">
            <a:avLst/>
          </a:prstGeom>
          <a:noFill/>
        </p:spPr>
      </p:pic>
      <p:pic>
        <p:nvPicPr>
          <p:cNvPr id="18437" name="Picture 5" descr="http://team4yk.ru/images/Z8k08cfzfk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494095"/>
            <a:ext cx="5267459" cy="448625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267458" y="3731572"/>
            <a:ext cx="6924542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наказание рабов обычно не убивали, не калечили. Им наносили физическое увечье - отрезали ухо, что не лишало раба трудоспособности. Убийство раба нанесло бы материальный ущерб господину раба.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"/>
            <a:ext cx="12192000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эпоху Хаммурапи значительное развитие получило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долговое рабство.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долговое рабство попадали разорявшиеся крестьяне, ремесленники. Они, беря в долг зерно, деньги у богачей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(ростовщиков)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обязывались возвращать долг с процентами.</a:t>
            </a:r>
          </a:p>
        </p:txBody>
      </p:sp>
      <p:pic>
        <p:nvPicPr>
          <p:cNvPr id="5" name="Picture 2" descr="http://meotyda.ru/sites/default/files/images/uploads/Stanichnik/uploads/307/24ca0d33c3fbe2424ca2a618066a97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815883"/>
            <a:ext cx="7128888" cy="504211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128888" y="1815883"/>
            <a:ext cx="5063112" cy="31085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Должник, не погасивший в срок ссуду, становился рабом своего кредитора или отдавал ему в кабалу человека своей семьи. Это приводило к обострению отношений между бедными и богатыми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28888" y="6334780"/>
            <a:ext cx="4806087" cy="52322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Суд царя Хаммурапи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imageweb-cdn.magnoliasoft.net/bridgeman/supersize/lal2993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54477"/>
            <a:ext cx="12093262" cy="459581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7708"/>
            <a:ext cx="12192000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Богачи хотели бы навсегда поработить бедняков, но законы это не позволяли. Правда если семья бедняка голодает, ему придётся снова делать долги и отдавать детей богачу. Хаммурапи не видел в этом несправедливости. Ведь такой порядок тоже установили боги — есть люди свободные, а есть рабы, есть богатые, а есть нищие.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F7773-CF73-34D6-2506-0A5BCB6AFA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8546" y="230"/>
            <a:ext cx="9119454" cy="566509"/>
          </a:xfrm>
        </p:spPr>
        <p:txBody>
          <a:bodyPr>
            <a:noAutofit/>
          </a:bodyPr>
          <a:lstStyle/>
          <a:p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Нововавилонское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царство.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AF2463F-C108-995B-93A7-033FA07457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12498"/>
            <a:ext cx="12192000" cy="2160241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626 году до н.э.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Вавилон восстал против Ассирии, ранее покорившей его. К власти в Вавилоне пришла новая династия царей, которые смогли вернуть его утраченное могущество. Один из них,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Навуходоносор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778E05-8111-CC70-CC33-4D957B91062B}"/>
              </a:ext>
            </a:extLst>
          </p:cNvPr>
          <p:cNvSpPr txBox="1"/>
          <p:nvPr/>
        </p:nvSpPr>
        <p:spPr>
          <a:xfrm>
            <a:off x="6519207" y="2434038"/>
            <a:ext cx="567279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нём Вавилон стал богатейшим и красивейшим городом Азии. Люди приезжали посмотреть на чудеса, которыми славился Вавилон</a:t>
            </a:r>
            <a:endParaRPr lang="ru-RU" sz="32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EF2E6AC-3814-7D0C-1969-CEE977E04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34038"/>
            <a:ext cx="6519206" cy="442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24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20339"/>
            <a:ext cx="12192000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ворот находился царский дворец с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висячими садами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-одним из семи чудес света. Сады представляли собой пирамиду, состоявшую из четырёх ярусов- платформ. Их поддерживали колонны. Нижний ярус имел форму неправильного четырёхугольника. Все растения были привезены из Мидии.  Пирамида напоминала  вечноцветущий зелёный холм. </a:t>
            </a:r>
          </a:p>
        </p:txBody>
      </p:sp>
      <p:pic>
        <p:nvPicPr>
          <p:cNvPr id="2050" name="Picture 2" descr="Висячие сады Семирамиды. Одно из Семи чудес света."/>
          <p:cNvPicPr>
            <a:picLocks noChangeAspect="1" noChangeArrowheads="1"/>
          </p:cNvPicPr>
          <p:nvPr/>
        </p:nvPicPr>
        <p:blipFill rotWithShape="1">
          <a:blip r:embed="rId2"/>
          <a:srcRect t="51187"/>
          <a:stretch/>
        </p:blipFill>
        <p:spPr bwMode="auto">
          <a:xfrm>
            <a:off x="6264068" y="3088204"/>
            <a:ext cx="5927931" cy="3769796"/>
          </a:xfrm>
          <a:prstGeom prst="rect">
            <a:avLst/>
          </a:prstGeom>
          <a:noFill/>
        </p:spPr>
      </p:pic>
      <p:pic>
        <p:nvPicPr>
          <p:cNvPr id="2" name="Picture 2" descr="Висячие сады Семирамиды. Одно из Семи чудес света.">
            <a:extLst>
              <a:ext uri="{FF2B5EF4-FFF2-40B4-BE49-F238E27FC236}">
                <a16:creationId xmlns:a16="http://schemas.microsoft.com/office/drawing/2014/main" id="{8CF35940-755D-436B-9991-DFD11425A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b="50217"/>
          <a:stretch/>
        </p:blipFill>
        <p:spPr bwMode="auto">
          <a:xfrm>
            <a:off x="0" y="3088204"/>
            <a:ext cx="6264069" cy="3740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912" y="1005711"/>
            <a:ext cx="61981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легенде, рассказывающей о строительстве башни, говорится, что народы говорившие тогда на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одном языке начали строительство огромной башни, по которой можно было бы взобраться на небо. Но бог разгневался на людей за их дерзость – и смешал языки строителей. Перестав понимать друг друга, они не смогли закончить строительство и разбрелись по всей земле. </a:t>
            </a:r>
          </a:p>
        </p:txBody>
      </p:sp>
      <p:pic>
        <p:nvPicPr>
          <p:cNvPr id="33794" name="Picture 2" descr="http://mir-biblii.ru/uploads/posts/2014-03/1394344841_vavilon-bashnya.jpg"/>
          <p:cNvPicPr>
            <a:picLocks noChangeAspect="1" noChangeArrowheads="1"/>
          </p:cNvPicPr>
          <p:nvPr/>
        </p:nvPicPr>
        <p:blipFill rotWithShape="1">
          <a:blip r:embed="rId2"/>
          <a:srcRect l="21376" b="23750"/>
          <a:stretch/>
        </p:blipFill>
        <p:spPr bwMode="auto">
          <a:xfrm>
            <a:off x="6243286" y="892552"/>
            <a:ext cx="5948714" cy="556533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240016" y="6457890"/>
            <a:ext cx="5931072" cy="40011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Башня в Вавилоне - реконструкция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D3A382-42B4-FDB0-3B5C-B07EAB7B5A66}"/>
              </a:ext>
            </a:extLst>
          </p:cNvPr>
          <p:cNvSpPr txBox="1"/>
          <p:nvPr/>
        </p:nvSpPr>
        <p:spPr>
          <a:xfrm>
            <a:off x="20912" y="0"/>
            <a:ext cx="1215017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центре Вавилона возвышалась девяностометровая храмовая башня - </a:t>
            </a:r>
            <a:r>
              <a:rPr lang="ru-R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зиккурат Мардука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которой   жрецы наблюдали за движением звезд и планет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906</Words>
  <Application>Microsoft Office PowerPoint</Application>
  <PresentationFormat>Широкоэкранный</PresentationFormat>
  <Paragraphs>66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Домашнее задание.</vt:lpstr>
      <vt:lpstr>Презентация PowerPoint</vt:lpstr>
      <vt:lpstr>Страна под названием Междуречье лежит между двумя реками __________   и    ________ В Древнем Междуречье было особое письмо – ____________ Жителям страны приходилось строить насыпи вдоль рек, чтобы  ___________   не смыло __________ на полях. Государство возникло более  ___________    лет до н.э.  В Древнем Вавилоне с  _______ по _______ год до н.э. правил царь  _______________, который создал первые ___________ </vt:lpstr>
      <vt:lpstr>«Dura lex, sed lex»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Нововавилонское царство.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Илья Ухабов</dc:creator>
  <cp:lastModifiedBy>Илья Ухабов</cp:lastModifiedBy>
  <cp:revision>2</cp:revision>
  <dcterms:created xsi:type="dcterms:W3CDTF">2025-07-03T15:01:39Z</dcterms:created>
  <dcterms:modified xsi:type="dcterms:W3CDTF">2025-07-03T16:56:16Z</dcterms:modified>
</cp:coreProperties>
</file>