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340" r:id="rId3"/>
    <p:sldId id="307" r:id="rId4"/>
    <p:sldId id="341" r:id="rId5"/>
    <p:sldId id="313" r:id="rId6"/>
    <p:sldId id="317" r:id="rId7"/>
    <p:sldId id="316" r:id="rId8"/>
    <p:sldId id="319" r:id="rId9"/>
    <p:sldId id="321" r:id="rId10"/>
    <p:sldId id="320" r:id="rId11"/>
    <p:sldId id="323" r:id="rId12"/>
    <p:sldId id="325" r:id="rId13"/>
    <p:sldId id="326" r:id="rId14"/>
    <p:sldId id="342" r:id="rId15"/>
    <p:sldId id="330" r:id="rId16"/>
    <p:sldId id="322" r:id="rId17"/>
    <p:sldId id="332" r:id="rId18"/>
    <p:sldId id="333" r:id="rId19"/>
    <p:sldId id="331" r:id="rId20"/>
    <p:sldId id="334" r:id="rId21"/>
    <p:sldId id="335" r:id="rId22"/>
    <p:sldId id="275" r:id="rId23"/>
    <p:sldId id="337" r:id="rId24"/>
    <p:sldId id="293" r:id="rId25"/>
    <p:sldId id="292" r:id="rId26"/>
    <p:sldId id="289" r:id="rId27"/>
    <p:sldId id="287" r:id="rId28"/>
    <p:sldId id="294" r:id="rId29"/>
    <p:sldId id="295" r:id="rId30"/>
    <p:sldId id="291" r:id="rId31"/>
    <p:sldId id="297" r:id="rId32"/>
    <p:sldId id="339" r:id="rId33"/>
    <p:sldId id="299" r:id="rId34"/>
    <p:sldId id="298" r:id="rId35"/>
    <p:sldId id="259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2C297-8CD8-F875-9C19-9EF90FD0F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14424F-5E4A-2D29-756B-B1485345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CF0634-60C3-AFEC-FA04-D589DAA5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336289-F408-6CA4-3C42-8C4EBA978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70A169-6602-7467-3225-D3E7DE19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23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6CB4F-64E6-5680-3AFA-D5F024372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1A1C38-6525-E3FE-7BC3-F79EEB58B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A49E74-522D-7F7F-F931-B10AA7705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0CD095-EC9A-FB2B-624A-A099049BF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03403E-EEA6-BBC5-2C1A-1BF0EB0F7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681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80FAD84-10AC-AC6E-1CF9-AABAA3A9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D7EC32-3929-4F5A-0EFA-2E41A17D9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FA04EB-C512-FD5E-E01D-127A5CDF2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7473C6-FE38-31BC-49B1-5FFB84B31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433679-D056-8DA2-A0C9-4462F8B1D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470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0C995-6A81-5BF3-4E34-75A19F68A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E31304-07C7-FB23-7154-B28D73F58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6DDE25-6483-3959-EB31-3CE56FD5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90ABC6-C77D-7EBF-6941-F0C181AF3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F6FDC2-A27D-12BD-13E0-9F5F8DC99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914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8F9EE-B71B-694E-D8D0-23028E9DC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BA26F5-30E6-A428-298A-F3DC93433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D9A84D-2173-AA22-11BB-B82198AA3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AE8728-9F49-D238-ADD9-3E78AFF8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74477-F8C0-3EDD-466F-7F5B2B60D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614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81DE5A-B15E-F5D3-551A-F6388E158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9E6357-1688-2817-2DB8-AECC85BE8A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7AA4B0-2F71-B923-D5A1-E58801BC5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D6A380-ED75-A9C1-1B60-054BA087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3FD0B1-2EE0-009E-A5CD-2E87C494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250835-6EB1-C469-8FA2-2AB15D4D9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3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DC5C94-8052-53D1-9D0E-01D7BF136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C71E9F-8B41-CBFE-D64D-8EC895F5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2F1DDB-7FF5-31C5-C578-347F1DFA4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55E74E-3BDD-77D1-AEC8-9B3289D0EF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219FA4-D2C0-7A95-4B1C-5286F552C7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C28B9E-7128-C3DE-3E86-3D6900C43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B18D56-0A3F-C935-423C-ED0B1A1A9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9136AF1-5EE0-AA41-6964-5B5E2F524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53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11903-BEA6-3153-D1A0-A58D28D49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326BA3-3B1A-D60A-74EB-2B19A0AAE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E6763CA-8E01-736E-90D3-3F675FAA3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C075CE-FEE8-0AB0-1994-3A1292AFA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726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E2A79C3-22A7-705A-DF50-E7D467AC8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C9136A-3F66-8857-D3A9-917F2E6FB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18E6D61-3FA8-63B9-08F0-A4EEDEDBC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91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8FE2D-3ECF-F433-FB08-177980C61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6FB2B7-8BAC-5C7F-01FA-2F06E1777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5AB814-6CB5-9CD4-9F01-356620997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7AC158-9B29-5E10-AE15-D4FEF9F2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D6F915-831A-8671-5BBE-04C7F2FD9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E9DD83-4B20-B22C-C4F7-86C601DCD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796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2789E-56AA-8A64-9E88-15F443A51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2857513-E11D-9085-EEED-A8592EE02D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DD7F93-C682-9B14-8604-7FEB1FB66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D1C9A4-C27D-E6AB-465F-F744D03DE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D4ED6B-747F-ECD2-3D6B-CB978360D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500E49-E9E9-321D-7C93-BD7475BAF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20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4BF3F-30D8-C256-1B84-BE416584B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DD9FA3-D85D-CD39-7D0A-9F08F16D2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5F5019-4C4F-A0FA-3C2E-F004A94394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6FE1F-2178-400A-B058-D841D0FE3D3F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B6F7CA-7754-FDDD-A584-2AB6736EEC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A32DE6-B3D0-5932-8760-F5B8866B0F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19E38-3D41-4BE5-92EF-AE93F7451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1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img0.liveinternet.ru/images/attach/c/0/47/120/47120409_ancient_egypt_gods_2.gif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b1.keep4u.ru/s/081012/f7/f7de53c00fa77df640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s11.radikal.ru/i184/0911/c1/549e54a82835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hyperlink" Target="http://www.cartage.org.lb/en/themes/arts/scultpurePlastic/SculptureHistory/ArtofEgypt/BasicEgyptianSculpture/3172.jpg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ch.tsu.ru/elibrary/Ancient_East/Egypt/img/Osiris5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hyperlink" Target="http://egipet.dljavseh.ru/src/images/Egipet_021.GIF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img0.liveinternet.ru/images/attach/b/3/22/107/22107432_6.jpg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enigma-project.ru/wp-content/uploads/2010/03/bogi-2.gif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6">
            <a:extLst>
              <a:ext uri="{FF2B5EF4-FFF2-40B4-BE49-F238E27FC236}">
                <a16:creationId xmlns:a16="http://schemas.microsoft.com/office/drawing/2014/main" id="{F6BEEE64-133E-D3F4-92C9-675D7AE12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85084"/>
            <a:ext cx="12192000" cy="193899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9 читать, учить записи в </a:t>
            </a:r>
            <a:r>
              <a:rPr lang="ru-RU" alt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</a:t>
            </a: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Приклеить богов, написать за что они отвечали</a:t>
            </a:r>
          </a:p>
        </p:txBody>
      </p:sp>
      <p:pic>
        <p:nvPicPr>
          <p:cNvPr id="3075" name="Picture 2" descr="http://psyphoenix.ucoz.ru/neyro/ustal.jpg">
            <a:extLst>
              <a:ext uri="{FF2B5EF4-FFF2-40B4-BE49-F238E27FC236}">
                <a16:creationId xmlns:a16="http://schemas.microsoft.com/office/drawing/2014/main" id="{35DD607B-E1ED-61BB-F5EA-DC6964B76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264" y="2124076"/>
            <a:ext cx="8883471" cy="4733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D16C78-50FC-8616-7662-90EDCC9EF317}"/>
              </a:ext>
            </a:extLst>
          </p:cNvPr>
          <p:cNvSpPr txBox="1"/>
          <p:nvPr/>
        </p:nvSpPr>
        <p:spPr>
          <a:xfrm>
            <a:off x="528033" y="0"/>
            <a:ext cx="1077961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Люди жертвовали храмам золото, рабов, скот так как</a:t>
            </a:r>
          </a:p>
          <a:p>
            <a:pPr>
              <a:defRPr/>
            </a:pPr>
            <a:endParaRPr lang="ru-RU" sz="4000" b="1" dirty="0">
              <a:latin typeface="Arial" charset="0"/>
              <a:cs typeface="Arial" charset="0"/>
            </a:endParaRPr>
          </a:p>
          <a:p>
            <a:pPr marL="342900" indent="-342900">
              <a:buFontTx/>
              <a:buAutoNum type="arabicParenR"/>
              <a:defRPr/>
            </a:pPr>
            <a:r>
              <a:rPr lang="ru-RU" sz="4000" b="1" dirty="0">
                <a:latin typeface="Arial" charset="0"/>
                <a:cs typeface="Arial" charset="0"/>
              </a:rPr>
              <a:t> были очень богатыми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4000" b="1" dirty="0">
                <a:latin typeface="Arial" charset="0"/>
                <a:cs typeface="Arial" charset="0"/>
              </a:rPr>
              <a:t> боялись ограбления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4000" b="1" dirty="0">
                <a:latin typeface="Arial" charset="0"/>
                <a:cs typeface="Arial" charset="0"/>
              </a:rPr>
              <a:t> надеялись задобрить богов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4000" b="1" dirty="0">
                <a:latin typeface="Arial" charset="0"/>
                <a:cs typeface="Arial" charset="0"/>
              </a:rPr>
              <a:t> перестали верить в духов и богов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3CE27E-18C7-E27D-E942-E5DE1B18C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2" t="12500" r="43437" b="52499"/>
          <a:stretch>
            <a:fillRect/>
          </a:stretch>
        </p:blipFill>
        <p:spPr bwMode="auto">
          <a:xfrm>
            <a:off x="9191625" y="1762125"/>
            <a:ext cx="10033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>
            <a:extLst>
              <a:ext uri="{FF2B5EF4-FFF2-40B4-BE49-F238E27FC236}">
                <a16:creationId xmlns:a16="http://schemas.microsoft.com/office/drawing/2014/main" id="{0A79CF4A-E6F2-F331-B7FD-57906754B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287" y="1221549"/>
            <a:ext cx="1219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рассказ о богах?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611570-4D0E-CA29-2BCE-CA5A7565A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037" y="2551906"/>
            <a:ext cx="1050916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Миф</a:t>
            </a:r>
            <a: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рассказ о богах или героях.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">
            <a:extLst>
              <a:ext uri="{FF2B5EF4-FFF2-40B4-BE49-F238E27FC236}">
                <a16:creationId xmlns:a16="http://schemas.microsoft.com/office/drawing/2014/main" id="{31C84744-0739-3E54-A2AB-E5D5F589F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4" y="-64394"/>
            <a:ext cx="12192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главным занятием египтян было земледелие, предположите, кому ещё они покланялись.</a:t>
            </a:r>
          </a:p>
        </p:txBody>
      </p:sp>
      <p:pic>
        <p:nvPicPr>
          <p:cNvPr id="68610" name="Picture 2">
            <a:extLst>
              <a:ext uri="{FF2B5EF4-FFF2-40B4-BE49-F238E27FC236}">
                <a16:creationId xmlns:a16="http://schemas.microsoft.com/office/drawing/2014/main" id="{E12565AB-10EC-0B7C-99D4-E9E517B4A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" y="1362656"/>
            <a:ext cx="12192000" cy="549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>
            <a:extLst>
              <a:ext uri="{FF2B5EF4-FFF2-40B4-BE49-F238E27FC236}">
                <a16:creationId xmlns:a16="http://schemas.microsoft.com/office/drawing/2014/main" id="{FF3C4C53-8400-0587-2076-5B157117D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768" y="41276"/>
            <a:ext cx="8183314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Ра, Амон или Амон-Ра 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бог солнца. 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имя так и переводится – «солнце». 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Божество представало то в образе быка, то в облике птицы-Феникса. </a:t>
            </a:r>
          </a:p>
        </p:txBody>
      </p:sp>
      <p:pic>
        <p:nvPicPr>
          <p:cNvPr id="31748" name="Picture 2" descr="Картинка 2 из 1275">
            <a:hlinkClick r:id="rId2"/>
            <a:extLst>
              <a:ext uri="{FF2B5EF4-FFF2-40B4-BE49-F238E27FC236}">
                <a16:creationId xmlns:a16="http://schemas.microsoft.com/office/drawing/2014/main" id="{48914987-DCF0-279D-2395-749147D71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" y="-15074"/>
            <a:ext cx="4006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6E767A9-8A32-361E-C5F8-6611C54E1584}"/>
              </a:ext>
            </a:extLst>
          </p:cNvPr>
          <p:cNvSpPr txBox="1">
            <a:spLocks/>
          </p:cNvSpPr>
          <p:nvPr/>
        </p:nvSpPr>
        <p:spPr>
          <a:xfrm>
            <a:off x="2465635" y="-15074"/>
            <a:ext cx="1542133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6600" b="1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Ра</a:t>
            </a:r>
            <a:endParaRPr lang="ru-RU" sz="6600" cap="all" dirty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FE4C2D-369D-5366-6C8E-4D3B30D76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0" r="33939"/>
          <a:stretch>
            <a:fillRect/>
          </a:stretch>
        </p:blipFill>
        <p:spPr>
          <a:xfrm>
            <a:off x="0" y="-15074"/>
            <a:ext cx="3804988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7AED4D1-EA43-DF00-1563-821B0F0DE356}"/>
              </a:ext>
            </a:extLst>
          </p:cNvPr>
          <p:cNvSpPr txBox="1">
            <a:spLocks/>
          </p:cNvSpPr>
          <p:nvPr/>
        </p:nvSpPr>
        <p:spPr>
          <a:xfrm>
            <a:off x="2903467" y="-15074"/>
            <a:ext cx="2673085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800" b="1" cap="all" dirty="0" err="1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Хонсу</a:t>
            </a:r>
            <a:endParaRPr lang="ru-RU" sz="4800" cap="all" dirty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id="{56611A94-2117-4E61-F9DE-65A2485A9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1276"/>
            <a:ext cx="6704682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Символ луны. 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хозяин ночи и света;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охраняет тех, кто путешествует по ночам;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защищает от нападений диких животных;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изначально почитался как бог сельского хозяйства, одаривал египтян плодородием;</a:t>
            </a:r>
          </a:p>
        </p:txBody>
      </p:sp>
    </p:spTree>
    <p:extLst>
      <p:ext uri="{BB962C8B-B14F-4D97-AF65-F5344CB8AC3E}">
        <p14:creationId xmlns:p14="http://schemas.microsoft.com/office/powerpoint/2010/main" val="410814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6192D-229A-B723-723E-D1E4E3C9D5B4}"/>
              </a:ext>
            </a:extLst>
          </p:cNvPr>
          <p:cNvSpPr txBox="1">
            <a:spLocks/>
          </p:cNvSpPr>
          <p:nvPr/>
        </p:nvSpPr>
        <p:spPr>
          <a:xfrm>
            <a:off x="0" y="77999"/>
            <a:ext cx="12192000" cy="110370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6600" b="1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Геб</a:t>
            </a:r>
            <a:endParaRPr lang="ru-RU" sz="6600" cap="all" dirty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1507" name="Содержимое 2">
            <a:extLst>
              <a:ext uri="{FF2B5EF4-FFF2-40B4-BE49-F238E27FC236}">
                <a16:creationId xmlns:a16="http://schemas.microsoft.com/office/drawing/2014/main" id="{9BD710B0-5535-B996-FB02-A3988D3F4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36169"/>
            <a:ext cx="12192000" cy="70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Геб</a:t>
            </a: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олицетворял собой основное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божество земли. </a:t>
            </a:r>
          </a:p>
        </p:txBody>
      </p:sp>
      <p:pic>
        <p:nvPicPr>
          <p:cNvPr id="21508" name="Picture 2" descr="http://megadoski.ru/s_images/12891080074665.jpg">
            <a:extLst>
              <a:ext uri="{FF2B5EF4-FFF2-40B4-BE49-F238E27FC236}">
                <a16:creationId xmlns:a16="http://schemas.microsoft.com/office/drawing/2014/main" id="{20DAE263-022A-329E-60FD-E55EA629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1587"/>
            <a:ext cx="7404242" cy="34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3">
            <a:extLst>
              <a:ext uri="{FF2B5EF4-FFF2-40B4-BE49-F238E27FC236}">
                <a16:creationId xmlns:a16="http://schemas.microsoft.com/office/drawing/2014/main" id="{D2140B1A-38A5-9D2D-BF5B-C974E76F3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342" y="2385990"/>
            <a:ext cx="4758658" cy="3602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BECE20-0841-57F3-7B99-111C28A5A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716" y="-270"/>
            <a:ext cx="4754318" cy="6810375"/>
          </a:xfrm>
          <a:prstGeom prst="rect">
            <a:avLst/>
          </a:prstGeom>
        </p:spPr>
      </p:pic>
      <p:sp>
        <p:nvSpPr>
          <p:cNvPr id="16386" name="Rectangle 14">
            <a:extLst>
              <a:ext uri="{FF2B5EF4-FFF2-40B4-BE49-F238E27FC236}">
                <a16:creationId xmlns:a16="http://schemas.microsoft.com/office/drawing/2014/main" id="{29201812-EEFB-BCA1-B1B4-E7C879B20DC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1" y="47895"/>
            <a:ext cx="9517488" cy="919291"/>
          </a:xfrm>
        </p:spPr>
        <p:txBody>
          <a:bodyPr>
            <a:normAutofit/>
          </a:bodyPr>
          <a:lstStyle/>
          <a:p>
            <a:pPr algn="ctr"/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 Нила -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Хапи</a:t>
            </a: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13" descr="003962">
            <a:extLst>
              <a:ext uri="{FF2B5EF4-FFF2-40B4-BE49-F238E27FC236}">
                <a16:creationId xmlns:a16="http://schemas.microsoft.com/office/drawing/2014/main" id="{2E9CBBA7-E893-4566-9B49-9CDB1BB9A832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557" y="967186"/>
            <a:ext cx="5808371" cy="589081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2">
            <a:extLst>
              <a:ext uri="{FF2B5EF4-FFF2-40B4-BE49-F238E27FC236}">
                <a16:creationId xmlns:a16="http://schemas.microsoft.com/office/drawing/2014/main" id="{7A1F39CD-7256-06C1-7759-B27857E9C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7912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</a:t>
            </a:r>
            <a:r>
              <a:rPr lang="ru-RU" alt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покровительствовал</a:t>
            </a:r>
            <a:r>
              <a:rPr lang="ru-RU" alt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знаниям и мудрости.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называли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«писцом богов».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 луны, письма, счета, магии и чародейства. 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изображался с головой птицы- ибиса. часто с кистью для письма и палитрой в руках.  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Женой Тота была богиня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Маат</a:t>
            </a:r>
            <a:r>
              <a:rPr lang="ru-RU" altLang="ru-RU" sz="3600" dirty="0"/>
              <a:t>. </a:t>
            </a:r>
          </a:p>
        </p:txBody>
      </p:sp>
      <p:pic>
        <p:nvPicPr>
          <p:cNvPr id="4" name="Picture 2" descr="http://blog.ru-egypt.com/wp-content/uploads/gods_of_egypt/ancient_egypt_gods_7.gif">
            <a:extLst>
              <a:ext uri="{FF2B5EF4-FFF2-40B4-BE49-F238E27FC236}">
                <a16:creationId xmlns:a16="http://schemas.microsoft.com/office/drawing/2014/main" id="{928D1BF8-E452-9138-4B7D-BFD45A721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0"/>
            <a:ext cx="42799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91AE1C-4ADC-2602-0D87-D55FC1473B8E}"/>
              </a:ext>
            </a:extLst>
          </p:cNvPr>
          <p:cNvSpPr txBox="1">
            <a:spLocks/>
          </p:cNvSpPr>
          <p:nvPr/>
        </p:nvSpPr>
        <p:spPr>
          <a:xfrm>
            <a:off x="7912100" y="0"/>
            <a:ext cx="2673436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6600" b="1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Тот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4">
            <a:extLst>
              <a:ext uri="{FF2B5EF4-FFF2-40B4-BE49-F238E27FC236}">
                <a16:creationId xmlns:a16="http://schemas.microsoft.com/office/drawing/2014/main" id="{8F9F2B56-2503-8B79-D265-09628C1314C6}"/>
              </a:ext>
            </a:extLst>
          </p:cNvPr>
          <p:cNvSpPr txBox="1">
            <a:spLocks/>
          </p:cNvSpPr>
          <p:nvPr/>
        </p:nvSpPr>
        <p:spPr>
          <a:xfrm>
            <a:off x="4855335" y="0"/>
            <a:ext cx="7336665" cy="133940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Маат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богиня истины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порядка и справедливости. </a:t>
            </a:r>
          </a:p>
        </p:txBody>
      </p:sp>
      <p:pic>
        <p:nvPicPr>
          <p:cNvPr id="4" name="Picture 2" descr="Картинка 22 из 387">
            <a:hlinkClick r:id="rId2"/>
            <a:extLst>
              <a:ext uri="{FF2B5EF4-FFF2-40B4-BE49-F238E27FC236}">
                <a16:creationId xmlns:a16="http://schemas.microsoft.com/office/drawing/2014/main" id="{66738904-AA7A-B8DD-D0A8-8E041137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219" y="1339403"/>
            <a:ext cx="4104494" cy="5518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2">
            <a:extLst>
              <a:ext uri="{FF2B5EF4-FFF2-40B4-BE49-F238E27FC236}">
                <a16:creationId xmlns:a16="http://schemas.microsoft.com/office/drawing/2014/main" id="{41F042AE-21DF-C693-BB4F-1C21321D3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403" y="0"/>
            <a:ext cx="351593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8D713E5B-9973-5B32-1DD1-64A9E3C90AF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900486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6600" b="1" cap="all" dirty="0" err="1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Маат</a:t>
            </a:r>
            <a:endParaRPr lang="ru-RU" sz="6600" b="1" cap="all" dirty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>
            <a:extLst>
              <a:ext uri="{FF2B5EF4-FFF2-40B4-BE49-F238E27FC236}">
                <a16:creationId xmlns:a16="http://schemas.microsoft.com/office/drawing/2014/main" id="{79FE4888-76B8-AAEA-53A0-AD782302A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6220" y="491534"/>
            <a:ext cx="7950915" cy="66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Богиня неба  или также само Небо. </a:t>
            </a:r>
          </a:p>
        </p:txBody>
      </p:sp>
      <p:pic>
        <p:nvPicPr>
          <p:cNvPr id="99330" name="Picture 2" descr="http://attachments-blog.tut.by/46563/files/2011/08/ancient_egypt_gods_10.jpg">
            <a:extLst>
              <a:ext uri="{FF2B5EF4-FFF2-40B4-BE49-F238E27FC236}">
                <a16:creationId xmlns:a16="http://schemas.microsoft.com/office/drawing/2014/main" id="{02CF993A-A8AB-AF07-5C6C-E366C5B2E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" y="1200150"/>
            <a:ext cx="6654359" cy="492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2" name="Picture 4" descr="http://img0.liveinternet.ru/images/attach/c/4/82/423/82423176_123134.jpg">
            <a:extLst>
              <a:ext uri="{FF2B5EF4-FFF2-40B4-BE49-F238E27FC236}">
                <a16:creationId xmlns:a16="http://schemas.microsoft.com/office/drawing/2014/main" id="{18F10201-E438-D11E-B31A-F3B4A6C03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1200151"/>
            <a:ext cx="5524500" cy="492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7">
            <a:extLst>
              <a:ext uri="{FF2B5EF4-FFF2-40B4-BE49-F238E27FC236}">
                <a16:creationId xmlns:a16="http://schemas.microsoft.com/office/drawing/2014/main" id="{D8F9E43D-5F26-9489-8A4D-42EE09E28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21288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Узнаем какое явление отражено в мифе о Гебе и Нут?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58BA78-2851-AAB3-B3CD-1386934119D0}"/>
              </a:ext>
            </a:extLst>
          </p:cNvPr>
          <p:cNvSpPr txBox="1">
            <a:spLocks/>
          </p:cNvSpPr>
          <p:nvPr/>
        </p:nvSpPr>
        <p:spPr>
          <a:xfrm>
            <a:off x="484460" y="-28775"/>
            <a:ext cx="241176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6600" b="1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Нут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6">
            <a:extLst>
              <a:ext uri="{FF2B5EF4-FFF2-40B4-BE49-F238E27FC236}">
                <a16:creationId xmlns:a16="http://schemas.microsoft.com/office/drawing/2014/main" id="{6987A7AD-2A17-E5D5-6DC2-4AAD3EBE2A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1950" y="115888"/>
            <a:ext cx="8686800" cy="838200"/>
          </a:xfrm>
        </p:spPr>
        <p:txBody>
          <a:bodyPr/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пройденного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E7F320E2-89A1-EB2B-6902-C78F8B9F9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514"/>
            <a:ext cx="12192000" cy="5805487"/>
          </a:xfrm>
        </p:spPr>
        <p:txBody>
          <a:bodyPr/>
          <a:lstStyle/>
          <a:p>
            <a:pPr marL="514350" indent="-514350">
              <a:buFont typeface="Wingdings 2" panose="05020102010507070707" pitchFamily="18" charset="2"/>
              <a:buAutoNum type="arabicPeriod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армия? Из каких частей состояла египетская армия</a:t>
            </a:r>
          </a:p>
          <a:p>
            <a:pPr marL="514350" indent="-514350">
              <a:buFont typeface="Wingdings 2" panose="05020102010507070707" pitchFamily="18" charset="2"/>
              <a:buAutoNum type="arabicPeriod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вооружение египетского война</a:t>
            </a:r>
          </a:p>
          <a:p>
            <a:pPr marL="514350" indent="-514350">
              <a:buFont typeface="Wingdings 2" panose="05020102010507070707" pitchFamily="18" charset="2"/>
              <a:buAutoNum type="arabicPeriod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фараона который больше всех прославился своими завоевательными походами</a:t>
            </a:r>
          </a:p>
          <a:p>
            <a:pPr marL="514350" indent="-514350">
              <a:buFont typeface="Wingdings 2" panose="05020102010507070707" pitchFamily="18" charset="2"/>
              <a:buAutoNum type="arabicPeriod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какие страны совершали египтяне свои завоевательные походы в 1500 г. до н.э.?.</a:t>
            </a:r>
          </a:p>
          <a:p>
            <a:pPr marL="0" indent="0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Нубия,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Ливия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Синай,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Палестина </a:t>
            </a:r>
          </a:p>
          <a:p>
            <a:pPr marL="0" indent="0">
              <a:buNone/>
              <a:defRPr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Македония,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Ассирия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Сирия,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Финикия</a:t>
            </a:r>
          </a:p>
          <a:p>
            <a:pPr marL="514350" indent="-514350">
              <a:buFont typeface="Wingdings 2" panose="05020102010507070707" pitchFamily="18" charset="2"/>
              <a:buAutoNum type="arabicPeriod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24E73-CF79-B889-9145-F1AC8C072203}"/>
              </a:ext>
            </a:extLst>
          </p:cNvPr>
          <p:cNvSpPr txBox="1">
            <a:spLocks/>
          </p:cNvSpPr>
          <p:nvPr/>
        </p:nvSpPr>
        <p:spPr>
          <a:xfrm>
            <a:off x="1524001" y="38614"/>
            <a:ext cx="9143999" cy="8588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800" b="1" cap="all" dirty="0" err="1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Бастет</a:t>
            </a:r>
            <a:r>
              <a:rPr lang="ru-RU" sz="4800" b="1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4800" b="1" cap="all" dirty="0" err="1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Баст</a:t>
            </a:r>
            <a:r>
              <a:rPr lang="ru-RU" sz="4800" b="1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endParaRPr lang="ru-RU" sz="2400" cap="all" dirty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8D17C46D-9B15-BC52-9BEA-3D2F43C22C12}"/>
              </a:ext>
            </a:extLst>
          </p:cNvPr>
          <p:cNvSpPr txBox="1">
            <a:spLocks/>
          </p:cNvSpPr>
          <p:nvPr/>
        </p:nvSpPr>
        <p:spPr>
          <a:xfrm>
            <a:off x="6096001" y="912814"/>
            <a:ext cx="6095999" cy="594518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74320" indent="-274320"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центральных женских божеств–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Бастет, или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олицетворяла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домашний очаг, женственность, плодородие, радость и веселье. </a:t>
            </a:r>
          </a:p>
          <a:p>
            <a:pPr marL="274320" indent="-274320"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Изображалась богиня в виде кошки или женщины с кошачьей головой, в наиболее ранней традиции – в виде львицы. </a:t>
            </a:r>
          </a:p>
          <a:p>
            <a:pPr marL="274320" indent="-274320"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Нередко в ногах у богини изображались четыре котенка. </a:t>
            </a:r>
          </a:p>
        </p:txBody>
      </p:sp>
      <p:pic>
        <p:nvPicPr>
          <p:cNvPr id="4" name="Picture 2" descr="Картинка 9 из 387">
            <a:hlinkClick r:id="rId2"/>
            <a:extLst>
              <a:ext uri="{FF2B5EF4-FFF2-40B4-BE49-F238E27FC236}">
                <a16:creationId xmlns:a16="http://schemas.microsoft.com/office/drawing/2014/main" id="{4DB6945C-BE0A-BE32-C53B-546BB22CD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6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Картинка 81 из 387">
            <a:hlinkClick r:id="rId4"/>
            <a:extLst>
              <a:ext uri="{FF2B5EF4-FFF2-40B4-BE49-F238E27FC236}">
                <a16:creationId xmlns:a16="http://schemas.microsoft.com/office/drawing/2014/main" id="{F2844F96-216E-1A6C-CC10-D0F64B696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6" y="2390777"/>
            <a:ext cx="3563700" cy="442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E651E169-4B0D-A762-AFBA-11C64BB79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971550"/>
            <a:ext cx="4608512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Прямоугольник 2">
            <a:extLst>
              <a:ext uri="{FF2B5EF4-FFF2-40B4-BE49-F238E27FC236}">
                <a16:creationId xmlns:a16="http://schemas.microsoft.com/office/drawing/2014/main" id="{2045AEF9-F423-790C-6C97-EA3444521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039"/>
            <a:ext cx="12192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многих животных, которым поклонялись в Древнем Египте была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кошка. </a:t>
            </a:r>
          </a:p>
        </p:txBody>
      </p:sp>
      <p:sp>
        <p:nvSpPr>
          <p:cNvPr id="27652" name="Прямоугольник 3">
            <a:extLst>
              <a:ext uri="{FF2B5EF4-FFF2-40B4-BE49-F238E27FC236}">
                <a16:creationId xmlns:a16="http://schemas.microsoft.com/office/drawing/2014/main" id="{653A4A24-3F68-7F8B-A4E8-3B6D0524F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49776"/>
            <a:ext cx="121920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Геродот описывал, как египтяне бросались в пылающие дома, чтобы убедиться, что внутри нет ни одной кошки. Также Геродот писал, что после смерти кошки семья пребывала в трауре и сбривала себе брови в знак скорби.</a:t>
            </a:r>
          </a:p>
          <a:p>
            <a:pPr algn="ctr"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особые кладбища, где священных животных хоронили по особым правилам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4-tub-ru.yandex.net/i?id=82830996-25-72&amp;n=21">
            <a:extLst>
              <a:ext uri="{FF2B5EF4-FFF2-40B4-BE49-F238E27FC236}">
                <a16:creationId xmlns:a16="http://schemas.microsoft.com/office/drawing/2014/main" id="{0CB03D90-2F69-3D23-6B29-605D627CD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491" y="51811"/>
            <a:ext cx="2697457" cy="289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8" descr="http://im8-tub-ru.yandex.net/i?id=373426268-58-72&amp;n=21">
            <a:extLst>
              <a:ext uri="{FF2B5EF4-FFF2-40B4-BE49-F238E27FC236}">
                <a16:creationId xmlns:a16="http://schemas.microsoft.com/office/drawing/2014/main" id="{05A9CB59-9AB5-D66D-F75C-34F4D2583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1" y="54868"/>
            <a:ext cx="4146997" cy="288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Прямоугольник 5">
            <a:extLst>
              <a:ext uri="{FF2B5EF4-FFF2-40B4-BE49-F238E27FC236}">
                <a16:creationId xmlns:a16="http://schemas.microsoft.com/office/drawing/2014/main" id="{A830ECF1-83B8-251B-5B88-A044591B9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0391"/>
            <a:ext cx="12192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Скарабей — 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самых почитаемых символов Древнего Египта. </a:t>
            </a:r>
          </a:p>
        </p:txBody>
      </p:sp>
      <p:sp>
        <p:nvSpPr>
          <p:cNvPr id="28677" name="Прямоугольник 7">
            <a:extLst>
              <a:ext uri="{FF2B5EF4-FFF2-40B4-BE49-F238E27FC236}">
                <a16:creationId xmlns:a16="http://schemas.microsoft.com/office/drawing/2014/main" id="{C5C8535F-9ABA-90B2-D655-A5EFB9653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59201"/>
            <a:ext cx="12192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 священного скарабея встречаются в росписи гробниц, на папирусах. Сохранились ювелирные украшения и скульптуры, изображающие скарабеев. Сохранилась колонна, которую венчает каменный скарабей. </a:t>
            </a:r>
          </a:p>
          <a:p>
            <a:pPr algn="ctr"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изображения скарабея часто изготавливались печати, многочисленные магические предметы и амулеты.</a:t>
            </a:r>
          </a:p>
        </p:txBody>
      </p:sp>
      <p:pic>
        <p:nvPicPr>
          <p:cNvPr id="28678" name="Picture 6">
            <a:extLst>
              <a:ext uri="{FF2B5EF4-FFF2-40B4-BE49-F238E27FC236}">
                <a16:creationId xmlns:a16="http://schemas.microsoft.com/office/drawing/2014/main" id="{8E75ED85-CCC5-E651-A063-820609ADC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473" y="0"/>
            <a:ext cx="4799527" cy="289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2">
            <a:extLst>
              <a:ext uri="{FF2B5EF4-FFF2-40B4-BE49-F238E27FC236}">
                <a16:creationId xmlns:a16="http://schemas.microsoft.com/office/drawing/2014/main" id="{ADE7180D-4405-8FA5-6DB6-AF66C3EB1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2192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Узнаем, какое явление природы отражено в мифе о боге Осирисе</a:t>
            </a:r>
          </a:p>
        </p:txBody>
      </p:sp>
      <p:pic>
        <p:nvPicPr>
          <p:cNvPr id="29699" name="Picture 4" descr="http://multator.ru/preview/NgPOwNwFMg1k">
            <a:extLst>
              <a:ext uri="{FF2B5EF4-FFF2-40B4-BE49-F238E27FC236}">
                <a16:creationId xmlns:a16="http://schemas.microsoft.com/office/drawing/2014/main" id="{CCFD6659-966A-90A8-84F2-98C35039AB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70176"/>
            <a:ext cx="9144000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4">
            <a:extLst>
              <a:ext uri="{FF2B5EF4-FFF2-40B4-BE49-F238E27FC236}">
                <a16:creationId xmlns:a16="http://schemas.microsoft.com/office/drawing/2014/main" id="{1BC43770-4970-A849-8918-B4C1B5C2E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863" y="1960563"/>
            <a:ext cx="5357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</a:rPr>
              <a:t>Читаем текст на с. 54-55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FFC59C2-8440-A071-A915-189CA81C4477}"/>
              </a:ext>
            </a:extLst>
          </p:cNvPr>
          <p:cNvSpPr txBox="1">
            <a:spLocks/>
          </p:cNvSpPr>
          <p:nvPr/>
        </p:nvSpPr>
        <p:spPr>
          <a:xfrm>
            <a:off x="5087938" y="-4763"/>
            <a:ext cx="5580062" cy="754734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800" b="1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Осирис</a:t>
            </a:r>
          </a:p>
        </p:txBody>
      </p:sp>
      <p:pic>
        <p:nvPicPr>
          <p:cNvPr id="7" name="Picture 2" descr="Картинка 9 из 800">
            <a:hlinkClick r:id="rId2"/>
            <a:extLst>
              <a:ext uri="{FF2B5EF4-FFF2-40B4-BE49-F238E27FC236}">
                <a16:creationId xmlns:a16="http://schemas.microsoft.com/office/drawing/2014/main" id="{552AA82B-017A-92B1-F1AF-E124EF24D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"/>
            <a:ext cx="3563938" cy="314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одержимое 2">
            <a:extLst>
              <a:ext uri="{FF2B5EF4-FFF2-40B4-BE49-F238E27FC236}">
                <a16:creationId xmlns:a16="http://schemas.microsoft.com/office/drawing/2014/main" id="{3EB6CACF-5E97-48EB-2965-58BDAD0FD180}"/>
              </a:ext>
            </a:extLst>
          </p:cNvPr>
          <p:cNvSpPr txBox="1">
            <a:spLocks/>
          </p:cNvSpPr>
          <p:nvPr/>
        </p:nvSpPr>
        <p:spPr>
          <a:xfrm>
            <a:off x="3563938" y="887414"/>
            <a:ext cx="8628062" cy="59705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 жизненных сил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и плодородия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владыка подземного мира. </a:t>
            </a:r>
          </a:p>
          <a:p>
            <a:pPr marL="274320" indent="-274320"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Осирис, первенец бога земли Геба и богини небес Нут, наследовал власть на земле от своего отца. От него люди узнали, как выращивать злаки и виноград, выпекать хлеб, готовить вино, строить дома, лечить, почитать богов, добывать и обрабатывать медную и золотую руды. Изображался в виде человеческой мумии в короне, обрамленной перьями, бородой, в согнутых руках держит скипетр и плеть. </a:t>
            </a:r>
          </a:p>
        </p:txBody>
      </p:sp>
      <p:pic>
        <p:nvPicPr>
          <p:cNvPr id="9" name="Picture 6" descr="Картинка 12 из 181">
            <a:hlinkClick r:id="rId4"/>
            <a:extLst>
              <a:ext uri="{FF2B5EF4-FFF2-40B4-BE49-F238E27FC236}">
                <a16:creationId xmlns:a16="http://schemas.microsoft.com/office/drawing/2014/main" id="{3C38C802-A245-ACC8-F22C-686B8A6A3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4838"/>
            <a:ext cx="3563938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www.pyreaus.com/image_inspired_knowledge/egyptian_set_full.jpg">
            <a:extLst>
              <a:ext uri="{FF2B5EF4-FFF2-40B4-BE49-F238E27FC236}">
                <a16:creationId xmlns:a16="http://schemas.microsoft.com/office/drawing/2014/main" id="{6D90135F-04C0-C8F2-D505-EC23FAED6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8425" y="0"/>
            <a:ext cx="3203575" cy="6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C37AA248-12E5-4B9A-46DF-9BB772750A60}"/>
              </a:ext>
            </a:extLst>
          </p:cNvPr>
          <p:cNvSpPr txBox="1">
            <a:spLocks/>
          </p:cNvSpPr>
          <p:nvPr/>
        </p:nvSpPr>
        <p:spPr>
          <a:xfrm>
            <a:off x="8988424" y="76558"/>
            <a:ext cx="2083185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6600" b="1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Сет</a:t>
            </a:r>
          </a:p>
        </p:txBody>
      </p:sp>
      <p:sp>
        <p:nvSpPr>
          <p:cNvPr id="31748" name="Содержимое 4">
            <a:extLst>
              <a:ext uri="{FF2B5EF4-FFF2-40B4-BE49-F238E27FC236}">
                <a16:creationId xmlns:a16="http://schemas.microsoft.com/office/drawing/2014/main" id="{163138CF-8595-6BD4-8F08-FAD6535D9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25400"/>
            <a:ext cx="8988422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 хаоса и беспорядка, повелитель пустынь.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Наделен человеческими отрицательными качествами. Сет может представать в человеческом обличье или полностью в форме животного — с телом шакала, высоко поднятым раздвоенным хвостом, также может принимать облик осла, свиньи или гиппопотама. Так же Сет изображался в облике человека с головой загадочного животного или некого существа, не принадлежащего этому миру.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webzavr.ru/mif_pic/65.jpg">
            <a:extLst>
              <a:ext uri="{FF2B5EF4-FFF2-40B4-BE49-F238E27FC236}">
                <a16:creationId xmlns:a16="http://schemas.microsoft.com/office/drawing/2014/main" id="{A0E74971-E05C-0E8A-9A73-2F1BAE3AF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webzavr.ru/mif_pic/66.jpg">
            <a:extLst>
              <a:ext uri="{FF2B5EF4-FFF2-40B4-BE49-F238E27FC236}">
                <a16:creationId xmlns:a16="http://schemas.microsoft.com/office/drawing/2014/main" id="{1D90AA96-93D7-B66E-7321-2F98FB7FC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D659DBA9-435D-0A4B-C602-160AC8EE4EFD}"/>
              </a:ext>
            </a:extLst>
          </p:cNvPr>
          <p:cNvSpPr txBox="1">
            <a:spLocks/>
          </p:cNvSpPr>
          <p:nvPr/>
        </p:nvSpPr>
        <p:spPr>
          <a:xfrm>
            <a:off x="-1" y="25758"/>
            <a:ext cx="7935913" cy="6858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Исида 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богиня-мать, считалась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богиней материнства, плодородия, семьи. 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ее образе воплотились представления египтян об идеале женской красоты. 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5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ru-RU" sz="2600" dirty="0">
              <a:solidFill>
                <a:schemeClr val="tx2"/>
              </a:solidFill>
            </a:endParaRPr>
          </a:p>
        </p:txBody>
      </p:sp>
      <p:pic>
        <p:nvPicPr>
          <p:cNvPr id="5" name="Picture 2" descr="Картинка 4 из 405">
            <a:hlinkClick r:id="rId2"/>
            <a:extLst>
              <a:ext uri="{FF2B5EF4-FFF2-40B4-BE49-F238E27FC236}">
                <a16:creationId xmlns:a16="http://schemas.microsoft.com/office/drawing/2014/main" id="{85822F1E-2381-10F0-160E-7D186B0FA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1" t="2136" r="23569" b="3867"/>
          <a:stretch>
            <a:fillRect/>
          </a:stretch>
        </p:blipFill>
        <p:spPr bwMode="auto">
          <a:xfrm>
            <a:off x="7935913" y="0"/>
            <a:ext cx="42560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259550C-1C3A-E8A9-832A-9510D662D0A0}"/>
              </a:ext>
            </a:extLst>
          </p:cNvPr>
          <p:cNvSpPr txBox="1">
            <a:spLocks/>
          </p:cNvSpPr>
          <p:nvPr/>
        </p:nvSpPr>
        <p:spPr>
          <a:xfrm>
            <a:off x="7935913" y="0"/>
            <a:ext cx="2399921" cy="120334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5000" b="1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Исида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Содержимое 2">
            <a:extLst>
              <a:ext uri="{FF2B5EF4-FFF2-40B4-BE49-F238E27FC236}">
                <a16:creationId xmlns:a16="http://schemas.microsoft.com/office/drawing/2014/main" id="{4E6EAF90-5BD2-26DA-640C-C78DFEE2B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1240" y="-17463"/>
            <a:ext cx="8070760" cy="3559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 неба и света</a:t>
            </a:r>
            <a:r>
              <a:rPr lang="ru-RU" alt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покровитель фараонов. </a:t>
            </a:r>
          </a:p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изображали в виде человека с головой сокола или солнечного диска с распростертыми соколиными крыльями. </a:t>
            </a:r>
          </a:p>
        </p:txBody>
      </p:sp>
      <p:pic>
        <p:nvPicPr>
          <p:cNvPr id="4" name="Picture 2" descr="Картинка 14 из 800">
            <a:hlinkClick r:id="rId2"/>
            <a:extLst>
              <a:ext uri="{FF2B5EF4-FFF2-40B4-BE49-F238E27FC236}">
                <a16:creationId xmlns:a16="http://schemas.microsoft.com/office/drawing/2014/main" id="{5A5F3348-FD04-CA6D-DAD3-9E98532FF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44"/>
            <a:ext cx="4214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2014CB-EFBA-9A54-BC44-A948DB5F204E}"/>
              </a:ext>
            </a:extLst>
          </p:cNvPr>
          <p:cNvSpPr txBox="1">
            <a:spLocks/>
          </p:cNvSpPr>
          <p:nvPr/>
        </p:nvSpPr>
        <p:spPr>
          <a:xfrm>
            <a:off x="2009104" y="7044"/>
            <a:ext cx="2205709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6600" b="1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Гор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>
            <a:extLst>
              <a:ext uri="{FF2B5EF4-FFF2-40B4-BE49-F238E27FC236}">
                <a16:creationId xmlns:a16="http://schemas.microsoft.com/office/drawing/2014/main" id="{C88630F7-5409-B437-87B6-12F64C82D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4398" y="50006"/>
            <a:ext cx="7417602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жизни древних египтян мы узнаем по вещественным и письменным источникам. Среди  письменных источников до нас дошли сочинения греческого ученого-историка Геродота, побывавшего в Египте в 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до н. э.</a:t>
            </a:r>
          </a:p>
          <a:p>
            <a:pPr algn="ctr"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Геродот называл Древний Египет землёй богов.</a:t>
            </a:r>
            <a:endParaRPr lang="ru-RU" alt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TextBox 2">
            <a:extLst>
              <a:ext uri="{FF2B5EF4-FFF2-40B4-BE49-F238E27FC236}">
                <a16:creationId xmlns:a16="http://schemas.microsoft.com/office/drawing/2014/main" id="{5B4AC594-6D2C-E7A8-78B7-F73B7693B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3031" y="5607665"/>
            <a:ext cx="12192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какой стороне жизни древних египтян мы будем говорить сегодня на уроке?</a:t>
            </a:r>
          </a:p>
        </p:txBody>
      </p:sp>
      <p:pic>
        <p:nvPicPr>
          <p:cNvPr id="5124" name="Picture 2">
            <a:extLst>
              <a:ext uri="{FF2B5EF4-FFF2-40B4-BE49-F238E27FC236}">
                <a16:creationId xmlns:a16="http://schemas.microsoft.com/office/drawing/2014/main" id="{AE254474-C4CD-C675-1330-124A7ED5E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3363" r="3680"/>
          <a:stretch>
            <a:fillRect/>
          </a:stretch>
        </p:blipFill>
        <p:spPr bwMode="auto">
          <a:xfrm>
            <a:off x="0" y="0"/>
            <a:ext cx="4774398" cy="560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img0.liveinternet.ru/images/attach/b/3/21/616/21616644_STRASH.jpg">
            <a:extLst>
              <a:ext uri="{FF2B5EF4-FFF2-40B4-BE49-F238E27FC236}">
                <a16:creationId xmlns:a16="http://schemas.microsoft.com/office/drawing/2014/main" id="{C49AE70C-9CBE-75E0-9600-DF448C634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3" r="800"/>
          <a:stretch>
            <a:fillRect/>
          </a:stretch>
        </p:blipFill>
        <p:spPr bwMode="auto">
          <a:xfrm>
            <a:off x="0" y="584776"/>
            <a:ext cx="12192000" cy="62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Box 2">
            <a:extLst>
              <a:ext uri="{FF2B5EF4-FFF2-40B4-BE49-F238E27FC236}">
                <a16:creationId xmlns:a16="http://schemas.microsoft.com/office/drawing/2014/main" id="{DCB780E6-0939-9E3C-079F-9353E4CFB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Узнаем, что рассказывали египтяне о стране мертвых.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4">
            <a:extLst>
              <a:ext uri="{FF2B5EF4-FFF2-40B4-BE49-F238E27FC236}">
                <a16:creationId xmlns:a16="http://schemas.microsoft.com/office/drawing/2014/main" id="{83B030A3-30B4-D065-5728-B087A40A5A72}"/>
              </a:ext>
            </a:extLst>
          </p:cNvPr>
          <p:cNvSpPr txBox="1">
            <a:spLocks/>
          </p:cNvSpPr>
          <p:nvPr/>
        </p:nvSpPr>
        <p:spPr>
          <a:xfrm>
            <a:off x="3995738" y="1"/>
            <a:ext cx="8196262" cy="69580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algn="ctr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считался богом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потустороннего мира, покровителем умерших</a:t>
            </a: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главным богом в царстве мертвых, считал сердца умерших. К нему обращались родственники умершего с просьбой о покровительстве в потустороннем мире. Анубис считался судьей богов. Изображался в образе шакала или дикой собаки, или человека с головой шакала или собаки. </a:t>
            </a:r>
          </a:p>
        </p:txBody>
      </p:sp>
      <p:pic>
        <p:nvPicPr>
          <p:cNvPr id="37891" name="Picture 5">
            <a:extLst>
              <a:ext uri="{FF2B5EF4-FFF2-40B4-BE49-F238E27FC236}">
                <a16:creationId xmlns:a16="http://schemas.microsoft.com/office/drawing/2014/main" id="{B0ED1DD0-3B8D-8681-F0EB-43379639F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4" t="4828" r="7741" b="9871"/>
          <a:stretch>
            <a:fillRect/>
          </a:stretch>
        </p:blipFill>
        <p:spPr bwMode="auto">
          <a:xfrm>
            <a:off x="0" y="50007"/>
            <a:ext cx="3995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307236F0-B32F-5C21-108A-3DF1C36A10BC}"/>
              </a:ext>
            </a:extLst>
          </p:cNvPr>
          <p:cNvSpPr txBox="1">
            <a:spLocks/>
          </p:cNvSpPr>
          <p:nvPr/>
        </p:nvSpPr>
        <p:spPr>
          <a:xfrm>
            <a:off x="1351728" y="37128"/>
            <a:ext cx="2644010" cy="83671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800" b="1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Анубис</a:t>
            </a:r>
            <a:r>
              <a:rPr lang="ru-RU" sz="4800" b="1" cap="all" dirty="0">
                <a:solidFill>
                  <a:schemeClr val="accent1">
                    <a:lumMod val="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>
            <a:extLst>
              <a:ext uri="{FF2B5EF4-FFF2-40B4-BE49-F238E27FC236}">
                <a16:creationId xmlns:a16="http://schemas.microsoft.com/office/drawing/2014/main" id="{D0566EC4-87FF-87E6-4932-58F1DF777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12192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Египтяне очень заботились о сохранении тела умершего. Подумайте, почему?</a:t>
            </a:r>
          </a:p>
        </p:txBody>
      </p:sp>
      <p:pic>
        <p:nvPicPr>
          <p:cNvPr id="38915" name="Picture 4" descr="http://multator.ru/preview/NgPOwNwFMg1k">
            <a:extLst>
              <a:ext uri="{FF2B5EF4-FFF2-40B4-BE49-F238E27FC236}">
                <a16:creationId xmlns:a16="http://schemas.microsoft.com/office/drawing/2014/main" id="{C758A886-ABC5-FDAD-EEF4-C26C75E2D0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2" y="1569661"/>
            <a:ext cx="11887200" cy="528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0" name="Picture 4" descr="http://www.4to40.com/images/History/Ancient_Egyptians_first_practised_embalming/embalming.gif">
            <a:extLst>
              <a:ext uri="{FF2B5EF4-FFF2-40B4-BE49-F238E27FC236}">
                <a16:creationId xmlns:a16="http://schemas.microsoft.com/office/drawing/2014/main" id="{8C4130B7-829A-66DF-8354-ECC968838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4"/>
            <a:ext cx="5076825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Box 4">
            <a:extLst>
              <a:ext uri="{FF2B5EF4-FFF2-40B4-BE49-F238E27FC236}">
                <a16:creationId xmlns:a16="http://schemas.microsoft.com/office/drawing/2014/main" id="{F99B55A6-03AC-C59D-8C4E-A217F89D9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4" y="36513"/>
            <a:ext cx="7115175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Узнаем, как египтяне сохраняли тело умершего.</a:t>
            </a:r>
          </a:p>
        </p:txBody>
      </p:sp>
      <p:pic>
        <p:nvPicPr>
          <p:cNvPr id="116738" name="Picture 2" descr="http://s4.hubimg.com/u/3386603_f496.jpg">
            <a:extLst>
              <a:ext uri="{FF2B5EF4-FFF2-40B4-BE49-F238E27FC236}">
                <a16:creationId xmlns:a16="http://schemas.microsoft.com/office/drawing/2014/main" id="{8F9B3B5D-8358-8157-77D6-8C123205D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4" y="1674020"/>
            <a:ext cx="7148443" cy="514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058347A-1902-396E-C696-23126387BD28}"/>
              </a:ext>
            </a:extLst>
          </p:cNvPr>
          <p:cNvSpPr/>
          <p:nvPr/>
        </p:nvSpPr>
        <p:spPr>
          <a:xfrm>
            <a:off x="0" y="3370659"/>
            <a:ext cx="5076825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Мумия –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бальзамированное тело умершего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crystalinks.com/sacrophagustut700.jpg">
            <a:extLst>
              <a:ext uri="{FF2B5EF4-FFF2-40B4-BE49-F238E27FC236}">
                <a16:creationId xmlns:a16="http://schemas.microsoft.com/office/drawing/2014/main" id="{D5CF4798-ED82-36B6-9262-A7C1209BC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721100"/>
            <a:ext cx="58801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4" descr="http://history.rin.ru/images/tree/small/25-1.jpg">
            <a:extLst>
              <a:ext uri="{FF2B5EF4-FFF2-40B4-BE49-F238E27FC236}">
                <a16:creationId xmlns:a16="http://schemas.microsoft.com/office/drawing/2014/main" id="{84F7E62F-BBF2-33AC-6472-BB7D5BE1B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82738"/>
            <a:ext cx="6281739" cy="4964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8" descr="http://www.egypttoday.ru/sites/default/files/2989.jpg">
            <a:extLst>
              <a:ext uri="{FF2B5EF4-FFF2-40B4-BE49-F238E27FC236}">
                <a16:creationId xmlns:a16="http://schemas.microsoft.com/office/drawing/2014/main" id="{813A9AB2-3267-1CBB-297D-6486234F8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738" y="11113"/>
            <a:ext cx="5910262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Прямоугольник 5">
            <a:extLst>
              <a:ext uri="{FF2B5EF4-FFF2-40B4-BE49-F238E27FC236}">
                <a16:creationId xmlns:a16="http://schemas.microsoft.com/office/drawing/2014/main" id="{D31AA70C-F98A-F217-F393-F04AB729B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114"/>
            <a:ext cx="63119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Саркофаг </a:t>
            </a:r>
          </a:p>
          <a:p>
            <a:pPr algn="ctr" eaLnBrk="1" hangingPunct="1"/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гроб, украшенный рисунками и надписями.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0831" y="29518"/>
            <a:ext cx="1219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Гробница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сооружение, в котором 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хранится саркофаг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прахом умершего.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Картинки по запросу гробниц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32" y="1172518"/>
            <a:ext cx="12130338" cy="5655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1F592EF-4A40-12E2-D295-01D00512A9D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524000" y="-20638"/>
            <a:ext cx="10668000" cy="767613"/>
          </a:xfrm>
          <a:solidFill>
            <a:schemeClr val="bg1"/>
          </a:solidFill>
          <a:ln>
            <a:noFill/>
          </a:ln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Религия древних египтян</a:t>
            </a:r>
          </a:p>
        </p:txBody>
      </p:sp>
      <p:pic>
        <p:nvPicPr>
          <p:cNvPr id="6147" name="Picture 4" descr="КРАСИВАЯ ПРИРОДА (436)">
            <a:extLst>
              <a:ext uri="{FF2B5EF4-FFF2-40B4-BE49-F238E27FC236}">
                <a16:creationId xmlns:a16="http://schemas.microsoft.com/office/drawing/2014/main" id="{08BFA6BB-43AA-7690-114C-FA9044B5F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975"/>
            <a:ext cx="12192000" cy="611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2">
            <a:extLst>
              <a:ext uri="{FF2B5EF4-FFF2-40B4-BE49-F238E27FC236}">
                <a16:creationId xmlns:a16="http://schemas.microsoft.com/office/drawing/2014/main" id="{F7182ED4-19C6-AA78-74C5-15046EE37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52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3000"/>
              </a:spcBef>
              <a:buSzPct val="100000"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>
            <a:extLst>
              <a:ext uri="{FF2B5EF4-FFF2-40B4-BE49-F238E27FC236}">
                <a16:creationId xmlns:a16="http://schemas.microsoft.com/office/drawing/2014/main" id="{A1F6A9DD-0255-4C68-3BA2-6FF556AB6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12192000" cy="92333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РЕЛИГИЯ</a:t>
            </a:r>
            <a: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119DDB4-7FAC-9D0E-86A0-D1CFD5FA0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31888"/>
            <a:ext cx="12093262" cy="92333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в сверхъестественные силы.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>
            <a:extLst>
              <a:ext uri="{FF2B5EF4-FFF2-40B4-BE49-F238E27FC236}">
                <a16:creationId xmlns:a16="http://schemas.microsoft.com/office/drawing/2014/main" id="{5602D9A7-71E0-308D-0E78-CECC86077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5"/>
            <a:ext cx="12192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</a:rPr>
              <a:t>Древние египтяне верили, что людьми и природой управляют могущественные боги. Для них они выстраивали жилища.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98B3AA-6A5A-35A1-CD47-DD94038EF0E7}"/>
              </a:ext>
            </a:extLst>
          </p:cNvPr>
          <p:cNvSpPr txBox="1"/>
          <p:nvPr/>
        </p:nvSpPr>
        <p:spPr>
          <a:xfrm>
            <a:off x="845063" y="1573213"/>
            <a:ext cx="10212947" cy="3970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atin typeface="Arial" charset="0"/>
                <a:cs typeface="Arial" charset="0"/>
              </a:rPr>
              <a:t>Как называется здание, служащее для поклонения богу?</a:t>
            </a:r>
          </a:p>
          <a:p>
            <a:pPr>
              <a:defRPr/>
            </a:pPr>
            <a:endParaRPr lang="ru-RU" sz="3600" b="1" dirty="0">
              <a:latin typeface="Arial" charset="0"/>
              <a:cs typeface="Arial" charset="0"/>
            </a:endParaRPr>
          </a:p>
          <a:p>
            <a:pPr marL="342900" indent="-342900">
              <a:buFontTx/>
              <a:buAutoNum type="arabicParenR"/>
              <a:defRPr/>
            </a:pPr>
            <a:r>
              <a:rPr lang="ru-RU" sz="3600" b="1" dirty="0">
                <a:latin typeface="Arial" charset="0"/>
                <a:cs typeface="Arial" charset="0"/>
              </a:rPr>
              <a:t> храм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3600" b="1" dirty="0">
                <a:latin typeface="Arial" charset="0"/>
                <a:cs typeface="Arial" charset="0"/>
              </a:rPr>
              <a:t> музей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3600" b="1" dirty="0">
                <a:latin typeface="Arial" charset="0"/>
                <a:cs typeface="Arial" charset="0"/>
              </a:rPr>
              <a:t> дворец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3600" b="1" dirty="0">
                <a:latin typeface="Arial" charset="0"/>
                <a:cs typeface="Arial" charset="0"/>
              </a:rPr>
              <a:t> саркофаг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F9BAC09-1837-A4F8-F1EA-F5C7B815D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12500" r="77290" b="52499"/>
          <a:stretch>
            <a:fillRect/>
          </a:stretch>
        </p:blipFill>
        <p:spPr bwMode="auto">
          <a:xfrm>
            <a:off x="6897286" y="3042388"/>
            <a:ext cx="1214437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070F6E90-F4B7-7099-094D-3052BE293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44450"/>
            <a:ext cx="8070848" cy="85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Храмы</a:t>
            </a:r>
            <a:r>
              <a:rPr lang="ru-RU" altLang="ru-RU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жилища богов </a:t>
            </a:r>
          </a:p>
        </p:txBody>
      </p:sp>
      <p:pic>
        <p:nvPicPr>
          <p:cNvPr id="11267" name="Picture 6" descr="08_03">
            <a:extLst>
              <a:ext uri="{FF2B5EF4-FFF2-40B4-BE49-F238E27FC236}">
                <a16:creationId xmlns:a16="http://schemas.microsoft.com/office/drawing/2014/main" id="{3BC4DE4C-5953-6D83-B35A-AC14815D9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49" y="0"/>
            <a:ext cx="4121150" cy="682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D14AE9-BED9-135C-6C19-2789726C73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8"/>
          <a:stretch>
            <a:fillRect/>
          </a:stretch>
        </p:blipFill>
        <p:spPr>
          <a:xfrm>
            <a:off x="0" y="945971"/>
            <a:ext cx="8070848" cy="586757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>
            <a:extLst>
              <a:ext uri="{FF2B5EF4-FFF2-40B4-BE49-F238E27FC236}">
                <a16:creationId xmlns:a16="http://schemas.microsoft.com/office/drawing/2014/main" id="{61B4BEC4-EE60-899B-4E7A-8770FAA03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1"/>
            <a:ext cx="12192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При храмах находились служители богов.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91DFAC-D36F-E84B-D267-9A7F5DDA555A}"/>
              </a:ext>
            </a:extLst>
          </p:cNvPr>
          <p:cNvSpPr txBox="1"/>
          <p:nvPr/>
        </p:nvSpPr>
        <p:spPr>
          <a:xfrm>
            <a:off x="605307" y="1446213"/>
            <a:ext cx="10715223" cy="4832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>
                <a:latin typeface="Arial" charset="0"/>
                <a:cs typeface="Arial" charset="0"/>
              </a:rPr>
              <a:t>Служителей богов при египетских храмах называли</a:t>
            </a:r>
          </a:p>
          <a:p>
            <a:pPr>
              <a:defRPr/>
            </a:pPr>
            <a:endParaRPr lang="ru-RU" sz="4400" b="1" dirty="0">
              <a:latin typeface="Arial" charset="0"/>
              <a:cs typeface="Arial" charset="0"/>
            </a:endParaRPr>
          </a:p>
          <a:p>
            <a:pPr marL="342900" indent="-342900">
              <a:buFontTx/>
              <a:buAutoNum type="arabicParenR"/>
              <a:defRPr/>
            </a:pPr>
            <a:r>
              <a:rPr lang="ru-RU" sz="4400" b="1" dirty="0">
                <a:latin typeface="Arial" charset="0"/>
                <a:cs typeface="Arial" charset="0"/>
              </a:rPr>
              <a:t> мумиями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4400" b="1" dirty="0">
                <a:latin typeface="Arial" charset="0"/>
                <a:cs typeface="Arial" charset="0"/>
              </a:rPr>
              <a:t> писцами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4400" b="1" dirty="0">
                <a:latin typeface="Arial" charset="0"/>
                <a:cs typeface="Arial" charset="0"/>
              </a:rPr>
              <a:t> жрецами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sz="4400" b="1" dirty="0">
                <a:latin typeface="Arial" charset="0"/>
                <a:cs typeface="Arial" charset="0"/>
              </a:rPr>
              <a:t> вельможами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7E8179B-C2B8-D603-F339-BE16C6F23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2" t="12500" r="43437" b="52499"/>
          <a:stretch>
            <a:fillRect/>
          </a:stretch>
        </p:blipFill>
        <p:spPr bwMode="auto">
          <a:xfrm>
            <a:off x="7596189" y="3786188"/>
            <a:ext cx="1189037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>
            <a:extLst>
              <a:ext uri="{FF2B5EF4-FFF2-40B4-BE49-F238E27FC236}">
                <a16:creationId xmlns:a16="http://schemas.microsoft.com/office/drawing/2014/main" id="{1A4803C8-2E29-E94D-B953-C5C116CD0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Вспомните какую роль жрецы играли в египетском обществе?</a:t>
            </a:r>
          </a:p>
        </p:txBody>
      </p:sp>
      <p:pic>
        <p:nvPicPr>
          <p:cNvPr id="13315" name="Picture 2">
            <a:extLst>
              <a:ext uri="{FF2B5EF4-FFF2-40B4-BE49-F238E27FC236}">
                <a16:creationId xmlns:a16="http://schemas.microsoft.com/office/drawing/2014/main" id="{ACBE16B5-1294-F9DA-D153-F5DFF9B06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4" y="1200149"/>
            <a:ext cx="9126537" cy="550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942</Words>
  <Application>Microsoft Office PowerPoint</Application>
  <PresentationFormat>Широкоэкранный</PresentationFormat>
  <Paragraphs>102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Wingdings</vt:lpstr>
      <vt:lpstr>Wingdings 2</vt:lpstr>
      <vt:lpstr>Тема Office</vt:lpstr>
      <vt:lpstr>Презентация PowerPoint</vt:lpstr>
      <vt:lpstr>Повторение пройденного</vt:lpstr>
      <vt:lpstr>Презентация PowerPoint</vt:lpstr>
      <vt:lpstr>Религия древних египтян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Бог Нила - Хапи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Гробница – сооружение, в котором хранится саркофаг с прахом умершего.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Илья Ухабов</dc:creator>
  <cp:lastModifiedBy>Илья Ухабов</cp:lastModifiedBy>
  <cp:revision>2</cp:revision>
  <dcterms:created xsi:type="dcterms:W3CDTF">2025-07-02T17:28:50Z</dcterms:created>
  <dcterms:modified xsi:type="dcterms:W3CDTF">2025-07-03T04:51:01Z</dcterms:modified>
</cp:coreProperties>
</file>