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0" r:id="rId2"/>
    <p:sldId id="274" r:id="rId3"/>
    <p:sldId id="256" r:id="rId4"/>
    <p:sldId id="271" r:id="rId5"/>
    <p:sldId id="272" r:id="rId6"/>
    <p:sldId id="259" r:id="rId7"/>
    <p:sldId id="260" r:id="rId8"/>
    <p:sldId id="261" r:id="rId9"/>
    <p:sldId id="263" r:id="rId10"/>
    <p:sldId id="264" r:id="rId11"/>
    <p:sldId id="273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1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182988-B9C8-432A-890A-0D78B0A99E75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039F7-7FF9-4237-8988-B5535FA8C6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50804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>
            <a:extLst>
              <a:ext uri="{FF2B5EF4-FFF2-40B4-BE49-F238E27FC236}">
                <a16:creationId xmlns:a16="http://schemas.microsoft.com/office/drawing/2014/main" id="{F6C15946-A341-7724-3EFE-687E428EFFD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C37F40F7-1FEB-5C49-E330-FDA66739FD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>
            <a:extLst>
              <a:ext uri="{FF2B5EF4-FFF2-40B4-BE49-F238E27FC236}">
                <a16:creationId xmlns:a16="http://schemas.microsoft.com/office/drawing/2014/main" id="{A46A41E3-0E38-3943-84F8-241C08D3016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71" name="Rectangle 2">
            <a:extLst>
              <a:ext uri="{FF2B5EF4-FFF2-40B4-BE49-F238E27FC236}">
                <a16:creationId xmlns:a16="http://schemas.microsoft.com/office/drawing/2014/main" id="{B639E05C-6D5C-E945-1C57-8E30373DF2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>
            <a:extLst>
              <a:ext uri="{FF2B5EF4-FFF2-40B4-BE49-F238E27FC236}">
                <a16:creationId xmlns:a16="http://schemas.microsoft.com/office/drawing/2014/main" id="{98606E1F-20D2-A36C-47D4-5B74FE86F81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19" name="Rectangle 2">
            <a:extLst>
              <a:ext uri="{FF2B5EF4-FFF2-40B4-BE49-F238E27FC236}">
                <a16:creationId xmlns:a16="http://schemas.microsoft.com/office/drawing/2014/main" id="{0C4D5A70-6509-4787-5F5C-9FB03CAB25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>
            <a:extLst>
              <a:ext uri="{FF2B5EF4-FFF2-40B4-BE49-F238E27FC236}">
                <a16:creationId xmlns:a16="http://schemas.microsoft.com/office/drawing/2014/main" id="{4B290AF5-C02E-0DAD-E33B-B94222CFD50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18ED0A20-434B-0660-DC38-94B308E027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>
            <a:extLst>
              <a:ext uri="{FF2B5EF4-FFF2-40B4-BE49-F238E27FC236}">
                <a16:creationId xmlns:a16="http://schemas.microsoft.com/office/drawing/2014/main" id="{BADAC4F7-D550-1DEC-18E0-1949F333E25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DC647A43-9111-982C-143E-19AAD29374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>
            <a:extLst>
              <a:ext uri="{FF2B5EF4-FFF2-40B4-BE49-F238E27FC236}">
                <a16:creationId xmlns:a16="http://schemas.microsoft.com/office/drawing/2014/main" id="{A82170C9-3B4B-5D37-A3AA-032F23EFBC4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6FA3475B-D455-7F24-5330-A15132DA4F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>
            <a:extLst>
              <a:ext uri="{FF2B5EF4-FFF2-40B4-BE49-F238E27FC236}">
                <a16:creationId xmlns:a16="http://schemas.microsoft.com/office/drawing/2014/main" id="{A92A7E27-E4F7-F4FB-02C8-A1DC987A15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8240C4B6-933B-3A20-B570-89813F7C01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8DAB2E-582A-5D22-D02F-4559A55D69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3AF5032-11E9-D819-FE0D-7B9A091204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BFED6D0-2ADA-788A-CE20-D3AE02340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F12C-CB1E-4C56-9B45-79912B749E71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A6CBA62-34DB-59AA-0619-5FF7E1AAD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36A4D8D-11F4-6A51-8F90-4A91E9956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71699-5AEC-4AEA-9299-D48FCCA7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886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212C46-DA7E-4566-6570-8E39571DB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2A8FB3-916D-F4F9-2B8A-7C1A71B6C4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676CE1B-ED61-A5C3-6BA7-A4B7D149B7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F12C-CB1E-4C56-9B45-79912B749E71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07275A0-859D-94E2-EF6F-0BF48E82F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E9E0F0B-04F3-4E93-07F4-7DACB536A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71699-5AEC-4AEA-9299-D48FCCA7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1036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0AD3C2-7D01-CD11-2B33-2E21EC09A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F0863B6-0167-9C15-2E55-003D8FE336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29A9A92-3F74-2B00-6381-4EF1AF464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F12C-CB1E-4C56-9B45-79912B749E71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17C48B0-B9DA-5959-28BD-766602A991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3BB5B1B-7190-0B67-131A-C8A3AEDCA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71699-5AEC-4AEA-9299-D48FCCA7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5911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DE0949-CF06-34F3-7921-81FA5ACF0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7F867FE-F11A-625B-22D9-AAAEC1DA57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3C6EE4F-D9C5-BF10-0B5D-75A2A3E21D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AEC4974-F317-6C97-220F-0C3DA478A4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F12C-CB1E-4C56-9B45-79912B749E71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9FA4935-FC5B-BF78-8AFE-411BF4F3A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1B16738-9E93-C0C9-9806-E48D25D22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71699-5AEC-4AEA-9299-D48FCCA7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51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84A581-F049-2D90-18EA-BF7430DBD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A14C0D6-8733-074B-9A6F-DDEA14868C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63E25AB-D242-670D-C6C7-5A58185251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FE5E07A-A566-7262-3616-A39D69E6D5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9C06144-C473-3854-BF91-8C7C9A991E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DFB521F-312B-9496-5784-3795484CE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F12C-CB1E-4C56-9B45-79912B749E71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270A355-34BA-FB2D-F5FA-8DF0A1749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F5C8F0-172B-DC2F-7C99-FCC132E054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71699-5AEC-4AEA-9299-D48FCCA7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767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F1DF56-250B-B70D-960C-8A82362FC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F3EEC31-9407-101E-3358-DE2BD0B3A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F12C-CB1E-4C56-9B45-79912B749E71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E7092BC-ADBA-2EEF-A7BA-333066DC1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B3E439B-E0D3-ACCD-8E15-917740C3C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71699-5AEC-4AEA-9299-D48FCCA7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760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89EB60-C5D9-FA9A-3D38-B6FF3992D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F12C-CB1E-4C56-9B45-79912B749E71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D4AA6A5-098C-F41E-5427-EED3AE588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A86E808-ED97-F18A-05B4-86DF974FA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71699-5AEC-4AEA-9299-D48FCCA7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9486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498CD6-253F-2DB5-CC2A-CF00788BC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20E09F2-89F0-DB48-5BFF-9EB1FCCEA2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E8392BC-1A44-A7A7-32DC-9FCFA1B210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D5DCF3-6F41-BB90-F378-52296E5F3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F12C-CB1E-4C56-9B45-79912B749E71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749EA30-3BB4-E980-5F48-5302EFFDF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829DA04-547A-A182-9D8F-1E7AA28B7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71699-5AEC-4AEA-9299-D48FCCA7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7549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23F32E-7424-D400-D12F-4986DC1FE0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077B665-2AEF-3346-6F1C-E59854102A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F9496F5-B140-C6D0-A1B7-DF00C9C2EB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FD80CC2-1750-0E2F-188A-575551286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F12C-CB1E-4C56-9B45-79912B749E71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5357579-88F0-16E0-1AC0-EF1888956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F5B73A8-1466-C6E7-BE16-CF9378BDD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71699-5AEC-4AEA-9299-D48FCCA7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4109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6C49EB-387F-093E-3998-F33ED9CEC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9FEDC37-51C9-5377-52DE-E84F67823F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A3A679-D242-206D-DE15-1A6245CD2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F12C-CB1E-4C56-9B45-79912B749E71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49871AC-4E02-C410-C157-CC2053FFC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F82FE4F-8EB4-FC5C-CB29-B402D0EDB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71699-5AEC-4AEA-9299-D48FCCA7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7696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32DB7C9-23A4-78EA-F14A-E15CB21069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4624705-7127-C4B2-8ED1-404CF55EF0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DC8CC3E-127A-7EC8-F3C6-E839B9E73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F12C-CB1E-4C56-9B45-79912B749E71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CEBF6DF-357C-A961-822E-F61D672A4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690D432-7DCE-FE42-570B-88255D5AC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71699-5AEC-4AEA-9299-D48FCCA7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5274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128588"/>
            <a:ext cx="10970684" cy="143351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5CBE6C8E-9E7E-A0FD-E2C4-ED454D3E3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324CB890-746D-2173-61BD-D7BC3ACEF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A3BD88BB-CE46-179D-9687-E6A284F47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CB2B0-5455-4885-904F-82CD5E1FC3A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00686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54F9B9-8321-F086-D9CB-6B46C90CE8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76DF7DA-808F-1C54-2418-20E370AA94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6ABCF66-C8B0-54E5-DC53-1BF6053496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B7F12C-CB1E-4C56-9B45-79912B749E71}" type="datetimeFigureOut">
              <a:rPr lang="ru-RU" smtClean="0"/>
              <a:t>02.07.2025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5315AD2-F409-62C1-F178-3B5065B980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1F63BEF-5CF0-9B65-FC8A-14FCF17726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71699-5AEC-4AEA-9299-D48FCCA7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0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33F8BC19-A326-B88F-4EC4-BFB8170B9AB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0" y="2090894"/>
            <a:ext cx="12192000" cy="2018812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0" indent="0" algn="ctr">
              <a:buClr>
                <a:srgbClr val="800000"/>
              </a:buClr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alt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 </a:t>
            </a:r>
          </a:p>
          <a:p>
            <a:pPr marL="0" indent="0" algn="ctr">
              <a:buClr>
                <a:srgbClr val="800000"/>
              </a:buClr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alt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§</a:t>
            </a:r>
            <a:r>
              <a:rPr lang="ru-RU" alt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читать, учить термины, </a:t>
            </a:r>
          </a:p>
          <a:p>
            <a:pPr marL="0" indent="0" algn="ctr">
              <a:buClr>
                <a:srgbClr val="800000"/>
              </a:buClr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alt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 по </a:t>
            </a:r>
            <a:r>
              <a:rPr lang="ru-RU" altLang="ru-RU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к.к</a:t>
            </a:r>
            <a:r>
              <a:rPr lang="ru-RU" alt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вклеить в тетрадь. </a:t>
            </a:r>
          </a:p>
        </p:txBody>
      </p:sp>
      <p:pic>
        <p:nvPicPr>
          <p:cNvPr id="4099" name="Picture 3">
            <a:extLst>
              <a:ext uri="{FF2B5EF4-FFF2-40B4-BE49-F238E27FC236}">
                <a16:creationId xmlns:a16="http://schemas.microsoft.com/office/drawing/2014/main" id="{9FA91477-226B-62E0-12F8-F897C487A8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44" b="4549"/>
          <a:stretch>
            <a:fillRect/>
          </a:stretch>
        </p:blipFill>
        <p:spPr bwMode="auto">
          <a:xfrm>
            <a:off x="0" y="4121239"/>
            <a:ext cx="12191999" cy="2736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16844" b="4549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Picture 3">
            <a:extLst>
              <a:ext uri="{FF2B5EF4-FFF2-40B4-BE49-F238E27FC236}">
                <a16:creationId xmlns:a16="http://schemas.microsoft.com/office/drawing/2014/main" id="{DF203F96-2B4B-1675-8F82-55F69FC17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44" b="4549"/>
          <a:stretch>
            <a:fillRect/>
          </a:stretch>
        </p:blipFill>
        <p:spPr bwMode="auto">
          <a:xfrm>
            <a:off x="-1" y="0"/>
            <a:ext cx="12192000" cy="2090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16844" b="4549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078DB8-199C-0564-175D-FD4372AAA8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103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 пройденного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27622D5-DE62-FD56-E771-434B80C187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29377"/>
            <a:ext cx="6096000" cy="56984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вариант 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21AF7B1A-1E36-3D7A-E1A5-A471C09A8809}"/>
              </a:ext>
            </a:extLst>
          </p:cNvPr>
          <p:cNvSpPr txBox="1">
            <a:spLocks/>
          </p:cNvSpPr>
          <p:nvPr/>
        </p:nvSpPr>
        <p:spPr>
          <a:xfrm>
            <a:off x="6096000" y="729377"/>
            <a:ext cx="6096000" cy="5698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вариант </a:t>
            </a:r>
          </a:p>
        </p:txBody>
      </p:sp>
    </p:spTree>
    <p:extLst>
      <p:ext uri="{BB962C8B-B14F-4D97-AF65-F5344CB8AC3E}">
        <p14:creationId xmlns:p14="http://schemas.microsoft.com/office/powerpoint/2010/main" val="30007350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B457B7F2-4B90-722E-02BE-D51D4BA43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6" y="710067"/>
            <a:ext cx="12159803" cy="6084196"/>
          </a:xfrm>
          <a:prstGeom prst="rect">
            <a:avLst/>
          </a:prstGeom>
          <a:solidFill>
            <a:srgbClr val="F7F2C6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ext Box 3">
            <a:extLst>
              <a:ext uri="{FF2B5EF4-FFF2-40B4-BE49-F238E27FC236}">
                <a16:creationId xmlns:a16="http://schemas.microsoft.com/office/drawing/2014/main" id="{A9575689-5419-E173-A25F-D1D562B671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43" y="6271043"/>
            <a:ext cx="12159803" cy="58695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ctr">
              <a:spcBef>
                <a:spcPts val="3000"/>
              </a:spcBef>
              <a:buSzPct val="100000"/>
              <a:defRPr/>
            </a:pPr>
            <a:r>
              <a:rPr lang="ru-RU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способствовало расцвету Древнеегипетского государства?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23E687-502D-9A81-3CBD-B1A2A2268C12}"/>
              </a:ext>
            </a:extLst>
          </p:cNvPr>
          <p:cNvSpPr txBox="1"/>
          <p:nvPr/>
        </p:nvSpPr>
        <p:spPr>
          <a:xfrm>
            <a:off x="-2146" y="0"/>
            <a:ext cx="399459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урока:</a:t>
            </a:r>
          </a:p>
        </p:txBody>
      </p:sp>
      <p:sp>
        <p:nvSpPr>
          <p:cNvPr id="5" name="Text Box 3">
            <a:extLst>
              <a:ext uri="{FF2B5EF4-FFF2-40B4-BE49-F238E27FC236}">
                <a16:creationId xmlns:a16="http://schemas.microsoft.com/office/drawing/2014/main" id="{6079B579-FF06-0C67-346D-9017613F8B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0118" y="0"/>
            <a:ext cx="9581882" cy="71006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ctr">
              <a:spcBef>
                <a:spcPts val="3000"/>
              </a:spcBef>
              <a:buSzPct val="100000"/>
              <a:defRPr/>
            </a:pPr>
            <a:r>
              <a:rPr lang="ru-RU" alt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Расцвет Древнеегипетского государства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BA60F6-85BD-48DF-61B3-6520CB920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56067"/>
            <a:ext cx="12037453" cy="123637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Древние египтяне научились получать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бронзу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сплава меди и олова. Бронзовые орудия труда и оружие были куда крепче медных и не гнулись при ударе.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94D219E4-FC1E-30B1-81AA-9FA0FC060CFB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12192000" cy="10560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первый металл научились получать люди? </a:t>
            </a:r>
          </a:p>
          <a:p>
            <a:pPr algn="ctr"/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чем его недостаток?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9EB4452-CD3D-600E-AD00-B1767C345F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2263"/>
            <a:ext cx="7162800" cy="45466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AAEEAF5-892B-A392-07D7-C3D72E399A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2800" y="3041563"/>
            <a:ext cx="50292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268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BE9469E-A72E-51F4-C483-9FC4A62D49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58" b="9104"/>
          <a:stretch>
            <a:fillRect/>
          </a:stretch>
        </p:blipFill>
        <p:spPr>
          <a:xfrm>
            <a:off x="0" y="0"/>
            <a:ext cx="4984124" cy="6866847"/>
          </a:xfrm>
          <a:prstGeom prst="rect">
            <a:avLst/>
          </a:prstGeom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3FB1B9F7-3235-DA85-B36E-B8DD07D1A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4124" y="0"/>
            <a:ext cx="7207876" cy="2196989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Древний Египет вступил в фазу расцвета.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Столицей государства в это время стали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Фивы. </a:t>
            </a:r>
            <a:endParaRPr lang="ru-RU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451223-46D8-13D4-8B70-8AAE8A1A65A9}"/>
              </a:ext>
            </a:extLst>
          </p:cNvPr>
          <p:cNvSpPr txBox="1"/>
          <p:nvPr/>
        </p:nvSpPr>
        <p:spPr>
          <a:xfrm>
            <a:off x="5100034" y="2044005"/>
            <a:ext cx="7091965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Посмотрите на карту.</a:t>
            </a:r>
          </a:p>
          <a:p>
            <a:pPr algn="ctr"/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Какие государства  находились рядом с Египтом?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68CBB7C-EB23-0DC8-E98F-70B5320CF817}"/>
              </a:ext>
            </a:extLst>
          </p:cNvPr>
          <p:cNvSpPr txBox="1"/>
          <p:nvPr/>
        </p:nvSpPr>
        <p:spPr>
          <a:xfrm>
            <a:off x="5567966" y="3521331"/>
            <a:ext cx="61561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думаете что означают чёрные стрелочки на карте?</a:t>
            </a:r>
            <a:endParaRPr lang="ru-RU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885069-BB1F-1EAC-3474-F5A5D5E656DC}"/>
              </a:ext>
            </a:extLst>
          </p:cNvPr>
          <p:cNvSpPr txBox="1"/>
          <p:nvPr/>
        </p:nvSpPr>
        <p:spPr>
          <a:xfrm>
            <a:off x="5567966" y="4531918"/>
            <a:ext cx="61561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нужно для успешных завоеваний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B877EE8F-0D24-46CD-5B05-506E44CAC906}"/>
              </a:ext>
            </a:extLst>
          </p:cNvPr>
          <p:cNvSpPr/>
          <p:nvPr/>
        </p:nvSpPr>
        <p:spPr>
          <a:xfrm>
            <a:off x="2318197" y="4300098"/>
            <a:ext cx="218941" cy="23182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91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F23ADFE4-999E-AEBA-DCB0-EEC926810D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12191999" cy="769937"/>
          </a:xfrm>
          <a:solidFill>
            <a:schemeClr val="bg1"/>
          </a:solidFill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Египетская армия</a:t>
            </a:r>
          </a:p>
        </p:txBody>
      </p:sp>
      <p:sp>
        <p:nvSpPr>
          <p:cNvPr id="6147" name="Text Box 3">
            <a:extLst>
              <a:ext uri="{FF2B5EF4-FFF2-40B4-BE49-F238E27FC236}">
                <a16:creationId xmlns:a16="http://schemas.microsoft.com/office/drawing/2014/main" id="{29BEB16F-1ACF-34D9-BA40-169EBBDF7A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778500"/>
            <a:ext cx="11988106" cy="10795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5724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ts val="1500"/>
              </a:spcBef>
              <a:buSzPct val="100000"/>
            </a:pPr>
            <a:r>
              <a:rPr lang="ru-RU" altLang="ru-RU" sz="3200" b="1" dirty="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Армия</a:t>
            </a:r>
            <a:r>
              <a:rPr lang="ru-RU" altLang="ru-RU" sz="3200" b="1" dirty="0">
                <a:solidFill>
                  <a:srgbClr val="8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</a:t>
            </a:r>
            <a:r>
              <a:rPr lang="ru-RU" altLang="ru-RU" sz="3200" b="1" dirty="0">
                <a:latin typeface="Arial" panose="020B0604020202020204" pitchFamily="34" charset="0"/>
                <a:ea typeface="SimSun" panose="02010600030101010101" pitchFamily="2" charset="-122"/>
              </a:rPr>
              <a:t>– это организованные и обученные военные силы государства</a:t>
            </a:r>
          </a:p>
        </p:txBody>
      </p:sp>
      <p:pic>
        <p:nvPicPr>
          <p:cNvPr id="8197" name="Picture 4">
            <a:extLst>
              <a:ext uri="{FF2B5EF4-FFF2-40B4-BE49-F238E27FC236}">
                <a16:creationId xmlns:a16="http://schemas.microsoft.com/office/drawing/2014/main" id="{2E2E661A-28B2-379F-8641-DA028E4BE1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69938"/>
            <a:ext cx="12192000" cy="5008561"/>
          </a:xfrm>
          <a:prstGeom prst="rect">
            <a:avLst/>
          </a:prstGeom>
          <a:solidFill>
            <a:srgbClr val="F7F2C6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>
            <a:extLst>
              <a:ext uri="{FF2B5EF4-FFF2-40B4-BE49-F238E27FC236}">
                <a16:creationId xmlns:a16="http://schemas.microsoft.com/office/drawing/2014/main" id="{DB7274B5-9C90-B146-6D76-7F872902EC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-6349"/>
            <a:ext cx="12192000" cy="634822"/>
          </a:xfrm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каких частей состояло египетское войско?</a:t>
            </a:r>
          </a:p>
        </p:txBody>
      </p:sp>
      <p:pic>
        <p:nvPicPr>
          <p:cNvPr id="11268" name="Picture 3">
            <a:extLst>
              <a:ext uri="{FF2B5EF4-FFF2-40B4-BE49-F238E27FC236}">
                <a16:creationId xmlns:a16="http://schemas.microsoft.com/office/drawing/2014/main" id="{369C5E87-6E10-A71D-0B2C-F785FF9440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984" y="1886814"/>
            <a:ext cx="5771028" cy="3579137"/>
          </a:xfrm>
          <a:prstGeom prst="rect">
            <a:avLst/>
          </a:prstGeom>
          <a:solidFill>
            <a:srgbClr val="F7F2C6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2" name="Rectangle 4">
            <a:extLst>
              <a:ext uri="{FF2B5EF4-FFF2-40B4-BE49-F238E27FC236}">
                <a16:creationId xmlns:a16="http://schemas.microsoft.com/office/drawing/2014/main" id="{1A5BCEFB-6C33-2544-7F2E-6527BBBFCB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9758" y="776100"/>
            <a:ext cx="3314700" cy="460375"/>
          </a:xfrm>
          <a:prstGeom prst="rect">
            <a:avLst/>
          </a:prstGeom>
          <a:solidFill>
            <a:schemeClr val="bg1"/>
          </a:solidFill>
          <a:ln w="57240">
            <a:solidFill>
              <a:srgbClr val="800000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2400" b="1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Пехота</a:t>
            </a:r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F2132BB7-2DB7-F58C-2A13-255E4593D0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4606" y="764843"/>
            <a:ext cx="4114800" cy="460375"/>
          </a:xfrm>
          <a:prstGeom prst="rect">
            <a:avLst/>
          </a:prstGeom>
          <a:solidFill>
            <a:schemeClr val="bg1"/>
          </a:solidFill>
          <a:ln w="57240">
            <a:solidFill>
              <a:srgbClr val="800000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2400" b="1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Колесницы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C3441C0-4575-0249-3ED2-A6EC995399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051" y="1862744"/>
            <a:ext cx="2521645" cy="4318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>
            <a:extLst>
              <a:ext uri="{FF2B5EF4-FFF2-40B4-BE49-F238E27FC236}">
                <a16:creationId xmlns:a16="http://schemas.microsoft.com/office/drawing/2014/main" id="{CEFBCFC1-D3D7-0105-B14E-47B93020BC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331" y="1384103"/>
            <a:ext cx="1943100" cy="460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5724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2400" b="1" dirty="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Лучники</a:t>
            </a:r>
            <a:r>
              <a:rPr lang="ru-RU" altLang="ru-RU" sz="2400" b="1" u="sng" dirty="0">
                <a:solidFill>
                  <a:srgbClr val="8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CE768CB9-0CCB-4B3C-B73E-B6D191C684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70300" y="1411289"/>
            <a:ext cx="2082800" cy="460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5724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2400" b="1" dirty="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Копейщики</a:t>
            </a:r>
            <a:r>
              <a:rPr lang="ru-RU" altLang="ru-RU" sz="2400" b="1" u="sng" dirty="0">
                <a:solidFill>
                  <a:srgbClr val="8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18A7D38-EBC1-677A-ACE4-E11A6BB3EF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6850" y="2005013"/>
            <a:ext cx="2715001" cy="394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">
            <a:extLst>
              <a:ext uri="{FF2B5EF4-FFF2-40B4-BE49-F238E27FC236}">
                <a16:creationId xmlns:a16="http://schemas.microsoft.com/office/drawing/2014/main" id="{512C1181-C558-FDBB-A7D6-7F13E55E42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99067"/>
            <a:ext cx="12191999" cy="63670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defTabSz="449263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14350" indent="-171450" defTabSz="449263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 defTabSz="449263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 defTabSz="449263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 defTabSz="449263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000250" indent="-171450" defTabSz="44926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457450" indent="-171450" defTabSz="44926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914650" indent="-171450" defTabSz="44926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371850" indent="-171450" defTabSz="449263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чём преимущество колесниц перед пехотой?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11" grpId="0" animBg="1"/>
      <p:bldP spid="11" grpId="1" animBg="1"/>
      <p:bldP spid="12" grpId="0" animBg="1"/>
      <p:bldP spid="12" grpId="1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8452C62D-2C59-4285-104F-E0FFA75B4B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30350" y="4764"/>
            <a:ext cx="9144000" cy="625475"/>
          </a:xfrm>
          <a:solidFill>
            <a:schemeClr val="bg1"/>
          </a:solidFill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Опишите  вооружение египетского воина</a:t>
            </a:r>
          </a:p>
        </p:txBody>
      </p:sp>
      <p:pic>
        <p:nvPicPr>
          <p:cNvPr id="12292" name="Picture 3">
            <a:extLst>
              <a:ext uri="{FF2B5EF4-FFF2-40B4-BE49-F238E27FC236}">
                <a16:creationId xmlns:a16="http://schemas.microsoft.com/office/drawing/2014/main" id="{74D3497B-3571-9D4C-788E-245B078234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781" y="808250"/>
            <a:ext cx="3397248" cy="6019376"/>
          </a:xfrm>
          <a:prstGeom prst="rect">
            <a:avLst/>
          </a:prstGeom>
          <a:solidFill>
            <a:srgbClr val="F7F2C6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6" name="Text Box 4">
            <a:extLst>
              <a:ext uri="{FF2B5EF4-FFF2-40B4-BE49-F238E27FC236}">
                <a16:creationId xmlns:a16="http://schemas.microsoft.com/office/drawing/2014/main" id="{FAB0FE76-67F9-3937-ABA3-D06532BF9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1561" y="1184143"/>
            <a:ext cx="22860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ts val="1125"/>
              </a:spcBef>
              <a:buSzPct val="100000"/>
            </a:pPr>
            <a:r>
              <a:rPr lang="ru-RU" altLang="ru-RU" sz="24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Лук и стрелы</a:t>
            </a:r>
          </a:p>
        </p:txBody>
      </p:sp>
      <p:sp>
        <p:nvSpPr>
          <p:cNvPr id="8197" name="Text Box 5">
            <a:extLst>
              <a:ext uri="{FF2B5EF4-FFF2-40B4-BE49-F238E27FC236}">
                <a16:creationId xmlns:a16="http://schemas.microsoft.com/office/drawing/2014/main" id="{DDF7BEBC-BC88-4075-CF19-14B5073B39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5654" y="2598738"/>
            <a:ext cx="2667000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ts val="1125"/>
              </a:spcBef>
              <a:buSzPct val="100000"/>
            </a:pPr>
            <a:r>
              <a:rPr lang="ru-RU" altLang="ru-RU" sz="24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Боевой топорик</a:t>
            </a:r>
          </a:p>
        </p:txBody>
      </p:sp>
      <p:sp>
        <p:nvSpPr>
          <p:cNvPr id="8198" name="Text Box 6">
            <a:extLst>
              <a:ext uri="{FF2B5EF4-FFF2-40B4-BE49-F238E27FC236}">
                <a16:creationId xmlns:a16="http://schemas.microsoft.com/office/drawing/2014/main" id="{D9BC9C69-7535-5762-411B-C29ED7BB75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5654" y="2973281"/>
            <a:ext cx="229235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ts val="1125"/>
              </a:spcBef>
              <a:buSzPct val="100000"/>
            </a:pPr>
            <a:r>
              <a:rPr lang="ru-RU" altLang="ru-RU" sz="24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Копье</a:t>
            </a:r>
          </a:p>
        </p:txBody>
      </p:sp>
      <p:sp>
        <p:nvSpPr>
          <p:cNvPr id="8199" name="Text Box 7">
            <a:extLst>
              <a:ext uri="{FF2B5EF4-FFF2-40B4-BE49-F238E27FC236}">
                <a16:creationId xmlns:a16="http://schemas.microsoft.com/office/drawing/2014/main" id="{75634091-8FD3-7B65-3089-6AD9991946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0926" y="3817938"/>
            <a:ext cx="134937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ts val="1125"/>
              </a:spcBef>
              <a:buSzPct val="100000"/>
            </a:pPr>
            <a:r>
              <a:rPr lang="ru-RU" altLang="ru-RU" sz="24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Дротик</a:t>
            </a:r>
          </a:p>
        </p:txBody>
      </p:sp>
      <p:sp>
        <p:nvSpPr>
          <p:cNvPr id="8200" name="Text Box 8">
            <a:extLst>
              <a:ext uri="{FF2B5EF4-FFF2-40B4-BE49-F238E27FC236}">
                <a16:creationId xmlns:a16="http://schemas.microsoft.com/office/drawing/2014/main" id="{C75ACB99-74AD-528E-569F-22BD89D402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91100" y="1987550"/>
            <a:ext cx="12192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ts val="1125"/>
              </a:spcBef>
              <a:buSzPct val="100000"/>
            </a:pPr>
            <a:r>
              <a:rPr lang="ru-RU" altLang="ru-RU" b="1" dirty="0">
                <a:solidFill>
                  <a:srgbClr val="8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  </a:t>
            </a:r>
            <a:r>
              <a:rPr lang="ru-RU" altLang="ru-RU" b="1" dirty="0">
                <a:latin typeface="Arial" panose="020B0604020202020204" pitchFamily="34" charset="0"/>
                <a:ea typeface="SimSun" panose="02010600030101010101" pitchFamily="2" charset="-122"/>
              </a:rPr>
              <a:t> </a:t>
            </a:r>
            <a:r>
              <a:rPr lang="ru-RU" altLang="ru-RU" sz="24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Щит</a:t>
            </a:r>
            <a:endParaRPr lang="ru-RU" altLang="ru-RU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2298" name="Picture 9">
            <a:extLst>
              <a:ext uri="{FF2B5EF4-FFF2-40B4-BE49-F238E27FC236}">
                <a16:creationId xmlns:a16="http://schemas.microsoft.com/office/drawing/2014/main" id="{823BB412-13A0-B2ED-9F33-D738126D4E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3042" y="808250"/>
            <a:ext cx="4738552" cy="6019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5724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202" name="AutoShape 10">
            <a:extLst>
              <a:ext uri="{FF2B5EF4-FFF2-40B4-BE49-F238E27FC236}">
                <a16:creationId xmlns:a16="http://schemas.microsoft.com/office/drawing/2014/main" id="{89EA3AE1-9593-54C3-F6D1-6DF97F58FDE9}"/>
              </a:ext>
            </a:extLst>
          </p:cNvPr>
          <p:cNvSpPr>
            <a:spLocks noChangeArrowheads="1"/>
          </p:cNvSpPr>
          <p:nvPr/>
        </p:nvSpPr>
        <p:spPr bwMode="auto">
          <a:xfrm rot="1615253" flipV="1">
            <a:off x="6331172" y="2167727"/>
            <a:ext cx="2471778" cy="157812"/>
          </a:xfrm>
          <a:prstGeom prst="rightArrow">
            <a:avLst>
              <a:gd name="adj1" fmla="val 45833"/>
              <a:gd name="adj2" fmla="val 120968"/>
            </a:avLst>
          </a:prstGeom>
          <a:solidFill>
            <a:srgbClr val="FFFF00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8203" name="AutoShape 11">
            <a:extLst>
              <a:ext uri="{FF2B5EF4-FFF2-40B4-BE49-F238E27FC236}">
                <a16:creationId xmlns:a16="http://schemas.microsoft.com/office/drawing/2014/main" id="{1CA43853-2190-863A-01F4-CFAF5AB9305F}"/>
              </a:ext>
            </a:extLst>
          </p:cNvPr>
          <p:cNvSpPr>
            <a:spLocks noChangeArrowheads="1"/>
          </p:cNvSpPr>
          <p:nvPr/>
        </p:nvSpPr>
        <p:spPr bwMode="auto">
          <a:xfrm rot="20490617">
            <a:off x="3626440" y="2517582"/>
            <a:ext cx="1663344" cy="169439"/>
          </a:xfrm>
          <a:prstGeom prst="leftArrow">
            <a:avLst>
              <a:gd name="adj1" fmla="val 50000"/>
              <a:gd name="adj2" fmla="val 59849"/>
            </a:avLst>
          </a:prstGeom>
          <a:solidFill>
            <a:srgbClr val="FFFF00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8204" name="AutoShape 12">
            <a:extLst>
              <a:ext uri="{FF2B5EF4-FFF2-40B4-BE49-F238E27FC236}">
                <a16:creationId xmlns:a16="http://schemas.microsoft.com/office/drawing/2014/main" id="{DFAD3B93-4E22-B70E-5F17-D302A955E7B8}"/>
              </a:ext>
            </a:extLst>
          </p:cNvPr>
          <p:cNvSpPr>
            <a:spLocks noChangeArrowheads="1"/>
          </p:cNvSpPr>
          <p:nvPr/>
        </p:nvSpPr>
        <p:spPr bwMode="auto">
          <a:xfrm rot="20220000">
            <a:off x="2418482" y="3154937"/>
            <a:ext cx="2430794" cy="157867"/>
          </a:xfrm>
          <a:prstGeom prst="leftArrow">
            <a:avLst>
              <a:gd name="adj1" fmla="val 50000"/>
              <a:gd name="adj2" fmla="val 85117"/>
            </a:avLst>
          </a:prstGeom>
          <a:solidFill>
            <a:srgbClr val="FFFF00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8205" name="AutoShape 13">
            <a:extLst>
              <a:ext uri="{FF2B5EF4-FFF2-40B4-BE49-F238E27FC236}">
                <a16:creationId xmlns:a16="http://schemas.microsoft.com/office/drawing/2014/main" id="{FBA2C6EA-6DF3-F95C-7F7C-20A9795A84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86241" y="3124782"/>
            <a:ext cx="2915719" cy="162137"/>
          </a:xfrm>
          <a:prstGeom prst="rightArrow">
            <a:avLst>
              <a:gd name="adj1" fmla="val 50000"/>
              <a:gd name="adj2" fmla="val 204668"/>
            </a:avLst>
          </a:prstGeom>
          <a:solidFill>
            <a:srgbClr val="FFFF00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8206" name="AutoShape 14">
            <a:extLst>
              <a:ext uri="{FF2B5EF4-FFF2-40B4-BE49-F238E27FC236}">
                <a16:creationId xmlns:a16="http://schemas.microsoft.com/office/drawing/2014/main" id="{BD90ADF6-D78A-89CA-3040-48D4171CE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2738" y="3922977"/>
            <a:ext cx="2958787" cy="146747"/>
          </a:xfrm>
          <a:prstGeom prst="leftArrow">
            <a:avLst>
              <a:gd name="adj1" fmla="val 50000"/>
              <a:gd name="adj2" fmla="val 241667"/>
            </a:avLst>
          </a:prstGeom>
          <a:solidFill>
            <a:srgbClr val="FFFF00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0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5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8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23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26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31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34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39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42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>
            <a:extLst>
              <a:ext uri="{FF2B5EF4-FFF2-40B4-BE49-F238E27FC236}">
                <a16:creationId xmlns:a16="http://schemas.microsoft.com/office/drawing/2014/main" id="{84B56BDA-4EEC-194E-BAC2-968E96E38C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3600" y="-481013"/>
            <a:ext cx="8077200" cy="3141663"/>
          </a:xfrm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br>
              <a:rPr lang="ru-RU" altLang="ru-RU" sz="4000"/>
            </a:br>
            <a:br>
              <a:rPr lang="ru-RU" altLang="ru-RU" sz="4000"/>
            </a:br>
            <a:br>
              <a:rPr lang="ru-RU" altLang="ru-RU" sz="4000"/>
            </a:br>
            <a:br>
              <a:rPr lang="ru-RU" altLang="ru-RU" sz="4000"/>
            </a:br>
            <a:endParaRPr lang="ru-RU" altLang="ru-RU" sz="4000"/>
          </a:p>
        </p:txBody>
      </p:sp>
      <p:sp>
        <p:nvSpPr>
          <p:cNvPr id="14340" name="Text Box 3">
            <a:extLst>
              <a:ext uri="{FF2B5EF4-FFF2-40B4-BE49-F238E27FC236}">
                <a16:creationId xmlns:a16="http://schemas.microsoft.com/office/drawing/2014/main" id="{2BA72F26-6D5B-8813-D09D-7D500467D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71006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ts val="3000"/>
              </a:spcBef>
              <a:buSzPct val="100000"/>
            </a:pPr>
            <a:r>
              <a:rPr lang="ru-RU" altLang="ru-RU" sz="40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Тутмос </a:t>
            </a:r>
            <a:r>
              <a:rPr lang="en-US" altLang="ru-RU" sz="40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III </a:t>
            </a:r>
            <a:r>
              <a:rPr lang="en-US" alt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(1490-1436 </a:t>
            </a:r>
            <a:r>
              <a:rPr lang="ru-RU" alt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г. до н.э.)</a:t>
            </a:r>
            <a:endParaRPr lang="ru-RU" altLang="ru-RU" sz="4000" b="1" dirty="0">
              <a:solidFill>
                <a:srgbClr val="FF0000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4341" name="Picture 4">
            <a:extLst>
              <a:ext uri="{FF2B5EF4-FFF2-40B4-BE49-F238E27FC236}">
                <a16:creationId xmlns:a16="http://schemas.microsoft.com/office/drawing/2014/main" id="{7B4A833C-73C6-74E4-8E91-E967D168FB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0067"/>
            <a:ext cx="12192000" cy="6147933"/>
          </a:xfrm>
          <a:prstGeom prst="rect">
            <a:avLst/>
          </a:prstGeom>
          <a:solidFill>
            <a:srgbClr val="F7F2C6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5" name="Rectangle 11">
            <a:extLst>
              <a:ext uri="{FF2B5EF4-FFF2-40B4-BE49-F238E27FC236}">
                <a16:creationId xmlns:a16="http://schemas.microsoft.com/office/drawing/2014/main" id="{E08AF7C9-E28A-E867-C7F0-CF8909CE34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0875" y="45696"/>
            <a:ext cx="7662250" cy="157184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5724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32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Больше всех прославился своими походами </a:t>
            </a:r>
            <a:br>
              <a:rPr lang="ru-RU" altLang="ru-RU" sz="32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r>
              <a:rPr lang="ru-RU" altLang="ru-RU" sz="32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фараон Тутмос </a:t>
            </a:r>
            <a:r>
              <a:rPr lang="en-US" altLang="ru-RU" sz="32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III </a:t>
            </a:r>
            <a:r>
              <a:rPr lang="ru-RU" altLang="ru-RU" sz="32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в </a:t>
            </a:r>
            <a:r>
              <a:rPr lang="ru-RU" alt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1500 г. до </a:t>
            </a:r>
            <a:r>
              <a:rPr lang="ru-RU" altLang="ru-RU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н.э</a:t>
            </a:r>
            <a:endParaRPr lang="ru-RU" altLang="ru-RU" sz="3200" b="1" dirty="0">
              <a:solidFill>
                <a:srgbClr val="FF0000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7410" name="Picture 1">
            <a:extLst>
              <a:ext uri="{FF2B5EF4-FFF2-40B4-BE49-F238E27FC236}">
                <a16:creationId xmlns:a16="http://schemas.microsoft.com/office/drawing/2014/main" id="{4EE63D6E-1290-4576-85BC-A77244F649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88" y="40053"/>
            <a:ext cx="4449762" cy="6629400"/>
          </a:xfrm>
          <a:prstGeom prst="rect">
            <a:avLst/>
          </a:prstGeom>
          <a:solidFill>
            <a:srgbClr val="F7F2C6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6" name="AutoShape 2">
            <a:extLst>
              <a:ext uri="{FF2B5EF4-FFF2-40B4-BE49-F238E27FC236}">
                <a16:creationId xmlns:a16="http://schemas.microsoft.com/office/drawing/2014/main" id="{AB9C926B-374A-CA96-645E-3E53380BE3C3}"/>
              </a:ext>
            </a:extLst>
          </p:cNvPr>
          <p:cNvSpPr>
            <a:spLocks noChangeArrowheads="1"/>
          </p:cNvSpPr>
          <p:nvPr/>
        </p:nvSpPr>
        <p:spPr bwMode="auto">
          <a:xfrm rot="7033999">
            <a:off x="3042626" y="2369598"/>
            <a:ext cx="360362" cy="225425"/>
          </a:xfrm>
          <a:prstGeom prst="leftArrow">
            <a:avLst>
              <a:gd name="adj1" fmla="val 50000"/>
              <a:gd name="adj2" fmla="val 31580"/>
            </a:avLst>
          </a:prstGeom>
          <a:solidFill>
            <a:srgbClr val="FF0000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11268" name="AutoShape 4">
            <a:extLst>
              <a:ext uri="{FF2B5EF4-FFF2-40B4-BE49-F238E27FC236}">
                <a16:creationId xmlns:a16="http://schemas.microsoft.com/office/drawing/2014/main" id="{7E139DBB-AC4B-EC64-4B4A-2A23DD283C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2603" y="2486072"/>
            <a:ext cx="576263" cy="358775"/>
          </a:xfrm>
          <a:prstGeom prst="leftArrow">
            <a:avLst>
              <a:gd name="adj1" fmla="val 50000"/>
              <a:gd name="adj2" fmla="val 40155"/>
            </a:avLst>
          </a:prstGeom>
          <a:solidFill>
            <a:srgbClr val="FF0000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11269" name="AutoShape 5">
            <a:extLst>
              <a:ext uri="{FF2B5EF4-FFF2-40B4-BE49-F238E27FC236}">
                <a16:creationId xmlns:a16="http://schemas.microsoft.com/office/drawing/2014/main" id="{88D86F72-7786-A3A7-0926-291692A739B7}"/>
              </a:ext>
            </a:extLst>
          </p:cNvPr>
          <p:cNvSpPr>
            <a:spLocks noChangeArrowheads="1"/>
          </p:cNvSpPr>
          <p:nvPr/>
        </p:nvSpPr>
        <p:spPr bwMode="auto">
          <a:xfrm rot="14504473">
            <a:off x="1984285" y="4873500"/>
            <a:ext cx="469900" cy="358775"/>
          </a:xfrm>
          <a:prstGeom prst="leftArrow">
            <a:avLst>
              <a:gd name="adj1" fmla="val 50000"/>
              <a:gd name="adj2" fmla="val 32743"/>
            </a:avLst>
          </a:prstGeom>
          <a:solidFill>
            <a:srgbClr val="FF0000"/>
          </a:solidFill>
          <a:ln w="126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pic>
        <p:nvPicPr>
          <p:cNvPr id="11270" name="Picture 6">
            <a:extLst>
              <a:ext uri="{FF2B5EF4-FFF2-40B4-BE49-F238E27FC236}">
                <a16:creationId xmlns:a16="http://schemas.microsoft.com/office/drawing/2014/main" id="{149E8E31-4E4A-7EA1-C232-7422FB142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680" y="1617538"/>
            <a:ext cx="2583110" cy="5203426"/>
          </a:xfrm>
          <a:prstGeom prst="rect">
            <a:avLst/>
          </a:prstGeom>
          <a:solidFill>
            <a:srgbClr val="F7F2C6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73" name="Picture 9">
            <a:extLst>
              <a:ext uri="{FF2B5EF4-FFF2-40B4-BE49-F238E27FC236}">
                <a16:creationId xmlns:a16="http://schemas.microsoft.com/office/drawing/2014/main" id="{037ED2B1-06EF-53AA-F6DB-349B4DCFB3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0144" y="-10170"/>
            <a:ext cx="1635125" cy="1516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74" name="Picture 10">
            <a:extLst>
              <a:ext uri="{FF2B5EF4-FFF2-40B4-BE49-F238E27FC236}">
                <a16:creationId xmlns:a16="http://schemas.microsoft.com/office/drawing/2014/main" id="{EC36CF8E-C260-A699-6025-D2C2BB0F2B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" y="775406"/>
            <a:ext cx="1881187" cy="153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Rectangle 11">
            <a:extLst>
              <a:ext uri="{FF2B5EF4-FFF2-40B4-BE49-F238E27FC236}">
                <a16:creationId xmlns:a16="http://schemas.microsoft.com/office/drawing/2014/main" id="{F4C599BE-C6DC-AADB-4F4C-86B9E8A274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3475" y="2538034"/>
            <a:ext cx="7778526" cy="107939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5724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3200" i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На какие страны совершал походы</a:t>
            </a:r>
            <a:r>
              <a:rPr lang="en-US" altLang="ru-RU" sz="3200" i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ru-RU" altLang="ru-RU" sz="3200" i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Тутмос </a:t>
            </a:r>
            <a:r>
              <a:rPr lang="en-US" altLang="ru-RU" sz="3200" i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III</a:t>
            </a:r>
            <a:r>
              <a:rPr lang="ru-RU" altLang="ru-RU" sz="3200" i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?</a:t>
            </a:r>
            <a:endParaRPr lang="ru-RU" altLang="ru-RU" sz="3200" i="1" u="sng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Rectangle 11">
            <a:extLst>
              <a:ext uri="{FF2B5EF4-FFF2-40B4-BE49-F238E27FC236}">
                <a16:creationId xmlns:a16="http://schemas.microsoft.com/office/drawing/2014/main" id="{A4076C43-5B99-3745-89C7-A1CBC5DFBE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3474" y="3925772"/>
            <a:ext cx="7683195" cy="58695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5724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3200" i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Что привозили из этих стран?</a:t>
            </a:r>
            <a:endParaRPr lang="ru-RU" altLang="ru-RU" sz="3200" i="1" u="sng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6" name="Picture 8">
            <a:extLst>
              <a:ext uri="{FF2B5EF4-FFF2-40B4-BE49-F238E27FC236}">
                <a16:creationId xmlns:a16="http://schemas.microsoft.com/office/drawing/2014/main" id="{59672C27-0C22-FDEC-B868-5ED3A470ED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59880" y="3126324"/>
            <a:ext cx="1312863" cy="12192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E5D0243-49E8-B547-B140-F94160F82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3444" y="5286494"/>
            <a:ext cx="2054225" cy="157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AutoShape 2">
            <a:extLst>
              <a:ext uri="{FF2B5EF4-FFF2-40B4-BE49-F238E27FC236}">
                <a16:creationId xmlns:a16="http://schemas.microsoft.com/office/drawing/2014/main" id="{37505E13-2E41-B41A-2A3A-EEE8577307D8}"/>
              </a:ext>
            </a:extLst>
          </p:cNvPr>
          <p:cNvSpPr>
            <a:spLocks noChangeArrowheads="1"/>
          </p:cNvSpPr>
          <p:nvPr/>
        </p:nvSpPr>
        <p:spPr bwMode="auto">
          <a:xfrm rot="7033999">
            <a:off x="3314936" y="1841820"/>
            <a:ext cx="360363" cy="255588"/>
          </a:xfrm>
          <a:prstGeom prst="leftArrow">
            <a:avLst>
              <a:gd name="adj1" fmla="val 50000"/>
              <a:gd name="adj2" fmla="val 24961"/>
            </a:avLst>
          </a:prstGeom>
          <a:solidFill>
            <a:srgbClr val="FF0000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19471" name="Заголовок 4">
            <a:extLst>
              <a:ext uri="{FF2B5EF4-FFF2-40B4-BE49-F238E27FC236}">
                <a16:creationId xmlns:a16="http://schemas.microsoft.com/office/drawing/2014/main" id="{AEEFCBDD-885B-82E3-40A7-04B365CC0C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 rot="18682532">
            <a:off x="2588604" y="1342434"/>
            <a:ext cx="1908175" cy="336550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altLang="ru-RU" sz="1800" dirty="0"/>
              <a:t>Финикия</a:t>
            </a:r>
          </a:p>
        </p:txBody>
      </p:sp>
      <p:sp>
        <p:nvSpPr>
          <p:cNvPr id="6" name="Стрелка: изогнутая вниз 5">
            <a:extLst>
              <a:ext uri="{FF2B5EF4-FFF2-40B4-BE49-F238E27FC236}">
                <a16:creationId xmlns:a16="http://schemas.microsoft.com/office/drawing/2014/main" id="{C7B65AF9-E1E6-43B0-7CA5-C8CA17C09A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3438" y="2475676"/>
            <a:ext cx="1216025" cy="404812"/>
          </a:xfrm>
          <a:prstGeom prst="curvedDownArrow">
            <a:avLst>
              <a:gd name="adj1" fmla="val 24977"/>
              <a:gd name="adj2" fmla="val 49954"/>
              <a:gd name="adj3" fmla="val 25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22" name="AutoShape 2">
            <a:extLst>
              <a:ext uri="{FF2B5EF4-FFF2-40B4-BE49-F238E27FC236}">
                <a16:creationId xmlns:a16="http://schemas.microsoft.com/office/drawing/2014/main" id="{BF4B1A49-E3BA-9DBA-E0D0-F7999979DE67}"/>
              </a:ext>
            </a:extLst>
          </p:cNvPr>
          <p:cNvSpPr>
            <a:spLocks noChangeArrowheads="1"/>
          </p:cNvSpPr>
          <p:nvPr/>
        </p:nvSpPr>
        <p:spPr bwMode="auto">
          <a:xfrm rot="7033999">
            <a:off x="3596480" y="1192857"/>
            <a:ext cx="360363" cy="255587"/>
          </a:xfrm>
          <a:prstGeom prst="leftArrow">
            <a:avLst>
              <a:gd name="adj1" fmla="val 50000"/>
              <a:gd name="adj2" fmla="val 24961"/>
            </a:avLst>
          </a:prstGeom>
          <a:solidFill>
            <a:srgbClr val="FF0000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17426" name="Прямоугольник 6">
            <a:extLst>
              <a:ext uri="{FF2B5EF4-FFF2-40B4-BE49-F238E27FC236}">
                <a16:creationId xmlns:a16="http://schemas.microsoft.com/office/drawing/2014/main" id="{8259F1C1-DF58-D67A-2B62-31FB53E9F2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-8848" y="4905046"/>
            <a:ext cx="1202724" cy="700087"/>
          </a:xfrm>
          <a:prstGeom prst="rect">
            <a:avLst/>
          </a:prstGeom>
          <a:solidFill>
            <a:srgbClr val="F8D27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ru-RU"/>
          </a:p>
        </p:txBody>
      </p:sp>
      <p:sp>
        <p:nvSpPr>
          <p:cNvPr id="17427" name="Заголовок 4">
            <a:extLst>
              <a:ext uri="{FF2B5EF4-FFF2-40B4-BE49-F238E27FC236}">
                <a16:creationId xmlns:a16="http://schemas.microsoft.com/office/drawing/2014/main" id="{87192A4F-544C-0E8C-F18E-3E68D759098E}"/>
              </a:ext>
            </a:extLst>
          </p:cNvPr>
          <p:cNvSpPr txBox="1">
            <a:spLocks/>
          </p:cNvSpPr>
          <p:nvPr/>
        </p:nvSpPr>
        <p:spPr bwMode="auto">
          <a:xfrm rot="16725844">
            <a:off x="-687322" y="2781983"/>
            <a:ext cx="1668104" cy="406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ru-RU" altLang="ru-RU" dirty="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Ливия</a:t>
            </a:r>
          </a:p>
        </p:txBody>
      </p:sp>
      <p:pic>
        <p:nvPicPr>
          <p:cNvPr id="11272" name="Picture 8">
            <a:extLst>
              <a:ext uri="{FF2B5EF4-FFF2-40B4-BE49-F238E27FC236}">
                <a16:creationId xmlns:a16="http://schemas.microsoft.com/office/drawing/2014/main" id="{AD1EAB10-B5CD-C197-4B2A-F67EDA45FF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045" y="4871708"/>
            <a:ext cx="1955800" cy="146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9DDDFDBC-D062-D43D-F7EA-8D224EB31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0875" y="4905046"/>
            <a:ext cx="7623668" cy="107939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5724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3200" i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До какой реки дошли войны Тутмоса </a:t>
            </a:r>
            <a:r>
              <a:rPr lang="en-US" altLang="ru-RU" sz="3200" i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III </a:t>
            </a:r>
            <a:r>
              <a:rPr lang="ru-RU" altLang="ru-RU" sz="3200" i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на западе?</a:t>
            </a:r>
            <a:endParaRPr lang="ru-RU" altLang="ru-RU" sz="3200" i="1" u="sng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3976691E-D168-8207-681E-E2012CA82F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9637" y="1699783"/>
            <a:ext cx="7683195" cy="58695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5724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32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Работая с картой и п.3 пар. 8</a:t>
            </a:r>
            <a:endParaRPr lang="ru-RU" altLang="ru-RU" sz="3200" b="1" u="sng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  <p:bldP spid="11268" grpId="0" animBg="1"/>
      <p:bldP spid="11269" grpId="0" animBg="1"/>
      <p:bldP spid="13" grpId="0" animBg="1"/>
      <p:bldP spid="15" grpId="0" animBg="1"/>
      <p:bldP spid="19" grpId="0" animBg="1"/>
      <p:bldP spid="6" grpId="0" animBg="1"/>
      <p:bldP spid="22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BABB3B5-876C-6A51-0D0E-2AC6B320A0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1369"/>
            <a:ext cx="8126569" cy="436478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90AFAA0-6113-0683-8F1C-9C893B536F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01" b="5244"/>
          <a:stretch>
            <a:fillRect/>
          </a:stretch>
        </p:blipFill>
        <p:spPr>
          <a:xfrm>
            <a:off x="-1" y="811369"/>
            <a:ext cx="8126569" cy="4364788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EFD897-470E-2BCD-49F2-D9164AF5DF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8281115" cy="811368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Рамсес 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 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(ок.1290-1223 годов до н.э.)</a:t>
            </a:r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11223FA2-B4A0-B205-B8BD-272756271B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6569" y="0"/>
            <a:ext cx="4065431" cy="526516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5724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SzPct val="100000"/>
            </a:pPr>
            <a:r>
              <a:rPr lang="ru-RU" altLang="ru-RU" sz="28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В годы правления Рамсеса </a:t>
            </a:r>
            <a:r>
              <a:rPr lang="en-US" altLang="ru-RU" sz="28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II </a:t>
            </a:r>
            <a:r>
              <a:rPr lang="ru-RU" altLang="ru-RU" sz="28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египтяне воевали с</a:t>
            </a:r>
          </a:p>
          <a:p>
            <a:pPr algn="ctr">
              <a:buSzPct val="100000"/>
            </a:pPr>
            <a:r>
              <a:rPr lang="ru-RU" altLang="ru-RU" sz="28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Хетским</a:t>
            </a:r>
            <a:r>
              <a:rPr lang="ru-RU" alt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царством</a:t>
            </a:r>
            <a:r>
              <a:rPr lang="ru-RU" altLang="ru-RU" sz="28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. </a:t>
            </a:r>
          </a:p>
          <a:p>
            <a:pPr algn="ctr">
              <a:buSzPct val="100000"/>
            </a:pPr>
            <a:r>
              <a:rPr lang="ru-RU" altLang="ru-RU" sz="28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Хетты захватили земли в Сирии и Палестине, которые фараон считал своими. </a:t>
            </a:r>
          </a:p>
          <a:p>
            <a:pPr algn="ctr">
              <a:buSzPct val="100000"/>
            </a:pPr>
            <a:r>
              <a:rPr lang="ru-RU" altLang="ru-RU" sz="28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Война продолжалась несколько лет. Одно из значительных сражений произошло у </a:t>
            </a:r>
            <a:r>
              <a:rPr lang="ru-RU" alt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г. </a:t>
            </a:r>
            <a:r>
              <a:rPr lang="ru-RU" alt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Кадеш</a:t>
            </a:r>
            <a:r>
              <a:rPr lang="ru-RU" alt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AB411903-61F1-B7E3-F13D-223C9A2FEC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265160"/>
            <a:ext cx="12191999" cy="138717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5724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SzPct val="100000"/>
            </a:pPr>
            <a:r>
              <a:rPr lang="ru-RU" altLang="ru-RU" sz="28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Колесницы хеттов ворвались в лагерь египтян и нанесли им большой урон. Положение спас Рамсес  </a:t>
            </a:r>
            <a:r>
              <a:rPr lang="en-US" altLang="ru-RU" sz="28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II</a:t>
            </a:r>
            <a:r>
              <a:rPr lang="ru-RU" altLang="ru-RU" sz="28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, он вскочил на колесницу и двинулся на хеттов. Хетты окружили фараона, его спасли египетские воины.</a:t>
            </a:r>
            <a:r>
              <a:rPr lang="en-US" altLang="ru-RU" sz="28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ru-RU" altLang="ru-RU" sz="28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endParaRPr lang="ru-RU" altLang="ru-RU" sz="2800" b="1" dirty="0">
              <a:solidFill>
                <a:srgbClr val="FF0000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192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317</Words>
  <Application>Microsoft Office PowerPoint</Application>
  <PresentationFormat>Широкоэкранный</PresentationFormat>
  <Paragraphs>46</Paragraphs>
  <Slides>11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Повторение пройденного </vt:lpstr>
      <vt:lpstr>Презентация PowerPoint</vt:lpstr>
      <vt:lpstr>Древние египтяне научились получать бронзу из сплава меди и олова. Бронзовые орудия труда и оружие были куда крепче медных и не гнулись при ударе.</vt:lpstr>
      <vt:lpstr>Древний Египет вступил в фазу расцвета. Столицей государства в это время стали Фивы. </vt:lpstr>
      <vt:lpstr>Египетская армия</vt:lpstr>
      <vt:lpstr>Из каких частей состояло египетское войско?</vt:lpstr>
      <vt:lpstr>Опишите  вооружение египетского воина</vt:lpstr>
      <vt:lpstr>    </vt:lpstr>
      <vt:lpstr>Финикия</vt:lpstr>
      <vt:lpstr>Рамсес II  (ок.1290-1223 годов до н.э.)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Илья Ухабов</dc:creator>
  <cp:lastModifiedBy>Илья Ухабов</cp:lastModifiedBy>
  <cp:revision>3</cp:revision>
  <dcterms:created xsi:type="dcterms:W3CDTF">2025-07-02T13:49:48Z</dcterms:created>
  <dcterms:modified xsi:type="dcterms:W3CDTF">2025-07-02T15:57:17Z</dcterms:modified>
</cp:coreProperties>
</file>