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715000" type="screen16x1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9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Преображение Европы</a:t>
            </a:r>
            <a:endParaRPr lang="ru-RU" b="1" dirty="0"/>
          </a:p>
        </p:txBody>
      </p:sp>
      <p:pic>
        <p:nvPicPr>
          <p:cNvPr id="4" name="Picture 2" descr="https://sun9-13.userapi.com/s/v1/ig2/yCXNu0fVg1QhDiR6thWKKzJ1jgEJVAT8vVvpXl396uxINz_ymDpcZs_YKHC-05lgP2LQohgeHT86GxBYmbcP6k1Y.jpg?quality=95&amp;as=32x32,48x48,72x72,108x108,160x160,240x240,360x360,480x480,540x540,640x640,699x699&amp;from=bu&amp;u=gt1GIOyebbiSUqK6YEE0fMaviF29kY4Yfzkhe6vEs2A&amp;cs=640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4801716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76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567" y="489836"/>
            <a:ext cx="8229600" cy="37716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Установите соответствие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15782" y="19584"/>
            <a:ext cx="8229600" cy="46839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Закрепление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58585" y="913284"/>
            <a:ext cx="4074813" cy="100569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Перестройка сельского хозяйства ради увеличения его производительности</a:t>
            </a:r>
            <a:endParaRPr lang="ru-RU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66269" y="4728149"/>
            <a:ext cx="4074815" cy="97237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переход от мануфактур с ручным трудом к фабрикам с машинным производством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60032" y="1929056"/>
            <a:ext cx="4081052" cy="93403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Экономическая </a:t>
            </a:r>
            <a:r>
              <a:rPr lang="ru-RU" sz="2000" dirty="0"/>
              <a:t>система, при которой прибыль получают владельцы </a:t>
            </a:r>
            <a:r>
              <a:rPr lang="ru-RU" sz="2000" dirty="0" smtClean="0"/>
              <a:t>капитала, 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858585" y="2890500"/>
            <a:ext cx="4074815" cy="8704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переход от традиционного аграрного к современному индустриальному </a:t>
            </a:r>
            <a:r>
              <a:rPr lang="ru-RU" sz="2000" dirty="0" smtClean="0"/>
              <a:t>обществу</a:t>
            </a:r>
            <a:endParaRPr lang="ru-RU" sz="20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5566" y="2641476"/>
            <a:ext cx="2166987" cy="77434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Аграрная революция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71983" y="1929056"/>
            <a:ext cx="2139441" cy="46927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Капитализм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01293" y="1181491"/>
            <a:ext cx="2139442" cy="46927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Модернизация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9474" y="3640312"/>
            <a:ext cx="2163080" cy="7293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Промышленная революция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>
            <a:stCxn id="14" idx="3"/>
            <a:endCxn id="10" idx="1"/>
          </p:cNvCxnSpPr>
          <p:nvPr/>
        </p:nvCxnSpPr>
        <p:spPr>
          <a:xfrm>
            <a:off x="2540735" y="1416130"/>
            <a:ext cx="2317850" cy="19095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3" idx="3"/>
            <a:endCxn id="9" idx="1"/>
          </p:cNvCxnSpPr>
          <p:nvPr/>
        </p:nvCxnSpPr>
        <p:spPr>
          <a:xfrm>
            <a:off x="2511424" y="2163695"/>
            <a:ext cx="2348608" cy="23238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2" idx="3"/>
            <a:endCxn id="5" idx="1"/>
          </p:cNvCxnSpPr>
          <p:nvPr/>
        </p:nvCxnSpPr>
        <p:spPr>
          <a:xfrm flipV="1">
            <a:off x="2552553" y="1416130"/>
            <a:ext cx="2306032" cy="16125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5" idx="3"/>
            <a:endCxn id="7" idx="1"/>
          </p:cNvCxnSpPr>
          <p:nvPr/>
        </p:nvCxnSpPr>
        <p:spPr>
          <a:xfrm>
            <a:off x="2552554" y="4004990"/>
            <a:ext cx="2313715" cy="12093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Скругленный прямоугольник 25"/>
          <p:cNvSpPr/>
          <p:nvPr/>
        </p:nvSpPr>
        <p:spPr>
          <a:xfrm>
            <a:off x="385567" y="4585692"/>
            <a:ext cx="2166987" cy="7920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Транспортная революция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866269" y="3760929"/>
            <a:ext cx="4068576" cy="97237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изменения в перевозке людей и </a:t>
            </a:r>
            <a:r>
              <a:rPr lang="ru-RU" sz="2000" dirty="0" smtClean="0"/>
              <a:t>грузов, </a:t>
            </a:r>
            <a:r>
              <a:rPr lang="ru-RU" sz="2000" dirty="0"/>
              <a:t>связанные с развитием техники и технологий.</a:t>
            </a:r>
            <a:endParaRPr lang="ru-RU" sz="2000" dirty="0"/>
          </a:p>
        </p:txBody>
      </p:sp>
      <p:cxnSp>
        <p:nvCxnSpPr>
          <p:cNvPr id="48" name="Прямая со стрелкой 47"/>
          <p:cNvCxnSpPr>
            <a:stCxn id="26" idx="3"/>
            <a:endCxn id="34" idx="1"/>
          </p:cNvCxnSpPr>
          <p:nvPr/>
        </p:nvCxnSpPr>
        <p:spPr>
          <a:xfrm flipV="1">
            <a:off x="2552554" y="4247118"/>
            <a:ext cx="2313715" cy="7346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452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273324"/>
            <a:ext cx="6696744" cy="89309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/>
              <a:t>Какие факторы оказались решающими для преображения </a:t>
            </a:r>
            <a:r>
              <a:rPr lang="ru-RU" sz="2400" dirty="0"/>
              <a:t>Е</a:t>
            </a:r>
            <a:r>
              <a:rPr lang="ru-RU" sz="2400" dirty="0" smtClean="0"/>
              <a:t>вропы в </a:t>
            </a:r>
            <a:r>
              <a:rPr lang="en-US" sz="2400" dirty="0" smtClean="0"/>
              <a:t>XVIII </a:t>
            </a:r>
            <a:r>
              <a:rPr lang="ru-RU" sz="2400" dirty="0" smtClean="0"/>
              <a:t>веке?</a:t>
            </a:r>
            <a:endParaRPr lang="ru-RU" sz="2400" dirty="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53535"/>
            <a:ext cx="8229600" cy="9525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avatars.mds.yandex.net/i?id=ea855bc1d210946fab35107ef2ff4d4e07161637-12528721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1048"/>
            <a:ext cx="791642" cy="79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622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§ </a:t>
            </a:r>
            <a:r>
              <a:rPr lang="ru-RU" dirty="0" smtClean="0"/>
              <a:t>1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Вопросы </a:t>
            </a:r>
            <a:r>
              <a:rPr lang="ru-RU" dirty="0" smtClean="0"/>
              <a:t>1- 4на </a:t>
            </a:r>
            <a:r>
              <a:rPr lang="ru-RU" dirty="0" smtClean="0"/>
              <a:t>стр. </a:t>
            </a:r>
            <a:r>
              <a:rPr lang="ru-RU" dirty="0" smtClean="0"/>
              <a:t>15 </a:t>
            </a:r>
            <a:r>
              <a:rPr lang="ru-RU" dirty="0" smtClean="0"/>
              <a:t>(устно)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756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95646"/>
            <a:ext cx="8496944" cy="42231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Что такое великие географические открытия?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Открытия, сделанные европейскими путешественниками в конце </a:t>
            </a:r>
            <a:r>
              <a:rPr lang="en-US" sz="2400" dirty="0" smtClean="0">
                <a:solidFill>
                  <a:srgbClr val="C00000"/>
                </a:solidFill>
              </a:rPr>
              <a:t>XV- </a:t>
            </a:r>
            <a:r>
              <a:rPr lang="ru-RU" sz="2400" dirty="0" smtClean="0">
                <a:solidFill>
                  <a:srgbClr val="C00000"/>
                </a:solidFill>
              </a:rPr>
              <a:t>середине </a:t>
            </a:r>
            <a:r>
              <a:rPr lang="en-US" sz="2400" dirty="0" smtClean="0">
                <a:solidFill>
                  <a:srgbClr val="C00000"/>
                </a:solidFill>
              </a:rPr>
              <a:t>XVII</a:t>
            </a:r>
            <a:r>
              <a:rPr lang="ru-RU" sz="2400" dirty="0">
                <a:solidFill>
                  <a:srgbClr val="C00000"/>
                </a:solidFill>
              </a:rPr>
              <a:t> </a:t>
            </a:r>
            <a:r>
              <a:rPr lang="ru-RU" sz="2400" dirty="0" smtClean="0">
                <a:solidFill>
                  <a:srgbClr val="C00000"/>
                </a:solidFill>
              </a:rPr>
              <a:t>в., когда </a:t>
            </a:r>
            <a:r>
              <a:rPr lang="ru-RU" sz="2400" dirty="0">
                <a:solidFill>
                  <a:srgbClr val="C00000"/>
                </a:solidFill>
              </a:rPr>
              <a:t>европейские мореплаватели открывали новые земли и морские пути в Африку, Америку, </a:t>
            </a:r>
            <a:r>
              <a:rPr lang="ru-RU" sz="2400" dirty="0" smtClean="0">
                <a:solidFill>
                  <a:srgbClr val="C00000"/>
                </a:solidFill>
              </a:rPr>
              <a:t>Азию. </a:t>
            </a:r>
            <a:endParaRPr lang="ru-RU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400" dirty="0" smtClean="0"/>
              <a:t>Что такое реформация?</a:t>
            </a:r>
            <a:endParaRPr lang="ru-RU" sz="2400" dirty="0"/>
          </a:p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Движение за переустройство католической церкви</a:t>
            </a:r>
            <a:endParaRPr lang="ru-RU" sz="24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2400" dirty="0" smtClean="0"/>
              <a:t>Чт</a:t>
            </a:r>
            <a:r>
              <a:rPr lang="ru-RU" sz="2400" dirty="0" smtClean="0"/>
              <a:t>о такое мануфактура</a:t>
            </a:r>
            <a:r>
              <a:rPr lang="ru-RU" sz="2400" dirty="0" smtClean="0"/>
              <a:t>?</a:t>
            </a:r>
            <a:endParaRPr lang="ru-RU" sz="2400" dirty="0"/>
          </a:p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Предприятие основанное на ручном труде и разделении труда</a:t>
            </a:r>
            <a:endParaRPr lang="ru-RU" sz="2400" dirty="0" smtClean="0">
              <a:solidFill>
                <a:srgbClr val="C00000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Вспомним: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avatars.mds.yandex.net/i?id=ea855bc1d210946fab35107ef2ff4d4e07161637-12528721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847" y="0"/>
            <a:ext cx="791642" cy="79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583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16586"/>
            <a:ext cx="8229600" cy="9525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Европа становится лидером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14092" y="1716069"/>
            <a:ext cx="5700586" cy="282681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/>
              <a:t>Удачное географическое расположение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Политический строй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Конкуренция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Великие географические открытия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Реформация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Научная революция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916233"/>
            <a:ext cx="5298437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200" dirty="0" smtClean="0"/>
              <a:t>К </a:t>
            </a:r>
            <a:r>
              <a:rPr lang="en-US" sz="2200" dirty="0" smtClean="0"/>
              <a:t>XVIII</a:t>
            </a:r>
            <a:r>
              <a:rPr lang="ru-RU" sz="2200" dirty="0" smtClean="0"/>
              <a:t> веку Европа накопила потенциал </a:t>
            </a:r>
            <a:br>
              <a:rPr lang="ru-RU" sz="2200" dirty="0" smtClean="0"/>
            </a:br>
            <a:r>
              <a:rPr lang="ru-RU" sz="2200" dirty="0" smtClean="0"/>
              <a:t>для стремительного экономического роста</a:t>
            </a:r>
            <a:endParaRPr lang="ru-RU" sz="22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99497" y="4422397"/>
            <a:ext cx="7560839" cy="11690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Модернизация</a:t>
            </a:r>
            <a:r>
              <a:rPr lang="ru-RU" sz="2000" dirty="0" smtClean="0"/>
              <a:t> </a:t>
            </a:r>
            <a:r>
              <a:rPr lang="ru-RU" sz="2000" dirty="0"/>
              <a:t>- это </a:t>
            </a:r>
            <a:r>
              <a:rPr lang="ru-RU" sz="2000" dirty="0" smtClean="0"/>
              <a:t>переход от традиционного аграрного к современному индустриальному обществу, изменение структуры общества, государства, экономики, культуры.</a:t>
            </a:r>
            <a:endParaRPr lang="ru-RU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6228184" y="932396"/>
            <a:ext cx="2203552" cy="76944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200" dirty="0" smtClean="0"/>
              <a:t>Что этому </a:t>
            </a:r>
          </a:p>
          <a:p>
            <a:pPr algn="ctr"/>
            <a:r>
              <a:rPr lang="ru-RU" sz="2200" dirty="0" smtClean="0"/>
              <a:t>способствовало?</a:t>
            </a:r>
            <a:endParaRPr lang="ru-RU" sz="2200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7177555" y="1685674"/>
            <a:ext cx="288032" cy="14578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Учитель\Downloads\Карта-1812-Европа-1536x14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7" r="19348" b="17485"/>
          <a:stretch/>
        </p:blipFill>
        <p:spPr bwMode="auto">
          <a:xfrm>
            <a:off x="88812" y="1831457"/>
            <a:ext cx="2826474" cy="255911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avatars.mds.yandex.net/i?id=d0e706950ae1010b3a56b5ab6bd5e3e57d0e460d-10697115-images-thumbs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23" y="4665301"/>
            <a:ext cx="683241" cy="68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685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273"/>
            <a:ext cx="8229600" cy="736995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Рост населения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557" y="697260"/>
            <a:ext cx="8568952" cy="142208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300" dirty="0" smtClean="0"/>
              <a:t>XVIII</a:t>
            </a:r>
            <a:r>
              <a:rPr lang="ru-RU" sz="2300" dirty="0" smtClean="0"/>
              <a:t> век:</a:t>
            </a:r>
          </a:p>
          <a:p>
            <a:r>
              <a:rPr lang="ru-RU" sz="2300" dirty="0" smtClean="0"/>
              <a:t>Снижение смертности и увеличение продолжительности жизни</a:t>
            </a:r>
          </a:p>
          <a:p>
            <a:r>
              <a:rPr lang="ru-RU" sz="2300" dirty="0" smtClean="0"/>
              <a:t>Рост населения со 110-120 млн до 187 млн человек</a:t>
            </a:r>
            <a:endParaRPr lang="ru-RU" sz="2300" dirty="0"/>
          </a:p>
        </p:txBody>
      </p:sp>
      <p:sp>
        <p:nvSpPr>
          <p:cNvPr id="4" name="TextBox 3"/>
          <p:cNvSpPr txBox="1"/>
          <p:nvPr/>
        </p:nvSpPr>
        <p:spPr>
          <a:xfrm>
            <a:off x="1115616" y="2232795"/>
            <a:ext cx="2203552" cy="76944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200" dirty="0" smtClean="0"/>
              <a:t>Что этому </a:t>
            </a:r>
          </a:p>
          <a:p>
            <a:pPr algn="ctr"/>
            <a:r>
              <a:rPr lang="ru-RU" sz="2200" dirty="0" smtClean="0"/>
              <a:t>способствовало?</a:t>
            </a:r>
            <a:endParaRPr lang="ru-RU" sz="2200" dirty="0"/>
          </a:p>
        </p:txBody>
      </p:sp>
      <p:sp>
        <p:nvSpPr>
          <p:cNvPr id="5" name="Стрелка вниз 4"/>
          <p:cNvSpPr/>
          <p:nvPr/>
        </p:nvSpPr>
        <p:spPr>
          <a:xfrm>
            <a:off x="2073376" y="3070954"/>
            <a:ext cx="288032" cy="145784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59992" y="3289548"/>
            <a:ext cx="4267992" cy="22322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/>
              <a:t>Стал мягче климат</a:t>
            </a:r>
          </a:p>
          <a:p>
            <a:r>
              <a:rPr lang="ru-RU" sz="2400" dirty="0" smtClean="0"/>
              <a:t>Аграрная революция</a:t>
            </a:r>
          </a:p>
          <a:p>
            <a:r>
              <a:rPr lang="ru-RU" sz="2400" dirty="0" smtClean="0"/>
              <a:t>Не происходило эпидемий европейского масштаба</a:t>
            </a:r>
          </a:p>
          <a:p>
            <a:r>
              <a:rPr lang="ru-RU" sz="2400" dirty="0" smtClean="0"/>
              <a:t>Улучшились санитарные условия</a:t>
            </a:r>
            <a:endParaRPr lang="ru-RU" sz="2400" dirty="0"/>
          </a:p>
        </p:txBody>
      </p:sp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0" t="9032" r="17783" b="9890"/>
          <a:stretch/>
        </p:blipFill>
        <p:spPr bwMode="auto">
          <a:xfrm>
            <a:off x="4427984" y="2457106"/>
            <a:ext cx="798896" cy="10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3"/>
          <p:cNvSpPr txBox="1">
            <a:spLocks/>
          </p:cNvSpPr>
          <p:nvPr/>
        </p:nvSpPr>
        <p:spPr>
          <a:xfrm>
            <a:off x="5364088" y="2729970"/>
            <a:ext cx="3361116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Работа с документом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27984" y="3577580"/>
            <a:ext cx="4369228" cy="15696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/>
              <a:t>Задание: </a:t>
            </a:r>
            <a:r>
              <a:rPr lang="ru-RU" sz="2400" dirty="0"/>
              <a:t>прочитайте документ на стр. </a:t>
            </a:r>
            <a:r>
              <a:rPr lang="ru-RU" sz="2400" dirty="0" smtClean="0"/>
              <a:t>11 </a:t>
            </a:r>
            <a:r>
              <a:rPr lang="ru-RU" sz="2400" dirty="0"/>
              <a:t>в учебнике </a:t>
            </a:r>
            <a:r>
              <a:rPr lang="ru-RU" sz="2400" dirty="0" smtClean="0"/>
              <a:t>(рубрика «Свидетельство эпохи») и </a:t>
            </a:r>
            <a:r>
              <a:rPr lang="ru-RU" sz="2400" dirty="0"/>
              <a:t>ответьте на вопросы.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00009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Наступление капитализма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5412"/>
            <a:ext cx="8229600" cy="30397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1.Увеличение количества денег в экономике</a:t>
            </a:r>
          </a:p>
          <a:p>
            <a:pPr marL="0" indent="0">
              <a:buNone/>
            </a:pPr>
            <a:r>
              <a:rPr lang="ru-RU" sz="2400" dirty="0" smtClean="0"/>
              <a:t>2.Предприниматели прибегают к капиталистическим методам: </a:t>
            </a:r>
          </a:p>
          <a:p>
            <a:r>
              <a:rPr lang="ru-RU" sz="2400" dirty="0" smtClean="0"/>
              <a:t>использование наёмного труда</a:t>
            </a:r>
          </a:p>
          <a:p>
            <a:r>
              <a:rPr lang="ru-RU" sz="2400" dirty="0" smtClean="0"/>
              <a:t>вклад прибыли в производство</a:t>
            </a:r>
          </a:p>
          <a:p>
            <a:r>
              <a:rPr lang="ru-RU" sz="2400" dirty="0" smtClean="0"/>
              <a:t>рациональное обустройство хозяйства </a:t>
            </a:r>
          </a:p>
          <a:p>
            <a:r>
              <a:rPr lang="ru-RU" sz="2400" dirty="0" smtClean="0"/>
              <a:t>кредиты</a:t>
            </a:r>
          </a:p>
          <a:p>
            <a:pPr marL="0" indent="0">
              <a:buNone/>
            </a:pPr>
            <a:endParaRPr lang="ru-RU" sz="2400" dirty="0" smtClean="0"/>
          </a:p>
          <a:p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90240" y="841276"/>
            <a:ext cx="7560839" cy="11690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Капитализм</a:t>
            </a:r>
            <a:r>
              <a:rPr lang="ru-RU" sz="2000" dirty="0" smtClean="0"/>
              <a:t> –экономическая система, при которой прибыль получают владельцы капитала, тогда как товары и услуги создаются людьми, продающими свой труд за заработную плату.</a:t>
            </a:r>
            <a:endParaRPr lang="ru-RU" sz="2000" dirty="0"/>
          </a:p>
        </p:txBody>
      </p:sp>
      <p:pic>
        <p:nvPicPr>
          <p:cNvPr id="5" name="Picture 4" descr="https://avatars.mds.yandex.net/i?id=d0e706950ae1010b3a56b5ab6bd5e3e57d0e460d-10697115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6" y="1084180"/>
            <a:ext cx="683241" cy="68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8" r="2435" b="11216"/>
          <a:stretch/>
        </p:blipFill>
        <p:spPr bwMode="auto">
          <a:xfrm>
            <a:off x="7490580" y="4094437"/>
            <a:ext cx="1653420" cy="162056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929508"/>
            <a:ext cx="1687194" cy="194676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62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801924" y="1057300"/>
            <a:ext cx="7560839" cy="129614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Аграрная революция</a:t>
            </a:r>
            <a:r>
              <a:rPr lang="ru-RU" sz="2000" dirty="0" smtClean="0"/>
              <a:t> –изменения в европейском сельском хозяйстве в </a:t>
            </a:r>
            <a:r>
              <a:rPr lang="en-US" sz="2000" dirty="0" smtClean="0"/>
              <a:t>XVI </a:t>
            </a:r>
            <a:r>
              <a:rPr lang="ru-RU" sz="2000" dirty="0" smtClean="0"/>
              <a:t>-</a:t>
            </a:r>
            <a:r>
              <a:rPr lang="en-US" sz="2000" dirty="0" smtClean="0"/>
              <a:t> XIX </a:t>
            </a:r>
            <a:r>
              <a:rPr lang="ru-RU" sz="2000" dirty="0" smtClean="0"/>
              <a:t>вв., позволившие резко увеличить его производительность на основе изменения землепользования, развития капиталистических ферм, внедрения новых культур</a:t>
            </a:r>
            <a:endParaRPr lang="ru-RU" sz="2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7544" y="0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/>
              <a:t>Наступление капитализма</a:t>
            </a:r>
            <a:endParaRPr lang="ru-RU" sz="3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01924" y="3001515"/>
            <a:ext cx="7560839" cy="114374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Промышленная революция </a:t>
            </a:r>
            <a:r>
              <a:rPr lang="ru-RU" sz="2000" dirty="0" smtClean="0"/>
              <a:t>– переход от мануфактур с ручным трудом к фабрикам с машинным производством </a:t>
            </a:r>
            <a:endParaRPr lang="ru-RU" sz="2000" dirty="0"/>
          </a:p>
        </p:txBody>
      </p:sp>
      <p:pic>
        <p:nvPicPr>
          <p:cNvPr id="7" name="Picture 4" descr="https://avatars.mds.yandex.net/i?id=d0e706950ae1010b3a56b5ab6bd5e3e57d0e460d-10697115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9" y="1278204"/>
            <a:ext cx="683241" cy="68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avatars.mds.yandex.net/i?id=d0e706950ae1010b3a56b5ab6bd5e3e57d0e460d-10697115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8" y="3231766"/>
            <a:ext cx="683241" cy="68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825115" y="4657700"/>
            <a:ext cx="5514458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/>
              <a:t>Англия – безоговорочный лидер Европы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9595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Начало транспортной революции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2480" y="2425452"/>
            <a:ext cx="4084320" cy="267968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Новые виды дорожного покрытия</a:t>
            </a:r>
          </a:p>
          <a:p>
            <a:r>
              <a:rPr lang="ru-RU" sz="2400" dirty="0" smtClean="0"/>
              <a:t>Новые виды повозок</a:t>
            </a:r>
          </a:p>
          <a:p>
            <a:r>
              <a:rPr lang="ru-RU" sz="2400" dirty="0" smtClean="0"/>
              <a:t>Платные дороги</a:t>
            </a:r>
          </a:p>
          <a:p>
            <a:r>
              <a:rPr lang="ru-RU" sz="2400" dirty="0" smtClean="0"/>
              <a:t>Строительство каналов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2061" y="913284"/>
            <a:ext cx="7560839" cy="114374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Транспортная революция </a:t>
            </a:r>
            <a:r>
              <a:rPr lang="ru-RU" sz="2000" dirty="0" smtClean="0"/>
              <a:t>– изменения в перевозке людей и грузов во второй половине </a:t>
            </a:r>
            <a:r>
              <a:rPr lang="en-US" sz="2000" dirty="0" smtClean="0"/>
              <a:t>XVIII</a:t>
            </a:r>
            <a:r>
              <a:rPr lang="ru-RU" sz="2000" dirty="0" smtClean="0"/>
              <a:t> – </a:t>
            </a:r>
            <a:r>
              <a:rPr lang="en-US" sz="2000" dirty="0" smtClean="0"/>
              <a:t>XIX </a:t>
            </a:r>
            <a:r>
              <a:rPr lang="ru-RU" sz="2000" dirty="0" smtClean="0"/>
              <a:t>в., связанные с развитием техники и технологий.</a:t>
            </a:r>
            <a:endParaRPr lang="ru-RU" sz="2000" dirty="0"/>
          </a:p>
        </p:txBody>
      </p:sp>
      <p:sp>
        <p:nvSpPr>
          <p:cNvPr id="5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 descr="Автор: «Путешествие на дилижансе близ Трентона, штат Нью-Джерси» MET APS236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0" t="9666" r="4223" b="10312"/>
          <a:stretch/>
        </p:blipFill>
        <p:spPr bwMode="auto">
          <a:xfrm>
            <a:off x="335350" y="2353444"/>
            <a:ext cx="4035494" cy="252028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5350" y="4999158"/>
            <a:ext cx="7959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/>
              <a:t>Дилижанс </a:t>
            </a:r>
            <a:r>
              <a:rPr lang="ru-RU" dirty="0" smtClean="0"/>
              <a:t>– многоместная карета, перевозившая пассажиров между городами</a:t>
            </a:r>
            <a:endParaRPr lang="ru-RU" dirty="0"/>
          </a:p>
        </p:txBody>
      </p:sp>
      <p:pic>
        <p:nvPicPr>
          <p:cNvPr id="9" name="Picture 4" descr="https://avatars.mds.yandex.net/i?id=d0e706950ae1010b3a56b5ab6bd5e3e57d0e460d-10697115-images-thumbs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54" y="1143535"/>
            <a:ext cx="683241" cy="68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60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Торговля преображает мир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41276"/>
            <a:ext cx="8229600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Морские пути – наиболее важные</a:t>
            </a:r>
          </a:p>
          <a:p>
            <a:pPr marL="0" indent="0">
              <a:buNone/>
            </a:pPr>
            <a:r>
              <a:rPr lang="ru-RU" sz="2400" i="1" dirty="0" smtClean="0">
                <a:solidFill>
                  <a:srgbClr val="7030A0"/>
                </a:solidFill>
              </a:rPr>
              <a:t>«Европейское разделение труда»:</a:t>
            </a:r>
          </a:p>
          <a:p>
            <a:pPr marL="0" indent="0">
              <a:buNone/>
            </a:pPr>
            <a:r>
              <a:rPr lang="ru-RU" sz="2400" dirty="0" smtClean="0"/>
              <a:t>Восточная Европа – зерно, древесина, лён, пенька</a:t>
            </a:r>
          </a:p>
          <a:p>
            <a:pPr marL="0" indent="0">
              <a:buNone/>
            </a:pPr>
            <a:r>
              <a:rPr lang="ru-RU" sz="2400" dirty="0" smtClean="0"/>
              <a:t>Северная Европа – металлы</a:t>
            </a:r>
          </a:p>
          <a:p>
            <a:pPr marL="0" indent="0">
              <a:buNone/>
            </a:pPr>
            <a:r>
              <a:rPr lang="ru-RU" sz="2400" dirty="0" smtClean="0"/>
              <a:t>Англия – ткани и промышленные товары</a:t>
            </a:r>
          </a:p>
          <a:p>
            <a:pPr marL="0" indent="0">
              <a:buNone/>
            </a:pPr>
            <a:r>
              <a:rPr lang="ru-RU" sz="2400" dirty="0" smtClean="0"/>
              <a:t>Франция – предметы моды</a:t>
            </a:r>
          </a:p>
          <a:p>
            <a:pPr marL="0" indent="0">
              <a:buNone/>
            </a:pPr>
            <a:r>
              <a:rPr lang="ru-RU" sz="2400" dirty="0" smtClean="0"/>
              <a:t>Республика Соединённых провинций – посредник</a:t>
            </a: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4009628"/>
            <a:ext cx="7560839" cy="93610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Биржи </a:t>
            </a:r>
            <a:r>
              <a:rPr lang="ru-RU" sz="2000" dirty="0" smtClean="0"/>
              <a:t>– места, где обменивались не только товарами, но и ценными бумагами.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500419" y="5102655"/>
            <a:ext cx="6005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Амстердам</a:t>
            </a:r>
            <a:r>
              <a:rPr lang="ru-RU" sz="2400" dirty="0" smtClean="0"/>
              <a:t> – центр международных займов</a:t>
            </a:r>
            <a:endParaRPr lang="ru-RU" sz="2400" dirty="0"/>
          </a:p>
        </p:txBody>
      </p:sp>
      <p:pic>
        <p:nvPicPr>
          <p:cNvPr id="7172" name="Picture 4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7"/>
          <a:stretch/>
        </p:blipFill>
        <p:spPr bwMode="auto">
          <a:xfrm>
            <a:off x="7211028" y="759136"/>
            <a:ext cx="1444402" cy="129614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987" y="1903255"/>
            <a:ext cx="1395521" cy="208823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46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9268"/>
            <a:ext cx="8229600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Заморская торговля: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Ввоз «колониальных товаров»: чай, кофе, сахар, пряности, хлопок, табак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Торговые войны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Политика меркантилизма (превышение вывоза товаров над ввозом)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«Треугольная торговля»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За 100 лет территория, контролируемая </a:t>
            </a:r>
            <a:br>
              <a:rPr lang="ru-RU" sz="2400" dirty="0" smtClean="0"/>
            </a:br>
            <a:r>
              <a:rPr lang="ru-RU" sz="2400" dirty="0" smtClean="0"/>
              <a:t>европейцами, выросла в несколько раз</a:t>
            </a:r>
            <a:endParaRPr lang="ru-RU" sz="24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9124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mtClean="0"/>
              <a:t>Торговля преображает мир</a:t>
            </a:r>
            <a:endParaRPr lang="ru-RU" sz="3600" b="1" dirty="0"/>
          </a:p>
        </p:txBody>
      </p:sp>
      <p:pic>
        <p:nvPicPr>
          <p:cNvPr id="5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861" y="3433564"/>
            <a:ext cx="2744776" cy="1944216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низ 5"/>
          <p:cNvSpPr/>
          <p:nvPr/>
        </p:nvSpPr>
        <p:spPr>
          <a:xfrm>
            <a:off x="2339752" y="4585692"/>
            <a:ext cx="792088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67544" y="4916115"/>
            <a:ext cx="4937314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dirty="0" smtClean="0"/>
              <a:t>Торговая и колониальная экспансия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42937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513</Words>
  <Application>Microsoft Office PowerPoint</Application>
  <PresentationFormat>Экран (16:10)</PresentationFormat>
  <Paragraphs>85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Преображение Европы</vt:lpstr>
      <vt:lpstr>Вспомним:</vt:lpstr>
      <vt:lpstr>Европа становится лидером</vt:lpstr>
      <vt:lpstr>Рост населения</vt:lpstr>
      <vt:lpstr>Наступление капитализма</vt:lpstr>
      <vt:lpstr>Презентация PowerPoint</vt:lpstr>
      <vt:lpstr>Начало транспортной революции</vt:lpstr>
      <vt:lpstr>Торговля преображает мир</vt:lpstr>
      <vt:lpstr>Презентация PowerPoint</vt:lpstr>
      <vt:lpstr>Закрепление</vt:lpstr>
      <vt:lpstr>Вопрос: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Преображение Европы</dc:title>
  <dc:creator>Учитель</dc:creator>
  <cp:lastModifiedBy>Учитель</cp:lastModifiedBy>
  <cp:revision>24</cp:revision>
  <dcterms:created xsi:type="dcterms:W3CDTF">2026-06-18T08:34:30Z</dcterms:created>
  <dcterms:modified xsi:type="dcterms:W3CDTF">2026-06-18T10:33:12Z</dcterms:modified>
</cp:coreProperties>
</file>