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7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https://commons.wikimedia.org/wiki/File:1595_Europa_Mercator.jpg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https://commons.wikimedia.org/wiki/File:David_-_Napoleon_crossing_the_Alps_-_Malmaison2.jpg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https://commons.wikimedia.org/wiki/File:Lot-96-vienne-isabey-jean-baptiste-apres-congres-vienne-1819-gravure-sous-encadrement-detail-1.jpg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https://commons.wikimedia.org/wiki/File:Wyld,_William_-_Manchester_from_Kersal_Moor,_with_rustic_figures_and_goats_-_Google_Art_Project.jpg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https://commons.wikimedia.org/wiki/File:Erinnerung_an_den_Befreiungskampf_(M%C3%A4rzrevolution)_1848.png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https://commons.wikimedia.org/wiki/File:The_Crystal_Palace_in_Hyde_Park_for_Grand_International_Exhibition_of_1851.jpg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https://commons.wikimedia.org/wiki/File:Mercator_World_Map.jpg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https://commons.wikimedia.org/wiki/File:Canaletto,_The_Grand_Canal,_Venice,_Looking_South-East_from_San_Stae_to_the_Fabbriche_Nuove_di_Rialto,_c._1738_-_Paul_G._Allen_Collection.jpg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https://commons.wikimedia.org/wiki/File:Uomo_Vitruviano.jpg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https://commons.wikimedia.org/wiki/File:Cranach_the_Younger_Portrait_of_Martin_Luther.jpg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https://commons.wikimedia.org/wiki/File:La_masacre_de_San_Bartolom%C3%A9,_por_Fran%C3%A7ois_Dubois.jpg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https://commons.wikimedia.org/wiki/File:Rigaud_Louis_XIV_1701.jpg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https://commons.wikimedia.org/wiki/File:Copernican_heliocentrism_diagram-2.jpg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https://commons.wikimedia.org/wiki/File:Nicolas_de_Largilli%C3%A8re_-_Portrait_de_Voltaire_(1694-1778)_en_1718_-_P208_-_mus%C3%A9e_Carnavalet_-_5_(cropped).jpg</a:t>
            </a:r>
          </a:p>
          <a:p>
            <a:r>
              <a:t>- https://commons.wikimedia.org/wiki/File:Maurice_Quentin_de_La_Tour_-_Portrait_de_Jean-Jacques_Rousseau_(1712-1778),_%C3%A9crivain_et_philosophe_-_P210_-_Mus%C3%A9e_Carnavalet.jpg</a:t>
            </a:r>
          </a:p>
          <a:p>
            <a:r>
              <a:t>- https://commons.wikimedia.org/wiki/File:Portrait_de_Montesquieu,_Collection_des_Grands_Hommes,_G.4197.jpg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https://commons.wikimedia.org/wiki/File:Charles_Th%C3%A9venin_-_Prise_de_la_Bastille,_le_14_juillet_1789_-_P572_-_Mus%C3%A9e_Carnavalet.jpg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2A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rcRect l="16036" r="16036"/>
          <a:stretch>
            <a:fillRect/>
          </a:stretch>
        </p:blipFill>
        <p:spPr>
          <a:xfrm>
            <a:off x="9810750" y="0"/>
            <a:ext cx="8477250" cy="10287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64CE6B7-2C0A-408E-AA5F-7088EBEA24E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668000" cy="10287000"/>
          </a:xfrm>
          <a:prstGeom prst="rect">
            <a:avLst/>
          </a:prstGeom>
          <a:solidFill>
            <a:srgbClr val="132A37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365B59F-C871-43E2-B833-C1D4501ED76A}"/>
              </a:ext>
            </a:extLst>
          </p:cNvPr>
          <p:cNvSpPr>
            <a:spLocks noGrp="1"/>
          </p:cNvSpPr>
          <p:nvPr/>
        </p:nvSpPr>
        <p:spPr>
          <a:xfrm>
            <a:off x="9715500" y="0"/>
            <a:ext cx="2667000" cy="10287000"/>
          </a:xfrm>
          <a:prstGeom prst="rect">
            <a:avLst/>
          </a:prstGeom>
          <a:gradFill>
            <a:gsLst>
              <a:gs pos="0">
                <a:srgbClr val="132A37"/>
              </a:gs>
              <a:gs pos="44000">
                <a:srgbClr val="132A37">
                  <a:alpha val="88000"/>
                </a:srgbClr>
              </a:gs>
              <a:gs pos="100000">
                <a:srgbClr val="132A37">
                  <a:alpha val="0"/>
                </a:srgbClr>
              </a:gs>
            </a:gsLst>
            <a:lin ang="0"/>
          </a:gradFill>
          <a:ln w="0">
            <a:noFill/>
            <a:prstDash val="solid"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5997F71-7908-4705-BDCC-08A5DC322AA6}"/>
              </a:ext>
            </a:extLst>
          </p:cNvPr>
          <p:cNvSpPr>
            <a:spLocks noGrp="1"/>
          </p:cNvSpPr>
          <p:nvPr/>
        </p:nvSpPr>
        <p:spPr>
          <a:xfrm>
            <a:off x="438150" y="438150"/>
            <a:ext cx="17411700" cy="9410700"/>
          </a:xfrm>
          <a:prstGeom prst="rect">
            <a:avLst/>
          </a:prstGeom>
          <a:noFill/>
          <a:ln w="19050">
            <a:solidFill>
              <a:srgbClr val="D0B276"/>
            </a:solidFill>
            <a:prstDash val="solid"/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9F75B9C-3648-4B9B-B286-E56BFF3BCE59}"/>
              </a:ext>
            </a:extLst>
          </p:cNvPr>
          <p:cNvSpPr>
            <a:spLocks noGrp="1"/>
          </p:cNvSpPr>
          <p:nvPr/>
        </p:nvSpPr>
        <p:spPr>
          <a:xfrm>
            <a:off x="781050" y="1000125"/>
            <a:ext cx="88582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480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480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§ 1 Преображение Европы в Новое время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49A67D3-F5B4-4B04-A88A-0C7429FB4311}"/>
              </a:ext>
            </a:extLst>
          </p:cNvPr>
          <p:cNvSpPr>
            <a:spLocks noGrp="1"/>
          </p:cNvSpPr>
          <p:nvPr/>
        </p:nvSpPr>
        <p:spPr>
          <a:xfrm>
            <a:off x="819150" y="3381375"/>
            <a:ext cx="2476500" cy="66675"/>
          </a:xfrm>
          <a:prstGeom prst="rect">
            <a:avLst/>
          </a:prstGeom>
          <a:solidFill>
            <a:srgbClr val="702C36"/>
          </a:solidFill>
          <a:ln w="0">
            <a:noFill/>
            <a:prstDash val="solid"/>
          </a:ln>
        </p:spPr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F9B054-E736-4496-B917-117EC4AA4E6D}"/>
              </a:ext>
            </a:extLst>
          </p:cNvPr>
          <p:cNvSpPr>
            <a:spLocks noGrp="1"/>
          </p:cNvSpPr>
          <p:nvPr/>
        </p:nvSpPr>
        <p:spPr>
          <a:xfrm>
            <a:off x="819150" y="3733800"/>
            <a:ext cx="7429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1" i="0">
                <a:solidFill>
                  <a:srgbClr val="D0B276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D0B276"/>
                </a:solidFill>
                <a:latin typeface="Georgia"/>
                <a:ea typeface="Georgia"/>
                <a:cs typeface="Georgia"/>
              </a:rPr>
              <a:t>8 класс | История | Мединский, Чубарьян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094100F-850B-4F0C-A991-FD5D68656DC0}"/>
              </a:ext>
            </a:extLst>
          </p:cNvPr>
          <p:cNvSpPr>
            <a:spLocks noGrp="1"/>
          </p:cNvSpPr>
          <p:nvPr/>
        </p:nvSpPr>
        <p:spPr>
          <a:xfrm>
            <a:off x="819150" y="4619625"/>
            <a:ext cx="7810500" cy="3143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325" b="0" i="0">
                <a:solidFill>
                  <a:srgbClr val="FBF7EE"/>
                </a:solidFill>
                <a:latin typeface="Arial"/>
                <a:ea typeface="Arial"/>
                <a:cs typeface="Arial"/>
              </a:defRPr>
            </a:pPr>
            <a:r>
              <a:rPr sz="2325" b="0" i="0">
                <a:solidFill>
                  <a:srgbClr val="FBF7EE"/>
                </a:solidFill>
                <a:latin typeface="Arial"/>
                <a:ea typeface="Arial"/>
                <a:cs typeface="Arial"/>
              </a:rPr>
              <a:t>Эпоха Нового времени (XVI-XIX вв.) — период глубоких трансформаций, преобразивших Европу и заложивших основы современного мира. От Возрождения до Индустриальной революции, от Реформации до национальных движений — это время великих открытий, конфликтов и революционных идей.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F372D1B8-2D3A-4BB9-A1B3-F2375EACFD4C}"/>
              </a:ext>
            </a:extLst>
          </p:cNvPr>
          <p:cNvSpPr>
            <a:spLocks noGrp="1"/>
          </p:cNvSpPr>
          <p:nvPr/>
        </p:nvSpPr>
        <p:spPr>
          <a:xfrm>
            <a:off x="819150" y="8458200"/>
            <a:ext cx="3190875" cy="590550"/>
          </a:xfrm>
          <a:prstGeom prst="roundRect">
            <a:avLst>
              <a:gd name="adj" fmla="val 12903"/>
            </a:avLst>
          </a:prstGeom>
          <a:noFill/>
          <a:ln w="19050">
            <a:solidFill>
              <a:srgbClr val="D0B276"/>
            </a:solidFill>
            <a:prstDash val="solid"/>
          </a:ln>
        </p:spPr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0A0D70E-3ECA-49ED-A9D3-25A2752B459D}"/>
              </a:ext>
            </a:extLst>
          </p:cNvPr>
          <p:cNvSpPr>
            <a:spLocks noGrp="1"/>
          </p:cNvSpPr>
          <p:nvPr/>
        </p:nvSpPr>
        <p:spPr>
          <a:xfrm>
            <a:off x="990600" y="8591550"/>
            <a:ext cx="285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buNone/>
              <a:defRPr sz="2100" b="1" i="0">
                <a:solidFill>
                  <a:srgbClr val="D0B276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D0B276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665494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2A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BA96B96-E805-442B-B384-77EEC44B3C27}"/>
              </a:ext>
            </a:extLst>
          </p:cNvPr>
          <p:cNvSpPr>
            <a:spLocks noGrp="1"/>
          </p:cNvSpPr>
          <p:nvPr/>
        </p:nvSpPr>
        <p:spPr>
          <a:xfrm>
            <a:off x="266700" y="266700"/>
            <a:ext cx="17754600" cy="9753600"/>
          </a:xfrm>
          <a:prstGeom prst="rect">
            <a:avLst/>
          </a:prstGeom>
          <a:noFill/>
          <a:ln w="19050">
            <a:solidFill>
              <a:srgbClr val="D0B276"/>
            </a:solidFill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A5B9CD8-953B-4FC0-A793-4A9C12278454}"/>
              </a:ext>
            </a:extLst>
          </p:cNvPr>
          <p:cNvSpPr>
            <a:spLocks noGrp="1"/>
          </p:cNvSpPr>
          <p:nvPr/>
        </p:nvSpPr>
        <p:spPr>
          <a:xfrm>
            <a:off x="666750" y="9725025"/>
            <a:ext cx="16954500" cy="19050"/>
          </a:xfrm>
          <a:prstGeom prst="rect">
            <a:avLst/>
          </a:prstGeom>
          <a:solidFill>
            <a:srgbClr val="D0B276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D4CB061-2926-4778-B2D1-976E46700C71}"/>
              </a:ext>
            </a:extLst>
          </p:cNvPr>
          <p:cNvSpPr>
            <a:spLocks noGrp="1"/>
          </p:cNvSpPr>
          <p:nvPr/>
        </p:nvSpPr>
        <p:spPr>
          <a:xfrm>
            <a:off x="685800" y="1666875"/>
            <a:ext cx="4953000" cy="7715250"/>
          </a:xfrm>
          <a:prstGeom prst="rect">
            <a:avLst/>
          </a:prstGeom>
          <a:solidFill>
            <a:srgbClr val="E5D7BC"/>
          </a:solidFill>
          <a:ln w="19050">
            <a:solidFill>
              <a:srgbClr val="D0B276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rcRect l="11465" r="11465"/>
          <a:stretch>
            <a:fillRect/>
          </a:stretch>
        </p:blipFill>
        <p:spPr>
          <a:xfrm>
            <a:off x="781050" y="1762125"/>
            <a:ext cx="4762500" cy="752475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B0CF7E6-39F8-42AE-9815-2BEA40E25239}"/>
              </a:ext>
            </a:extLst>
          </p:cNvPr>
          <p:cNvSpPr>
            <a:spLocks noGrp="1"/>
          </p:cNvSpPr>
          <p:nvPr/>
        </p:nvSpPr>
        <p:spPr>
          <a:xfrm>
            <a:off x="781050" y="1762125"/>
            <a:ext cx="4762500" cy="7524750"/>
          </a:xfrm>
          <a:prstGeom prst="rect">
            <a:avLst/>
          </a:prstGeom>
          <a:noFill/>
          <a:ln w="19050">
            <a:solidFill>
              <a:srgbClr val="D0B276"/>
            </a:solidFill>
            <a:prstDash val="solid"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8144324-FAD6-4EEB-9BE3-7B5B59590C90}"/>
              </a:ext>
            </a:extLst>
          </p:cNvPr>
          <p:cNvSpPr>
            <a:spLocks noGrp="1"/>
          </p:cNvSpPr>
          <p:nvPr/>
        </p:nvSpPr>
        <p:spPr>
          <a:xfrm>
            <a:off x="742950" y="552450"/>
            <a:ext cx="1657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4125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4125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Наполеоновские войны: Европа в огне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47A526C-D38B-411F-9FA1-549C0C618BF6}"/>
              </a:ext>
            </a:extLst>
          </p:cNvPr>
          <p:cNvSpPr>
            <a:spLocks noGrp="1"/>
          </p:cNvSpPr>
          <p:nvPr/>
        </p:nvSpPr>
        <p:spPr>
          <a:xfrm>
            <a:off x="11525250" y="1762125"/>
            <a:ext cx="19050" cy="7524750"/>
          </a:xfrm>
          <a:prstGeom prst="rect">
            <a:avLst/>
          </a:prstGeom>
          <a:solidFill>
            <a:srgbClr val="D0B276"/>
          </a:solidFill>
          <a:ln w="0">
            <a:noFill/>
            <a:prstDash val="solid"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4C43C9D-EEAE-40D7-856C-DB5D395C9195}"/>
              </a:ext>
            </a:extLst>
          </p:cNvPr>
          <p:cNvSpPr>
            <a:spLocks noGrp="1"/>
          </p:cNvSpPr>
          <p:nvPr/>
        </p:nvSpPr>
        <p:spPr>
          <a:xfrm>
            <a:off x="6191250" y="5286375"/>
            <a:ext cx="10763250" cy="19050"/>
          </a:xfrm>
          <a:prstGeom prst="rect">
            <a:avLst/>
          </a:prstGeom>
          <a:solidFill>
            <a:srgbClr val="D0B276"/>
          </a:solidFill>
          <a:ln w="0">
            <a:noFill/>
            <a:prstDash val="solid"/>
          </a:ln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70E648-2D0B-4D2D-B0F6-F4AEB321E017}"/>
              </a:ext>
            </a:extLst>
          </p:cNvPr>
          <p:cNvSpPr>
            <a:spLocks noGrp="1"/>
          </p:cNvSpPr>
          <p:nvPr/>
        </p:nvSpPr>
        <p:spPr>
          <a:xfrm>
            <a:off x="6286500" y="1790700"/>
            <a:ext cx="1428750" cy="47625"/>
          </a:xfrm>
          <a:prstGeom prst="rect">
            <a:avLst/>
          </a:prstGeom>
          <a:solidFill>
            <a:srgbClr val="D0B276"/>
          </a:solidFill>
          <a:ln w="0">
            <a:noFill/>
            <a:prstDash val="solid"/>
          </a:ln>
        </p:spPr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489E4EC-43F4-45A7-9DD4-810A56A1F6BE}"/>
              </a:ext>
            </a:extLst>
          </p:cNvPr>
          <p:cNvSpPr>
            <a:spLocks noGrp="1"/>
          </p:cNvSpPr>
          <p:nvPr/>
        </p:nvSpPr>
        <p:spPr>
          <a:xfrm>
            <a:off x="6286500" y="2057400"/>
            <a:ext cx="5000625" cy="3143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025" b="0" i="0">
                <a:solidFill>
                  <a:srgbClr val="FBF7EE"/>
                </a:solidFill>
                <a:latin typeface="Arial"/>
                <a:ea typeface="Arial"/>
                <a:cs typeface="Arial"/>
              </a:defRPr>
            </a:pPr>
            <a:r>
              <a:rPr sz="2025" b="0" i="0">
                <a:solidFill>
                  <a:srgbClr val="FBF7EE"/>
                </a:solidFill>
                <a:latin typeface="Arial"/>
                <a:ea typeface="Arial"/>
                <a:cs typeface="Arial"/>
              </a:rPr>
              <a:t>Восхождение Наполеона Бонапарта к власти — один из самых удивительных эпизодов европейской истории. Начав как артиллерийский офицер, он стал генералом в 24 года, а в 30 — первым консулом Франции. В 1804 году Наполеон провозгласил себя императором, создав новую династию.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8D9AD76-9B8D-4796-9BCA-28BE216F69F0}"/>
              </a:ext>
            </a:extLst>
          </p:cNvPr>
          <p:cNvSpPr>
            <a:spLocks noGrp="1"/>
          </p:cNvSpPr>
          <p:nvPr/>
        </p:nvSpPr>
        <p:spPr>
          <a:xfrm>
            <a:off x="11906250" y="1790700"/>
            <a:ext cx="1428750" cy="47625"/>
          </a:xfrm>
          <a:prstGeom prst="rect">
            <a:avLst/>
          </a:prstGeom>
          <a:solidFill>
            <a:srgbClr val="702C36"/>
          </a:solidFill>
          <a:ln w="0">
            <a:noFill/>
            <a:prstDash val="solid"/>
          </a:ln>
        </p:spPr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EF8E844-D368-4446-B4BE-D0A4C0C13EA8}"/>
              </a:ext>
            </a:extLst>
          </p:cNvPr>
          <p:cNvSpPr>
            <a:spLocks noGrp="1"/>
          </p:cNvSpPr>
          <p:nvPr/>
        </p:nvSpPr>
        <p:spPr>
          <a:xfrm>
            <a:off x="11906250" y="2057400"/>
            <a:ext cx="5000625" cy="3143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025" b="0" i="0">
                <a:solidFill>
                  <a:srgbClr val="FBF7EE"/>
                </a:solidFill>
                <a:latin typeface="Arial"/>
                <a:ea typeface="Arial"/>
                <a:cs typeface="Arial"/>
              </a:defRPr>
            </a:pPr>
            <a:r>
              <a:rPr sz="2025" b="0" i="0">
                <a:solidFill>
                  <a:srgbClr val="FBF7EE"/>
                </a:solidFill>
                <a:latin typeface="Arial"/>
                <a:ea typeface="Arial"/>
                <a:cs typeface="Arial"/>
              </a:rPr>
              <a:t>Несмотря на постоянные войны, Наполеон провел важнейшие реформы внутри Франции. Наиболее значимым стал Гражданский кодекс (Кодекс Наполеона) 1804 года, который закрепил основные завоевания революции: равенство граждан перед законом, свободу совести, неприкосновенность частной собственности.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E6FDE16-86E5-42EA-A1AA-A948ED1579CB}"/>
              </a:ext>
            </a:extLst>
          </p:cNvPr>
          <p:cNvSpPr>
            <a:spLocks noGrp="1"/>
          </p:cNvSpPr>
          <p:nvPr/>
        </p:nvSpPr>
        <p:spPr>
          <a:xfrm>
            <a:off x="6286500" y="5572125"/>
            <a:ext cx="1428750" cy="47625"/>
          </a:xfrm>
          <a:prstGeom prst="rect">
            <a:avLst/>
          </a:prstGeom>
          <a:solidFill>
            <a:srgbClr val="1F4034"/>
          </a:solidFill>
          <a:ln w="0">
            <a:noFill/>
            <a:prstDash val="solid"/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421AEF8-068E-49D3-8183-7BB0208BC127}"/>
              </a:ext>
            </a:extLst>
          </p:cNvPr>
          <p:cNvSpPr>
            <a:spLocks noGrp="1"/>
          </p:cNvSpPr>
          <p:nvPr/>
        </p:nvSpPr>
        <p:spPr>
          <a:xfrm>
            <a:off x="6286500" y="5838825"/>
            <a:ext cx="5000625" cy="3143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025" b="0" i="0">
                <a:solidFill>
                  <a:srgbClr val="FBF7EE"/>
                </a:solidFill>
                <a:latin typeface="Arial"/>
                <a:ea typeface="Arial"/>
                <a:cs typeface="Arial"/>
              </a:defRPr>
            </a:pPr>
            <a:r>
              <a:rPr sz="2025" b="0" i="0">
                <a:solidFill>
                  <a:srgbClr val="FBF7EE"/>
                </a:solidFill>
                <a:latin typeface="Arial"/>
                <a:ea typeface="Arial"/>
                <a:cs typeface="Arial"/>
              </a:rPr>
              <a:t>Амбиции Наполеона привели его к созданию огромной империи, охватывавшей большую часть Европы. Однако катастрофический поход в Россию (1812) стал началом его падения. После поражения при Ватерлоо (1815) эра Наполеона завершилась.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44D8A29-666C-40B2-9F73-E592B6ACC7B0}"/>
              </a:ext>
            </a:extLst>
          </p:cNvPr>
          <p:cNvSpPr>
            <a:spLocks noGrp="1"/>
          </p:cNvSpPr>
          <p:nvPr/>
        </p:nvSpPr>
        <p:spPr>
          <a:xfrm>
            <a:off x="11906250" y="5572125"/>
            <a:ext cx="1428750" cy="47625"/>
          </a:xfrm>
          <a:prstGeom prst="rect">
            <a:avLst/>
          </a:prstGeom>
          <a:solidFill>
            <a:srgbClr val="B38A44"/>
          </a:solidFill>
          <a:ln w="0">
            <a:noFill/>
            <a:prstDash val="solid"/>
          </a:ln>
        </p:spPr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2E2F23B-C2E2-45DF-AC20-6C050489E5C5}"/>
              </a:ext>
            </a:extLst>
          </p:cNvPr>
          <p:cNvSpPr>
            <a:spLocks noGrp="1"/>
          </p:cNvSpPr>
          <p:nvPr/>
        </p:nvSpPr>
        <p:spPr>
          <a:xfrm>
            <a:off x="11906250" y="5838825"/>
            <a:ext cx="5000625" cy="3143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025" b="0" i="0">
                <a:solidFill>
                  <a:srgbClr val="FBF7EE"/>
                </a:solidFill>
                <a:latin typeface="Arial"/>
                <a:ea typeface="Arial"/>
                <a:cs typeface="Arial"/>
              </a:defRPr>
            </a:pPr>
            <a:r>
              <a:rPr sz="2025" b="0" i="0">
                <a:solidFill>
                  <a:srgbClr val="FBF7EE"/>
                </a:solidFill>
                <a:latin typeface="Arial"/>
                <a:ea typeface="Arial"/>
                <a:cs typeface="Arial"/>
              </a:rPr>
              <a:t>Венский конгресс (1814-1815) установил новый европейский порядок, основанный на принципе легитимизма и балансе сил между великими державами. Эта система обеспечила Европе относительно мирное развитие на протяжении почти 40 лет.</a:t>
            </a:r>
          </a:p>
        </p:txBody>
      </p:sp>
    </p:spTree>
    <p:extLst>
      <p:ext uri="{BB962C8B-B14F-4D97-AF65-F5344CB8AC3E}">
        <p14:creationId xmlns:p14="http://schemas.microsoft.com/office/powerpoint/2010/main" val="943982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B54E581-F608-401A-8227-01983B474E9C}"/>
              </a:ext>
            </a:extLst>
          </p:cNvPr>
          <p:cNvSpPr>
            <a:spLocks noGrp="1"/>
          </p:cNvSpPr>
          <p:nvPr/>
        </p:nvSpPr>
        <p:spPr>
          <a:xfrm>
            <a:off x="266700" y="266700"/>
            <a:ext cx="17754600" cy="9753600"/>
          </a:xfrm>
          <a:prstGeom prst="rect">
            <a:avLst/>
          </a:prstGeom>
          <a:noFill/>
          <a:ln w="19050">
            <a:solidFill>
              <a:srgbClr val="132A37"/>
            </a:solidFill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6F2031C-EA8E-43A5-BCB0-071861DC17B4}"/>
              </a:ext>
            </a:extLst>
          </p:cNvPr>
          <p:cNvSpPr>
            <a:spLocks noGrp="1"/>
          </p:cNvSpPr>
          <p:nvPr/>
        </p:nvSpPr>
        <p:spPr>
          <a:xfrm>
            <a:off x="666750" y="9725025"/>
            <a:ext cx="16954500" cy="19050"/>
          </a:xfrm>
          <a:prstGeom prst="rect">
            <a:avLst/>
          </a:prstGeom>
          <a:solidFill>
            <a:srgbClr val="B38A44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AFDB932-FE74-4AC0-AD64-C2FF6E5C163A}"/>
              </a:ext>
            </a:extLst>
          </p:cNvPr>
          <p:cNvSpPr>
            <a:spLocks noGrp="1"/>
          </p:cNvSpPr>
          <p:nvPr/>
        </p:nvSpPr>
        <p:spPr>
          <a:xfrm>
            <a:off x="9477375" y="666750"/>
            <a:ext cx="7810500" cy="4048125"/>
          </a:xfrm>
          <a:prstGeom prst="rect">
            <a:avLst/>
          </a:prstGeom>
          <a:solidFill>
            <a:srgbClr val="FBF7EE"/>
          </a:solidFill>
          <a:ln w="19050">
            <a:solidFill>
              <a:srgbClr val="B38A4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826849" y="762000"/>
            <a:ext cx="5111553" cy="385762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9D166C1-25BC-4674-BD20-B88F4484C288}"/>
              </a:ext>
            </a:extLst>
          </p:cNvPr>
          <p:cNvSpPr>
            <a:spLocks noGrp="1"/>
          </p:cNvSpPr>
          <p:nvPr/>
        </p:nvSpPr>
        <p:spPr>
          <a:xfrm>
            <a:off x="9572625" y="762000"/>
            <a:ext cx="7620000" cy="3857625"/>
          </a:xfrm>
          <a:prstGeom prst="rect">
            <a:avLst/>
          </a:prstGeom>
          <a:noFill/>
          <a:ln w="19050">
            <a:solidFill>
              <a:srgbClr val="B38A44"/>
            </a:solidFill>
            <a:prstDash val="solid"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92F7041-69E9-42B2-8217-0E78630D8B87}"/>
              </a:ext>
            </a:extLst>
          </p:cNvPr>
          <p:cNvSpPr>
            <a:spLocks noGrp="1"/>
          </p:cNvSpPr>
          <p:nvPr/>
        </p:nvSpPr>
        <p:spPr>
          <a:xfrm>
            <a:off x="704850" y="714375"/>
            <a:ext cx="7905750" cy="1666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4125" b="1" i="0">
                <a:solidFill>
                  <a:srgbClr val="132A37"/>
                </a:solidFill>
                <a:latin typeface="Georgia"/>
                <a:ea typeface="Georgia"/>
                <a:cs typeface="Georgia"/>
              </a:defRPr>
            </a:pPr>
            <a:r>
              <a:rPr sz="4125" b="1" i="0">
                <a:solidFill>
                  <a:srgbClr val="132A37"/>
                </a:solidFill>
                <a:latin typeface="Georgia"/>
                <a:ea typeface="Georgia"/>
                <a:cs typeface="Georgia"/>
              </a:rPr>
              <a:t>Европа после Венского конгресса </a:t>
            </a:r>
            <a:r>
              <a:rPr sz="4125" b="1" i="0">
                <a:solidFill>
                  <a:srgbClr val="702C36"/>
                </a:solidFill>
                <a:latin typeface="Georgia"/>
                <a:ea typeface="Georgia"/>
                <a:cs typeface="Georgia"/>
              </a:rPr>
              <a:t>1815 года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E615D1A-310F-4B6F-BC66-92A742B3F03D}"/>
              </a:ext>
            </a:extLst>
          </p:cNvPr>
          <p:cNvSpPr>
            <a:spLocks noGrp="1"/>
          </p:cNvSpPr>
          <p:nvPr/>
        </p:nvSpPr>
        <p:spPr>
          <a:xfrm>
            <a:off x="723900" y="2724150"/>
            <a:ext cx="2857500" cy="57150"/>
          </a:xfrm>
          <a:prstGeom prst="rect">
            <a:avLst/>
          </a:prstGeom>
          <a:solidFill>
            <a:srgbClr val="702C36"/>
          </a:solidFill>
          <a:ln w="0">
            <a:noFill/>
            <a:prstDash val="solid"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898A612-12E9-4836-BE17-70291CCB0998}"/>
              </a:ext>
            </a:extLst>
          </p:cNvPr>
          <p:cNvSpPr>
            <a:spLocks noGrp="1"/>
          </p:cNvSpPr>
          <p:nvPr/>
        </p:nvSpPr>
        <p:spPr>
          <a:xfrm>
            <a:off x="723900" y="3238500"/>
            <a:ext cx="7620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1" i="0">
                <a:solidFill>
                  <a:srgbClr val="702C36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702C36"/>
                </a:solidFill>
                <a:latin typeface="Georgia"/>
                <a:ea typeface="Georgia"/>
                <a:cs typeface="Georgia"/>
              </a:rPr>
              <a:t>Основные принципы нового порядка: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D3DA2AB-28B7-4114-AB81-C4AB1B56A13B}"/>
              </a:ext>
            </a:extLst>
          </p:cNvPr>
          <p:cNvSpPr>
            <a:spLocks noGrp="1"/>
          </p:cNvSpPr>
          <p:nvPr/>
        </p:nvSpPr>
        <p:spPr>
          <a:xfrm>
            <a:off x="723900" y="3905250"/>
            <a:ext cx="7715250" cy="419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34" indent="-20" algn="l">
              <a:spcAft>
                <a:spcPts val="25"/>
              </a:spcAft>
              <a:buChar char="•"/>
              <a:defRPr sz="2138" b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2138" b="0">
                <a:solidFill>
                  <a:srgbClr val="303638"/>
                </a:solidFill>
                <a:latin typeface="Arial"/>
                <a:ea typeface="Arial"/>
                <a:cs typeface="Arial"/>
              </a:rPr>
              <a:t>Легитимизм — восстановление «законных» монархических династий</a:t>
            </a:r>
          </a:p>
          <a:p>
            <a:pPr marL="34" indent="-20" algn="l">
              <a:spcAft>
                <a:spcPts val="25"/>
              </a:spcAft>
              <a:buChar char="•"/>
              <a:defRPr sz="2138" b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2138" b="0">
                <a:solidFill>
                  <a:srgbClr val="303638"/>
                </a:solidFill>
                <a:latin typeface="Arial"/>
                <a:ea typeface="Arial"/>
                <a:cs typeface="Arial"/>
              </a:rPr>
              <a:t>Создание Священного союза (Россия, Австрия, Пруссия) как гаранта стабильности</a:t>
            </a:r>
          </a:p>
          <a:p>
            <a:pPr marL="34" indent="-20" algn="l">
              <a:spcAft>
                <a:spcPts val="25"/>
              </a:spcAft>
              <a:buChar char="•"/>
              <a:defRPr sz="2138" b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2138" b="0">
                <a:solidFill>
                  <a:srgbClr val="303638"/>
                </a:solidFill>
                <a:latin typeface="Arial"/>
                <a:ea typeface="Arial"/>
                <a:cs typeface="Arial"/>
              </a:rPr>
              <a:t>Система политического равновесия между великими державами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31BD50B-B304-44C7-8159-62CB21D1B05A}"/>
              </a:ext>
            </a:extLst>
          </p:cNvPr>
          <p:cNvSpPr>
            <a:spLocks noGrp="1"/>
          </p:cNvSpPr>
          <p:nvPr/>
        </p:nvSpPr>
        <p:spPr>
          <a:xfrm>
            <a:off x="9048750" y="5095875"/>
            <a:ext cx="8286750" cy="4048125"/>
          </a:xfrm>
          <a:prstGeom prst="rect">
            <a:avLst/>
          </a:prstGeom>
          <a:solidFill>
            <a:srgbClr val="1F4034"/>
          </a:solidFill>
          <a:ln w="19050">
            <a:solidFill>
              <a:srgbClr val="B38A44"/>
            </a:solidFill>
            <a:prstDash val="solid"/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8B7E611-6627-4A7B-99B8-BDE94DEE4336}"/>
              </a:ext>
            </a:extLst>
          </p:cNvPr>
          <p:cNvSpPr>
            <a:spLocks noGrp="1"/>
          </p:cNvSpPr>
          <p:nvPr/>
        </p:nvSpPr>
        <p:spPr>
          <a:xfrm>
            <a:off x="9477375" y="5476875"/>
            <a:ext cx="7334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1" i="0">
                <a:solidFill>
                  <a:srgbClr val="D0B276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D0B276"/>
                </a:solidFill>
                <a:latin typeface="Georgia"/>
                <a:ea typeface="Georgia"/>
                <a:cs typeface="Georgia"/>
              </a:rPr>
              <a:t>Территориальные изменения: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8D4C324-6711-428D-9372-056400CD86C4}"/>
              </a:ext>
            </a:extLst>
          </p:cNvPr>
          <p:cNvSpPr>
            <a:spLocks noGrp="1"/>
          </p:cNvSpPr>
          <p:nvPr/>
        </p:nvSpPr>
        <p:spPr>
          <a:xfrm>
            <a:off x="9477375" y="6191250"/>
            <a:ext cx="7239000" cy="2571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34" indent="-20" algn="l">
              <a:spcAft>
                <a:spcPts val="19"/>
              </a:spcAft>
              <a:buChar char="•"/>
              <a:defRPr sz="2100" b="0">
                <a:solidFill>
                  <a:srgbClr val="FBF7EE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FBF7EE"/>
                </a:solidFill>
                <a:latin typeface="Arial"/>
                <a:ea typeface="Arial"/>
                <a:cs typeface="Arial"/>
              </a:rPr>
              <a:t>Создание Германского союза под главенством Австрии</a:t>
            </a:r>
          </a:p>
          <a:p>
            <a:pPr marL="34" indent="-20" algn="l">
              <a:spcAft>
                <a:spcPts val="19"/>
              </a:spcAft>
              <a:buChar char="•"/>
              <a:defRPr sz="2100" b="0">
                <a:solidFill>
                  <a:srgbClr val="FBF7EE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FBF7EE"/>
                </a:solidFill>
                <a:latin typeface="Arial"/>
                <a:ea typeface="Arial"/>
                <a:cs typeface="Arial"/>
              </a:rPr>
              <a:t>Образование Королевства Нидерландов</a:t>
            </a:r>
          </a:p>
          <a:p>
            <a:pPr marL="34" indent="-20" algn="l">
              <a:spcAft>
                <a:spcPts val="19"/>
              </a:spcAft>
              <a:buChar char="•"/>
              <a:defRPr sz="2100" b="0">
                <a:solidFill>
                  <a:srgbClr val="FBF7EE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FBF7EE"/>
                </a:solidFill>
                <a:latin typeface="Arial"/>
                <a:ea typeface="Arial"/>
                <a:cs typeface="Arial"/>
              </a:rPr>
              <a:t>Передача Норвегии Швеции</a:t>
            </a:r>
          </a:p>
          <a:p>
            <a:pPr marL="34" indent="-20" algn="l">
              <a:spcAft>
                <a:spcPts val="19"/>
              </a:spcAft>
              <a:buChar char="•"/>
              <a:defRPr sz="2100" b="0">
                <a:solidFill>
                  <a:srgbClr val="FBF7EE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FBF7EE"/>
                </a:solidFill>
                <a:latin typeface="Arial"/>
                <a:ea typeface="Arial"/>
                <a:cs typeface="Arial"/>
              </a:rPr>
              <a:t>Присоединение большей части Герцогства Варшавского к России</a:t>
            </a:r>
          </a:p>
        </p:txBody>
      </p:sp>
    </p:spTree>
    <p:extLst>
      <p:ext uri="{BB962C8B-B14F-4D97-AF65-F5344CB8AC3E}">
        <p14:creationId xmlns:p14="http://schemas.microsoft.com/office/powerpoint/2010/main" val="476684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A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3B3D69D7-62BE-4480-8875-CC765E9A329C}"/>
              </a:ext>
            </a:extLst>
          </p:cNvPr>
          <p:cNvSpPr>
            <a:spLocks noGrp="1"/>
          </p:cNvSpPr>
          <p:nvPr/>
        </p:nvSpPr>
        <p:spPr>
          <a:xfrm>
            <a:off x="266700" y="266700"/>
            <a:ext cx="17754600" cy="9753600"/>
          </a:xfrm>
          <a:prstGeom prst="rect">
            <a:avLst/>
          </a:prstGeom>
          <a:noFill/>
          <a:ln w="19050">
            <a:solidFill>
              <a:srgbClr val="1F4034"/>
            </a:solidFill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631202F-D6E8-46F8-AD2B-C13C0508EE2C}"/>
              </a:ext>
            </a:extLst>
          </p:cNvPr>
          <p:cNvSpPr>
            <a:spLocks noGrp="1"/>
          </p:cNvSpPr>
          <p:nvPr/>
        </p:nvSpPr>
        <p:spPr>
          <a:xfrm>
            <a:off x="666750" y="9725025"/>
            <a:ext cx="16954500" cy="19050"/>
          </a:xfrm>
          <a:prstGeom prst="rect">
            <a:avLst/>
          </a:prstGeom>
          <a:solidFill>
            <a:srgbClr val="B38A44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DDB7135-E2AF-4F5A-93C3-67DEAB994C1E}"/>
              </a:ext>
            </a:extLst>
          </p:cNvPr>
          <p:cNvSpPr>
            <a:spLocks noGrp="1"/>
          </p:cNvSpPr>
          <p:nvPr/>
        </p:nvSpPr>
        <p:spPr>
          <a:xfrm>
            <a:off x="666750" y="476250"/>
            <a:ext cx="16954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3900" b="1" i="0">
                <a:solidFill>
                  <a:srgbClr val="132A37"/>
                </a:solidFill>
                <a:latin typeface="Georgia"/>
                <a:ea typeface="Georgia"/>
                <a:cs typeface="Georgia"/>
              </a:defRPr>
            </a:pPr>
            <a:r>
              <a:rPr sz="3900" b="1" i="0">
                <a:solidFill>
                  <a:srgbClr val="132A37"/>
                </a:solidFill>
                <a:latin typeface="Georgia"/>
                <a:ea typeface="Georgia"/>
                <a:cs typeface="Georgia"/>
              </a:rPr>
              <a:t>Индустриальная революция: Трансформация экономики и общества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34ADA93-5EB7-44F5-872B-2D8FD574F92E}"/>
              </a:ext>
            </a:extLst>
          </p:cNvPr>
          <p:cNvSpPr>
            <a:spLocks noGrp="1"/>
          </p:cNvSpPr>
          <p:nvPr/>
        </p:nvSpPr>
        <p:spPr>
          <a:xfrm>
            <a:off x="5715000" y="2809875"/>
            <a:ext cx="571500" cy="381000"/>
          </a:xfrm>
          <a:prstGeom prst="rect">
            <a:avLst/>
          </a:prstGeom>
          <a:solidFill>
            <a:srgbClr val="B38A44"/>
          </a:solidFill>
          <a:ln w="9525">
            <a:solidFill>
              <a:srgbClr val="B38A44"/>
            </a:solidFill>
            <a:prstDash val="solid"/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7853927-3960-4BB0-B9A6-CB138B016749}"/>
              </a:ext>
            </a:extLst>
          </p:cNvPr>
          <p:cNvSpPr>
            <a:spLocks noGrp="1"/>
          </p:cNvSpPr>
          <p:nvPr/>
        </p:nvSpPr>
        <p:spPr>
          <a:xfrm>
            <a:off x="11144250" y="2809875"/>
            <a:ext cx="571500" cy="381000"/>
          </a:xfrm>
          <a:prstGeom prst="rect">
            <a:avLst/>
          </a:prstGeom>
          <a:solidFill>
            <a:srgbClr val="B38A44"/>
          </a:solidFill>
          <a:ln w="9525">
            <a:solidFill>
              <a:srgbClr val="B38A44"/>
            </a:solidFill>
            <a:prstDash val="solid"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28E850-7067-4E4E-923A-ADA48A582E51}"/>
              </a:ext>
            </a:extLst>
          </p:cNvPr>
          <p:cNvSpPr>
            <a:spLocks noGrp="1"/>
          </p:cNvSpPr>
          <p:nvPr/>
        </p:nvSpPr>
        <p:spPr>
          <a:xfrm>
            <a:off x="666750" y="1666875"/>
            <a:ext cx="5143500" cy="3238500"/>
          </a:xfrm>
          <a:prstGeom prst="rect">
            <a:avLst/>
          </a:prstGeom>
          <a:solidFill>
            <a:srgbClr val="FBF7EE"/>
          </a:solidFill>
          <a:ln w="19050">
            <a:solidFill>
              <a:srgbClr val="702C36"/>
            </a:solidFill>
            <a:prstDash val="solid"/>
          </a:ln>
        </p:spPr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2E6923C-595C-421E-BD24-523713E6DBE0}"/>
              </a:ext>
            </a:extLst>
          </p:cNvPr>
          <p:cNvSpPr>
            <a:spLocks noGrp="1"/>
          </p:cNvSpPr>
          <p:nvPr/>
        </p:nvSpPr>
        <p:spPr>
          <a:xfrm>
            <a:off x="666750" y="1666875"/>
            <a:ext cx="5143500" cy="85725"/>
          </a:xfrm>
          <a:prstGeom prst="rect">
            <a:avLst/>
          </a:prstGeom>
          <a:solidFill>
            <a:srgbClr val="702C36"/>
          </a:solidFill>
          <a:ln w="0">
            <a:noFill/>
            <a:prstDash val="solid"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C18835F-DAFD-4852-9E95-F216E2AE1340}"/>
              </a:ext>
            </a:extLst>
          </p:cNvPr>
          <p:cNvSpPr>
            <a:spLocks noGrp="1"/>
          </p:cNvSpPr>
          <p:nvPr/>
        </p:nvSpPr>
        <p:spPr>
          <a:xfrm>
            <a:off x="933450" y="2000250"/>
            <a:ext cx="4572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1" i="0">
                <a:solidFill>
                  <a:srgbClr val="702C36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702C36"/>
                </a:solidFill>
                <a:latin typeface="Georgia"/>
                <a:ea typeface="Georgia"/>
                <a:cs typeface="Georgia"/>
              </a:rPr>
              <a:t>Технологический прорыв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11ADF24-3C97-44A1-B1AA-253EBCE2BCF8}"/>
              </a:ext>
            </a:extLst>
          </p:cNvPr>
          <p:cNvSpPr>
            <a:spLocks noGrp="1"/>
          </p:cNvSpPr>
          <p:nvPr/>
        </p:nvSpPr>
        <p:spPr>
          <a:xfrm>
            <a:off x="933450" y="2667000"/>
            <a:ext cx="4572000" cy="2047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1988" b="0" i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1988" b="0" i="0">
                <a:solidFill>
                  <a:srgbClr val="303638"/>
                </a:solidFill>
                <a:latin typeface="Arial"/>
                <a:ea typeface="Arial"/>
                <a:cs typeface="Arial"/>
              </a:rPr>
              <a:t>Изобретение паровой машины Джеймсом Уаттом в 1769 году стало ключевым моментом промышленной революции. Появление механических станков, железных дорог и пароходов радикально изменило производство и транспорт.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9D1904D-C049-4443-9A3E-0C9B13C87CFC}"/>
              </a:ext>
            </a:extLst>
          </p:cNvPr>
          <p:cNvSpPr>
            <a:spLocks noGrp="1"/>
          </p:cNvSpPr>
          <p:nvPr/>
        </p:nvSpPr>
        <p:spPr>
          <a:xfrm>
            <a:off x="6096000" y="1666875"/>
            <a:ext cx="5143500" cy="3238500"/>
          </a:xfrm>
          <a:prstGeom prst="rect">
            <a:avLst/>
          </a:prstGeom>
          <a:solidFill>
            <a:srgbClr val="FBF7EE"/>
          </a:solidFill>
          <a:ln w="19050">
            <a:solidFill>
              <a:srgbClr val="1F4034"/>
            </a:solidFill>
            <a:prstDash val="solid"/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D02AEFD-7997-4EB9-8369-4DB41F43918A}"/>
              </a:ext>
            </a:extLst>
          </p:cNvPr>
          <p:cNvSpPr>
            <a:spLocks noGrp="1"/>
          </p:cNvSpPr>
          <p:nvPr/>
        </p:nvSpPr>
        <p:spPr>
          <a:xfrm>
            <a:off x="6096000" y="1666875"/>
            <a:ext cx="5143500" cy="85725"/>
          </a:xfrm>
          <a:prstGeom prst="rect">
            <a:avLst/>
          </a:prstGeom>
          <a:solidFill>
            <a:srgbClr val="1F4034"/>
          </a:solidFill>
          <a:ln w="0">
            <a:noFill/>
            <a:prstDash val="solid"/>
          </a:ln>
        </p:spPr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BF112C9-F93D-4E0F-8B63-3202F806752E}"/>
              </a:ext>
            </a:extLst>
          </p:cNvPr>
          <p:cNvSpPr>
            <a:spLocks noGrp="1"/>
          </p:cNvSpPr>
          <p:nvPr/>
        </p:nvSpPr>
        <p:spPr>
          <a:xfrm>
            <a:off x="6362700" y="2000250"/>
            <a:ext cx="4572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1" i="0">
                <a:solidFill>
                  <a:srgbClr val="1F4034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1F4034"/>
                </a:solidFill>
                <a:latin typeface="Georgia"/>
                <a:ea typeface="Georgia"/>
                <a:cs typeface="Georgia"/>
              </a:rPr>
              <a:t>Новый экономический уклад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78DC6FB-9261-4DA8-BFFE-CBB0732B1554}"/>
              </a:ext>
            </a:extLst>
          </p:cNvPr>
          <p:cNvSpPr>
            <a:spLocks noGrp="1"/>
          </p:cNvSpPr>
          <p:nvPr/>
        </p:nvSpPr>
        <p:spPr>
          <a:xfrm>
            <a:off x="6362700" y="2667000"/>
            <a:ext cx="4572000" cy="2047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1988" b="0" i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1988" b="0" i="0">
                <a:solidFill>
                  <a:srgbClr val="303638"/>
                </a:solidFill>
                <a:latin typeface="Arial"/>
                <a:ea typeface="Arial"/>
                <a:cs typeface="Arial"/>
              </a:rPr>
              <a:t>На смену ремесленным мастерским пришли фабрики с механизированным производством. Формирование рыночной экономики и капиталистических отношений привело к накоплению капитала в руках промышленной буржуазии.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12796F1-DF0F-404F-99E4-92C2DFE2F878}"/>
              </a:ext>
            </a:extLst>
          </p:cNvPr>
          <p:cNvSpPr>
            <a:spLocks noGrp="1"/>
          </p:cNvSpPr>
          <p:nvPr/>
        </p:nvSpPr>
        <p:spPr>
          <a:xfrm>
            <a:off x="11525250" y="1666875"/>
            <a:ext cx="5143500" cy="3238500"/>
          </a:xfrm>
          <a:prstGeom prst="rect">
            <a:avLst/>
          </a:prstGeom>
          <a:solidFill>
            <a:srgbClr val="FBF7EE"/>
          </a:solidFill>
          <a:ln w="19050">
            <a:solidFill>
              <a:srgbClr val="B38A44"/>
            </a:solidFill>
            <a:prstDash val="solid"/>
          </a:ln>
        </p:spPr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21207C9-9444-4B30-9578-BAC90EACA46A}"/>
              </a:ext>
            </a:extLst>
          </p:cNvPr>
          <p:cNvSpPr>
            <a:spLocks noGrp="1"/>
          </p:cNvSpPr>
          <p:nvPr/>
        </p:nvSpPr>
        <p:spPr>
          <a:xfrm>
            <a:off x="11525250" y="1666875"/>
            <a:ext cx="5143500" cy="85725"/>
          </a:xfrm>
          <a:prstGeom prst="rect">
            <a:avLst/>
          </a:prstGeom>
          <a:solidFill>
            <a:srgbClr val="B38A44"/>
          </a:solidFill>
          <a:ln w="0">
            <a:noFill/>
            <a:prstDash val="solid"/>
          </a:ln>
        </p:spPr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F31C06E-9B95-4713-B834-F7187A8A6B02}"/>
              </a:ext>
            </a:extLst>
          </p:cNvPr>
          <p:cNvSpPr>
            <a:spLocks noGrp="1"/>
          </p:cNvSpPr>
          <p:nvPr/>
        </p:nvSpPr>
        <p:spPr>
          <a:xfrm>
            <a:off x="11791950" y="2000250"/>
            <a:ext cx="4572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1" i="0">
                <a:solidFill>
                  <a:srgbClr val="B38A44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B38A44"/>
                </a:solidFill>
                <a:latin typeface="Georgia"/>
                <a:ea typeface="Georgia"/>
                <a:cs typeface="Georgia"/>
              </a:rPr>
              <a:t>Социальные изменения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94932D1-59C1-4926-8A46-2D0896361AA8}"/>
              </a:ext>
            </a:extLst>
          </p:cNvPr>
          <p:cNvSpPr>
            <a:spLocks noGrp="1"/>
          </p:cNvSpPr>
          <p:nvPr/>
        </p:nvSpPr>
        <p:spPr>
          <a:xfrm>
            <a:off x="11791950" y="2667000"/>
            <a:ext cx="4572000" cy="2047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1988" b="0" i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1988" b="0" i="0">
                <a:solidFill>
                  <a:srgbClr val="303638"/>
                </a:solidFill>
                <a:latin typeface="Arial"/>
                <a:ea typeface="Arial"/>
                <a:cs typeface="Arial"/>
              </a:rPr>
              <a:t>Быстрый рост городов и формирование нового класса — промышленного пролетариата. Тяжелые условия труда и жизни рабочих привели к возникновению профсоюзов и первых социалистических идей.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087E939-E71D-4D7D-9D76-615721D9BEBD}"/>
              </a:ext>
            </a:extLst>
          </p:cNvPr>
          <p:cNvSpPr>
            <a:spLocks noGrp="1"/>
          </p:cNvSpPr>
          <p:nvPr/>
        </p:nvSpPr>
        <p:spPr>
          <a:xfrm>
            <a:off x="590550" y="5124450"/>
            <a:ext cx="8858250" cy="4191000"/>
          </a:xfrm>
          <a:prstGeom prst="rect">
            <a:avLst/>
          </a:prstGeom>
          <a:solidFill>
            <a:srgbClr val="FBF7EE"/>
          </a:solidFill>
          <a:ln w="19050">
            <a:solidFill>
              <a:srgbClr val="702C36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3"/>
          <a:srcRect t="13977" b="13977"/>
          <a:stretch>
            <a:fillRect/>
          </a:stretch>
        </p:blipFill>
        <p:spPr>
          <a:xfrm>
            <a:off x="685800" y="5219700"/>
            <a:ext cx="8667750" cy="4000500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B15E9D3-3AEE-4AE1-9668-880452DC095E}"/>
              </a:ext>
            </a:extLst>
          </p:cNvPr>
          <p:cNvSpPr>
            <a:spLocks noGrp="1"/>
          </p:cNvSpPr>
          <p:nvPr/>
        </p:nvSpPr>
        <p:spPr>
          <a:xfrm>
            <a:off x="685800" y="5219700"/>
            <a:ext cx="8667750" cy="4000500"/>
          </a:xfrm>
          <a:prstGeom prst="rect">
            <a:avLst/>
          </a:prstGeom>
          <a:noFill/>
          <a:ln w="19050">
            <a:solidFill>
              <a:srgbClr val="702C36"/>
            </a:solidFill>
            <a:prstDash val="solid"/>
          </a:ln>
        </p:spPr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DE21EA7-3802-43A4-9169-F62E67D43834}"/>
              </a:ext>
            </a:extLst>
          </p:cNvPr>
          <p:cNvSpPr>
            <a:spLocks noGrp="1"/>
          </p:cNvSpPr>
          <p:nvPr/>
        </p:nvSpPr>
        <p:spPr>
          <a:xfrm>
            <a:off x="9810750" y="5219700"/>
            <a:ext cx="7524750" cy="4000500"/>
          </a:xfrm>
          <a:prstGeom prst="rect">
            <a:avLst/>
          </a:prstGeom>
          <a:solidFill>
            <a:srgbClr val="132A37"/>
          </a:solidFill>
          <a:ln w="19050">
            <a:solidFill>
              <a:srgbClr val="B38A44"/>
            </a:solidFill>
            <a:prstDash val="solid"/>
          </a:ln>
        </p:spPr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4931EA17-ACB5-4CE9-BDF7-7D4175A0703D}"/>
              </a:ext>
            </a:extLst>
          </p:cNvPr>
          <p:cNvSpPr>
            <a:spLocks noGrp="1"/>
          </p:cNvSpPr>
          <p:nvPr/>
        </p:nvSpPr>
        <p:spPr>
          <a:xfrm>
            <a:off x="10191750" y="5572125"/>
            <a:ext cx="6762750" cy="3333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138" b="0" i="0">
                <a:solidFill>
                  <a:srgbClr val="FBF7EE"/>
                </a:solidFill>
                <a:latin typeface="Arial"/>
                <a:ea typeface="Arial"/>
                <a:cs typeface="Arial"/>
              </a:defRPr>
            </a:pPr>
            <a:r>
              <a:rPr sz="2138" b="0" i="0">
                <a:solidFill>
                  <a:srgbClr val="FBF7EE"/>
                </a:solidFill>
                <a:latin typeface="Arial"/>
                <a:ea typeface="Arial"/>
                <a:cs typeface="Arial"/>
              </a:rPr>
              <a:t>Индустриальная революция, начавшаяся в Великобритании во второй половине XVIII века, к середине XIX века распространилась на другие страны Европы. Она привела не только к экономическим изменениям, но и к глубокой трансформации социальной структуры, образа жизни и мировоззрения европейцев. Этот процесс заложил основы современного индустриального общества.</a:t>
            </a:r>
          </a:p>
        </p:txBody>
      </p:sp>
    </p:spTree>
    <p:extLst>
      <p:ext uri="{BB962C8B-B14F-4D97-AF65-F5344CB8AC3E}">
        <p14:creationId xmlns:p14="http://schemas.microsoft.com/office/powerpoint/2010/main" val="1690518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2C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E9CB448-2F97-4770-954B-C2A67CACAEB5}"/>
              </a:ext>
            </a:extLst>
          </p:cNvPr>
          <p:cNvSpPr>
            <a:spLocks noGrp="1"/>
          </p:cNvSpPr>
          <p:nvPr/>
        </p:nvSpPr>
        <p:spPr>
          <a:xfrm>
            <a:off x="266700" y="266700"/>
            <a:ext cx="17754600" cy="9753600"/>
          </a:xfrm>
          <a:prstGeom prst="rect">
            <a:avLst/>
          </a:prstGeom>
          <a:noFill/>
          <a:ln w="19050">
            <a:solidFill>
              <a:srgbClr val="D0B276"/>
            </a:solidFill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1F9B019-204B-4BE4-B2D4-EFF6DCA7C8FB}"/>
              </a:ext>
            </a:extLst>
          </p:cNvPr>
          <p:cNvSpPr>
            <a:spLocks noGrp="1"/>
          </p:cNvSpPr>
          <p:nvPr/>
        </p:nvSpPr>
        <p:spPr>
          <a:xfrm>
            <a:off x="666750" y="9725025"/>
            <a:ext cx="16954500" cy="19050"/>
          </a:xfrm>
          <a:prstGeom prst="rect">
            <a:avLst/>
          </a:prstGeom>
          <a:solidFill>
            <a:srgbClr val="D0B276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55A3DFA-B41C-4325-8745-B4EC42C7BDE6}"/>
              </a:ext>
            </a:extLst>
          </p:cNvPr>
          <p:cNvSpPr>
            <a:spLocks noGrp="1"/>
          </p:cNvSpPr>
          <p:nvPr/>
        </p:nvSpPr>
        <p:spPr>
          <a:xfrm>
            <a:off x="647700" y="1714500"/>
            <a:ext cx="7715250" cy="7429500"/>
          </a:xfrm>
          <a:prstGeom prst="rect">
            <a:avLst/>
          </a:prstGeom>
          <a:solidFill>
            <a:srgbClr val="E5D7BC"/>
          </a:solidFill>
          <a:ln w="19050">
            <a:solidFill>
              <a:srgbClr val="D0B276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rcRect l="12969" r="12969"/>
          <a:stretch>
            <a:fillRect/>
          </a:stretch>
        </p:blipFill>
        <p:spPr>
          <a:xfrm>
            <a:off x="742950" y="1809750"/>
            <a:ext cx="7524750" cy="7239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53820E0-F414-443C-A2B7-89D27FDDD9F5}"/>
              </a:ext>
            </a:extLst>
          </p:cNvPr>
          <p:cNvSpPr>
            <a:spLocks noGrp="1"/>
          </p:cNvSpPr>
          <p:nvPr/>
        </p:nvSpPr>
        <p:spPr>
          <a:xfrm>
            <a:off x="742950" y="1809750"/>
            <a:ext cx="7524750" cy="7239000"/>
          </a:xfrm>
          <a:prstGeom prst="rect">
            <a:avLst/>
          </a:prstGeom>
          <a:noFill/>
          <a:ln w="19050">
            <a:solidFill>
              <a:srgbClr val="D0B276"/>
            </a:solidFill>
            <a:prstDash val="solid"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BF6BBD2-7C4E-4471-B256-4EF0EE840D6E}"/>
              </a:ext>
            </a:extLst>
          </p:cNvPr>
          <p:cNvSpPr>
            <a:spLocks noGrp="1"/>
          </p:cNvSpPr>
          <p:nvPr/>
        </p:nvSpPr>
        <p:spPr>
          <a:xfrm>
            <a:off x="742950" y="523875"/>
            <a:ext cx="1657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4125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4125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Национальные движения и революции 1848 года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776C3FA-C199-4F90-8D78-EC741F1523AC}"/>
              </a:ext>
            </a:extLst>
          </p:cNvPr>
          <p:cNvSpPr>
            <a:spLocks noGrp="1"/>
          </p:cNvSpPr>
          <p:nvPr/>
        </p:nvSpPr>
        <p:spPr>
          <a:xfrm>
            <a:off x="8953500" y="1762125"/>
            <a:ext cx="78105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0" i="1">
                <a:solidFill>
                  <a:srgbClr val="D0B276"/>
                </a:solidFill>
                <a:latin typeface="Georgia"/>
                <a:ea typeface="Georgia"/>
                <a:cs typeface="Georgia"/>
              </a:defRPr>
            </a:pPr>
            <a:r>
              <a:rPr sz="2550" b="0" i="1">
                <a:solidFill>
                  <a:srgbClr val="D0B276"/>
                </a:solidFill>
                <a:latin typeface="Georgia"/>
                <a:ea typeface="Georgia"/>
                <a:cs typeface="Georgia"/>
              </a:rPr>
              <a:t>«Весна народов» — так образно назвали волну революций, охвативших Европу в 1848-1849 годах.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3801E62-931E-4D1E-B662-D25D5CF9FC75}"/>
              </a:ext>
            </a:extLst>
          </p:cNvPr>
          <p:cNvSpPr>
            <a:spLocks noGrp="1"/>
          </p:cNvSpPr>
          <p:nvPr/>
        </p:nvSpPr>
        <p:spPr>
          <a:xfrm>
            <a:off x="8953500" y="3000375"/>
            <a:ext cx="7810500" cy="1666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063" b="0" i="0">
                <a:solidFill>
                  <a:srgbClr val="FBF7EE"/>
                </a:solidFill>
                <a:latin typeface="Arial"/>
                <a:ea typeface="Arial"/>
                <a:cs typeface="Arial"/>
              </a:defRPr>
            </a:pPr>
            <a:r>
              <a:rPr sz="2063" b="0" i="0">
                <a:solidFill>
                  <a:srgbClr val="FBF7EE"/>
                </a:solidFill>
                <a:latin typeface="Arial"/>
                <a:ea typeface="Arial"/>
                <a:cs typeface="Arial"/>
              </a:rPr>
              <a:t>Середина XIX века ознаменовалась подъемом национального самосознания народов Европы. Революции 1848-1849 годов, хотя и потерпели поражение, показали силу национальных движений и стремление к демократическим преобразованиям.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DF85657-9AC2-4273-8B0A-5C976813C248}"/>
              </a:ext>
            </a:extLst>
          </p:cNvPr>
          <p:cNvSpPr>
            <a:spLocks noGrp="1"/>
          </p:cNvSpPr>
          <p:nvPr/>
        </p:nvSpPr>
        <p:spPr>
          <a:xfrm>
            <a:off x="8953500" y="4762500"/>
            <a:ext cx="7810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175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Во второй половине XIX века произошло объединение двух крупных европейских наций: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5C268AE-BEDF-40EA-8CF0-704FF1F69556}"/>
              </a:ext>
            </a:extLst>
          </p:cNvPr>
          <p:cNvSpPr>
            <a:spLocks noGrp="1"/>
          </p:cNvSpPr>
          <p:nvPr/>
        </p:nvSpPr>
        <p:spPr>
          <a:xfrm>
            <a:off x="8953500" y="5810250"/>
            <a:ext cx="78105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34" indent="-20" algn="l">
              <a:spcAft>
                <a:spcPts val="22"/>
              </a:spcAft>
              <a:buChar char="•"/>
              <a:defRPr sz="1988" b="0">
                <a:solidFill>
                  <a:srgbClr val="FBF7EE"/>
                </a:solidFill>
                <a:latin typeface="Arial"/>
                <a:ea typeface="Arial"/>
                <a:cs typeface="Arial"/>
              </a:defRPr>
            </a:pPr>
            <a:r>
              <a:rPr sz="1988" b="0">
                <a:solidFill>
                  <a:srgbClr val="FBF7EE"/>
                </a:solidFill>
                <a:latin typeface="Arial"/>
                <a:ea typeface="Arial"/>
                <a:cs typeface="Arial"/>
              </a:rPr>
              <a:t>Объединение Италии (1861-1870) под руководством Сардинского королевства, при активном участии Джузеппе Гарибальди и Камилло Кавура</a:t>
            </a:r>
          </a:p>
          <a:p>
            <a:pPr marL="34" indent="-20" algn="l">
              <a:spcAft>
                <a:spcPts val="22"/>
              </a:spcAft>
              <a:buChar char="•"/>
              <a:defRPr sz="1988" b="0">
                <a:solidFill>
                  <a:srgbClr val="FBF7EE"/>
                </a:solidFill>
                <a:latin typeface="Arial"/>
                <a:ea typeface="Arial"/>
                <a:cs typeface="Arial"/>
              </a:defRPr>
            </a:pPr>
            <a:r>
              <a:rPr sz="1988" b="0">
                <a:solidFill>
                  <a:srgbClr val="FBF7EE"/>
                </a:solidFill>
                <a:latin typeface="Arial"/>
                <a:ea typeface="Arial"/>
                <a:cs typeface="Arial"/>
              </a:rPr>
              <a:t>Объединение Германии (1864-1871) вокруг Пруссии, осуществленное «железным канцлером» Отто фон Бисмарком путем «крови и железа»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80FAA7A-BB05-40C8-865A-D8CEC593A3AD}"/>
              </a:ext>
            </a:extLst>
          </p:cNvPr>
          <p:cNvSpPr>
            <a:spLocks noGrp="1"/>
          </p:cNvSpPr>
          <p:nvPr/>
        </p:nvSpPr>
        <p:spPr>
          <a:xfrm>
            <a:off x="8763000" y="8020050"/>
            <a:ext cx="8429625" cy="1504950"/>
          </a:xfrm>
          <a:prstGeom prst="rect">
            <a:avLst/>
          </a:prstGeom>
          <a:solidFill>
            <a:srgbClr val="FBF7EE"/>
          </a:solidFill>
          <a:ln w="19050">
            <a:solidFill>
              <a:srgbClr val="D0B276"/>
            </a:solidFill>
            <a:prstDash val="solid"/>
          </a:ln>
        </p:spPr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BD7FE87-A9F5-49E8-8919-C367746BA103}"/>
              </a:ext>
            </a:extLst>
          </p:cNvPr>
          <p:cNvSpPr>
            <a:spLocks noGrp="1"/>
          </p:cNvSpPr>
          <p:nvPr/>
        </p:nvSpPr>
        <p:spPr>
          <a:xfrm>
            <a:off x="9067800" y="8248650"/>
            <a:ext cx="7810500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1988" b="1" i="0">
                <a:solidFill>
                  <a:srgbClr val="702C36"/>
                </a:solidFill>
                <a:latin typeface="Georgia"/>
                <a:ea typeface="Georgia"/>
                <a:cs typeface="Georgia"/>
              </a:defRPr>
            </a:pPr>
            <a:r>
              <a:rPr sz="1988" b="1" i="0">
                <a:solidFill>
                  <a:srgbClr val="702C36"/>
                </a:solidFill>
                <a:latin typeface="Georgia"/>
                <a:ea typeface="Georgia"/>
                <a:cs typeface="Georgia"/>
              </a:rPr>
              <a:t>Эти процессы привели к появлению на карте Европы двух новых мощных государств, что существенно изменило баланс сил на континенте.</a:t>
            </a:r>
          </a:p>
        </p:txBody>
      </p:sp>
    </p:spTree>
    <p:extLst>
      <p:ext uri="{BB962C8B-B14F-4D97-AF65-F5344CB8AC3E}">
        <p14:creationId xmlns:p14="http://schemas.microsoft.com/office/powerpoint/2010/main" val="374015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445A573-F47C-4CBA-84BB-0D7BA9CE3EB1}"/>
              </a:ext>
            </a:extLst>
          </p:cNvPr>
          <p:cNvSpPr>
            <a:spLocks noGrp="1"/>
          </p:cNvSpPr>
          <p:nvPr/>
        </p:nvSpPr>
        <p:spPr>
          <a:xfrm>
            <a:off x="266700" y="266700"/>
            <a:ext cx="17754600" cy="9753600"/>
          </a:xfrm>
          <a:prstGeom prst="rect">
            <a:avLst/>
          </a:prstGeom>
          <a:noFill/>
          <a:ln w="19050">
            <a:solidFill>
              <a:srgbClr val="132A37"/>
            </a:solidFill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0061DC0-6835-48FC-8B04-726603FD7B3B}"/>
              </a:ext>
            </a:extLst>
          </p:cNvPr>
          <p:cNvSpPr>
            <a:spLocks noGrp="1"/>
          </p:cNvSpPr>
          <p:nvPr/>
        </p:nvSpPr>
        <p:spPr>
          <a:xfrm>
            <a:off x="666750" y="9725025"/>
            <a:ext cx="16954500" cy="19050"/>
          </a:xfrm>
          <a:prstGeom prst="rect">
            <a:avLst/>
          </a:prstGeom>
          <a:solidFill>
            <a:srgbClr val="B38A44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5D74D4-EFCF-44CB-BAF9-99001061038B}"/>
              </a:ext>
            </a:extLst>
          </p:cNvPr>
          <p:cNvSpPr>
            <a:spLocks noGrp="1"/>
          </p:cNvSpPr>
          <p:nvPr/>
        </p:nvSpPr>
        <p:spPr>
          <a:xfrm>
            <a:off x="571500" y="1428750"/>
            <a:ext cx="17145000" cy="2714625"/>
          </a:xfrm>
          <a:prstGeom prst="rect">
            <a:avLst/>
          </a:prstGeom>
          <a:solidFill>
            <a:srgbClr val="FBF7EE"/>
          </a:solidFill>
          <a:ln w="19050">
            <a:solidFill>
              <a:srgbClr val="B38A4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/>
          <a:srcRect t="38764" b="38764"/>
          <a:stretch>
            <a:fillRect/>
          </a:stretch>
        </p:blipFill>
        <p:spPr>
          <a:xfrm>
            <a:off x="666750" y="1524000"/>
            <a:ext cx="16954500" cy="252412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8B158AB-13E7-483B-92EE-B480B2CF5289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6954500" cy="2524125"/>
          </a:xfrm>
          <a:prstGeom prst="rect">
            <a:avLst/>
          </a:prstGeom>
          <a:noFill/>
          <a:ln w="19050">
            <a:solidFill>
              <a:srgbClr val="B38A44"/>
            </a:solidFill>
            <a:prstDash val="solid"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61FE42-843A-4423-8D4F-194F3EC80F29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6954500" cy="2524125"/>
          </a:xfrm>
          <a:prstGeom prst="rect">
            <a:avLst/>
          </a:prstGeom>
          <a:solidFill>
            <a:srgbClr val="132A37">
              <a:alpha val="18000"/>
            </a:srgbClr>
          </a:solidFill>
          <a:ln w="0">
            <a:noFill/>
            <a:prstDash val="solid"/>
          </a:ln>
        </p:spPr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2F11989-109D-40D2-A1F8-1EF5471429A5}"/>
              </a:ext>
            </a:extLst>
          </p:cNvPr>
          <p:cNvSpPr>
            <a:spLocks noGrp="1"/>
          </p:cNvSpPr>
          <p:nvPr/>
        </p:nvSpPr>
        <p:spPr>
          <a:xfrm>
            <a:off x="666750" y="476250"/>
            <a:ext cx="16954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4200" b="1" i="0">
                <a:solidFill>
                  <a:srgbClr val="132A37"/>
                </a:solidFill>
                <a:latin typeface="Georgia"/>
                <a:ea typeface="Georgia"/>
                <a:cs typeface="Georgia"/>
              </a:defRPr>
            </a:pPr>
            <a:r>
              <a:rPr sz="4200" b="1" i="0">
                <a:solidFill>
                  <a:srgbClr val="132A37"/>
                </a:solidFill>
                <a:latin typeface="Georgia"/>
                <a:ea typeface="Georgia"/>
                <a:cs typeface="Georgia"/>
              </a:rPr>
              <a:t>Итоги эпохи Нового времени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554CE1E-03D0-4602-9856-BBB6375CF635}"/>
              </a:ext>
            </a:extLst>
          </p:cNvPr>
          <p:cNvSpPr>
            <a:spLocks noGrp="1"/>
          </p:cNvSpPr>
          <p:nvPr/>
        </p:nvSpPr>
        <p:spPr>
          <a:xfrm>
            <a:off x="666750" y="4476750"/>
            <a:ext cx="952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5850" b="1" i="0">
                <a:solidFill>
                  <a:srgbClr val="702C36"/>
                </a:solidFill>
                <a:latin typeface="Georgia"/>
                <a:ea typeface="Georgia"/>
                <a:cs typeface="Georgia"/>
              </a:defRPr>
            </a:pPr>
            <a:r>
              <a:rPr sz="5850" b="1" i="0">
                <a:solidFill>
                  <a:srgbClr val="702C36"/>
                </a:solidFill>
                <a:latin typeface="Georgia"/>
                <a:ea typeface="Georgia"/>
                <a:cs typeface="Georgia"/>
              </a:rPr>
              <a:t>1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5D27CEA-F3B8-45C9-90A8-DE8CDB29A465}"/>
              </a:ext>
            </a:extLst>
          </p:cNvPr>
          <p:cNvSpPr>
            <a:spLocks noGrp="1"/>
          </p:cNvSpPr>
          <p:nvPr/>
        </p:nvSpPr>
        <p:spPr>
          <a:xfrm>
            <a:off x="1762125" y="4591050"/>
            <a:ext cx="40957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1" i="0">
                <a:solidFill>
                  <a:srgbClr val="702C36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702C36"/>
                </a:solidFill>
                <a:latin typeface="Georgia"/>
                <a:ea typeface="Georgia"/>
                <a:cs typeface="Georgia"/>
              </a:rPr>
              <a:t>Политическая трансформация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B8B029F-97D6-433E-A225-11887F73D7F5}"/>
              </a:ext>
            </a:extLst>
          </p:cNvPr>
          <p:cNvSpPr>
            <a:spLocks noGrp="1"/>
          </p:cNvSpPr>
          <p:nvPr/>
        </p:nvSpPr>
        <p:spPr>
          <a:xfrm>
            <a:off x="666750" y="5505450"/>
            <a:ext cx="5143500" cy="38100"/>
          </a:xfrm>
          <a:prstGeom prst="rect">
            <a:avLst/>
          </a:prstGeom>
          <a:solidFill>
            <a:srgbClr val="702C36"/>
          </a:solidFill>
          <a:ln w="0">
            <a:noFill/>
            <a:prstDash val="solid"/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8E9CF09-55EE-4A93-8FB2-BAD82121231B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5143500" cy="3238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025" b="0" i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2025" b="0" i="0">
                <a:solidFill>
                  <a:srgbClr val="303638"/>
                </a:solidFill>
                <a:latin typeface="Arial"/>
                <a:ea typeface="Arial"/>
                <a:cs typeface="Arial"/>
              </a:rPr>
              <a:t>Европа прошла путь от феодальной раздробленности через абсолютные монархии к национальным государствам и началу демократизации. Революции и войны изменили политическую карту континента, создав основу для современной системы международных отношений.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5F904DE-7070-459E-BF68-389B34159D58}"/>
              </a:ext>
            </a:extLst>
          </p:cNvPr>
          <p:cNvSpPr>
            <a:spLocks noGrp="1"/>
          </p:cNvSpPr>
          <p:nvPr/>
        </p:nvSpPr>
        <p:spPr>
          <a:xfrm>
            <a:off x="6477000" y="4476750"/>
            <a:ext cx="952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5850" b="1" i="0">
                <a:solidFill>
                  <a:srgbClr val="1F4034"/>
                </a:solidFill>
                <a:latin typeface="Georgia"/>
                <a:ea typeface="Georgia"/>
                <a:cs typeface="Georgia"/>
              </a:defRPr>
            </a:pPr>
            <a:r>
              <a:rPr sz="5850" b="1" i="0">
                <a:solidFill>
                  <a:srgbClr val="1F4034"/>
                </a:solidFill>
                <a:latin typeface="Georgia"/>
                <a:ea typeface="Georgia"/>
                <a:cs typeface="Georgia"/>
              </a:rPr>
              <a:t>2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5EF3D4-CD89-412C-AEAF-DCE7064FF222}"/>
              </a:ext>
            </a:extLst>
          </p:cNvPr>
          <p:cNvSpPr>
            <a:spLocks noGrp="1"/>
          </p:cNvSpPr>
          <p:nvPr/>
        </p:nvSpPr>
        <p:spPr>
          <a:xfrm>
            <a:off x="7572375" y="4591050"/>
            <a:ext cx="40957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1" i="0">
                <a:solidFill>
                  <a:srgbClr val="1F4034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1F4034"/>
                </a:solidFill>
                <a:latin typeface="Georgia"/>
                <a:ea typeface="Georgia"/>
                <a:cs typeface="Georgia"/>
              </a:rPr>
              <a:t>Экономическая революция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6039505-3A8F-4B22-A9DA-89A7B118B7A5}"/>
              </a:ext>
            </a:extLst>
          </p:cNvPr>
          <p:cNvSpPr>
            <a:spLocks noGrp="1"/>
          </p:cNvSpPr>
          <p:nvPr/>
        </p:nvSpPr>
        <p:spPr>
          <a:xfrm>
            <a:off x="6477000" y="5505450"/>
            <a:ext cx="5143500" cy="38100"/>
          </a:xfrm>
          <a:prstGeom prst="rect">
            <a:avLst/>
          </a:prstGeom>
          <a:solidFill>
            <a:srgbClr val="1F4034"/>
          </a:solidFill>
          <a:ln w="0">
            <a:noFill/>
            <a:prstDash val="solid"/>
          </a:ln>
        </p:spPr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8C969D6-91A6-4E78-8015-023FB16B096E}"/>
              </a:ext>
            </a:extLst>
          </p:cNvPr>
          <p:cNvSpPr>
            <a:spLocks noGrp="1"/>
          </p:cNvSpPr>
          <p:nvPr/>
        </p:nvSpPr>
        <p:spPr>
          <a:xfrm>
            <a:off x="6477000" y="5810250"/>
            <a:ext cx="5143500" cy="3238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025" b="0" i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2025" b="0" i="0">
                <a:solidFill>
                  <a:srgbClr val="303638"/>
                </a:solidFill>
                <a:latin typeface="Arial"/>
                <a:ea typeface="Arial"/>
                <a:cs typeface="Arial"/>
              </a:rPr>
              <a:t>Индустриализация преобразила экономический уклад, создав основы современного капитализма. Европа стала мировым промышленным центром, что обеспечило ей глобальное доминирование в XIX веке и позволило сформировать обширные колониальные империи.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C9B8D4F-F97E-424A-89F2-077F24300D41}"/>
              </a:ext>
            </a:extLst>
          </p:cNvPr>
          <p:cNvSpPr>
            <a:spLocks noGrp="1"/>
          </p:cNvSpPr>
          <p:nvPr/>
        </p:nvSpPr>
        <p:spPr>
          <a:xfrm>
            <a:off x="12287250" y="4476750"/>
            <a:ext cx="952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5850" b="1" i="0">
                <a:solidFill>
                  <a:srgbClr val="B38A44"/>
                </a:solidFill>
                <a:latin typeface="Georgia"/>
                <a:ea typeface="Georgia"/>
                <a:cs typeface="Georgia"/>
              </a:defRPr>
            </a:pPr>
            <a:r>
              <a:rPr sz="5850" b="1" i="0">
                <a:solidFill>
                  <a:srgbClr val="B38A44"/>
                </a:solidFill>
                <a:latin typeface="Georgia"/>
                <a:ea typeface="Georgia"/>
                <a:cs typeface="Georgia"/>
              </a:rPr>
              <a:t>3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C269136-149F-45EE-A144-F707E6668F8F}"/>
              </a:ext>
            </a:extLst>
          </p:cNvPr>
          <p:cNvSpPr>
            <a:spLocks noGrp="1"/>
          </p:cNvSpPr>
          <p:nvPr/>
        </p:nvSpPr>
        <p:spPr>
          <a:xfrm>
            <a:off x="13382625" y="4591050"/>
            <a:ext cx="40957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1" i="0">
                <a:solidFill>
                  <a:srgbClr val="B38A44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B38A44"/>
                </a:solidFill>
                <a:latin typeface="Georgia"/>
                <a:ea typeface="Georgia"/>
                <a:cs typeface="Georgia"/>
              </a:rPr>
              <a:t>Культурный переворот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2064C4C-0EA8-4BFA-9216-0A1A0A050DAA}"/>
              </a:ext>
            </a:extLst>
          </p:cNvPr>
          <p:cNvSpPr>
            <a:spLocks noGrp="1"/>
          </p:cNvSpPr>
          <p:nvPr/>
        </p:nvSpPr>
        <p:spPr>
          <a:xfrm>
            <a:off x="12287250" y="5505450"/>
            <a:ext cx="5143500" cy="38100"/>
          </a:xfrm>
          <a:prstGeom prst="rect">
            <a:avLst/>
          </a:prstGeom>
          <a:solidFill>
            <a:srgbClr val="B38A44"/>
          </a:solidFill>
          <a:ln w="0">
            <a:noFill/>
            <a:prstDash val="solid"/>
          </a:ln>
        </p:spPr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9E7C20F-9D37-4B70-AEC8-7FFFF8D51262}"/>
              </a:ext>
            </a:extLst>
          </p:cNvPr>
          <p:cNvSpPr>
            <a:spLocks noGrp="1"/>
          </p:cNvSpPr>
          <p:nvPr/>
        </p:nvSpPr>
        <p:spPr>
          <a:xfrm>
            <a:off x="12287250" y="5810250"/>
            <a:ext cx="5143500" cy="3238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025" b="0" i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2025" b="0" i="0">
                <a:solidFill>
                  <a:srgbClr val="303638"/>
                </a:solidFill>
                <a:latin typeface="Arial"/>
                <a:ea typeface="Arial"/>
                <a:cs typeface="Arial"/>
              </a:rPr>
              <a:t>Секуляризация мышления, развитие науки и распространение образования коренным образом изменили мировоззрение европейцев. Идеи Возрождения, Просвещения и романтизма сформировали новое понимание человека и его места в мире, создав культурные основы современной цивилизации.</a:t>
            </a:r>
          </a:p>
        </p:txBody>
      </p:sp>
    </p:spTree>
    <p:extLst>
      <p:ext uri="{BB962C8B-B14F-4D97-AF65-F5344CB8AC3E}">
        <p14:creationId xmlns:p14="http://schemas.microsoft.com/office/powerpoint/2010/main" val="1353522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A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rcRect t="10912" b="1091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47FE5F5-EFFB-4B11-A0A8-25C982D7AF2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3EAD8">
              <a:alpha val="86000"/>
            </a:srgbClr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C23FC84-5ACA-4D08-909F-606D9DC11602}"/>
              </a:ext>
            </a:extLst>
          </p:cNvPr>
          <p:cNvSpPr>
            <a:spLocks noGrp="1"/>
          </p:cNvSpPr>
          <p:nvPr/>
        </p:nvSpPr>
        <p:spPr>
          <a:xfrm>
            <a:off x="381000" y="381000"/>
            <a:ext cx="17526000" cy="9525000"/>
          </a:xfrm>
          <a:prstGeom prst="rect">
            <a:avLst/>
          </a:prstGeom>
          <a:noFill/>
          <a:ln w="19050">
            <a:solidFill>
              <a:srgbClr val="B38A44"/>
            </a:solidFill>
            <a:prstDash val="solid"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897EB72-767A-4AFF-9C11-273359064802}"/>
              </a:ext>
            </a:extLst>
          </p:cNvPr>
          <p:cNvSpPr>
            <a:spLocks noGrp="1"/>
          </p:cNvSpPr>
          <p:nvPr/>
        </p:nvSpPr>
        <p:spPr>
          <a:xfrm>
            <a:off x="666750" y="476250"/>
            <a:ext cx="167640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4200" b="1" i="0">
                <a:solidFill>
                  <a:srgbClr val="132A37"/>
                </a:solidFill>
                <a:latin typeface="Georgia"/>
                <a:ea typeface="Georgia"/>
                <a:cs typeface="Georgia"/>
              </a:defRPr>
            </a:pPr>
            <a:r>
              <a:rPr sz="4200" b="1" i="0">
                <a:solidFill>
                  <a:srgbClr val="132A37"/>
                </a:solidFill>
                <a:latin typeface="Georgia"/>
                <a:ea typeface="Georgia"/>
                <a:cs typeface="Georgia"/>
              </a:rPr>
              <a:t>Наследие Нового времени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5553A3B-4AD9-4D02-8639-E09B892F2DBF}"/>
              </a:ext>
            </a:extLst>
          </p:cNvPr>
          <p:cNvSpPr>
            <a:spLocks noGrp="1"/>
          </p:cNvSpPr>
          <p:nvPr/>
        </p:nvSpPr>
        <p:spPr>
          <a:xfrm>
            <a:off x="666750" y="1571625"/>
            <a:ext cx="7810500" cy="7715250"/>
          </a:xfrm>
          <a:prstGeom prst="rect">
            <a:avLst/>
          </a:prstGeom>
          <a:solidFill>
            <a:srgbClr val="FBF7EE">
              <a:alpha val="95000"/>
            </a:srgbClr>
          </a:solidFill>
          <a:ln w="19050">
            <a:solidFill>
              <a:srgbClr val="1F4034"/>
            </a:solidFill>
            <a:prstDash val="solid"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B03BB92-FA46-4BCC-AF08-9A86407A8A7E}"/>
              </a:ext>
            </a:extLst>
          </p:cNvPr>
          <p:cNvSpPr>
            <a:spLocks noGrp="1"/>
          </p:cNvSpPr>
          <p:nvPr/>
        </p:nvSpPr>
        <p:spPr>
          <a:xfrm>
            <a:off x="9144000" y="1571625"/>
            <a:ext cx="8477250" cy="7715250"/>
          </a:xfrm>
          <a:prstGeom prst="rect">
            <a:avLst/>
          </a:prstGeom>
          <a:solidFill>
            <a:srgbClr val="132A37">
              <a:alpha val="96000"/>
            </a:srgbClr>
          </a:solidFill>
          <a:ln w="19050">
            <a:solidFill>
              <a:srgbClr val="B38A44"/>
            </a:solidFill>
            <a:prstDash val="solid"/>
          </a:ln>
        </p:spPr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978574E-0744-41A0-BEF2-EE31CEA71EB6}"/>
              </a:ext>
            </a:extLst>
          </p:cNvPr>
          <p:cNvSpPr>
            <a:spLocks noGrp="1"/>
          </p:cNvSpPr>
          <p:nvPr/>
        </p:nvSpPr>
        <p:spPr>
          <a:xfrm>
            <a:off x="1047750" y="2000250"/>
            <a:ext cx="6953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1" i="0">
                <a:solidFill>
                  <a:srgbClr val="1F4034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1F4034"/>
                </a:solidFill>
                <a:latin typeface="Georgia"/>
                <a:ea typeface="Georgia"/>
                <a:cs typeface="Georgia"/>
              </a:rPr>
              <a:t>Долговременное влияние: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742EEAE-44C7-4539-B951-0449AAD58BE0}"/>
              </a:ext>
            </a:extLst>
          </p:cNvPr>
          <p:cNvSpPr>
            <a:spLocks noGrp="1"/>
          </p:cNvSpPr>
          <p:nvPr/>
        </p:nvSpPr>
        <p:spPr>
          <a:xfrm>
            <a:off x="1047750" y="2714625"/>
            <a:ext cx="6953250" cy="2857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063" b="0" i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2063" b="0" i="0">
                <a:solidFill>
                  <a:srgbClr val="303638"/>
                </a:solidFill>
                <a:latin typeface="Arial"/>
                <a:ea typeface="Arial"/>
                <a:cs typeface="Arial"/>
              </a:rPr>
              <a:t>Процессы, начавшиеся в Новое время, определили ход мировой истории на столетия вперед. Капитализм, национальные государства, правовые системы, научно-технический прогресс, демократические институты — все это результаты глубоких трансформаций данного периода.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EAEF9E1-C98D-46F6-BB43-7A107647DE4C}"/>
              </a:ext>
            </a:extLst>
          </p:cNvPr>
          <p:cNvSpPr>
            <a:spLocks noGrp="1"/>
          </p:cNvSpPr>
          <p:nvPr/>
        </p:nvSpPr>
        <p:spPr>
          <a:xfrm>
            <a:off x="1047750" y="5810250"/>
            <a:ext cx="2857500" cy="38100"/>
          </a:xfrm>
          <a:prstGeom prst="rect">
            <a:avLst/>
          </a:prstGeom>
          <a:solidFill>
            <a:srgbClr val="702C36"/>
          </a:solidFill>
          <a:ln w="0">
            <a:noFill/>
            <a:prstDash val="solid"/>
          </a:ln>
        </p:spPr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1A7D1EE-DF82-410E-BE78-EEEAE7138A8F}"/>
              </a:ext>
            </a:extLst>
          </p:cNvPr>
          <p:cNvSpPr>
            <a:spLocks noGrp="1"/>
          </p:cNvSpPr>
          <p:nvPr/>
        </p:nvSpPr>
        <p:spPr>
          <a:xfrm>
            <a:off x="1047750" y="6191250"/>
            <a:ext cx="6953250" cy="2571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063" b="0" i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2063" b="0" i="0">
                <a:solidFill>
                  <a:srgbClr val="303638"/>
                </a:solidFill>
                <a:latin typeface="Arial"/>
                <a:ea typeface="Arial"/>
                <a:cs typeface="Arial"/>
              </a:rPr>
              <a:t>Европейские модели развития распространились по всему миру, хотя часто адаптировались к местным условиям и традициям. Колониализм, несмотря на все свои негативные аспекты, способствовал глобализации и распространению европейских институтов и идей.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D1CB01D-28C1-4BA8-913D-3AD22DC3BAC7}"/>
              </a:ext>
            </a:extLst>
          </p:cNvPr>
          <p:cNvSpPr>
            <a:spLocks noGrp="1"/>
          </p:cNvSpPr>
          <p:nvPr/>
        </p:nvSpPr>
        <p:spPr>
          <a:xfrm>
            <a:off x="9572625" y="2000250"/>
            <a:ext cx="7524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1" i="0">
                <a:solidFill>
                  <a:srgbClr val="D0B276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D0B276"/>
                </a:solidFill>
                <a:latin typeface="Georgia"/>
                <a:ea typeface="Georgia"/>
                <a:cs typeface="Georgia"/>
              </a:rPr>
              <a:t>Вопросы для обсуждения: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D8AF927-2CE4-4C0E-A40D-BC5D531FDACB}"/>
              </a:ext>
            </a:extLst>
          </p:cNvPr>
          <p:cNvSpPr>
            <a:spLocks noGrp="1"/>
          </p:cNvSpPr>
          <p:nvPr/>
        </p:nvSpPr>
        <p:spPr>
          <a:xfrm>
            <a:off x="9572625" y="2809875"/>
            <a:ext cx="7477125" cy="5715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34" indent="-20" algn="l">
              <a:spcAft>
                <a:spcPts val="30"/>
              </a:spcAft>
              <a:buChar char="•"/>
              <a:defRPr sz="2025" b="0">
                <a:solidFill>
                  <a:srgbClr val="FBF7EE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FBF7EE"/>
                </a:solidFill>
                <a:latin typeface="Arial"/>
                <a:ea typeface="Arial"/>
                <a:cs typeface="Arial"/>
              </a:rPr>
              <a:t>Какие идеи и изобретения Нового времени оказали наибольшее влияние на современный мир?</a:t>
            </a:r>
          </a:p>
          <a:p>
            <a:pPr marL="34" indent="-20" algn="l">
              <a:spcAft>
                <a:spcPts val="30"/>
              </a:spcAft>
              <a:buChar char="•"/>
              <a:defRPr sz="2025" b="0">
                <a:solidFill>
                  <a:srgbClr val="FBF7EE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FBF7EE"/>
                </a:solidFill>
                <a:latin typeface="Arial"/>
                <a:ea typeface="Arial"/>
                <a:cs typeface="Arial"/>
              </a:rPr>
              <a:t>Как соотносятся концепции прав человека XVIII века с современными представлениями?</a:t>
            </a:r>
          </a:p>
          <a:p>
            <a:pPr marL="34" indent="-20" algn="l">
              <a:spcAft>
                <a:spcPts val="30"/>
              </a:spcAft>
              <a:buChar char="•"/>
              <a:defRPr sz="2025" b="0">
                <a:solidFill>
                  <a:srgbClr val="FBF7EE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FBF7EE"/>
                </a:solidFill>
                <a:latin typeface="Arial"/>
                <a:ea typeface="Arial"/>
                <a:cs typeface="Arial"/>
              </a:rPr>
              <a:t>Можно ли считать индустриальную революцию завершенной, или мы наблюдаем ее продолжение?</a:t>
            </a:r>
          </a:p>
          <a:p>
            <a:pPr marL="34" indent="-20" algn="l">
              <a:spcAft>
                <a:spcPts val="30"/>
              </a:spcAft>
              <a:buChar char="•"/>
              <a:defRPr sz="2025" b="0">
                <a:solidFill>
                  <a:srgbClr val="FBF7EE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FBF7EE"/>
                </a:solidFill>
                <a:latin typeface="Arial"/>
                <a:ea typeface="Arial"/>
                <a:cs typeface="Arial"/>
              </a:rPr>
              <a:t>Какие уроки из истории Нового времени мы можем извлечь для решения современных проблем?</a:t>
            </a:r>
          </a:p>
        </p:txBody>
      </p:sp>
    </p:spTree>
    <p:extLst>
      <p:ext uri="{BB962C8B-B14F-4D97-AF65-F5344CB8AC3E}">
        <p14:creationId xmlns:p14="http://schemas.microsoft.com/office/powerpoint/2010/main" val="182517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A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8FB364E-DD6E-490C-9DE9-0720FEEA6BD6}"/>
              </a:ext>
            </a:extLst>
          </p:cNvPr>
          <p:cNvSpPr>
            <a:spLocks noGrp="1"/>
          </p:cNvSpPr>
          <p:nvPr/>
        </p:nvSpPr>
        <p:spPr>
          <a:xfrm>
            <a:off x="266700" y="266700"/>
            <a:ext cx="17754600" cy="9753600"/>
          </a:xfrm>
          <a:prstGeom prst="rect">
            <a:avLst/>
          </a:prstGeom>
          <a:noFill/>
          <a:ln w="19050">
            <a:solidFill>
              <a:srgbClr val="B38A44"/>
            </a:solidFill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2BCA14-6646-4B67-BD88-4012495DE86E}"/>
              </a:ext>
            </a:extLst>
          </p:cNvPr>
          <p:cNvSpPr>
            <a:spLocks noGrp="1"/>
          </p:cNvSpPr>
          <p:nvPr/>
        </p:nvSpPr>
        <p:spPr>
          <a:xfrm>
            <a:off x="666750" y="9725025"/>
            <a:ext cx="16954500" cy="19050"/>
          </a:xfrm>
          <a:prstGeom prst="rect">
            <a:avLst/>
          </a:prstGeom>
          <a:solidFill>
            <a:srgbClr val="B38A44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DAADFB4-27B0-410B-A04B-40F97171ECDA}"/>
              </a:ext>
            </a:extLst>
          </p:cNvPr>
          <p:cNvSpPr>
            <a:spLocks noGrp="1"/>
          </p:cNvSpPr>
          <p:nvPr/>
        </p:nvSpPr>
        <p:spPr>
          <a:xfrm>
            <a:off x="647700" y="2143125"/>
            <a:ext cx="8477250" cy="6762750"/>
          </a:xfrm>
          <a:prstGeom prst="rect">
            <a:avLst/>
          </a:prstGeom>
          <a:solidFill>
            <a:srgbClr val="FBF7EE"/>
          </a:solidFill>
          <a:ln w="19050">
            <a:solidFill>
              <a:srgbClr val="B38A4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rcRect l="12476" r="12476"/>
          <a:stretch>
            <a:fillRect/>
          </a:stretch>
        </p:blipFill>
        <p:spPr>
          <a:xfrm>
            <a:off x="742950" y="2238375"/>
            <a:ext cx="8286750" cy="657225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71235AD-F51C-46BB-A7D1-1620737B98AD}"/>
              </a:ext>
            </a:extLst>
          </p:cNvPr>
          <p:cNvSpPr>
            <a:spLocks noGrp="1"/>
          </p:cNvSpPr>
          <p:nvPr/>
        </p:nvSpPr>
        <p:spPr>
          <a:xfrm>
            <a:off x="742950" y="2238375"/>
            <a:ext cx="8286750" cy="6572250"/>
          </a:xfrm>
          <a:prstGeom prst="rect">
            <a:avLst/>
          </a:prstGeom>
          <a:noFill/>
          <a:ln w="19050">
            <a:solidFill>
              <a:srgbClr val="B38A44"/>
            </a:solidFill>
            <a:prstDash val="solid"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4D97398-299B-4E74-8352-5ECB2F602387}"/>
              </a:ext>
            </a:extLst>
          </p:cNvPr>
          <p:cNvSpPr>
            <a:spLocks noGrp="1"/>
          </p:cNvSpPr>
          <p:nvPr/>
        </p:nvSpPr>
        <p:spPr>
          <a:xfrm>
            <a:off x="742950" y="685800"/>
            <a:ext cx="16764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4650" b="1" i="0">
                <a:solidFill>
                  <a:srgbClr val="132A37"/>
                </a:solidFill>
                <a:latin typeface="Georgia"/>
                <a:ea typeface="Georgia"/>
                <a:cs typeface="Georgia"/>
              </a:defRPr>
            </a:pPr>
            <a:r>
              <a:rPr sz="4650" b="1" i="0">
                <a:solidFill>
                  <a:srgbClr val="132A37"/>
                </a:solidFill>
                <a:latin typeface="Georgia"/>
                <a:ea typeface="Georgia"/>
                <a:cs typeface="Georgia"/>
              </a:rPr>
              <a:t>Глава 1: Начало Нового времени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3597C57-7BA4-4FF8-8147-242123B3629D}"/>
              </a:ext>
            </a:extLst>
          </p:cNvPr>
          <p:cNvSpPr>
            <a:spLocks noGrp="1"/>
          </p:cNvSpPr>
          <p:nvPr/>
        </p:nvSpPr>
        <p:spPr>
          <a:xfrm>
            <a:off x="9858375" y="2000250"/>
            <a:ext cx="1619250" cy="47625"/>
          </a:xfrm>
          <a:prstGeom prst="rect">
            <a:avLst/>
          </a:prstGeom>
          <a:solidFill>
            <a:srgbClr val="702C36"/>
          </a:solidFill>
          <a:ln w="0">
            <a:noFill/>
            <a:prstDash val="solid"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3E51AA0-E235-4CCF-8AE6-FF7AC055E602}"/>
              </a:ext>
            </a:extLst>
          </p:cNvPr>
          <p:cNvSpPr>
            <a:spLocks noGrp="1"/>
          </p:cNvSpPr>
          <p:nvPr/>
        </p:nvSpPr>
        <p:spPr>
          <a:xfrm>
            <a:off x="9858375" y="2266950"/>
            <a:ext cx="74295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325" b="0" i="1">
                <a:solidFill>
                  <a:srgbClr val="1F4034"/>
                </a:solidFill>
                <a:latin typeface="Georgia"/>
                <a:ea typeface="Georgia"/>
                <a:cs typeface="Georgia"/>
              </a:defRPr>
            </a:pPr>
            <a:r>
              <a:rPr sz="2325" b="0" i="1">
                <a:solidFill>
                  <a:srgbClr val="1F4034"/>
                </a:solidFill>
                <a:latin typeface="Georgia"/>
                <a:ea typeface="Georgia"/>
                <a:cs typeface="Georgia"/>
              </a:rPr>
              <a:t>Новое время ознаменовало радикальный переход от средневековых устоев к совершенно иному мировоззрению. В XV-XVI веках Европа начала выходить из тени Средневековья, переживая небывалый подъем во всех сферах жизни.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961FBE6-5309-429C-B06B-33BA2444E144}"/>
              </a:ext>
            </a:extLst>
          </p:cNvPr>
          <p:cNvSpPr>
            <a:spLocks noGrp="1"/>
          </p:cNvSpPr>
          <p:nvPr/>
        </p:nvSpPr>
        <p:spPr>
          <a:xfrm>
            <a:off x="9858375" y="4095750"/>
            <a:ext cx="74295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175" b="0" i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2175" b="0" i="0">
                <a:solidFill>
                  <a:srgbClr val="303638"/>
                </a:solidFill>
                <a:latin typeface="Arial"/>
                <a:ea typeface="Arial"/>
                <a:cs typeface="Arial"/>
              </a:rPr>
              <a:t>Возрождение городов принесло с собой расцвет торговли. Средневековые города-крепости превратились в динамичные центры ремесла, банковского дела и международного обмена. Особенно выделялись итальянские города-государства — Венеция, Флоренция, Генуя — контролирующие торговлю со странами Востока.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0674A5A-E837-4198-9FA4-C01A50CD0BCB}"/>
              </a:ext>
            </a:extLst>
          </p:cNvPr>
          <p:cNvSpPr>
            <a:spLocks noGrp="1"/>
          </p:cNvSpPr>
          <p:nvPr/>
        </p:nvSpPr>
        <p:spPr>
          <a:xfrm>
            <a:off x="9858375" y="6591300"/>
            <a:ext cx="7429500" cy="2714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138" b="0" i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2138" b="0" i="0">
                <a:solidFill>
                  <a:srgbClr val="303638"/>
                </a:solidFill>
                <a:latin typeface="Arial"/>
                <a:ea typeface="Arial"/>
                <a:cs typeface="Arial"/>
              </a:rPr>
              <a:t>Самой революционной стала трансформация мышления: человек перестал восприниматься как греховное создание, покорно ожидающее спасения. Гуманизм поставил в центр мироздания человека с его потребностями, чувствами и стремлениями. Секуляризация постепенно отделяла мирские дела от церковного влияния, что заложило основы для современной европейской культуры и науки.</a:t>
            </a:r>
          </a:p>
        </p:txBody>
      </p:sp>
    </p:spTree>
    <p:extLst>
      <p:ext uri="{BB962C8B-B14F-4D97-AF65-F5344CB8AC3E}">
        <p14:creationId xmlns:p14="http://schemas.microsoft.com/office/powerpoint/2010/main" val="687012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AF8F7A9-B12C-4955-9BD1-4996E5B481E4}"/>
              </a:ext>
            </a:extLst>
          </p:cNvPr>
          <p:cNvSpPr>
            <a:spLocks noGrp="1"/>
          </p:cNvSpPr>
          <p:nvPr/>
        </p:nvSpPr>
        <p:spPr>
          <a:xfrm>
            <a:off x="266700" y="266700"/>
            <a:ext cx="17754600" cy="9753600"/>
          </a:xfrm>
          <a:prstGeom prst="rect">
            <a:avLst/>
          </a:prstGeom>
          <a:noFill/>
          <a:ln w="19050">
            <a:solidFill>
              <a:srgbClr val="1F4034"/>
            </a:solidFill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872735-41B9-4497-9E63-60ED35BC12F3}"/>
              </a:ext>
            </a:extLst>
          </p:cNvPr>
          <p:cNvSpPr>
            <a:spLocks noGrp="1"/>
          </p:cNvSpPr>
          <p:nvPr/>
        </p:nvSpPr>
        <p:spPr>
          <a:xfrm>
            <a:off x="666750" y="9725025"/>
            <a:ext cx="16954500" cy="19050"/>
          </a:xfrm>
          <a:prstGeom prst="rect">
            <a:avLst/>
          </a:prstGeom>
          <a:solidFill>
            <a:srgbClr val="B38A44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FF274B6-9812-458F-9021-C3DE344617A3}"/>
              </a:ext>
            </a:extLst>
          </p:cNvPr>
          <p:cNvSpPr>
            <a:spLocks noGrp="1"/>
          </p:cNvSpPr>
          <p:nvPr/>
        </p:nvSpPr>
        <p:spPr>
          <a:xfrm>
            <a:off x="742950" y="1857375"/>
            <a:ext cx="6572250" cy="7429500"/>
          </a:xfrm>
          <a:prstGeom prst="rect">
            <a:avLst/>
          </a:prstGeom>
          <a:solidFill>
            <a:srgbClr val="FBF7EE"/>
          </a:solidFill>
          <a:ln w="19050">
            <a:solidFill>
              <a:srgbClr val="1F403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417103" y="1952625"/>
            <a:ext cx="5223945" cy="7239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71C7F6A-9B58-46C7-9398-3A570B7B6771}"/>
              </a:ext>
            </a:extLst>
          </p:cNvPr>
          <p:cNvSpPr>
            <a:spLocks noGrp="1"/>
          </p:cNvSpPr>
          <p:nvPr/>
        </p:nvSpPr>
        <p:spPr>
          <a:xfrm>
            <a:off x="838200" y="1952625"/>
            <a:ext cx="6381750" cy="7239000"/>
          </a:xfrm>
          <a:prstGeom prst="rect">
            <a:avLst/>
          </a:prstGeom>
          <a:noFill/>
          <a:ln w="19050">
            <a:solidFill>
              <a:srgbClr val="1F4034"/>
            </a:solidFill>
            <a:prstDash val="solid"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F9626E2-1F33-40FD-9218-049C116DA398}"/>
              </a:ext>
            </a:extLst>
          </p:cNvPr>
          <p:cNvSpPr>
            <a:spLocks noGrp="1"/>
          </p:cNvSpPr>
          <p:nvPr/>
        </p:nvSpPr>
        <p:spPr>
          <a:xfrm>
            <a:off x="762000" y="571500"/>
            <a:ext cx="16192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4350" b="1" i="0">
                <a:solidFill>
                  <a:srgbClr val="132A37"/>
                </a:solidFill>
                <a:latin typeface="Georgia"/>
                <a:ea typeface="Georgia"/>
                <a:cs typeface="Georgia"/>
              </a:defRPr>
            </a:pPr>
            <a:r>
              <a:rPr sz="4350" b="1" i="0">
                <a:solidFill>
                  <a:srgbClr val="132A37"/>
                </a:solidFill>
                <a:latin typeface="Georgia"/>
                <a:ea typeface="Georgia"/>
                <a:cs typeface="Georgia"/>
              </a:rPr>
              <a:t>Возрождение: Рождение новой Европы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43A35A3-291C-4672-B122-6F3A41A98D62}"/>
              </a:ext>
            </a:extLst>
          </p:cNvPr>
          <p:cNvSpPr>
            <a:spLocks noGrp="1"/>
          </p:cNvSpPr>
          <p:nvPr/>
        </p:nvSpPr>
        <p:spPr>
          <a:xfrm>
            <a:off x="7858125" y="1924050"/>
            <a:ext cx="76200" cy="1981200"/>
          </a:xfrm>
          <a:prstGeom prst="rect">
            <a:avLst/>
          </a:prstGeom>
          <a:solidFill>
            <a:srgbClr val="B38A44"/>
          </a:solidFill>
          <a:ln w="0">
            <a:noFill/>
            <a:prstDash val="solid"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1E163CF-47A1-49D7-951D-92FFD08C40BA}"/>
              </a:ext>
            </a:extLst>
          </p:cNvPr>
          <p:cNvSpPr>
            <a:spLocks noGrp="1"/>
          </p:cNvSpPr>
          <p:nvPr/>
        </p:nvSpPr>
        <p:spPr>
          <a:xfrm>
            <a:off x="8239125" y="1857375"/>
            <a:ext cx="8572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1" i="0">
                <a:solidFill>
                  <a:srgbClr val="B38A44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B38A44"/>
                </a:solidFill>
                <a:latin typeface="Georgia"/>
                <a:ea typeface="Georgia"/>
                <a:cs typeface="Georgia"/>
              </a:rPr>
              <a:t>Истоки Возрождения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421A58E-DCD1-4C7C-ABB0-6E21C9667068}"/>
              </a:ext>
            </a:extLst>
          </p:cNvPr>
          <p:cNvSpPr>
            <a:spLocks noGrp="1"/>
          </p:cNvSpPr>
          <p:nvPr/>
        </p:nvSpPr>
        <p:spPr>
          <a:xfrm>
            <a:off x="8239125" y="2466975"/>
            <a:ext cx="85725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063" b="0" i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2063" b="0" i="0">
                <a:solidFill>
                  <a:srgbClr val="303638"/>
                </a:solidFill>
                <a:latin typeface="Arial"/>
                <a:ea typeface="Arial"/>
                <a:cs typeface="Arial"/>
              </a:rPr>
              <a:t>Возрождение началось в Италии в XIV веке, когда учёные и художники обратились к изучению античного наследия. Появилось новое мировоззрение, центром которого стал человек и его возможности.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16FFA5B-D72C-473D-8FCF-5D09D8B13C79}"/>
              </a:ext>
            </a:extLst>
          </p:cNvPr>
          <p:cNvSpPr>
            <a:spLocks noGrp="1"/>
          </p:cNvSpPr>
          <p:nvPr/>
        </p:nvSpPr>
        <p:spPr>
          <a:xfrm>
            <a:off x="7858125" y="4400550"/>
            <a:ext cx="76200" cy="1981200"/>
          </a:xfrm>
          <a:prstGeom prst="rect">
            <a:avLst/>
          </a:prstGeom>
          <a:solidFill>
            <a:srgbClr val="702C36"/>
          </a:solidFill>
          <a:ln w="0">
            <a:noFill/>
            <a:prstDash val="solid"/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DAE54B3-EA4B-4E29-9AE9-F96128C420B1}"/>
              </a:ext>
            </a:extLst>
          </p:cNvPr>
          <p:cNvSpPr>
            <a:spLocks noGrp="1"/>
          </p:cNvSpPr>
          <p:nvPr/>
        </p:nvSpPr>
        <p:spPr>
          <a:xfrm>
            <a:off x="8239125" y="4333875"/>
            <a:ext cx="8572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1" i="0">
                <a:solidFill>
                  <a:srgbClr val="702C36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702C36"/>
                </a:solidFill>
                <a:latin typeface="Georgia"/>
                <a:ea typeface="Georgia"/>
                <a:cs typeface="Georgia"/>
              </a:rPr>
              <a:t>Гении Возрождения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1D773A5-5973-4076-B9B7-EA6B6E1D2625}"/>
              </a:ext>
            </a:extLst>
          </p:cNvPr>
          <p:cNvSpPr>
            <a:spLocks noGrp="1"/>
          </p:cNvSpPr>
          <p:nvPr/>
        </p:nvSpPr>
        <p:spPr>
          <a:xfrm>
            <a:off x="8239125" y="4943475"/>
            <a:ext cx="85725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063" b="0" i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2063" b="0" i="0">
                <a:solidFill>
                  <a:srgbClr val="303638"/>
                </a:solidFill>
                <a:latin typeface="Arial"/>
                <a:ea typeface="Arial"/>
                <a:cs typeface="Arial"/>
              </a:rPr>
              <a:t>Леонардо да Винчи и Микеланджело стали истинными символами эпохи. Леонардо — универсальный гений, одновременно художник, инженер, анатом и изобретатель. Микеланджело воплотил идеалы физического и духовного совершенства в своих скульптурах и фресках.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661DB3D-1BC8-49D2-B691-294A0E4D95DB}"/>
              </a:ext>
            </a:extLst>
          </p:cNvPr>
          <p:cNvSpPr>
            <a:spLocks noGrp="1"/>
          </p:cNvSpPr>
          <p:nvPr/>
        </p:nvSpPr>
        <p:spPr>
          <a:xfrm>
            <a:off x="7858125" y="7067550"/>
            <a:ext cx="76200" cy="1981200"/>
          </a:xfrm>
          <a:prstGeom prst="rect">
            <a:avLst/>
          </a:prstGeom>
          <a:solidFill>
            <a:srgbClr val="1F4034"/>
          </a:solidFill>
          <a:ln w="0">
            <a:noFill/>
            <a:prstDash val="solid"/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F45C69D-024E-439A-BF96-B7F68A8BE506}"/>
              </a:ext>
            </a:extLst>
          </p:cNvPr>
          <p:cNvSpPr>
            <a:spLocks noGrp="1"/>
          </p:cNvSpPr>
          <p:nvPr/>
        </p:nvSpPr>
        <p:spPr>
          <a:xfrm>
            <a:off x="8239125" y="7000875"/>
            <a:ext cx="8572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1" i="0">
                <a:solidFill>
                  <a:srgbClr val="1F4034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1F4034"/>
                </a:solidFill>
                <a:latin typeface="Georgia"/>
                <a:ea typeface="Georgia"/>
                <a:cs typeface="Georgia"/>
              </a:rPr>
              <a:t>Революция книгопечатания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3F4A17-D98F-462E-A817-F73EA06A53BE}"/>
              </a:ext>
            </a:extLst>
          </p:cNvPr>
          <p:cNvSpPr>
            <a:spLocks noGrp="1"/>
          </p:cNvSpPr>
          <p:nvPr/>
        </p:nvSpPr>
        <p:spPr>
          <a:xfrm>
            <a:off x="8239125" y="7610475"/>
            <a:ext cx="85725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063" b="0" i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2063" b="0" i="0">
                <a:solidFill>
                  <a:srgbClr val="303638"/>
                </a:solidFill>
                <a:latin typeface="Arial"/>
                <a:ea typeface="Arial"/>
                <a:cs typeface="Arial"/>
              </a:rPr>
              <a:t>В 1440-х годах Иоганн Гутенберг изобрел печатный станок с подвижными литерами. Это изобретение произвело настоящую революцию: знания перестали быть монополией церкви и университетов, а стали доступны широким слоям населения.</a:t>
            </a:r>
          </a:p>
        </p:txBody>
      </p:sp>
    </p:spTree>
    <p:extLst>
      <p:ext uri="{BB962C8B-B14F-4D97-AF65-F5344CB8AC3E}">
        <p14:creationId xmlns:p14="http://schemas.microsoft.com/office/powerpoint/2010/main" val="1578656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2A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CADEC67-F318-42F6-BE67-0B64F726CCA5}"/>
              </a:ext>
            </a:extLst>
          </p:cNvPr>
          <p:cNvSpPr>
            <a:spLocks noGrp="1"/>
          </p:cNvSpPr>
          <p:nvPr/>
        </p:nvSpPr>
        <p:spPr>
          <a:xfrm>
            <a:off x="266700" y="266700"/>
            <a:ext cx="17754600" cy="9753600"/>
          </a:xfrm>
          <a:prstGeom prst="rect">
            <a:avLst/>
          </a:prstGeom>
          <a:noFill/>
          <a:ln w="19050">
            <a:solidFill>
              <a:srgbClr val="D0B276"/>
            </a:solidFill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E65CC3D-CDEE-4AD9-AD86-FE8916BC4862}"/>
              </a:ext>
            </a:extLst>
          </p:cNvPr>
          <p:cNvSpPr>
            <a:spLocks noGrp="1"/>
          </p:cNvSpPr>
          <p:nvPr/>
        </p:nvSpPr>
        <p:spPr>
          <a:xfrm>
            <a:off x="666750" y="9725025"/>
            <a:ext cx="16954500" cy="19050"/>
          </a:xfrm>
          <a:prstGeom prst="rect">
            <a:avLst/>
          </a:prstGeom>
          <a:solidFill>
            <a:srgbClr val="D0B276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4BD317C-040C-4CD5-A6C0-DA7A006933A9}"/>
              </a:ext>
            </a:extLst>
          </p:cNvPr>
          <p:cNvSpPr>
            <a:spLocks noGrp="1"/>
          </p:cNvSpPr>
          <p:nvPr/>
        </p:nvSpPr>
        <p:spPr>
          <a:xfrm>
            <a:off x="666750" y="1857375"/>
            <a:ext cx="5143500" cy="7239000"/>
          </a:xfrm>
          <a:prstGeom prst="rect">
            <a:avLst/>
          </a:prstGeom>
          <a:solidFill>
            <a:srgbClr val="E5D7BC"/>
          </a:solidFill>
          <a:ln w="19050">
            <a:solidFill>
              <a:srgbClr val="D0B276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/>
          <a:srcRect l="3849" r="3849"/>
          <a:stretch>
            <a:fillRect/>
          </a:stretch>
        </p:blipFill>
        <p:spPr>
          <a:xfrm>
            <a:off x="762000" y="1952625"/>
            <a:ext cx="4953000" cy="70485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BABCCDC-1108-470B-9D7A-A701B8D0B547}"/>
              </a:ext>
            </a:extLst>
          </p:cNvPr>
          <p:cNvSpPr>
            <a:spLocks noGrp="1"/>
          </p:cNvSpPr>
          <p:nvPr/>
        </p:nvSpPr>
        <p:spPr>
          <a:xfrm>
            <a:off x="762000" y="1952625"/>
            <a:ext cx="4953000" cy="7048500"/>
          </a:xfrm>
          <a:prstGeom prst="rect">
            <a:avLst/>
          </a:prstGeom>
          <a:noFill/>
          <a:ln w="19050">
            <a:solidFill>
              <a:srgbClr val="D0B276"/>
            </a:solidFill>
            <a:prstDash val="solid"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675764B-0DA1-4843-A64F-20FE9A29F7B7}"/>
              </a:ext>
            </a:extLst>
          </p:cNvPr>
          <p:cNvSpPr>
            <a:spLocks noGrp="1"/>
          </p:cNvSpPr>
          <p:nvPr/>
        </p:nvSpPr>
        <p:spPr>
          <a:xfrm>
            <a:off x="723900" y="619125"/>
            <a:ext cx="167640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4125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4125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Реформация: Разрыв с католической церковью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99AF36-3612-4296-804D-C297B402308B}"/>
              </a:ext>
            </a:extLst>
          </p:cNvPr>
          <p:cNvSpPr>
            <a:spLocks noGrp="1"/>
          </p:cNvSpPr>
          <p:nvPr/>
        </p:nvSpPr>
        <p:spPr>
          <a:xfrm>
            <a:off x="6762750" y="2076450"/>
            <a:ext cx="38100" cy="6762750"/>
          </a:xfrm>
          <a:prstGeom prst="rect">
            <a:avLst/>
          </a:prstGeom>
          <a:solidFill>
            <a:srgbClr val="D0B276"/>
          </a:solidFill>
          <a:ln w="0">
            <a:noFill/>
            <a:prstDash val="solid"/>
          </a:ln>
        </p:spPr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74E3DDE-B56E-4550-AC29-B5A2DB21AFFF}"/>
              </a:ext>
            </a:extLst>
          </p:cNvPr>
          <p:cNvSpPr>
            <a:spLocks noGrp="1"/>
          </p:cNvSpPr>
          <p:nvPr/>
        </p:nvSpPr>
        <p:spPr>
          <a:xfrm>
            <a:off x="6467475" y="2105025"/>
            <a:ext cx="628650" cy="628650"/>
          </a:xfrm>
          <a:prstGeom prst="roundRect">
            <a:avLst>
              <a:gd name="adj" fmla="val 50000"/>
            </a:avLst>
          </a:prstGeom>
          <a:solidFill>
            <a:srgbClr val="B38A44"/>
          </a:solidFill>
          <a:ln w="9525">
            <a:solidFill>
              <a:srgbClr val="D0B276"/>
            </a:solidFill>
            <a:prstDash val="solid"/>
          </a:ln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0597A84-735F-4CEE-8AAA-BF2EC6588598}"/>
              </a:ext>
            </a:extLst>
          </p:cNvPr>
          <p:cNvSpPr>
            <a:spLocks noGrp="1"/>
          </p:cNvSpPr>
          <p:nvPr/>
        </p:nvSpPr>
        <p:spPr>
          <a:xfrm>
            <a:off x="6467475" y="2114550"/>
            <a:ext cx="6286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 sz="2325" b="1" i="0">
                <a:solidFill>
                  <a:srgbClr val="132A37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32A37"/>
                </a:solidFill>
                <a:latin typeface="Georgia"/>
                <a:ea typeface="Georgia"/>
                <a:cs typeface="Georgia"/>
              </a:rPr>
              <a:t>1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7D03EB8-204E-41F0-A4D6-B18AB4AB13D7}"/>
              </a:ext>
            </a:extLst>
          </p:cNvPr>
          <p:cNvSpPr>
            <a:spLocks noGrp="1"/>
          </p:cNvSpPr>
          <p:nvPr/>
        </p:nvSpPr>
        <p:spPr>
          <a:xfrm>
            <a:off x="7524750" y="1952625"/>
            <a:ext cx="8763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925" b="1" i="0">
                <a:solidFill>
                  <a:srgbClr val="D0B276"/>
                </a:solidFill>
                <a:latin typeface="Georgia"/>
                <a:ea typeface="Georgia"/>
                <a:cs typeface="Georgia"/>
              </a:defRPr>
            </a:pPr>
            <a:r>
              <a:rPr sz="2925" b="1" i="0">
                <a:solidFill>
                  <a:srgbClr val="D0B276"/>
                </a:solidFill>
                <a:latin typeface="Georgia"/>
                <a:ea typeface="Georgia"/>
                <a:cs typeface="Georgia"/>
              </a:rPr>
              <a:t>1517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E0EFD45-D5B1-4FBB-B4B8-CA7DC8BF9F2D}"/>
              </a:ext>
            </a:extLst>
          </p:cNvPr>
          <p:cNvSpPr>
            <a:spLocks noGrp="1"/>
          </p:cNvSpPr>
          <p:nvPr/>
        </p:nvSpPr>
        <p:spPr>
          <a:xfrm>
            <a:off x="7524750" y="2571750"/>
            <a:ext cx="9334500" cy="1666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025" b="0" i="0">
                <a:solidFill>
                  <a:srgbClr val="FFFDF7"/>
                </a:solidFill>
                <a:latin typeface="Arial"/>
                <a:ea typeface="Arial"/>
                <a:cs typeface="Arial"/>
              </a:defRPr>
            </a:pPr>
            <a:r>
              <a:rPr sz="2025" b="0" i="0">
                <a:solidFill>
                  <a:srgbClr val="FFFDF7"/>
                </a:solidFill>
                <a:latin typeface="Arial"/>
                <a:ea typeface="Arial"/>
                <a:cs typeface="Arial"/>
              </a:rPr>
              <a:t>Августинский монах Мартин Лютер прибивает к дверям церкви в Виттенберге свои знаменитые 95 тезисов, критикующие практику продажи индульгенций. Этот акт считается началом Реформации, положившей конец монополии католической церкви в Западной Европе.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78DBF0E7-840F-45DB-ADBC-BAED78ECCAC6}"/>
              </a:ext>
            </a:extLst>
          </p:cNvPr>
          <p:cNvSpPr>
            <a:spLocks noGrp="1"/>
          </p:cNvSpPr>
          <p:nvPr/>
        </p:nvSpPr>
        <p:spPr>
          <a:xfrm>
            <a:off x="6467475" y="4438650"/>
            <a:ext cx="628650" cy="628650"/>
          </a:xfrm>
          <a:prstGeom prst="roundRect">
            <a:avLst>
              <a:gd name="adj" fmla="val 50000"/>
            </a:avLst>
          </a:prstGeom>
          <a:solidFill>
            <a:srgbClr val="B38A44"/>
          </a:solidFill>
          <a:ln w="9525">
            <a:solidFill>
              <a:srgbClr val="D0B276"/>
            </a:solidFill>
            <a:prstDash val="solid"/>
          </a:ln>
        </p:spPr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5422FF2-A702-407D-945E-1EBCDF0C26F5}"/>
              </a:ext>
            </a:extLst>
          </p:cNvPr>
          <p:cNvSpPr>
            <a:spLocks noGrp="1"/>
          </p:cNvSpPr>
          <p:nvPr/>
        </p:nvSpPr>
        <p:spPr>
          <a:xfrm>
            <a:off x="6467475" y="4448175"/>
            <a:ext cx="6286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 sz="2325" b="1" i="0">
                <a:solidFill>
                  <a:srgbClr val="132A37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32A37"/>
                </a:solidFill>
                <a:latin typeface="Georgia"/>
                <a:ea typeface="Georgia"/>
                <a:cs typeface="Georgia"/>
              </a:rPr>
              <a:t>2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76068B7-2AF3-4659-9FED-54D21CFC52DF}"/>
              </a:ext>
            </a:extLst>
          </p:cNvPr>
          <p:cNvSpPr>
            <a:spLocks noGrp="1"/>
          </p:cNvSpPr>
          <p:nvPr/>
        </p:nvSpPr>
        <p:spPr>
          <a:xfrm>
            <a:off x="7524750" y="4286250"/>
            <a:ext cx="8763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925" b="1" i="0">
                <a:solidFill>
                  <a:srgbClr val="D0B276"/>
                </a:solidFill>
                <a:latin typeface="Georgia"/>
                <a:ea typeface="Georgia"/>
                <a:cs typeface="Georgia"/>
              </a:defRPr>
            </a:pPr>
            <a:r>
              <a:rPr sz="2925" b="1" i="0">
                <a:solidFill>
                  <a:srgbClr val="D0B276"/>
                </a:solidFill>
                <a:latin typeface="Georgia"/>
                <a:ea typeface="Georgia"/>
                <a:cs typeface="Georgia"/>
              </a:rPr>
              <a:t>1534-1564 годы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6F5547B-4A3D-47E4-9F9E-733BC239C6EC}"/>
              </a:ext>
            </a:extLst>
          </p:cNvPr>
          <p:cNvSpPr>
            <a:spLocks noGrp="1"/>
          </p:cNvSpPr>
          <p:nvPr/>
        </p:nvSpPr>
        <p:spPr>
          <a:xfrm>
            <a:off x="7524750" y="4905375"/>
            <a:ext cx="9334500" cy="1666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025" b="0" i="0">
                <a:solidFill>
                  <a:srgbClr val="FFFDF7"/>
                </a:solidFill>
                <a:latin typeface="Arial"/>
                <a:ea typeface="Arial"/>
                <a:cs typeface="Arial"/>
              </a:defRPr>
            </a:pPr>
            <a:r>
              <a:rPr sz="2025" b="0" i="0">
                <a:solidFill>
                  <a:srgbClr val="FFFDF7"/>
                </a:solidFill>
                <a:latin typeface="Arial"/>
                <a:ea typeface="Arial"/>
                <a:cs typeface="Arial"/>
              </a:rPr>
              <a:t>В Женеве Жан Кальвин развивает собственное направление протестантизма. Его учение о предопределении, строгой морали и трудовой этике оказало огромное влияние на развитие капитализма и формирование нового типа личности.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9D1A388F-E886-4B0A-B6AB-167FA8102265}"/>
              </a:ext>
            </a:extLst>
          </p:cNvPr>
          <p:cNvSpPr>
            <a:spLocks noGrp="1"/>
          </p:cNvSpPr>
          <p:nvPr/>
        </p:nvSpPr>
        <p:spPr>
          <a:xfrm>
            <a:off x="6467475" y="6867525"/>
            <a:ext cx="628650" cy="628650"/>
          </a:xfrm>
          <a:prstGeom prst="roundRect">
            <a:avLst>
              <a:gd name="adj" fmla="val 50000"/>
            </a:avLst>
          </a:prstGeom>
          <a:solidFill>
            <a:srgbClr val="B38A44"/>
          </a:solidFill>
          <a:ln w="9525">
            <a:solidFill>
              <a:srgbClr val="D0B276"/>
            </a:solidFill>
            <a:prstDash val="solid"/>
          </a:ln>
        </p:spPr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1749448-21D3-43B1-A85D-12E97B194564}"/>
              </a:ext>
            </a:extLst>
          </p:cNvPr>
          <p:cNvSpPr>
            <a:spLocks noGrp="1"/>
          </p:cNvSpPr>
          <p:nvPr/>
        </p:nvSpPr>
        <p:spPr>
          <a:xfrm>
            <a:off x="6467475" y="6877050"/>
            <a:ext cx="6286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 sz="2325" b="1" i="0">
                <a:solidFill>
                  <a:srgbClr val="132A37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32A37"/>
                </a:solidFill>
                <a:latin typeface="Georgia"/>
                <a:ea typeface="Georgia"/>
                <a:cs typeface="Georgia"/>
              </a:rPr>
              <a:t>3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57B21E2-34FD-40F6-AB1C-76BA62EC7D5C}"/>
              </a:ext>
            </a:extLst>
          </p:cNvPr>
          <p:cNvSpPr>
            <a:spLocks noGrp="1"/>
          </p:cNvSpPr>
          <p:nvPr/>
        </p:nvSpPr>
        <p:spPr>
          <a:xfrm>
            <a:off x="7524750" y="6715125"/>
            <a:ext cx="8763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925" b="1" i="0">
                <a:solidFill>
                  <a:srgbClr val="D0B276"/>
                </a:solidFill>
                <a:latin typeface="Georgia"/>
                <a:ea typeface="Georgia"/>
                <a:cs typeface="Georgia"/>
              </a:defRPr>
            </a:pPr>
            <a:r>
              <a:rPr sz="2925" b="1" i="0">
                <a:solidFill>
                  <a:srgbClr val="D0B276"/>
                </a:solidFill>
                <a:latin typeface="Georgia"/>
                <a:ea typeface="Georgia"/>
                <a:cs typeface="Georgia"/>
              </a:rPr>
              <a:t>1572 год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42C8D83-A1C8-4061-984A-1BEF2A3B453F}"/>
              </a:ext>
            </a:extLst>
          </p:cNvPr>
          <p:cNvSpPr>
            <a:spLocks noGrp="1"/>
          </p:cNvSpPr>
          <p:nvPr/>
        </p:nvSpPr>
        <p:spPr>
          <a:xfrm>
            <a:off x="7524750" y="7334250"/>
            <a:ext cx="9334500" cy="1666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025" b="0" i="0">
                <a:solidFill>
                  <a:srgbClr val="FFFDF7"/>
                </a:solidFill>
                <a:latin typeface="Arial"/>
                <a:ea typeface="Arial"/>
                <a:cs typeface="Arial"/>
              </a:defRPr>
            </a:pPr>
            <a:r>
              <a:rPr sz="2025" b="0" i="0">
                <a:solidFill>
                  <a:srgbClr val="FFFDF7"/>
                </a:solidFill>
                <a:latin typeface="Arial"/>
                <a:ea typeface="Arial"/>
                <a:cs typeface="Arial"/>
              </a:rPr>
              <a:t>В ночь на 24 августа в Париже происходит массовое убийство протестантов-гугенотов католиками — Варфоломеевская ночь. Это событие становится символом религиозной нетерпимости и жестокости религиозных войн, охвативших Европу в XVI веке.</a:t>
            </a:r>
          </a:p>
        </p:txBody>
      </p:sp>
    </p:spTree>
    <p:extLst>
      <p:ext uri="{BB962C8B-B14F-4D97-AF65-F5344CB8AC3E}">
        <p14:creationId xmlns:p14="http://schemas.microsoft.com/office/powerpoint/2010/main" val="1963855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2A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 t="3648" b="364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8F86578-5C94-4DF8-9B83-21AAA4E09D3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1334750" cy="10287000"/>
          </a:xfrm>
          <a:prstGeom prst="rect">
            <a:avLst/>
          </a:prstGeom>
          <a:gradFill>
            <a:gsLst>
              <a:gs pos="0">
                <a:srgbClr val="132A37"/>
              </a:gs>
              <a:gs pos="72000">
                <a:srgbClr val="132A37">
                  <a:alpha val="93000"/>
                </a:srgbClr>
              </a:gs>
              <a:gs pos="100000">
                <a:srgbClr val="132A37">
                  <a:alpha val="45000"/>
                </a:srgbClr>
              </a:gs>
            </a:gsLst>
            <a:lin ang="0"/>
          </a:gra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9E52A4F-1CDC-4F90-93BD-61327ADCB461}"/>
              </a:ext>
            </a:extLst>
          </p:cNvPr>
          <p:cNvSpPr>
            <a:spLocks noGrp="1"/>
          </p:cNvSpPr>
          <p:nvPr/>
        </p:nvSpPr>
        <p:spPr>
          <a:xfrm>
            <a:off x="428625" y="428625"/>
            <a:ext cx="17430750" cy="9429750"/>
          </a:xfrm>
          <a:prstGeom prst="rect">
            <a:avLst/>
          </a:prstGeom>
          <a:noFill/>
          <a:ln w="19050">
            <a:solidFill>
              <a:srgbClr val="D0B276"/>
            </a:solidFill>
            <a:prstDash val="solid"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6ED84BC-DC0A-419F-9A32-7300E328DCB3}"/>
              </a:ext>
            </a:extLst>
          </p:cNvPr>
          <p:cNvSpPr>
            <a:spLocks noGrp="1"/>
          </p:cNvSpPr>
          <p:nvPr/>
        </p:nvSpPr>
        <p:spPr>
          <a:xfrm>
            <a:off x="876300" y="1047750"/>
            <a:ext cx="885825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480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480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Кровавая страница европейской истории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E217609-3C02-4252-8837-65077C8E773E}"/>
              </a:ext>
            </a:extLst>
          </p:cNvPr>
          <p:cNvSpPr>
            <a:spLocks noGrp="1"/>
          </p:cNvSpPr>
          <p:nvPr/>
        </p:nvSpPr>
        <p:spPr>
          <a:xfrm>
            <a:off x="904875" y="3028950"/>
            <a:ext cx="2000250" cy="57150"/>
          </a:xfrm>
          <a:prstGeom prst="rect">
            <a:avLst/>
          </a:prstGeom>
          <a:solidFill>
            <a:srgbClr val="702C36"/>
          </a:solidFill>
          <a:ln w="0">
            <a:noFill/>
            <a:prstDash val="solid"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898EE5F-4380-413A-AFDD-680662EBFEA7}"/>
              </a:ext>
            </a:extLst>
          </p:cNvPr>
          <p:cNvSpPr>
            <a:spLocks noGrp="1"/>
          </p:cNvSpPr>
          <p:nvPr/>
        </p:nvSpPr>
        <p:spPr>
          <a:xfrm>
            <a:off x="904875" y="3476625"/>
            <a:ext cx="8572500" cy="438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0" i="0">
                <a:solidFill>
                  <a:srgbClr val="FBF7EE"/>
                </a:solidFill>
                <a:latin typeface="Arial"/>
                <a:ea typeface="Arial"/>
                <a:cs typeface="Arial"/>
              </a:defRPr>
            </a:pPr>
            <a:r>
              <a:rPr sz="2550" b="0" i="0">
                <a:solidFill>
                  <a:srgbClr val="FBF7EE"/>
                </a:solidFill>
                <a:latin typeface="Arial"/>
                <a:ea typeface="Arial"/>
                <a:cs typeface="Arial"/>
              </a:rPr>
              <a:t>Варфоломеевская ночь (24 августа 1572 года) — массовое убийство гугенотов католиками в Париже, ставшее одним из самых трагических эпизодов религиозных войн во Франции. Только в Париже погибло около 3000 протестантов, а по всей Франции — десятки тысяч. Это событие показало, насколько глубоким был раскол европейского общества в результате Реформации.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A0A1EA4-2F9C-4880-A4F9-E6DC5A17DA0A}"/>
              </a:ext>
            </a:extLst>
          </p:cNvPr>
          <p:cNvSpPr>
            <a:spLocks noGrp="1"/>
          </p:cNvSpPr>
          <p:nvPr/>
        </p:nvSpPr>
        <p:spPr>
          <a:xfrm>
            <a:off x="904875" y="9715500"/>
            <a:ext cx="7810500" cy="28575"/>
          </a:xfrm>
          <a:prstGeom prst="rect">
            <a:avLst/>
          </a:prstGeom>
          <a:solidFill>
            <a:srgbClr val="D0B276"/>
          </a:solidFill>
          <a:ln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80734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9FD2B7C-FC9C-4B8B-A313-330DCED15BBC}"/>
              </a:ext>
            </a:extLst>
          </p:cNvPr>
          <p:cNvSpPr>
            <a:spLocks noGrp="1"/>
          </p:cNvSpPr>
          <p:nvPr/>
        </p:nvSpPr>
        <p:spPr>
          <a:xfrm>
            <a:off x="266700" y="266700"/>
            <a:ext cx="17754600" cy="9753600"/>
          </a:xfrm>
          <a:prstGeom prst="rect">
            <a:avLst/>
          </a:prstGeom>
          <a:noFill/>
          <a:ln w="19050">
            <a:solidFill>
              <a:srgbClr val="1F4034"/>
            </a:solidFill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6222666-0110-46E8-9153-50B9404E928D}"/>
              </a:ext>
            </a:extLst>
          </p:cNvPr>
          <p:cNvSpPr>
            <a:spLocks noGrp="1"/>
          </p:cNvSpPr>
          <p:nvPr/>
        </p:nvSpPr>
        <p:spPr>
          <a:xfrm>
            <a:off x="666750" y="9725025"/>
            <a:ext cx="16954500" cy="19050"/>
          </a:xfrm>
          <a:prstGeom prst="rect">
            <a:avLst/>
          </a:prstGeom>
          <a:solidFill>
            <a:srgbClr val="B38A44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6DE8648-0419-4D23-A084-D2417F1C4614}"/>
              </a:ext>
            </a:extLst>
          </p:cNvPr>
          <p:cNvSpPr>
            <a:spLocks noGrp="1"/>
          </p:cNvSpPr>
          <p:nvPr/>
        </p:nvSpPr>
        <p:spPr>
          <a:xfrm>
            <a:off x="685800" y="1714500"/>
            <a:ext cx="5143500" cy="7334250"/>
          </a:xfrm>
          <a:prstGeom prst="rect">
            <a:avLst/>
          </a:prstGeom>
          <a:solidFill>
            <a:srgbClr val="1F4034"/>
          </a:solidFill>
          <a:ln w="19050">
            <a:solidFill>
              <a:srgbClr val="B38A44"/>
            </a:solidFill>
            <a:prstDash val="solid"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0B5E8F5-B38E-4A5B-BD95-04FF17863551}"/>
              </a:ext>
            </a:extLst>
          </p:cNvPr>
          <p:cNvSpPr>
            <a:spLocks noGrp="1"/>
          </p:cNvSpPr>
          <p:nvPr/>
        </p:nvSpPr>
        <p:spPr>
          <a:xfrm>
            <a:off x="6286500" y="1619250"/>
            <a:ext cx="4191000" cy="7524750"/>
          </a:xfrm>
          <a:prstGeom prst="rect">
            <a:avLst/>
          </a:prstGeom>
          <a:solidFill>
            <a:srgbClr val="FBF7EE"/>
          </a:solidFill>
          <a:ln w="19050">
            <a:solidFill>
              <a:srgbClr val="B38A4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rcRect l="10365" r="10365"/>
          <a:stretch>
            <a:fillRect/>
          </a:stretch>
        </p:blipFill>
        <p:spPr>
          <a:xfrm>
            <a:off x="6381750" y="1714500"/>
            <a:ext cx="4000500" cy="733425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71D5927-7B0E-45CE-8FE0-CECE778C6A64}"/>
              </a:ext>
            </a:extLst>
          </p:cNvPr>
          <p:cNvSpPr>
            <a:spLocks noGrp="1"/>
          </p:cNvSpPr>
          <p:nvPr/>
        </p:nvSpPr>
        <p:spPr>
          <a:xfrm>
            <a:off x="6381750" y="1714500"/>
            <a:ext cx="4000500" cy="7334250"/>
          </a:xfrm>
          <a:prstGeom prst="rect">
            <a:avLst/>
          </a:prstGeom>
          <a:noFill/>
          <a:ln w="19050">
            <a:solidFill>
              <a:srgbClr val="B38A44"/>
            </a:solidFill>
            <a:prstDash val="solid"/>
          </a:ln>
        </p:spPr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C4766E4-BDB8-4A56-968B-E0C21B6840C3}"/>
              </a:ext>
            </a:extLst>
          </p:cNvPr>
          <p:cNvSpPr>
            <a:spLocks noGrp="1"/>
          </p:cNvSpPr>
          <p:nvPr/>
        </p:nvSpPr>
        <p:spPr>
          <a:xfrm>
            <a:off x="685800" y="523875"/>
            <a:ext cx="16954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4050" b="1" i="0">
                <a:solidFill>
                  <a:srgbClr val="132A37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132A37"/>
                </a:solidFill>
                <a:latin typeface="Georgia"/>
                <a:ea typeface="Georgia"/>
                <a:cs typeface="Georgia"/>
              </a:rPr>
              <a:t>Абсолютные монархии: Централизация власти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29638CC-618C-4A85-B422-98BA22F40FD1}"/>
              </a:ext>
            </a:extLst>
          </p:cNvPr>
          <p:cNvSpPr>
            <a:spLocks noGrp="1"/>
          </p:cNvSpPr>
          <p:nvPr/>
        </p:nvSpPr>
        <p:spPr>
          <a:xfrm>
            <a:off x="1143000" y="2667000"/>
            <a:ext cx="4191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 sz="4200" b="1" i="0">
                <a:solidFill>
                  <a:srgbClr val="FBF7EE"/>
                </a:solidFill>
                <a:latin typeface="Georgia"/>
                <a:ea typeface="Georgia"/>
                <a:cs typeface="Georgia"/>
              </a:defRPr>
            </a:pPr>
            <a:r>
              <a:rPr sz="4200" b="1" i="0">
                <a:solidFill>
                  <a:srgbClr val="FBF7EE"/>
                </a:solidFill>
                <a:latin typeface="Georgia"/>
                <a:ea typeface="Georgia"/>
                <a:cs typeface="Georgia"/>
              </a:rPr>
              <a:t>«Государство — это я»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A92063-A582-42C8-9FA7-97A03C548351}"/>
              </a:ext>
            </a:extLst>
          </p:cNvPr>
          <p:cNvSpPr>
            <a:spLocks noGrp="1"/>
          </p:cNvSpPr>
          <p:nvPr/>
        </p:nvSpPr>
        <p:spPr>
          <a:xfrm>
            <a:off x="1714500" y="4810125"/>
            <a:ext cx="3048000" cy="38100"/>
          </a:xfrm>
          <a:prstGeom prst="rect">
            <a:avLst/>
          </a:prstGeom>
          <a:solidFill>
            <a:srgbClr val="D0B276"/>
          </a:solidFill>
          <a:ln w="0">
            <a:noFill/>
            <a:prstDash val="solid"/>
          </a:ln>
        </p:spPr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58277C2-13DF-49EB-A982-6814CD4FD6E2}"/>
              </a:ext>
            </a:extLst>
          </p:cNvPr>
          <p:cNvSpPr>
            <a:spLocks noGrp="1"/>
          </p:cNvSpPr>
          <p:nvPr/>
        </p:nvSpPr>
        <p:spPr>
          <a:xfrm>
            <a:off x="1143000" y="5219700"/>
            <a:ext cx="41910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buNone/>
              <a:defRPr sz="2175" b="0" i="1">
                <a:solidFill>
                  <a:srgbClr val="D0B276"/>
                </a:solidFill>
                <a:latin typeface="Georgia"/>
                <a:ea typeface="Georgia"/>
                <a:cs typeface="Georgia"/>
              </a:defRPr>
            </a:pPr>
            <a:r>
              <a:rPr sz="2175" b="0" i="1">
                <a:solidFill>
                  <a:srgbClr val="D0B276"/>
                </a:solidFill>
                <a:latin typeface="Georgia"/>
                <a:ea typeface="Georgia"/>
                <a:cs typeface="Georgia"/>
              </a:rPr>
              <a:t>— Людовик XIV, король Франции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C62843F-581A-4241-8D51-FEBFC2C6FE2C}"/>
              </a:ext>
            </a:extLst>
          </p:cNvPr>
          <p:cNvSpPr>
            <a:spLocks noGrp="1"/>
          </p:cNvSpPr>
          <p:nvPr/>
        </p:nvSpPr>
        <p:spPr>
          <a:xfrm>
            <a:off x="10953750" y="1657350"/>
            <a:ext cx="66675" cy="2190750"/>
          </a:xfrm>
          <a:prstGeom prst="rect">
            <a:avLst/>
          </a:prstGeom>
          <a:solidFill>
            <a:srgbClr val="702C36"/>
          </a:solidFill>
          <a:ln w="0">
            <a:noFill/>
            <a:prstDash val="solid"/>
          </a:ln>
        </p:spPr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11B9143-822A-4522-BBE4-BE09720B096B}"/>
              </a:ext>
            </a:extLst>
          </p:cNvPr>
          <p:cNvSpPr>
            <a:spLocks noGrp="1"/>
          </p:cNvSpPr>
          <p:nvPr/>
        </p:nvSpPr>
        <p:spPr>
          <a:xfrm>
            <a:off x="11287125" y="1600200"/>
            <a:ext cx="6000750" cy="2333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1988" b="0" i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1988" b="0" i="0">
                <a:solidFill>
                  <a:srgbClr val="303638"/>
                </a:solidFill>
                <a:latin typeface="Arial"/>
                <a:ea typeface="Arial"/>
                <a:cs typeface="Arial"/>
              </a:rPr>
              <a:t>XVII век стал периодом расцвета абсолютных монархий в Европе. Наиболее ярким воплощением этой формы правления стал французский король Людовик XIV, прозванный «Король-Солнце». За 72 года своего правления (1643-1715) он создал систему, в которой вся власть была сосредоточена в руках монарха.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197A195-4312-470A-84B3-A43447F87A01}"/>
              </a:ext>
            </a:extLst>
          </p:cNvPr>
          <p:cNvSpPr>
            <a:spLocks noGrp="1"/>
          </p:cNvSpPr>
          <p:nvPr/>
        </p:nvSpPr>
        <p:spPr>
          <a:xfrm>
            <a:off x="10953750" y="4152900"/>
            <a:ext cx="66675" cy="2190750"/>
          </a:xfrm>
          <a:prstGeom prst="rect">
            <a:avLst/>
          </a:prstGeom>
          <a:solidFill>
            <a:srgbClr val="B38A44"/>
          </a:solidFill>
          <a:ln w="0">
            <a:noFill/>
            <a:prstDash val="solid"/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D2CBCEC-3A2C-4D42-A067-B1E06154EFB3}"/>
              </a:ext>
            </a:extLst>
          </p:cNvPr>
          <p:cNvSpPr>
            <a:spLocks noGrp="1"/>
          </p:cNvSpPr>
          <p:nvPr/>
        </p:nvSpPr>
        <p:spPr>
          <a:xfrm>
            <a:off x="11287125" y="4095750"/>
            <a:ext cx="6000750" cy="2333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1988" b="0" i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1988" b="0" i="0">
                <a:solidFill>
                  <a:srgbClr val="303638"/>
                </a:solidFill>
                <a:latin typeface="Arial"/>
                <a:ea typeface="Arial"/>
                <a:cs typeface="Arial"/>
              </a:rPr>
              <a:t>Версальский дворец, построенный по приказу Людовика XIV, стал не просто роскошной резиденцией, но и инструментом контроля над дворянством. Французская культура, мода и язык распространились по всей Европе, превратив Францию в культурный центр континента.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610652E-AAEA-4314-A392-485CEA80A279}"/>
              </a:ext>
            </a:extLst>
          </p:cNvPr>
          <p:cNvSpPr>
            <a:spLocks noGrp="1"/>
          </p:cNvSpPr>
          <p:nvPr/>
        </p:nvSpPr>
        <p:spPr>
          <a:xfrm>
            <a:off x="10953750" y="6686550"/>
            <a:ext cx="66675" cy="2190750"/>
          </a:xfrm>
          <a:prstGeom prst="rect">
            <a:avLst/>
          </a:prstGeom>
          <a:solidFill>
            <a:srgbClr val="1F4034"/>
          </a:solidFill>
          <a:ln w="0">
            <a:noFill/>
            <a:prstDash val="solid"/>
          </a:ln>
        </p:spPr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9B60320-EE5C-4E0B-8484-D01A8A0148D7}"/>
              </a:ext>
            </a:extLst>
          </p:cNvPr>
          <p:cNvSpPr>
            <a:spLocks noGrp="1"/>
          </p:cNvSpPr>
          <p:nvPr/>
        </p:nvSpPr>
        <p:spPr>
          <a:xfrm>
            <a:off x="11287125" y="6629400"/>
            <a:ext cx="6000750" cy="2333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1988" b="0" i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1988" b="0" i="0">
                <a:solidFill>
                  <a:srgbClr val="303638"/>
                </a:solidFill>
                <a:latin typeface="Arial"/>
                <a:ea typeface="Arial"/>
                <a:cs typeface="Arial"/>
              </a:rPr>
              <a:t>Вестфальский мир 1648 года, завершивший Тридцатилетнюю войну, и последующая Война за испанское наследство определили новую систему международных отношений, основанную на принципе баланса сил между великими державами.</a:t>
            </a:r>
          </a:p>
        </p:txBody>
      </p:sp>
    </p:spTree>
    <p:extLst>
      <p:ext uri="{BB962C8B-B14F-4D97-AF65-F5344CB8AC3E}">
        <p14:creationId xmlns:p14="http://schemas.microsoft.com/office/powerpoint/2010/main" val="1584076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A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5E38C13-E291-4DE0-8E8C-D1275E4FF6AC}"/>
              </a:ext>
            </a:extLst>
          </p:cNvPr>
          <p:cNvSpPr>
            <a:spLocks noGrp="1"/>
          </p:cNvSpPr>
          <p:nvPr/>
        </p:nvSpPr>
        <p:spPr>
          <a:xfrm>
            <a:off x="266700" y="266700"/>
            <a:ext cx="17754600" cy="9753600"/>
          </a:xfrm>
          <a:prstGeom prst="rect">
            <a:avLst/>
          </a:prstGeom>
          <a:noFill/>
          <a:ln w="19050">
            <a:solidFill>
              <a:srgbClr val="132A37"/>
            </a:solidFill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E66C77E-9749-4056-ACB9-0B1988FEFA01}"/>
              </a:ext>
            </a:extLst>
          </p:cNvPr>
          <p:cNvSpPr>
            <a:spLocks noGrp="1"/>
          </p:cNvSpPr>
          <p:nvPr/>
        </p:nvSpPr>
        <p:spPr>
          <a:xfrm>
            <a:off x="666750" y="9725025"/>
            <a:ext cx="16954500" cy="19050"/>
          </a:xfrm>
          <a:prstGeom prst="rect">
            <a:avLst/>
          </a:prstGeom>
          <a:solidFill>
            <a:srgbClr val="B38A44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CE23D96-6637-41F2-B668-EC158A83EF5F}"/>
              </a:ext>
            </a:extLst>
          </p:cNvPr>
          <p:cNvSpPr>
            <a:spLocks noGrp="1"/>
          </p:cNvSpPr>
          <p:nvPr/>
        </p:nvSpPr>
        <p:spPr>
          <a:xfrm>
            <a:off x="11763375" y="1790700"/>
            <a:ext cx="5524500" cy="5381625"/>
          </a:xfrm>
          <a:prstGeom prst="rect">
            <a:avLst/>
          </a:prstGeom>
          <a:solidFill>
            <a:srgbClr val="FBF7EE"/>
          </a:solidFill>
          <a:ln w="19050">
            <a:solidFill>
              <a:srgbClr val="132A37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858625" y="2196754"/>
            <a:ext cx="5334000" cy="456951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CCA1DA9-5B08-4978-86CA-F81B6143FF4A}"/>
              </a:ext>
            </a:extLst>
          </p:cNvPr>
          <p:cNvSpPr>
            <a:spLocks noGrp="1"/>
          </p:cNvSpPr>
          <p:nvPr/>
        </p:nvSpPr>
        <p:spPr>
          <a:xfrm>
            <a:off x="11858625" y="1885950"/>
            <a:ext cx="5334000" cy="5191125"/>
          </a:xfrm>
          <a:prstGeom prst="rect">
            <a:avLst/>
          </a:prstGeom>
          <a:noFill/>
          <a:ln w="19050">
            <a:solidFill>
              <a:srgbClr val="132A37"/>
            </a:solidFill>
            <a:prstDash val="solid"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F77A172-53A4-41E6-98F4-98E4B2167074}"/>
              </a:ext>
            </a:extLst>
          </p:cNvPr>
          <p:cNvSpPr>
            <a:spLocks noGrp="1"/>
          </p:cNvSpPr>
          <p:nvPr/>
        </p:nvSpPr>
        <p:spPr>
          <a:xfrm>
            <a:off x="666750" y="533400"/>
            <a:ext cx="167640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4125" b="1" i="0">
                <a:solidFill>
                  <a:srgbClr val="132A37"/>
                </a:solidFill>
                <a:latin typeface="Georgia"/>
                <a:ea typeface="Georgia"/>
                <a:cs typeface="Georgia"/>
              </a:defRPr>
            </a:pPr>
            <a:r>
              <a:rPr sz="4125" b="1" i="0">
                <a:solidFill>
                  <a:srgbClr val="132A37"/>
                </a:solidFill>
                <a:latin typeface="Georgia"/>
                <a:ea typeface="Georgia"/>
                <a:cs typeface="Georgia"/>
              </a:rPr>
              <a:t>Научная революция: Новый взгляд на мир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610E6A1-C40C-4E42-BF48-C1001CCAEA9C}"/>
              </a:ext>
            </a:extLst>
          </p:cNvPr>
          <p:cNvSpPr>
            <a:spLocks noGrp="1"/>
          </p:cNvSpPr>
          <p:nvPr/>
        </p:nvSpPr>
        <p:spPr>
          <a:xfrm>
            <a:off x="704850" y="1876425"/>
            <a:ext cx="76200" cy="1571625"/>
          </a:xfrm>
          <a:prstGeom prst="rect">
            <a:avLst/>
          </a:prstGeom>
          <a:solidFill>
            <a:srgbClr val="702C36"/>
          </a:solidFill>
          <a:ln w="0">
            <a:noFill/>
            <a:prstDash val="solid"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909F8F5-7F9F-40E5-ACE3-7DB9F2A783B0}"/>
              </a:ext>
            </a:extLst>
          </p:cNvPr>
          <p:cNvSpPr>
            <a:spLocks noGrp="1"/>
          </p:cNvSpPr>
          <p:nvPr/>
        </p:nvSpPr>
        <p:spPr>
          <a:xfrm>
            <a:off x="1066800" y="1809750"/>
            <a:ext cx="2571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1" i="0">
                <a:solidFill>
                  <a:srgbClr val="702C36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702C36"/>
                </a:solidFill>
                <a:latin typeface="Georgia"/>
                <a:ea typeface="Georgia"/>
                <a:cs typeface="Georgia"/>
              </a:rPr>
              <a:t>Николай Коперник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82E18AE-428A-4DFB-B79C-B9FE50251CEA}"/>
              </a:ext>
            </a:extLst>
          </p:cNvPr>
          <p:cNvSpPr>
            <a:spLocks noGrp="1"/>
          </p:cNvSpPr>
          <p:nvPr/>
        </p:nvSpPr>
        <p:spPr>
          <a:xfrm>
            <a:off x="3714750" y="1809750"/>
            <a:ext cx="752475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1988" b="0" i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1988" b="0" i="0">
                <a:solidFill>
                  <a:srgbClr val="303638"/>
                </a:solidFill>
                <a:latin typeface="Arial"/>
                <a:ea typeface="Arial"/>
                <a:cs typeface="Arial"/>
              </a:rPr>
              <a:t>В 1543 году опубликовал труд «О вращении небесных сфер», в котором предложил гелиоцентрическую модель мира. Его теория о том, что Земля вращается вокруг Солнца, а не наоборот, произвела революцию в астрономии и разрушила многовековую аристотелевскую картину мира.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8ECCA38-52F4-4680-B49F-CF70A3824CA9}"/>
              </a:ext>
            </a:extLst>
          </p:cNvPr>
          <p:cNvSpPr>
            <a:spLocks noGrp="1"/>
          </p:cNvSpPr>
          <p:nvPr/>
        </p:nvSpPr>
        <p:spPr>
          <a:xfrm>
            <a:off x="704850" y="3895725"/>
            <a:ext cx="76200" cy="1571625"/>
          </a:xfrm>
          <a:prstGeom prst="rect">
            <a:avLst/>
          </a:prstGeom>
          <a:solidFill>
            <a:srgbClr val="1F4034"/>
          </a:solidFill>
          <a:ln w="0">
            <a:noFill/>
            <a:prstDash val="solid"/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C1482FA-3D4A-4204-BBE8-BB4E3583182B}"/>
              </a:ext>
            </a:extLst>
          </p:cNvPr>
          <p:cNvSpPr>
            <a:spLocks noGrp="1"/>
          </p:cNvSpPr>
          <p:nvPr/>
        </p:nvSpPr>
        <p:spPr>
          <a:xfrm>
            <a:off x="1066800" y="3829050"/>
            <a:ext cx="2571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1" i="0">
                <a:solidFill>
                  <a:srgbClr val="1F4034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1F4034"/>
                </a:solidFill>
                <a:latin typeface="Georgia"/>
                <a:ea typeface="Georgia"/>
                <a:cs typeface="Georgia"/>
              </a:rPr>
              <a:t>Галилео Галилей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75B0648-698D-4428-A942-E24BADA3EC13}"/>
              </a:ext>
            </a:extLst>
          </p:cNvPr>
          <p:cNvSpPr>
            <a:spLocks noGrp="1"/>
          </p:cNvSpPr>
          <p:nvPr/>
        </p:nvSpPr>
        <p:spPr>
          <a:xfrm>
            <a:off x="3714750" y="3829050"/>
            <a:ext cx="752475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1988" b="0" i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1988" b="0" i="0">
                <a:solidFill>
                  <a:srgbClr val="303638"/>
                </a:solidFill>
                <a:latin typeface="Arial"/>
                <a:ea typeface="Arial"/>
                <a:cs typeface="Arial"/>
              </a:rPr>
              <a:t>Усовершенствовал телескоп и сделал множество астрономических открытий, подтверждающих теорию Коперника. Развил экспериментальный метод в науке, сформулировал закон инерции и заложил основы динамики. Его конфликт с инквизицией стал символом борьбы науки против догматизма.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1B21058-EB9A-4B38-AEB8-971D57198C7D}"/>
              </a:ext>
            </a:extLst>
          </p:cNvPr>
          <p:cNvSpPr>
            <a:spLocks noGrp="1"/>
          </p:cNvSpPr>
          <p:nvPr/>
        </p:nvSpPr>
        <p:spPr>
          <a:xfrm>
            <a:off x="704850" y="5953125"/>
            <a:ext cx="76200" cy="1571625"/>
          </a:xfrm>
          <a:prstGeom prst="rect">
            <a:avLst/>
          </a:prstGeom>
          <a:solidFill>
            <a:srgbClr val="B38A44"/>
          </a:solidFill>
          <a:ln w="0">
            <a:noFill/>
            <a:prstDash val="solid"/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7D93C50-7202-4DC4-A67A-3521420173F2}"/>
              </a:ext>
            </a:extLst>
          </p:cNvPr>
          <p:cNvSpPr>
            <a:spLocks noGrp="1"/>
          </p:cNvSpPr>
          <p:nvPr/>
        </p:nvSpPr>
        <p:spPr>
          <a:xfrm>
            <a:off x="1066800" y="5886450"/>
            <a:ext cx="2571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1" i="0">
                <a:solidFill>
                  <a:srgbClr val="B38A44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B38A44"/>
                </a:solidFill>
                <a:latin typeface="Georgia"/>
                <a:ea typeface="Georgia"/>
                <a:cs typeface="Georgia"/>
              </a:rPr>
              <a:t>Исаак Ньютон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9735664-E036-4175-A7C0-92E387D6DB6C}"/>
              </a:ext>
            </a:extLst>
          </p:cNvPr>
          <p:cNvSpPr>
            <a:spLocks noGrp="1"/>
          </p:cNvSpPr>
          <p:nvPr/>
        </p:nvSpPr>
        <p:spPr>
          <a:xfrm>
            <a:off x="3714750" y="5886450"/>
            <a:ext cx="752475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1988" b="0" i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1988" b="0" i="0">
                <a:solidFill>
                  <a:srgbClr val="303638"/>
                </a:solidFill>
                <a:latin typeface="Arial"/>
                <a:ea typeface="Arial"/>
                <a:cs typeface="Arial"/>
              </a:rPr>
              <a:t>Создал целостную физическую картину мира, сформулировав законы механики и закон всемирного тяготения. Его труд «Математические начала натуральной философии» (1687) стал фундаментом классической физики и оказал огромное влияние на научное мировоззрение вплоть до XX века.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01DB3AC-6387-4EF3-BDB9-3865CB8FBD41}"/>
              </a:ext>
            </a:extLst>
          </p:cNvPr>
          <p:cNvSpPr>
            <a:spLocks noGrp="1"/>
          </p:cNvSpPr>
          <p:nvPr/>
        </p:nvSpPr>
        <p:spPr>
          <a:xfrm>
            <a:off x="685800" y="7943850"/>
            <a:ext cx="16621125" cy="1476375"/>
          </a:xfrm>
          <a:prstGeom prst="rect">
            <a:avLst/>
          </a:prstGeom>
          <a:solidFill>
            <a:srgbClr val="132A37"/>
          </a:solidFill>
          <a:ln w="19050">
            <a:solidFill>
              <a:srgbClr val="B38A44"/>
            </a:solidFill>
            <a:prstDash val="solid"/>
          </a:ln>
        </p:spPr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482A0C2-0BCF-435F-B809-9456C78FFBCB}"/>
              </a:ext>
            </a:extLst>
          </p:cNvPr>
          <p:cNvSpPr>
            <a:spLocks noGrp="1"/>
          </p:cNvSpPr>
          <p:nvPr/>
        </p:nvSpPr>
        <p:spPr>
          <a:xfrm>
            <a:off x="1000125" y="8210550"/>
            <a:ext cx="16002000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025" b="0" i="0">
                <a:solidFill>
                  <a:srgbClr val="FBF7EE"/>
                </a:solidFill>
                <a:latin typeface="Arial"/>
                <a:ea typeface="Arial"/>
                <a:cs typeface="Arial"/>
              </a:defRPr>
            </a:pPr>
            <a:r>
              <a:rPr sz="2025" b="0" i="0">
                <a:solidFill>
                  <a:srgbClr val="FBF7EE"/>
                </a:solidFill>
                <a:latin typeface="Arial"/>
                <a:ea typeface="Arial"/>
                <a:cs typeface="Arial"/>
              </a:rPr>
              <a:t>Научная революция XVI-XVII веков коренным образом изменила представления человека о мире. Она положила начало современной науке, основанной на наблюдении, эксперименте и математическом описании природных явлений. Впервые человек осознал возможность познать законы природы и использовать их для своего блага.</a:t>
            </a:r>
          </a:p>
        </p:txBody>
      </p:sp>
    </p:spTree>
    <p:extLst>
      <p:ext uri="{BB962C8B-B14F-4D97-AF65-F5344CB8AC3E}">
        <p14:creationId xmlns:p14="http://schemas.microsoft.com/office/powerpoint/2010/main" val="1040732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13FA53A-94D0-4C9A-B80C-8FF9D88FEB66}"/>
              </a:ext>
            </a:extLst>
          </p:cNvPr>
          <p:cNvSpPr>
            <a:spLocks noGrp="1"/>
          </p:cNvSpPr>
          <p:nvPr/>
        </p:nvSpPr>
        <p:spPr>
          <a:xfrm>
            <a:off x="266700" y="266700"/>
            <a:ext cx="17754600" cy="9753600"/>
          </a:xfrm>
          <a:prstGeom prst="rect">
            <a:avLst/>
          </a:prstGeom>
          <a:noFill/>
          <a:ln w="19050">
            <a:solidFill>
              <a:srgbClr val="702C36"/>
            </a:solidFill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C9D4000-2683-4BAE-A667-0BD457D865E6}"/>
              </a:ext>
            </a:extLst>
          </p:cNvPr>
          <p:cNvSpPr>
            <a:spLocks noGrp="1"/>
          </p:cNvSpPr>
          <p:nvPr/>
        </p:nvSpPr>
        <p:spPr>
          <a:xfrm>
            <a:off x="666750" y="9725025"/>
            <a:ext cx="16954500" cy="19050"/>
          </a:xfrm>
          <a:prstGeom prst="rect">
            <a:avLst/>
          </a:prstGeom>
          <a:solidFill>
            <a:srgbClr val="B38A44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8E2969B-710A-4171-AE32-B856297DC37D}"/>
              </a:ext>
            </a:extLst>
          </p:cNvPr>
          <p:cNvSpPr>
            <a:spLocks noGrp="1"/>
          </p:cNvSpPr>
          <p:nvPr/>
        </p:nvSpPr>
        <p:spPr>
          <a:xfrm>
            <a:off x="666750" y="476250"/>
            <a:ext cx="16859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4125" b="1" i="0">
                <a:solidFill>
                  <a:srgbClr val="132A37"/>
                </a:solidFill>
                <a:latin typeface="Georgia"/>
                <a:ea typeface="Georgia"/>
                <a:cs typeface="Georgia"/>
              </a:defRPr>
            </a:pPr>
            <a:r>
              <a:rPr sz="4125" b="1" i="0">
                <a:solidFill>
                  <a:srgbClr val="132A37"/>
                </a:solidFill>
                <a:latin typeface="Georgia"/>
                <a:ea typeface="Georgia"/>
                <a:cs typeface="Georgia"/>
              </a:rPr>
              <a:t>Просвещение: Эпоха разума и свободы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A01FDFA-824E-472F-8239-C0792FAFD27F}"/>
              </a:ext>
            </a:extLst>
          </p:cNvPr>
          <p:cNvSpPr>
            <a:spLocks noGrp="1"/>
          </p:cNvSpPr>
          <p:nvPr/>
        </p:nvSpPr>
        <p:spPr>
          <a:xfrm>
            <a:off x="571500" y="1524000"/>
            <a:ext cx="1885950" cy="2362200"/>
          </a:xfrm>
          <a:prstGeom prst="roundRect">
            <a:avLst>
              <a:gd name="adj" fmla="val 4040"/>
            </a:avLst>
          </a:prstGeom>
          <a:solidFill>
            <a:srgbClr val="FBF7EE"/>
          </a:solidFill>
          <a:ln w="19050">
            <a:solidFill>
              <a:srgbClr val="702C36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3"/>
          <a:srcRect t="1930" b="1930"/>
          <a:stretch>
            <a:fillRect/>
          </a:stretch>
        </p:blipFill>
        <p:spPr>
          <a:xfrm>
            <a:off x="666750" y="1619250"/>
            <a:ext cx="1695450" cy="2171700"/>
          </a:xfrm>
          <a:prstGeom prst="roundRect">
            <a:avLst>
              <a:gd name="adj" fmla="val 4494"/>
            </a:avLst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659ED654-AE73-4928-A571-FA8CDC9C04B4}"/>
              </a:ext>
            </a:extLst>
          </p:cNvPr>
          <p:cNvSpPr>
            <a:spLocks noGrp="1"/>
          </p:cNvSpPr>
          <p:nvPr/>
        </p:nvSpPr>
        <p:spPr>
          <a:xfrm>
            <a:off x="666750" y="1619250"/>
            <a:ext cx="1695450" cy="2171700"/>
          </a:xfrm>
          <a:prstGeom prst="roundRect">
            <a:avLst>
              <a:gd name="adj" fmla="val 4494"/>
            </a:avLst>
          </a:prstGeom>
          <a:noFill/>
          <a:ln w="19050">
            <a:solidFill>
              <a:srgbClr val="702C36"/>
            </a:solidFill>
            <a:prstDash val="solid"/>
          </a:ln>
        </p:spPr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F68C3A8-60E4-496D-A4A6-DC7A2AD8F85D}"/>
              </a:ext>
            </a:extLst>
          </p:cNvPr>
          <p:cNvSpPr>
            <a:spLocks noGrp="1"/>
          </p:cNvSpPr>
          <p:nvPr/>
        </p:nvSpPr>
        <p:spPr>
          <a:xfrm>
            <a:off x="2714625" y="1733550"/>
            <a:ext cx="314325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1" i="0">
                <a:solidFill>
                  <a:srgbClr val="702C36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702C36"/>
                </a:solidFill>
                <a:latin typeface="Georgia"/>
                <a:ea typeface="Georgia"/>
                <a:cs typeface="Georgia"/>
              </a:rPr>
              <a:t>Вольтер (1694-1778)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0A65B1A-4EF7-4203-AD44-9835A7D605DB}"/>
              </a:ext>
            </a:extLst>
          </p:cNvPr>
          <p:cNvSpPr>
            <a:spLocks noGrp="1"/>
          </p:cNvSpPr>
          <p:nvPr/>
        </p:nvSpPr>
        <p:spPr>
          <a:xfrm>
            <a:off x="2714625" y="3143250"/>
            <a:ext cx="1809750" cy="38100"/>
          </a:xfrm>
          <a:prstGeom prst="rect">
            <a:avLst/>
          </a:prstGeom>
          <a:solidFill>
            <a:srgbClr val="702C36"/>
          </a:solidFill>
          <a:ln w="0">
            <a:noFill/>
            <a:prstDash val="solid"/>
          </a:ln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8605A91-17D1-4EDB-B18D-DC0C553B07FC}"/>
              </a:ext>
            </a:extLst>
          </p:cNvPr>
          <p:cNvSpPr>
            <a:spLocks noGrp="1"/>
          </p:cNvSpPr>
          <p:nvPr/>
        </p:nvSpPr>
        <p:spPr>
          <a:xfrm>
            <a:off x="666750" y="4114800"/>
            <a:ext cx="5238750" cy="3381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1988" b="0" i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1988" b="0" i="0">
                <a:solidFill>
                  <a:srgbClr val="303638"/>
                </a:solidFill>
                <a:latin typeface="Arial"/>
                <a:ea typeface="Arial"/>
                <a:cs typeface="Arial"/>
              </a:rPr>
              <a:t>Борец за свободу слова и веротерпимость. Его острая сатира и критика церковного и государственного деспотизма сделали его одним из самых влиятельных мыслителей эпохи. Знаменитая фраза: «Я не согласен с тем, что вы говорите, но я отдам жизнь за ваше право это говорить».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22863B28-CC6C-4C24-9A63-648D4739127D}"/>
              </a:ext>
            </a:extLst>
          </p:cNvPr>
          <p:cNvSpPr>
            <a:spLocks noGrp="1"/>
          </p:cNvSpPr>
          <p:nvPr/>
        </p:nvSpPr>
        <p:spPr>
          <a:xfrm>
            <a:off x="6381750" y="1524000"/>
            <a:ext cx="1885950" cy="2362200"/>
          </a:xfrm>
          <a:prstGeom prst="roundRect">
            <a:avLst>
              <a:gd name="adj" fmla="val 4040"/>
            </a:avLst>
          </a:prstGeom>
          <a:solidFill>
            <a:srgbClr val="FBF7EE"/>
          </a:solidFill>
          <a:ln w="19050">
            <a:solidFill>
              <a:srgbClr val="1F403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4"/>
          <a:srcRect t="1175" b="1175"/>
          <a:stretch>
            <a:fillRect/>
          </a:stretch>
        </p:blipFill>
        <p:spPr>
          <a:xfrm>
            <a:off x="6477000" y="1619250"/>
            <a:ext cx="1695450" cy="2171700"/>
          </a:xfrm>
          <a:prstGeom prst="roundRect">
            <a:avLst>
              <a:gd name="adj" fmla="val 4494"/>
            </a:avLst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A445F03D-9ED3-4943-A9FD-13A765039134}"/>
              </a:ext>
            </a:extLst>
          </p:cNvPr>
          <p:cNvSpPr>
            <a:spLocks noGrp="1"/>
          </p:cNvSpPr>
          <p:nvPr/>
        </p:nvSpPr>
        <p:spPr>
          <a:xfrm>
            <a:off x="6477000" y="1619250"/>
            <a:ext cx="1695450" cy="2171700"/>
          </a:xfrm>
          <a:prstGeom prst="roundRect">
            <a:avLst>
              <a:gd name="adj" fmla="val 4494"/>
            </a:avLst>
          </a:prstGeom>
          <a:noFill/>
          <a:ln w="19050">
            <a:solidFill>
              <a:srgbClr val="1F4034"/>
            </a:solidFill>
            <a:prstDash val="solid"/>
          </a:ln>
        </p:spPr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CBC92FD-1093-4646-A318-72FB2933FD80}"/>
              </a:ext>
            </a:extLst>
          </p:cNvPr>
          <p:cNvSpPr>
            <a:spLocks noGrp="1"/>
          </p:cNvSpPr>
          <p:nvPr/>
        </p:nvSpPr>
        <p:spPr>
          <a:xfrm>
            <a:off x="8524875" y="1733550"/>
            <a:ext cx="314325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1" i="0">
                <a:solidFill>
                  <a:srgbClr val="1F4034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1F4034"/>
                </a:solidFill>
                <a:latin typeface="Georgia"/>
                <a:ea typeface="Georgia"/>
                <a:cs typeface="Georgia"/>
              </a:rPr>
              <a:t>Жан-Жак Руссо (1712-1778)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349698F-044C-4524-B9F9-864C8117B74A}"/>
              </a:ext>
            </a:extLst>
          </p:cNvPr>
          <p:cNvSpPr>
            <a:spLocks noGrp="1"/>
          </p:cNvSpPr>
          <p:nvPr/>
        </p:nvSpPr>
        <p:spPr>
          <a:xfrm>
            <a:off x="8524875" y="3143250"/>
            <a:ext cx="1809750" cy="38100"/>
          </a:xfrm>
          <a:prstGeom prst="rect">
            <a:avLst/>
          </a:prstGeom>
          <a:solidFill>
            <a:srgbClr val="1F4034"/>
          </a:solidFill>
          <a:ln w="0">
            <a:noFill/>
            <a:prstDash val="solid"/>
          </a:ln>
        </p:spPr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55AE24A-82C2-45AD-888F-B811D7647D2E}"/>
              </a:ext>
            </a:extLst>
          </p:cNvPr>
          <p:cNvSpPr>
            <a:spLocks noGrp="1"/>
          </p:cNvSpPr>
          <p:nvPr/>
        </p:nvSpPr>
        <p:spPr>
          <a:xfrm>
            <a:off x="6477000" y="4114800"/>
            <a:ext cx="5238750" cy="3381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1988" b="0" i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1988" b="0" i="0">
                <a:solidFill>
                  <a:srgbClr val="303638"/>
                </a:solidFill>
                <a:latin typeface="Arial"/>
                <a:ea typeface="Arial"/>
                <a:cs typeface="Arial"/>
              </a:rPr>
              <a:t>Развил теорию общественного договора и народного суверенитета. В своих работах подчеркивал значение свободы и равенства. Считал, что человек по природе добр, но его портит общество. Его идеи оказали огромное влияние на Французскую революцию.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B218C0E7-7E6F-47FA-BB05-F659DB3B1DD3}"/>
              </a:ext>
            </a:extLst>
          </p:cNvPr>
          <p:cNvSpPr>
            <a:spLocks noGrp="1"/>
          </p:cNvSpPr>
          <p:nvPr/>
        </p:nvSpPr>
        <p:spPr>
          <a:xfrm>
            <a:off x="12192000" y="1524000"/>
            <a:ext cx="1885950" cy="2362200"/>
          </a:xfrm>
          <a:prstGeom prst="roundRect">
            <a:avLst>
              <a:gd name="adj" fmla="val 4040"/>
            </a:avLst>
          </a:prstGeom>
          <a:solidFill>
            <a:srgbClr val="FBF7EE"/>
          </a:solidFill>
          <a:ln w="19050">
            <a:solidFill>
              <a:srgbClr val="B38A4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5"/>
          <a:srcRect l="1287" r="1287"/>
          <a:stretch>
            <a:fillRect/>
          </a:stretch>
        </p:blipFill>
        <p:spPr>
          <a:xfrm>
            <a:off x="12287250" y="1619250"/>
            <a:ext cx="1695450" cy="2171700"/>
          </a:xfrm>
          <a:prstGeom prst="roundRect">
            <a:avLst>
              <a:gd name="adj" fmla="val 4494"/>
            </a:avLst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6782C72B-B9C2-4749-A3D1-485AE7A594F5}"/>
              </a:ext>
            </a:extLst>
          </p:cNvPr>
          <p:cNvSpPr>
            <a:spLocks noGrp="1"/>
          </p:cNvSpPr>
          <p:nvPr/>
        </p:nvSpPr>
        <p:spPr>
          <a:xfrm>
            <a:off x="12287250" y="1619250"/>
            <a:ext cx="1695450" cy="2171700"/>
          </a:xfrm>
          <a:prstGeom prst="roundRect">
            <a:avLst>
              <a:gd name="adj" fmla="val 4494"/>
            </a:avLst>
          </a:prstGeom>
          <a:noFill/>
          <a:ln w="19050">
            <a:solidFill>
              <a:srgbClr val="B38A44"/>
            </a:solidFill>
            <a:prstDash val="solid"/>
          </a:ln>
        </p:spPr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A601F8E-4FD0-4875-8154-DD5616885D2D}"/>
              </a:ext>
            </a:extLst>
          </p:cNvPr>
          <p:cNvSpPr>
            <a:spLocks noGrp="1"/>
          </p:cNvSpPr>
          <p:nvPr/>
        </p:nvSpPr>
        <p:spPr>
          <a:xfrm>
            <a:off x="14335125" y="1733550"/>
            <a:ext cx="314325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1" i="0">
                <a:solidFill>
                  <a:srgbClr val="B38A44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B38A44"/>
                </a:solidFill>
                <a:latin typeface="Georgia"/>
                <a:ea typeface="Georgia"/>
                <a:cs typeface="Georgia"/>
              </a:rPr>
              <a:t>Шарль Монтескье (1689-1755)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7B42835-A0A8-452F-9A3F-928D154A95E3}"/>
              </a:ext>
            </a:extLst>
          </p:cNvPr>
          <p:cNvSpPr>
            <a:spLocks noGrp="1"/>
          </p:cNvSpPr>
          <p:nvPr/>
        </p:nvSpPr>
        <p:spPr>
          <a:xfrm>
            <a:off x="14335125" y="3143250"/>
            <a:ext cx="1809750" cy="38100"/>
          </a:xfrm>
          <a:prstGeom prst="rect">
            <a:avLst/>
          </a:prstGeom>
          <a:solidFill>
            <a:srgbClr val="B38A44"/>
          </a:solidFill>
          <a:ln w="0">
            <a:noFill/>
            <a:prstDash val="solid"/>
          </a:ln>
        </p:spPr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BC43D87-47F4-4907-99D7-D15592D3757A}"/>
              </a:ext>
            </a:extLst>
          </p:cNvPr>
          <p:cNvSpPr>
            <a:spLocks noGrp="1"/>
          </p:cNvSpPr>
          <p:nvPr/>
        </p:nvSpPr>
        <p:spPr>
          <a:xfrm>
            <a:off x="12287250" y="4114800"/>
            <a:ext cx="5238750" cy="3381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1988" b="0" i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1988" b="0" i="0">
                <a:solidFill>
                  <a:srgbClr val="303638"/>
                </a:solidFill>
                <a:latin typeface="Arial"/>
                <a:ea typeface="Arial"/>
                <a:cs typeface="Arial"/>
              </a:rPr>
              <a:t>Разработал теорию разделения властей на законодательную, исполнительную и судебную. Этот принцип лег в основу конституций многих современных государств и стал фундаментом правового государства.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CB6DC4A-76B2-41CB-B2D7-0AC25EE62B10}"/>
              </a:ext>
            </a:extLst>
          </p:cNvPr>
          <p:cNvSpPr>
            <a:spLocks noGrp="1"/>
          </p:cNvSpPr>
          <p:nvPr/>
        </p:nvSpPr>
        <p:spPr>
          <a:xfrm>
            <a:off x="666750" y="7867650"/>
            <a:ext cx="16668750" cy="1524000"/>
          </a:xfrm>
          <a:prstGeom prst="rect">
            <a:avLst/>
          </a:prstGeom>
          <a:solidFill>
            <a:srgbClr val="132A37"/>
          </a:solidFill>
          <a:ln w="19050">
            <a:solidFill>
              <a:srgbClr val="B38A44"/>
            </a:solidFill>
            <a:prstDash val="solid"/>
          </a:ln>
        </p:spPr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9A9BAE0-1471-49BC-851B-E15AEF0E4DAA}"/>
              </a:ext>
            </a:extLst>
          </p:cNvPr>
          <p:cNvSpPr>
            <a:spLocks noGrp="1"/>
          </p:cNvSpPr>
          <p:nvPr/>
        </p:nvSpPr>
        <p:spPr>
          <a:xfrm>
            <a:off x="1000125" y="8115300"/>
            <a:ext cx="16002000" cy="1104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025" b="0" i="0">
                <a:solidFill>
                  <a:srgbClr val="FBF7EE"/>
                </a:solidFill>
                <a:latin typeface="Arial"/>
                <a:ea typeface="Arial"/>
                <a:cs typeface="Arial"/>
              </a:defRPr>
            </a:pPr>
            <a:r>
              <a:rPr sz="2025" b="0" i="0">
                <a:solidFill>
                  <a:srgbClr val="FBF7EE"/>
                </a:solidFill>
                <a:latin typeface="Arial"/>
                <a:ea typeface="Arial"/>
                <a:cs typeface="Arial"/>
              </a:rPr>
              <a:t>Эпоха Просвещения (XVIII век) характеризовалась верой в силу человеческого разума и прогресс. Просветители критиковали абсолютизм, церковные догмы и сословные привилегии. Их идеи о естественных правах человека, разделении властей и общественном договоре легли в основу современных демократических принципов.</a:t>
            </a:r>
          </a:p>
        </p:txBody>
      </p:sp>
    </p:spTree>
    <p:extLst>
      <p:ext uri="{BB962C8B-B14F-4D97-AF65-F5344CB8AC3E}">
        <p14:creationId xmlns:p14="http://schemas.microsoft.com/office/powerpoint/2010/main" val="1063083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A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E636671-F192-4BBA-A1DE-F0578539D377}"/>
              </a:ext>
            </a:extLst>
          </p:cNvPr>
          <p:cNvSpPr>
            <a:spLocks noGrp="1"/>
          </p:cNvSpPr>
          <p:nvPr/>
        </p:nvSpPr>
        <p:spPr>
          <a:xfrm>
            <a:off x="266700" y="266700"/>
            <a:ext cx="17754600" cy="9753600"/>
          </a:xfrm>
          <a:prstGeom prst="rect">
            <a:avLst/>
          </a:prstGeom>
          <a:noFill/>
          <a:ln w="19050">
            <a:solidFill>
              <a:srgbClr val="702C36"/>
            </a:solidFill>
            <a:prstDash val="solid"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EBEC4A2-2BD8-4F8F-91F1-562007D806A9}"/>
              </a:ext>
            </a:extLst>
          </p:cNvPr>
          <p:cNvSpPr>
            <a:spLocks noGrp="1"/>
          </p:cNvSpPr>
          <p:nvPr/>
        </p:nvSpPr>
        <p:spPr>
          <a:xfrm>
            <a:off x="666750" y="9725025"/>
            <a:ext cx="16954500" cy="19050"/>
          </a:xfrm>
          <a:prstGeom prst="rect">
            <a:avLst/>
          </a:prstGeom>
          <a:solidFill>
            <a:srgbClr val="B38A44"/>
          </a:solidFill>
          <a:ln w="0">
            <a:noFill/>
            <a:prstDash val="solid"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E3E6462-D670-4717-BF31-B80535C45288}"/>
              </a:ext>
            </a:extLst>
          </p:cNvPr>
          <p:cNvSpPr>
            <a:spLocks noGrp="1"/>
          </p:cNvSpPr>
          <p:nvPr/>
        </p:nvSpPr>
        <p:spPr>
          <a:xfrm>
            <a:off x="590550" y="1666875"/>
            <a:ext cx="8001000" cy="7381875"/>
          </a:xfrm>
          <a:prstGeom prst="rect">
            <a:avLst/>
          </a:prstGeom>
          <a:solidFill>
            <a:srgbClr val="FBF7EE"/>
          </a:solidFill>
          <a:ln w="19050">
            <a:solidFill>
              <a:srgbClr val="702C36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rcRect l="11741" r="11741"/>
          <a:stretch>
            <a:fillRect/>
          </a:stretch>
        </p:blipFill>
        <p:spPr>
          <a:xfrm>
            <a:off x="685800" y="1762125"/>
            <a:ext cx="7810500" cy="719137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26F3B2-E1FC-40EB-9FE4-B58C70933226}"/>
              </a:ext>
            </a:extLst>
          </p:cNvPr>
          <p:cNvSpPr>
            <a:spLocks noGrp="1"/>
          </p:cNvSpPr>
          <p:nvPr/>
        </p:nvSpPr>
        <p:spPr>
          <a:xfrm>
            <a:off x="685800" y="1762125"/>
            <a:ext cx="7810500" cy="7191375"/>
          </a:xfrm>
          <a:prstGeom prst="rect">
            <a:avLst/>
          </a:prstGeom>
          <a:noFill/>
          <a:ln w="19050">
            <a:solidFill>
              <a:srgbClr val="702C36"/>
            </a:solidFill>
            <a:prstDash val="solid"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2AFDDEB-AF23-4E22-B13B-C24819D398A8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166687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4200" b="1" i="0">
                <a:solidFill>
                  <a:srgbClr val="132A37"/>
                </a:solidFill>
                <a:latin typeface="Georgia"/>
                <a:ea typeface="Georgia"/>
                <a:cs typeface="Georgia"/>
              </a:defRPr>
            </a:pPr>
            <a:r>
              <a:rPr sz="4200" b="1" i="0">
                <a:solidFill>
                  <a:srgbClr val="132A37"/>
                </a:solidFill>
                <a:latin typeface="Georgia"/>
                <a:ea typeface="Georgia"/>
                <a:cs typeface="Georgia"/>
              </a:rPr>
              <a:t>Великая Французская революция (1789)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D04C968-4FAA-494C-A21B-8F973ED935E9}"/>
              </a:ext>
            </a:extLst>
          </p:cNvPr>
          <p:cNvSpPr>
            <a:spLocks noGrp="1"/>
          </p:cNvSpPr>
          <p:nvPr/>
        </p:nvSpPr>
        <p:spPr>
          <a:xfrm>
            <a:off x="9001125" y="1762125"/>
            <a:ext cx="47625" cy="7191375"/>
          </a:xfrm>
          <a:prstGeom prst="rect">
            <a:avLst/>
          </a:prstGeom>
          <a:solidFill>
            <a:srgbClr val="702C36"/>
          </a:solidFill>
          <a:ln w="0">
            <a:noFill/>
            <a:prstDash val="solid"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A0D0B03-03AE-4452-BF11-C07073FA1014}"/>
              </a:ext>
            </a:extLst>
          </p:cNvPr>
          <p:cNvSpPr>
            <a:spLocks noGrp="1"/>
          </p:cNvSpPr>
          <p:nvPr/>
        </p:nvSpPr>
        <p:spPr>
          <a:xfrm>
            <a:off x="9477375" y="1762125"/>
            <a:ext cx="7239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1" i="0">
                <a:solidFill>
                  <a:srgbClr val="702C36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702C36"/>
                </a:solidFill>
                <a:latin typeface="Georgia"/>
                <a:ea typeface="Georgia"/>
                <a:cs typeface="Georgia"/>
              </a:rPr>
              <a:t>Причины революции: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6361087-9279-42D9-9B45-7A220AEA756C}"/>
              </a:ext>
            </a:extLst>
          </p:cNvPr>
          <p:cNvSpPr>
            <a:spLocks noGrp="1"/>
          </p:cNvSpPr>
          <p:nvPr/>
        </p:nvSpPr>
        <p:spPr>
          <a:xfrm>
            <a:off x="9477375" y="2409825"/>
            <a:ext cx="723900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34" indent="-20" algn="l">
              <a:spcAft>
                <a:spcPts val="19"/>
              </a:spcAft>
              <a:buChar char="•"/>
              <a:defRPr sz="2175" b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303638"/>
                </a:solidFill>
                <a:latin typeface="Arial"/>
                <a:ea typeface="Arial"/>
                <a:cs typeface="Arial"/>
              </a:rPr>
              <a:t>Глубокое социальное неравенство между сословиями</a:t>
            </a:r>
          </a:p>
          <a:p>
            <a:pPr marL="34" indent="-20" algn="l">
              <a:spcAft>
                <a:spcPts val="19"/>
              </a:spcAft>
              <a:buChar char="•"/>
              <a:defRPr sz="2175" b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303638"/>
                </a:solidFill>
                <a:latin typeface="Arial"/>
                <a:ea typeface="Arial"/>
                <a:cs typeface="Arial"/>
              </a:rPr>
              <a:t>Экономический и финансовый кризис монархии</a:t>
            </a:r>
          </a:p>
          <a:p>
            <a:pPr marL="34" indent="-20" algn="l">
              <a:spcAft>
                <a:spcPts val="19"/>
              </a:spcAft>
              <a:buChar char="•"/>
              <a:defRPr sz="2175" b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303638"/>
                </a:solidFill>
                <a:latin typeface="Arial"/>
                <a:ea typeface="Arial"/>
                <a:cs typeface="Arial"/>
              </a:rPr>
              <a:t>Распространение идей Просвещения среди образованных слоев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5D16FB4-34AC-4588-909A-008F16D53669}"/>
              </a:ext>
            </a:extLst>
          </p:cNvPr>
          <p:cNvSpPr>
            <a:spLocks noGrp="1"/>
          </p:cNvSpPr>
          <p:nvPr/>
        </p:nvSpPr>
        <p:spPr>
          <a:xfrm>
            <a:off x="9477375" y="4953000"/>
            <a:ext cx="7239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buNone/>
              <a:defRPr sz="2550" b="1" i="0">
                <a:solidFill>
                  <a:srgbClr val="1F4034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1F4034"/>
                </a:solidFill>
                <a:latin typeface="Georgia"/>
                <a:ea typeface="Georgia"/>
                <a:cs typeface="Georgia"/>
              </a:rPr>
              <a:t>Ключевые события: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9858F4A-3ACA-4040-9536-4CB1687D31B1}"/>
              </a:ext>
            </a:extLst>
          </p:cNvPr>
          <p:cNvSpPr>
            <a:spLocks noGrp="1"/>
          </p:cNvSpPr>
          <p:nvPr/>
        </p:nvSpPr>
        <p:spPr>
          <a:xfrm>
            <a:off x="9477375" y="5600700"/>
            <a:ext cx="7334250" cy="3333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34" indent="-20" algn="l">
              <a:spcAft>
                <a:spcPts val="17"/>
              </a:spcAft>
              <a:buChar char="•"/>
              <a:defRPr sz="2138" b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2138" b="0">
                <a:solidFill>
                  <a:srgbClr val="303638"/>
                </a:solidFill>
                <a:latin typeface="Arial"/>
                <a:ea typeface="Arial"/>
                <a:cs typeface="Arial"/>
              </a:rPr>
              <a:t>14 июля 1789 г. — штурм Бастилии, символическое начало революции</a:t>
            </a:r>
          </a:p>
          <a:p>
            <a:pPr marL="34" indent="-20" algn="l">
              <a:spcAft>
                <a:spcPts val="17"/>
              </a:spcAft>
              <a:buChar char="•"/>
              <a:defRPr sz="2138" b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2138" b="0">
                <a:solidFill>
                  <a:srgbClr val="303638"/>
                </a:solidFill>
                <a:latin typeface="Arial"/>
                <a:ea typeface="Arial"/>
                <a:cs typeface="Arial"/>
              </a:rPr>
              <a:t>26 августа 1789 г. — принятие Декларации прав человека и гражданина</a:t>
            </a:r>
          </a:p>
          <a:p>
            <a:pPr marL="34" indent="-20" algn="l">
              <a:spcAft>
                <a:spcPts val="17"/>
              </a:spcAft>
              <a:buChar char="•"/>
              <a:defRPr sz="2138" b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2138" b="0">
                <a:solidFill>
                  <a:srgbClr val="303638"/>
                </a:solidFill>
                <a:latin typeface="Arial"/>
                <a:ea typeface="Arial"/>
                <a:cs typeface="Arial"/>
              </a:rPr>
              <a:t>1792-1794 гг. — период якобинской диктатуры и террора</a:t>
            </a:r>
          </a:p>
          <a:p>
            <a:pPr marL="34" indent="-20" algn="l">
              <a:spcAft>
                <a:spcPts val="17"/>
              </a:spcAft>
              <a:buChar char="•"/>
              <a:defRPr sz="2138" b="0">
                <a:solidFill>
                  <a:srgbClr val="303638"/>
                </a:solidFill>
                <a:latin typeface="Arial"/>
                <a:ea typeface="Arial"/>
                <a:cs typeface="Arial"/>
              </a:defRPr>
            </a:pPr>
            <a:r>
              <a:rPr sz="2138" b="0">
                <a:solidFill>
                  <a:srgbClr val="303638"/>
                </a:solidFill>
                <a:latin typeface="Arial"/>
                <a:ea typeface="Arial"/>
                <a:cs typeface="Arial"/>
              </a:rPr>
              <a:t>1799 г. — государственный переворот Наполеона Бонапарта</a:t>
            </a:r>
          </a:p>
        </p:txBody>
      </p:sp>
    </p:spTree>
    <p:extLst>
      <p:ext uri="{BB962C8B-B14F-4D97-AF65-F5344CB8AC3E}">
        <p14:creationId xmlns:p14="http://schemas.microsoft.com/office/powerpoint/2010/main" val="539327554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2376</Words>
  <Application>Microsoft Office PowerPoint</Application>
  <DocSecurity>0</DocSecurity>
  <PresentationFormat>Произвольный</PresentationFormat>
  <Paragraphs>140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Georgia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1</cp:revision>
  <dcterms:created xsi:type="dcterms:W3CDTF">2026-09-03T10:11:26Z</dcterms:created>
  <dcterms:modified xsi:type="dcterms:W3CDTF">2026-09-03T10:16:22Z</dcterms:modified>
</cp:coreProperties>
</file>