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3"/>
  </p:notesMasterIdLst>
  <p:sldIdLst>
    <p:sldId id="256" r:id="rId2"/>
    <p:sldId id="257" r:id="rId3"/>
    <p:sldId id="283" r:id="rId4"/>
    <p:sldId id="284" r:id="rId5"/>
    <p:sldId id="259" r:id="rId6"/>
    <p:sldId id="296" r:id="rId7"/>
    <p:sldId id="298" r:id="rId8"/>
    <p:sldId id="297" r:id="rId9"/>
    <p:sldId id="299" r:id="rId10"/>
    <p:sldId id="300" r:id="rId11"/>
    <p:sldId id="303" r:id="rId12"/>
    <p:sldId id="301" r:id="rId13"/>
    <p:sldId id="304" r:id="rId14"/>
    <p:sldId id="305" r:id="rId15"/>
    <p:sldId id="302" r:id="rId16"/>
    <p:sldId id="306" r:id="rId17"/>
    <p:sldId id="307" r:id="rId18"/>
    <p:sldId id="308" r:id="rId19"/>
    <p:sldId id="309" r:id="rId20"/>
    <p:sldId id="295" r:id="rId21"/>
    <p:sldId id="29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7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D6CDF3-24BE-43D5-903D-D0A994C835BA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1EC194-6249-42BD-9917-6A6B0990B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245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DCC71-BF9A-462E-909A-E5609A54B84A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BA01C-5D89-46CD-A0AD-7F9F8C33A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818601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DCC71-BF9A-462E-909A-E5609A54B84A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BA01C-5D89-46CD-A0AD-7F9F8C33A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803546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DCC71-BF9A-462E-909A-E5609A54B84A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BA01C-5D89-46CD-A0AD-7F9F8C33A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048778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DCC71-BF9A-462E-909A-E5609A54B84A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BA01C-5D89-46CD-A0AD-7F9F8C33A34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5341909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DCC71-BF9A-462E-909A-E5609A54B84A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BA01C-5D89-46CD-A0AD-7F9F8C33A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80670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DCC71-BF9A-462E-909A-E5609A54B84A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BA01C-5D89-46CD-A0AD-7F9F8C33A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66709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DCC71-BF9A-462E-909A-E5609A54B84A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BA01C-5D89-46CD-A0AD-7F9F8C33A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260474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DCC71-BF9A-462E-909A-E5609A54B84A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BA01C-5D89-46CD-A0AD-7F9F8C33A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1265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DCC71-BF9A-462E-909A-E5609A54B84A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BA01C-5D89-46CD-A0AD-7F9F8C33A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339201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DCC71-BF9A-462E-909A-E5609A54B84A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BA01C-5D89-46CD-A0AD-7F9F8C33A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068167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DCC71-BF9A-462E-909A-E5609A54B84A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BA01C-5D89-46CD-A0AD-7F9F8C33A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102600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DCC71-BF9A-462E-909A-E5609A54B84A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BA01C-5D89-46CD-A0AD-7F9F8C33A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51454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DCC71-BF9A-462E-909A-E5609A54B84A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BA01C-5D89-46CD-A0AD-7F9F8C33A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10509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DCC71-BF9A-462E-909A-E5609A54B84A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BA01C-5D89-46CD-A0AD-7F9F8C33A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84024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DCC71-BF9A-462E-909A-E5609A54B84A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BA01C-5D89-46CD-A0AD-7F9F8C33A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798605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DCC71-BF9A-462E-909A-E5609A54B84A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BA01C-5D89-46CD-A0AD-7F9F8C33A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552362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DCC71-BF9A-462E-909A-E5609A54B84A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BA01C-5D89-46CD-A0AD-7F9F8C33A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37100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37DCC71-BF9A-462E-909A-E5609A54B84A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BA01C-5D89-46CD-A0AD-7F9F8C33A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6626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ransition spd="slow">
    <p:wipe/>
  </p:transition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2F32C8-972C-4784-A5B7-37BAEA43AA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6AB7D82-BCB2-4EEE-9591-A5C4CDE76B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B63EB1-B189-49BE-BC8F-9F14E6892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7"/>
            <a:ext cx="12192000" cy="6853646"/>
          </a:xfrm>
          <a:prstGeom prst="rect">
            <a:avLst/>
          </a:prstGeom>
        </p:spPr>
      </p:pic>
      <p:sp>
        <p:nvSpPr>
          <p:cNvPr id="5" name="Подзаголовок 7">
            <a:extLst>
              <a:ext uri="{FF2B5EF4-FFF2-40B4-BE49-F238E27FC236}">
                <a16:creationId xmlns:a16="http://schemas.microsoft.com/office/drawing/2014/main" id="{7427281B-D418-420D-AA28-50551E066FAC}"/>
              </a:ext>
            </a:extLst>
          </p:cNvPr>
          <p:cNvSpPr txBox="1">
            <a:spLocks/>
          </p:cNvSpPr>
          <p:nvPr/>
        </p:nvSpPr>
        <p:spPr>
          <a:xfrm>
            <a:off x="423109" y="565333"/>
            <a:ext cx="11345779" cy="549671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ru-RU" sz="7800" b="1" u="sng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Домашнее задание: </a:t>
            </a:r>
          </a:p>
          <a:p>
            <a:pPr algn="ctr"/>
            <a:r>
              <a:rPr lang="ru-RU" sz="8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§3 пересказ, знать записи в тетради </a:t>
            </a:r>
          </a:p>
        </p:txBody>
      </p:sp>
    </p:spTree>
    <p:extLst>
      <p:ext uri="{BB962C8B-B14F-4D97-AF65-F5344CB8AC3E}">
        <p14:creationId xmlns:p14="http://schemas.microsoft.com/office/powerpoint/2010/main" val="3147577723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86F5E-AEA6-4424-8C59-F34573E9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BE3B9E-9A3D-4A8D-854C-FFD2B270D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110BAF-13FB-4323-BF8C-8813CCB9E94F}"/>
              </a:ext>
            </a:extLst>
          </p:cNvPr>
          <p:cNvSpPr txBox="1"/>
          <p:nvPr/>
        </p:nvSpPr>
        <p:spPr>
          <a:xfrm>
            <a:off x="350116" y="73363"/>
            <a:ext cx="11158449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/>
              <a:t>Факторы становления английской национальной идентичности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BD2C33-3F1E-49C4-88D2-3AD8F0BC3770}"/>
              </a:ext>
            </a:extLst>
          </p:cNvPr>
          <p:cNvSpPr txBox="1"/>
          <p:nvPr/>
        </p:nvSpPr>
        <p:spPr>
          <a:xfrm>
            <a:off x="350116" y="1853248"/>
            <a:ext cx="11158449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/>
              <a:t>противостояние французам в  годы Столетней войны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A13CDF-F4DA-4143-A3F9-EF5190604341}"/>
              </a:ext>
            </a:extLst>
          </p:cNvPr>
          <p:cNvSpPr txBox="1"/>
          <p:nvPr/>
        </p:nvSpPr>
        <p:spPr>
          <a:xfrm>
            <a:off x="350115" y="3147657"/>
            <a:ext cx="11158449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/>
              <a:t>формирование англиканской церкви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7DB392-455B-461A-ABEB-47F9AEE5ABE5}"/>
              </a:ext>
            </a:extLst>
          </p:cNvPr>
          <p:cNvSpPr txBox="1"/>
          <p:nvPr/>
        </p:nvSpPr>
        <p:spPr>
          <a:xfrm>
            <a:off x="350114" y="4309457"/>
            <a:ext cx="11158449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/>
              <a:t>вера в избранность, лидеры протестантского мира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173414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86F5E-AEA6-4424-8C59-F34573E9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BE3B9E-9A3D-4A8D-854C-FFD2B270D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05EB44-B9AC-4E6A-91E2-45C2EA3D77F7}"/>
              </a:ext>
            </a:extLst>
          </p:cNvPr>
          <p:cNvSpPr txBox="1"/>
          <p:nvPr/>
        </p:nvSpPr>
        <p:spPr>
          <a:xfrm>
            <a:off x="413453" y="612843"/>
            <a:ext cx="11533044" cy="563231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/>
              <a:t>На странице 25 найдите, какие факторы способствовали становлению французской национальной идентичности?</a:t>
            </a:r>
          </a:p>
        </p:txBody>
      </p:sp>
    </p:spTree>
    <p:extLst>
      <p:ext uri="{BB962C8B-B14F-4D97-AF65-F5344CB8AC3E}">
        <p14:creationId xmlns:p14="http://schemas.microsoft.com/office/powerpoint/2010/main" val="13938033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86F5E-AEA6-4424-8C59-F34573E9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BE3B9E-9A3D-4A8D-854C-FFD2B270D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29BD74-873B-4AA5-8A09-7E5D714036E9}"/>
              </a:ext>
            </a:extLst>
          </p:cNvPr>
          <p:cNvSpPr txBox="1"/>
          <p:nvPr/>
        </p:nvSpPr>
        <p:spPr>
          <a:xfrm>
            <a:off x="350116" y="73363"/>
            <a:ext cx="11158449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/>
              <a:t>Факторы становления французской национальной идентичности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14B4A4-E71F-4B19-8954-115D5982AFCE}"/>
              </a:ext>
            </a:extLst>
          </p:cNvPr>
          <p:cNvSpPr txBox="1"/>
          <p:nvPr/>
        </p:nvSpPr>
        <p:spPr>
          <a:xfrm>
            <a:off x="350115" y="2590366"/>
            <a:ext cx="11158449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3200" b="1" dirty="0"/>
              <a:t>тесное понимание понятий «государство» и «родина»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509650-1DA2-41FC-8A33-CDD2DAAF8C36}"/>
              </a:ext>
            </a:extLst>
          </p:cNvPr>
          <p:cNvSpPr txBox="1"/>
          <p:nvPr/>
        </p:nvSpPr>
        <p:spPr>
          <a:xfrm>
            <a:off x="350114" y="3905005"/>
            <a:ext cx="11158449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3200" b="1" dirty="0"/>
              <a:t>Возникновение в годы Столетней войны  представления о патриотизме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3F2699-9D63-4DCE-88B2-5A642E30B12F}"/>
              </a:ext>
            </a:extLst>
          </p:cNvPr>
          <p:cNvSpPr txBox="1"/>
          <p:nvPr/>
        </p:nvSpPr>
        <p:spPr>
          <a:xfrm>
            <a:off x="350114" y="5190083"/>
            <a:ext cx="11158449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/>
              <a:t>1789 г. – издание брошюры Э.Ж. </a:t>
            </a:r>
            <a:r>
              <a:rPr lang="ru-RU" sz="3200" b="1" dirty="0" err="1"/>
              <a:t>Сийеса</a:t>
            </a:r>
            <a:r>
              <a:rPr lang="ru-RU" sz="3200" b="1" dirty="0"/>
              <a:t> «Что такое третье сословие?»</a:t>
            </a:r>
          </a:p>
        </p:txBody>
      </p:sp>
    </p:spTree>
    <p:extLst>
      <p:ext uri="{BB962C8B-B14F-4D97-AF65-F5344CB8AC3E}">
        <p14:creationId xmlns:p14="http://schemas.microsoft.com/office/powerpoint/2010/main" val="38692211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86F5E-AEA6-4424-8C59-F34573E9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BE3B9E-9A3D-4A8D-854C-FFD2B270D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05EB44-B9AC-4E6A-91E2-45C2EA3D77F7}"/>
              </a:ext>
            </a:extLst>
          </p:cNvPr>
          <p:cNvSpPr txBox="1"/>
          <p:nvPr/>
        </p:nvSpPr>
        <p:spPr>
          <a:xfrm>
            <a:off x="413453" y="612843"/>
            <a:ext cx="11533044" cy="378565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/>
              <a:t>На странице 26 найдите, как складывалась национальная идея в других государствах Европы.</a:t>
            </a:r>
          </a:p>
        </p:txBody>
      </p:sp>
    </p:spTree>
    <p:extLst>
      <p:ext uri="{BB962C8B-B14F-4D97-AF65-F5344CB8AC3E}">
        <p14:creationId xmlns:p14="http://schemas.microsoft.com/office/powerpoint/2010/main" val="39381017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86F5E-AEA6-4424-8C59-F34573E9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BE3B9E-9A3D-4A8D-854C-FFD2B270D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61DD7C69-8760-4C4A-8FDE-041E61041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201" y="1513894"/>
            <a:ext cx="8946541" cy="419548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03FF60D9-3770-4C59-8DFB-8B0EB21C7C87}"/>
              </a:ext>
            </a:extLst>
          </p:cNvPr>
          <p:cNvSpPr/>
          <p:nvPr/>
        </p:nvSpPr>
        <p:spPr>
          <a:xfrm>
            <a:off x="1999260" y="67835"/>
            <a:ext cx="8697685" cy="1256832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b="1" dirty="0"/>
              <a:t>Космополитизм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C6E9DA-BB6C-437E-B25D-4511444747CA}"/>
              </a:ext>
            </a:extLst>
          </p:cNvPr>
          <p:cNvSpPr txBox="1"/>
          <p:nvPr/>
        </p:nvSpPr>
        <p:spPr>
          <a:xfrm>
            <a:off x="329478" y="1388091"/>
            <a:ext cx="11533044" cy="424731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/>
              <a:t>-  идеология, рассматривающая людей как</a:t>
            </a:r>
          </a:p>
          <a:p>
            <a:pPr algn="ctr"/>
            <a:r>
              <a:rPr lang="ru-RU" sz="5400" b="1" dirty="0"/>
              <a:t>граждан мира, подчёркивающая, что все они  — части единого человечества</a:t>
            </a:r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4D2D64B8-7FB7-4980-828F-BEBB177D4773}"/>
              </a:ext>
            </a:extLst>
          </p:cNvPr>
          <p:cNvSpPr/>
          <p:nvPr/>
        </p:nvSpPr>
        <p:spPr>
          <a:xfrm>
            <a:off x="5562593" y="1222592"/>
            <a:ext cx="1066814" cy="577465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2EDD51-F009-41F6-A5D7-7FFA45FAC8EB}"/>
              </a:ext>
            </a:extLst>
          </p:cNvPr>
          <p:cNvSpPr txBox="1"/>
          <p:nvPr/>
        </p:nvSpPr>
        <p:spPr>
          <a:xfrm>
            <a:off x="329478" y="5469909"/>
            <a:ext cx="11533044" cy="138499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Почему, на  ваш взгляд, в  европейском обществе преобладал не космополитизм, а национальные идеи? Поясните вашу точку зрения.</a:t>
            </a:r>
          </a:p>
        </p:txBody>
      </p:sp>
    </p:spTree>
    <p:extLst>
      <p:ext uri="{BB962C8B-B14F-4D97-AF65-F5344CB8AC3E}">
        <p14:creationId xmlns:p14="http://schemas.microsoft.com/office/powerpoint/2010/main" val="13758872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86F5E-AEA6-4424-8C59-F34573E9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BE3B9E-9A3D-4A8D-854C-FFD2B270D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074" name="Picture 2" descr="Как династические браки разрушили одну из самых влиятельных семей в истории  Европы">
            <a:extLst>
              <a:ext uri="{FF2B5EF4-FFF2-40B4-BE49-F238E27FC236}">
                <a16:creationId xmlns:a16="http://schemas.microsoft.com/office/drawing/2014/main" id="{334C45A6-9B37-491D-8C4E-01635850A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368" y="74776"/>
            <a:ext cx="7379477" cy="47439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3D1CD3F2-78D3-4B46-847D-2E75817AA8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34987"/>
              </p:ext>
            </p:extLst>
          </p:nvPr>
        </p:nvGraphicFramePr>
        <p:xfrm>
          <a:off x="993578" y="4668598"/>
          <a:ext cx="10044537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8179">
                  <a:extLst>
                    <a:ext uri="{9D8B030D-6E8A-4147-A177-3AD203B41FA5}">
                      <a16:colId xmlns:a16="http://schemas.microsoft.com/office/drawing/2014/main" val="1808518235"/>
                    </a:ext>
                  </a:extLst>
                </a:gridCol>
                <a:gridCol w="2292308">
                  <a:extLst>
                    <a:ext uri="{9D8B030D-6E8A-4147-A177-3AD203B41FA5}">
                      <a16:colId xmlns:a16="http://schemas.microsoft.com/office/drawing/2014/main" val="302595043"/>
                    </a:ext>
                  </a:extLst>
                </a:gridCol>
                <a:gridCol w="4404050">
                  <a:extLst>
                    <a:ext uri="{9D8B030D-6E8A-4147-A177-3AD203B41FA5}">
                      <a16:colId xmlns:a16="http://schemas.microsoft.com/office/drawing/2014/main" val="1073660119"/>
                    </a:ext>
                  </a:extLst>
                </a:gridCol>
              </a:tblGrid>
              <a:tr h="736642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Статистика вступления в брак европейцев в </a:t>
                      </a:r>
                      <a:r>
                        <a:rPr lang="en-US" sz="2800" dirty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XVIII </a:t>
                      </a:r>
                      <a:r>
                        <a:rPr lang="ru-RU" sz="2800" dirty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веке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tx1">
                              <a:lumMod val="95000"/>
                            </a:schemeClr>
                          </a:solidFill>
                        </a:rPr>
                        <a:t>В дворянских семьях (заключали контракт)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3360885"/>
                  </a:ext>
                </a:extLst>
              </a:tr>
              <a:tr h="33194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Женщины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25-26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18 лет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928952"/>
                  </a:ext>
                </a:extLst>
              </a:tr>
              <a:tr h="33194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Мужчины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28-29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21 год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346874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0B85244-5073-47BE-BD07-85C4A0929561}"/>
              </a:ext>
            </a:extLst>
          </p:cNvPr>
          <p:cNvSpPr txBox="1"/>
          <p:nvPr/>
        </p:nvSpPr>
        <p:spPr>
          <a:xfrm>
            <a:off x="86667" y="1323365"/>
            <a:ext cx="2020035" cy="2246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Было чёткое распределение ролей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052E92-0EA5-4F17-9601-38FB9E307FC4}"/>
              </a:ext>
            </a:extLst>
          </p:cNvPr>
          <p:cNvSpPr txBox="1"/>
          <p:nvPr/>
        </p:nvSpPr>
        <p:spPr>
          <a:xfrm>
            <a:off x="9765958" y="1445041"/>
            <a:ext cx="2232928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Развод в то время был редкостью</a:t>
            </a:r>
          </a:p>
        </p:txBody>
      </p:sp>
    </p:spTree>
    <p:extLst>
      <p:ext uri="{BB962C8B-B14F-4D97-AF65-F5344CB8AC3E}">
        <p14:creationId xmlns:p14="http://schemas.microsoft.com/office/powerpoint/2010/main" val="32542282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86F5E-AEA6-4424-8C59-F34573E9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BE3B9E-9A3D-4A8D-854C-FFD2B270D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F2F869-A323-49A8-8EAE-D6C9A4B245B0}"/>
              </a:ext>
            </a:extLst>
          </p:cNvPr>
          <p:cNvSpPr txBox="1"/>
          <p:nvPr/>
        </p:nvSpPr>
        <p:spPr>
          <a:xfrm>
            <a:off x="226842" y="151178"/>
            <a:ext cx="11533044" cy="63709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/>
              <a:t>На страницах 29-30 найдите ответы на вопросы:</a:t>
            </a:r>
          </a:p>
          <a:p>
            <a:pPr marL="914400" indent="-914400" algn="ctr">
              <a:buAutoNum type="arabicPeriod"/>
            </a:pPr>
            <a:r>
              <a:rPr lang="ru-RU" sz="4800" b="1" dirty="0"/>
              <a:t>Сколько детей было в семьях? Зависело ли от родовитости?</a:t>
            </a:r>
          </a:p>
          <a:p>
            <a:pPr marL="914400" indent="-914400" algn="ctr">
              <a:buAutoNum type="arabicPeriod"/>
            </a:pPr>
            <a:r>
              <a:rPr lang="ru-RU" sz="4800" b="1" dirty="0"/>
              <a:t>Почему не все дети выживали?</a:t>
            </a:r>
          </a:p>
          <a:p>
            <a:pPr marL="914400" indent="-914400" algn="ctr">
              <a:buAutoNum type="arabicPeriod"/>
            </a:pPr>
            <a:r>
              <a:rPr lang="ru-RU" sz="4800" b="1" dirty="0"/>
              <a:t>Почему нередко ребенка отдавали кормилице?</a:t>
            </a:r>
          </a:p>
          <a:p>
            <a:pPr marL="914400" indent="-914400" algn="ctr">
              <a:buAutoNum type="arabicPeriod"/>
            </a:pPr>
            <a:r>
              <a:rPr lang="ru-RU" sz="4800" b="1" dirty="0"/>
              <a:t>Занятия детей? Новшества?</a:t>
            </a:r>
          </a:p>
        </p:txBody>
      </p:sp>
    </p:spTree>
    <p:extLst>
      <p:ext uri="{BB962C8B-B14F-4D97-AF65-F5344CB8AC3E}">
        <p14:creationId xmlns:p14="http://schemas.microsoft.com/office/powerpoint/2010/main" val="13753902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86F5E-AEA6-4424-8C59-F34573E9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BE3B9E-9A3D-4A8D-854C-FFD2B270D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EDC8DD-C141-4E14-BE2B-B161B5045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144" y="657943"/>
            <a:ext cx="11899711" cy="505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430757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86F5E-AEA6-4424-8C59-F34573E9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BE3B9E-9A3D-4A8D-854C-FFD2B270D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F2F869-A323-49A8-8EAE-D6C9A4B245B0}"/>
              </a:ext>
            </a:extLst>
          </p:cNvPr>
          <p:cNvSpPr txBox="1"/>
          <p:nvPr/>
        </p:nvSpPr>
        <p:spPr>
          <a:xfrm>
            <a:off x="370115" y="1932742"/>
            <a:ext cx="11533044" cy="39703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В XVIII веке европейское общество сохраняло сословную структуру. На вершине стояло привилегированное второе сословие — буржуазия, которая владела землями и не платила налоги. Большинство населения Европы составляли крестьяне. На западе континента они оставались лично свободными, но несли повинности. Для Западной Европы был характерен особый тип </a:t>
            </a:r>
            <a:r>
              <a:rPr lang="ru-RU" sz="2800" b="1" dirty="0" err="1"/>
              <a:t>брачности</a:t>
            </a:r>
            <a:r>
              <a:rPr lang="ru-RU" sz="2800" b="1" dirty="0"/>
              <a:t>. Из-за строгого контроля церкви и бедности семьи создавались очень рано: юноши и девушки вступали в брак в возрасте 14–16 лет</a:t>
            </a:r>
          </a:p>
        </p:txBody>
      </p:sp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19BD9F20-1C03-40C1-83FC-2EC7CDF39D92}"/>
              </a:ext>
            </a:extLst>
          </p:cNvPr>
          <p:cNvSpPr/>
          <p:nvPr/>
        </p:nvSpPr>
        <p:spPr>
          <a:xfrm>
            <a:off x="370115" y="203146"/>
            <a:ext cx="11175774" cy="1400530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Найдите три ошибки в тексте и исправьте их</a:t>
            </a:r>
          </a:p>
        </p:txBody>
      </p:sp>
    </p:spTree>
    <p:extLst>
      <p:ext uri="{BB962C8B-B14F-4D97-AF65-F5344CB8AC3E}">
        <p14:creationId xmlns:p14="http://schemas.microsoft.com/office/powerpoint/2010/main" val="5813559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86F5E-AEA6-4424-8C59-F34573E9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BE3B9E-9A3D-4A8D-854C-FFD2B270D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19BD9F20-1C03-40C1-83FC-2EC7CDF39D92}"/>
              </a:ext>
            </a:extLst>
          </p:cNvPr>
          <p:cNvSpPr/>
          <p:nvPr/>
        </p:nvSpPr>
        <p:spPr>
          <a:xfrm>
            <a:off x="370115" y="128501"/>
            <a:ext cx="11175774" cy="1400530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Найдите три ошибки в тексте и исправьте их</a:t>
            </a:r>
          </a:p>
        </p:txBody>
      </p:sp>
      <p:graphicFrame>
        <p:nvGraphicFramePr>
          <p:cNvPr id="3" name="Таблица 6">
            <a:extLst>
              <a:ext uri="{FF2B5EF4-FFF2-40B4-BE49-F238E27FC236}">
                <a16:creationId xmlns:a16="http://schemas.microsoft.com/office/drawing/2014/main" id="{4882E520-6D2A-4935-B089-F69CA2A66D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001547"/>
              </p:ext>
            </p:extLst>
          </p:nvPr>
        </p:nvGraphicFramePr>
        <p:xfrm>
          <a:off x="813837" y="1619622"/>
          <a:ext cx="10564326" cy="505968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06085">
                  <a:extLst>
                    <a:ext uri="{9D8B030D-6E8A-4147-A177-3AD203B41FA5}">
                      <a16:colId xmlns:a16="http://schemas.microsoft.com/office/drawing/2014/main" val="2542942233"/>
                    </a:ext>
                  </a:extLst>
                </a:gridCol>
                <a:gridCol w="4595776">
                  <a:extLst>
                    <a:ext uri="{9D8B030D-6E8A-4147-A177-3AD203B41FA5}">
                      <a16:colId xmlns:a16="http://schemas.microsoft.com/office/drawing/2014/main" val="3421874753"/>
                    </a:ext>
                  </a:extLst>
                </a:gridCol>
                <a:gridCol w="5262465">
                  <a:extLst>
                    <a:ext uri="{9D8B030D-6E8A-4147-A177-3AD203B41FA5}">
                      <a16:colId xmlns:a16="http://schemas.microsoft.com/office/drawing/2014/main" val="3600339519"/>
                    </a:ext>
                  </a:extLst>
                </a:gridCol>
              </a:tblGrid>
              <a:tr h="37109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+mn-lt"/>
                        </a:rPr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+mn-lt"/>
                        </a:rPr>
                        <a:t>Ошибки в тексте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+mn-lt"/>
                        </a:rPr>
                        <a:t>Правильный вариант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9342076"/>
                  </a:ext>
                </a:extLst>
              </a:tr>
              <a:tr h="915017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+mn-lt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+mn-lt"/>
                        </a:rPr>
                        <a:t>Второе сословие — это буржуазия.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+mn-lt"/>
                        </a:rPr>
                        <a:t>Второе сословие — это дворянство. Буржуазия относилась к третьему сословию.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4608127"/>
                  </a:ext>
                </a:extLst>
              </a:tr>
              <a:tr h="37109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+mn-lt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+mn-lt"/>
                        </a:rPr>
                        <a:t>Буржуазия не платила налоги.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+mn-lt"/>
                        </a:rPr>
                        <a:t>Налоги не платили дворяне и духовенство. Буржуазия налоги платила.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0637134"/>
                  </a:ext>
                </a:extLst>
              </a:tr>
              <a:tr h="37109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+mn-lt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+mn-lt"/>
                        </a:rPr>
                        <a:t>Семьи создавались очень рано (в 14–16 лет).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+mn-lt"/>
                        </a:rPr>
                        <a:t>Семьи создавались поздно (мужчины в 28–29 лет, женщины в 25–26 лет).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2148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95735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A39E4A-2637-4E61-9AD0-41CBA45D1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7"/>
            <a:ext cx="12192000" cy="685364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5FD95C-1B85-4752-8EFD-450456321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795" y="60672"/>
            <a:ext cx="11213097" cy="249591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7200" b="1" dirty="0">
                <a:solidFill>
                  <a:schemeClr val="accent3">
                    <a:lumMod val="50000"/>
                  </a:schemeClr>
                </a:solidFill>
              </a:rPr>
              <a:t>Проверка домашнего задания</a:t>
            </a:r>
          </a:p>
        </p:txBody>
      </p:sp>
      <p:sp>
        <p:nvSpPr>
          <p:cNvPr id="35" name="Подзаголовок 7">
            <a:extLst>
              <a:ext uri="{FF2B5EF4-FFF2-40B4-BE49-F238E27FC236}">
                <a16:creationId xmlns:a16="http://schemas.microsoft.com/office/drawing/2014/main" id="{723AA6DD-1BC9-40D7-904A-80180C5267AF}"/>
              </a:ext>
            </a:extLst>
          </p:cNvPr>
          <p:cNvSpPr txBox="1">
            <a:spLocks/>
          </p:cNvSpPr>
          <p:nvPr/>
        </p:nvSpPr>
        <p:spPr>
          <a:xfrm>
            <a:off x="1729272" y="2776689"/>
            <a:ext cx="8733453" cy="200058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ru-RU" sz="8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§2 пересказ </a:t>
            </a:r>
          </a:p>
        </p:txBody>
      </p:sp>
    </p:spTree>
    <p:extLst>
      <p:ext uri="{BB962C8B-B14F-4D97-AF65-F5344CB8AC3E}">
        <p14:creationId xmlns:p14="http://schemas.microsoft.com/office/powerpoint/2010/main" val="1508485424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86F5E-AEA6-4424-8C59-F34573E9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DD7C69-8760-4C4A-8FDE-041E61041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F5D818-8DC8-49BC-A779-F034A1AD7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B92139F-E609-4173-81D6-7E6E1016A7D3}"/>
              </a:ext>
            </a:extLst>
          </p:cNvPr>
          <p:cNvSpPr txBox="1">
            <a:spLocks/>
          </p:cNvSpPr>
          <p:nvPr/>
        </p:nvSpPr>
        <p:spPr>
          <a:xfrm>
            <a:off x="490629" y="83472"/>
            <a:ext cx="11017154" cy="30860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6600" b="1" dirty="0">
                <a:solidFill>
                  <a:srgbClr val="002060"/>
                </a:solidFill>
              </a:rPr>
              <a:t>Тема урока: </a:t>
            </a:r>
          </a:p>
          <a:p>
            <a:pPr algn="ctr"/>
            <a:r>
              <a:rPr lang="ru-RU" sz="6600" b="1" dirty="0">
                <a:solidFill>
                  <a:srgbClr val="002060"/>
                </a:solidFill>
              </a:rPr>
              <a:t>Общество Старого порядка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D63DF10-9C53-4C68-92D7-AFFE474D057B}"/>
              </a:ext>
            </a:extLst>
          </p:cNvPr>
          <p:cNvSpPr txBox="1">
            <a:spLocks/>
          </p:cNvSpPr>
          <p:nvPr/>
        </p:nvSpPr>
        <p:spPr>
          <a:xfrm>
            <a:off x="646111" y="3428999"/>
            <a:ext cx="11104268" cy="30860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b="1" dirty="0">
                <a:solidFill>
                  <a:srgbClr val="002060"/>
                </a:solidFill>
              </a:rPr>
              <a:t>Цель: </a:t>
            </a:r>
            <a:r>
              <a:rPr lang="ru-RU" sz="4000" dirty="0">
                <a:solidFill>
                  <a:srgbClr val="002060"/>
                </a:solidFill>
              </a:rPr>
              <a:t>выявление особенностей структуры «европейского общества» в </a:t>
            </a:r>
            <a:r>
              <a:rPr lang="en-US" sz="4000" dirty="0">
                <a:solidFill>
                  <a:srgbClr val="002060"/>
                </a:solidFill>
              </a:rPr>
              <a:t>XVIII</a:t>
            </a:r>
            <a:r>
              <a:rPr lang="ru-RU" sz="4000" dirty="0">
                <a:solidFill>
                  <a:srgbClr val="002060"/>
                </a:solidFill>
              </a:rPr>
              <a:t> веке, процесса формирования наций.</a:t>
            </a:r>
            <a:endParaRPr lang="ru-RU" sz="4000" b="1" dirty="0">
              <a:solidFill>
                <a:srgbClr val="002060"/>
              </a:solidFill>
            </a:endParaRPr>
          </a:p>
          <a:p>
            <a:pPr algn="ctr"/>
            <a:r>
              <a:rPr lang="ru-RU" sz="4000" b="1" dirty="0">
                <a:solidFill>
                  <a:srgbClr val="002060"/>
                </a:solidFill>
              </a:rPr>
              <a:t>Методы достижения цели: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3238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21BBF-4D95-4195-98A6-CF7C0B904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A4399F-A952-4E03-B100-C25F3DB54A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E4C589-DE3A-4B27-ABC8-F240E2BE2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Заголовок 5">
            <a:extLst>
              <a:ext uri="{FF2B5EF4-FFF2-40B4-BE49-F238E27FC236}">
                <a16:creationId xmlns:a16="http://schemas.microsoft.com/office/drawing/2014/main" id="{4E867922-35C7-418F-B100-FF8F1448F5F6}"/>
              </a:ext>
            </a:extLst>
          </p:cNvPr>
          <p:cNvSpPr txBox="1">
            <a:spLocks/>
          </p:cNvSpPr>
          <p:nvPr/>
        </p:nvSpPr>
        <p:spPr>
          <a:xfrm>
            <a:off x="86274" y="169164"/>
            <a:ext cx="4196477" cy="88087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800" b="1" dirty="0"/>
              <a:t>Рефлексия</a:t>
            </a:r>
          </a:p>
        </p:txBody>
      </p:sp>
      <p:sp>
        <p:nvSpPr>
          <p:cNvPr id="8" name="Заголовок 5">
            <a:extLst>
              <a:ext uri="{FF2B5EF4-FFF2-40B4-BE49-F238E27FC236}">
                <a16:creationId xmlns:a16="http://schemas.microsoft.com/office/drawing/2014/main" id="{1954ACFD-9497-4B54-A1FE-D0399D7E9F58}"/>
              </a:ext>
            </a:extLst>
          </p:cNvPr>
          <p:cNvSpPr txBox="1">
            <a:spLocks/>
          </p:cNvSpPr>
          <p:nvPr/>
        </p:nvSpPr>
        <p:spPr>
          <a:xfrm>
            <a:off x="7189980" y="5628028"/>
            <a:ext cx="4196477" cy="88087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800" b="1" dirty="0"/>
              <a:t>Кубик Блума</a:t>
            </a:r>
          </a:p>
        </p:txBody>
      </p:sp>
    </p:spTree>
    <p:extLst>
      <p:ext uri="{BB962C8B-B14F-4D97-AF65-F5344CB8AC3E}">
        <p14:creationId xmlns:p14="http://schemas.microsoft.com/office/powerpoint/2010/main" val="1474908557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86F5E-AEA6-4424-8C59-F34573E9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DD7C69-8760-4C4A-8FDE-041E61041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C277D1-A0B1-4D43-8D00-817CEF8D2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7"/>
            <a:ext cx="12192000" cy="6853646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B92139F-E609-4173-81D6-7E6E1016A7D3}"/>
              </a:ext>
            </a:extLst>
          </p:cNvPr>
          <p:cNvSpPr txBox="1">
            <a:spLocks/>
          </p:cNvSpPr>
          <p:nvPr/>
        </p:nvSpPr>
        <p:spPr>
          <a:xfrm>
            <a:off x="403515" y="83473"/>
            <a:ext cx="11017154" cy="30860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6600" b="1" dirty="0">
                <a:solidFill>
                  <a:srgbClr val="002060"/>
                </a:solidFill>
              </a:rPr>
              <a:t>Тема урока: </a:t>
            </a:r>
          </a:p>
          <a:p>
            <a:pPr algn="ctr"/>
            <a:r>
              <a:rPr lang="ru-RU" sz="6600" b="1" dirty="0">
                <a:solidFill>
                  <a:srgbClr val="002060"/>
                </a:solidFill>
              </a:rPr>
              <a:t>Общество Старого порядка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5312F94-7A81-4DAB-A7E2-0C565AB81D4C}"/>
              </a:ext>
            </a:extLst>
          </p:cNvPr>
          <p:cNvSpPr txBox="1">
            <a:spLocks/>
          </p:cNvSpPr>
          <p:nvPr/>
        </p:nvSpPr>
        <p:spPr>
          <a:xfrm>
            <a:off x="403515" y="3429000"/>
            <a:ext cx="11104268" cy="30860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6600" b="1" dirty="0">
                <a:solidFill>
                  <a:srgbClr val="002060"/>
                </a:solidFill>
              </a:rPr>
              <a:t>Цель:?</a:t>
            </a:r>
          </a:p>
          <a:p>
            <a:pPr algn="ctr"/>
            <a:r>
              <a:rPr lang="ru-RU" sz="6600" b="1" dirty="0">
                <a:solidFill>
                  <a:srgbClr val="002060"/>
                </a:solidFill>
              </a:rPr>
              <a:t>Методы достижения цели:</a:t>
            </a:r>
          </a:p>
        </p:txBody>
      </p:sp>
    </p:spTree>
    <p:extLst>
      <p:ext uri="{BB962C8B-B14F-4D97-AF65-F5344CB8AC3E}">
        <p14:creationId xmlns:p14="http://schemas.microsoft.com/office/powerpoint/2010/main" val="240262261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86F5E-AEA6-4424-8C59-F34573E9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DD7C69-8760-4C4A-8FDE-041E61041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F5D818-8DC8-49BC-A779-F034A1AD7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B92139F-E609-4173-81D6-7E6E1016A7D3}"/>
              </a:ext>
            </a:extLst>
          </p:cNvPr>
          <p:cNvSpPr txBox="1">
            <a:spLocks/>
          </p:cNvSpPr>
          <p:nvPr/>
        </p:nvSpPr>
        <p:spPr>
          <a:xfrm>
            <a:off x="490629" y="83472"/>
            <a:ext cx="11017154" cy="30860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6600" b="1" dirty="0">
                <a:solidFill>
                  <a:srgbClr val="002060"/>
                </a:solidFill>
              </a:rPr>
              <a:t>Тема урока: </a:t>
            </a:r>
          </a:p>
          <a:p>
            <a:pPr algn="ctr"/>
            <a:r>
              <a:rPr lang="ru-RU" sz="6600" b="1" dirty="0">
                <a:solidFill>
                  <a:srgbClr val="002060"/>
                </a:solidFill>
              </a:rPr>
              <a:t>Общество Старого порядка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D63DF10-9C53-4C68-92D7-AFFE474D057B}"/>
              </a:ext>
            </a:extLst>
          </p:cNvPr>
          <p:cNvSpPr txBox="1">
            <a:spLocks/>
          </p:cNvSpPr>
          <p:nvPr/>
        </p:nvSpPr>
        <p:spPr>
          <a:xfrm>
            <a:off x="543866" y="3351265"/>
            <a:ext cx="11104268" cy="30860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b="1" dirty="0">
                <a:solidFill>
                  <a:srgbClr val="002060"/>
                </a:solidFill>
              </a:rPr>
              <a:t>Цель: </a:t>
            </a:r>
            <a:r>
              <a:rPr lang="ru-RU" sz="4000" dirty="0">
                <a:solidFill>
                  <a:srgbClr val="002060"/>
                </a:solidFill>
              </a:rPr>
              <a:t>выявление особенностей структуры «европейского общества» в </a:t>
            </a:r>
            <a:r>
              <a:rPr lang="en-US" sz="4000" dirty="0">
                <a:solidFill>
                  <a:srgbClr val="002060"/>
                </a:solidFill>
              </a:rPr>
              <a:t>XVIII</a:t>
            </a:r>
            <a:r>
              <a:rPr lang="ru-RU" sz="4000" dirty="0">
                <a:solidFill>
                  <a:srgbClr val="002060"/>
                </a:solidFill>
              </a:rPr>
              <a:t> веке, процесса формирования наций.</a:t>
            </a:r>
            <a:endParaRPr lang="ru-RU" sz="4000" b="1" dirty="0">
              <a:solidFill>
                <a:srgbClr val="002060"/>
              </a:solidFill>
            </a:endParaRPr>
          </a:p>
          <a:p>
            <a:pPr algn="ctr"/>
            <a:r>
              <a:rPr lang="ru-RU" sz="4000" b="1" dirty="0">
                <a:solidFill>
                  <a:srgbClr val="002060"/>
                </a:solidFill>
              </a:rPr>
              <a:t>Методы достижения цели: </a:t>
            </a:r>
            <a:r>
              <a:rPr lang="ru-RU" sz="4000" dirty="0">
                <a:solidFill>
                  <a:srgbClr val="002060"/>
                </a:solidFill>
              </a:rPr>
              <a:t>презентация, работа с учебником, в парах, беседа</a:t>
            </a:r>
          </a:p>
        </p:txBody>
      </p:sp>
    </p:spTree>
    <p:extLst>
      <p:ext uri="{BB962C8B-B14F-4D97-AF65-F5344CB8AC3E}">
        <p14:creationId xmlns:p14="http://schemas.microsoft.com/office/powerpoint/2010/main" val="4930948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86F5E-AEA6-4424-8C59-F34573E9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BE3B9E-9A3D-4A8D-854C-FFD2B270D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61DD7C69-8760-4C4A-8FDE-041E61041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03FF60D9-3770-4C59-8DFB-8B0EB21C7C87}"/>
              </a:ext>
            </a:extLst>
          </p:cNvPr>
          <p:cNvSpPr/>
          <p:nvPr/>
        </p:nvSpPr>
        <p:spPr>
          <a:xfrm>
            <a:off x="1856791" y="80245"/>
            <a:ext cx="7977673" cy="1142347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/>
              <a:t>Старый порядок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C6E9DA-BB6C-437E-B25D-4511444747CA}"/>
              </a:ext>
            </a:extLst>
          </p:cNvPr>
          <p:cNvSpPr txBox="1"/>
          <p:nvPr/>
        </p:nvSpPr>
        <p:spPr>
          <a:xfrm>
            <a:off x="329478" y="1675310"/>
            <a:ext cx="11533044" cy="447814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700" b="1" dirty="0"/>
              <a:t>- политическое и социально-экономическое устройство Франции с конца XVI — начала XVII в. до Французской революции XVIII в.</a:t>
            </a:r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4D2D64B8-7FB7-4980-828F-BEBB177D4773}"/>
              </a:ext>
            </a:extLst>
          </p:cNvPr>
          <p:cNvSpPr/>
          <p:nvPr/>
        </p:nvSpPr>
        <p:spPr>
          <a:xfrm>
            <a:off x="5312220" y="1222592"/>
            <a:ext cx="1066814" cy="577465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857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86F5E-AEA6-4424-8C59-F34573E9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BE3B9E-9A3D-4A8D-854C-FFD2B270D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026" name="Picture 2" descr="3. Нации и национальные отношения">
            <a:extLst>
              <a:ext uri="{FF2B5EF4-FFF2-40B4-BE49-F238E27FC236}">
                <a16:creationId xmlns:a16="http://schemas.microsoft.com/office/drawing/2014/main" id="{42106587-C9EE-47E7-B8B1-594C7620F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15" b="90554" l="1926" r="96889">
                        <a14:foregroundMark x1="3111" y1="53094" x2="20000" y2="56678"/>
                        <a14:foregroundMark x1="20000" y1="56678" x2="30815" y2="78827"/>
                        <a14:foregroundMark x1="30815" y1="78827" x2="14222" y2="86971"/>
                        <a14:foregroundMark x1="14222" y1="86971" x2="14074" y2="68404"/>
                        <a14:foregroundMark x1="14074" y1="68404" x2="7407" y2="87296"/>
                        <a14:foregroundMark x1="7407" y1="87296" x2="15111" y2="66450"/>
                        <a14:foregroundMark x1="15111" y1="66450" x2="30074" y2="64495"/>
                        <a14:foregroundMark x1="30074" y1="64495" x2="30667" y2="54072"/>
                        <a14:foregroundMark x1="9630" y1="54397" x2="889" y2="51792"/>
                        <a14:foregroundMark x1="889" y1="51792" x2="2074" y2="86645"/>
                        <a14:foregroundMark x1="2074" y1="86645" x2="12148" y2="91205"/>
                        <a14:foregroundMark x1="12148" y1="91205" x2="22963" y2="88274"/>
                        <a14:foregroundMark x1="10519" y1="61238" x2="2222" y2="67427"/>
                        <a14:foregroundMark x1="2222" y1="67427" x2="2222" y2="67427"/>
                        <a14:foregroundMark x1="81333" y1="9121" x2="81333" y2="9121"/>
                        <a14:foregroundMark x1="73333" y1="6515" x2="93481" y2="9121"/>
                        <a14:foregroundMark x1="96889" y1="8143" x2="96889" y2="8143"/>
                        <a14:foregroundMark x1="65630" y1="12052" x2="65630" y2="12052"/>
                        <a14:foregroundMark x1="32296" y1="37134" x2="32296" y2="371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57" y="1312073"/>
            <a:ext cx="10808635" cy="491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A9205E57-DE6C-47DC-A168-82FF71A1CD09}"/>
              </a:ext>
            </a:extLst>
          </p:cNvPr>
          <p:cNvCxnSpPr/>
          <p:nvPr/>
        </p:nvCxnSpPr>
        <p:spPr>
          <a:xfrm flipV="1">
            <a:off x="2939143" y="3101778"/>
            <a:ext cx="1306286" cy="9388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3AC748F-F6DB-4AA1-A8E0-C959620C3879}"/>
              </a:ext>
            </a:extLst>
          </p:cNvPr>
          <p:cNvSpPr txBox="1"/>
          <p:nvPr/>
        </p:nvSpPr>
        <p:spPr>
          <a:xfrm>
            <a:off x="7758447" y="1391685"/>
            <a:ext cx="3610947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Нация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4855319E-AC1F-4AB7-B279-723B2A9AF1F4}"/>
              </a:ext>
            </a:extLst>
          </p:cNvPr>
          <p:cNvCxnSpPr/>
          <p:nvPr/>
        </p:nvCxnSpPr>
        <p:spPr>
          <a:xfrm flipV="1">
            <a:off x="6646506" y="1773757"/>
            <a:ext cx="1306286" cy="9388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7C11BC2-5CAD-4526-BCB0-2D762EC86317}"/>
              </a:ext>
            </a:extLst>
          </p:cNvPr>
          <p:cNvSpPr txBox="1"/>
          <p:nvPr/>
        </p:nvSpPr>
        <p:spPr>
          <a:xfrm>
            <a:off x="4147500" y="2592993"/>
            <a:ext cx="3610947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Народность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50D906-FD5F-4A92-A51F-252CE24D934A}"/>
              </a:ext>
            </a:extLst>
          </p:cNvPr>
          <p:cNvSpPr txBox="1"/>
          <p:nvPr/>
        </p:nvSpPr>
        <p:spPr>
          <a:xfrm>
            <a:off x="585518" y="3772951"/>
            <a:ext cx="3561982" cy="70788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Племя</a:t>
            </a:r>
          </a:p>
        </p:txBody>
      </p:sp>
    </p:spTree>
    <p:extLst>
      <p:ext uri="{BB962C8B-B14F-4D97-AF65-F5344CB8AC3E}">
        <p14:creationId xmlns:p14="http://schemas.microsoft.com/office/powerpoint/2010/main" val="3454974862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86F5E-AEA6-4424-8C59-F34573E9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BE3B9E-9A3D-4A8D-854C-FFD2B270D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61DD7C69-8760-4C4A-8FDE-041E61041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03FF60D9-3770-4C59-8DFB-8B0EB21C7C87}"/>
              </a:ext>
            </a:extLst>
          </p:cNvPr>
          <p:cNvSpPr/>
          <p:nvPr/>
        </p:nvSpPr>
        <p:spPr>
          <a:xfrm>
            <a:off x="4001278" y="33541"/>
            <a:ext cx="3967065" cy="1256832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b="1" dirty="0"/>
              <a:t>Нация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C6E9DA-BB6C-437E-B25D-4511444747CA}"/>
              </a:ext>
            </a:extLst>
          </p:cNvPr>
          <p:cNvSpPr txBox="1"/>
          <p:nvPr/>
        </p:nvSpPr>
        <p:spPr>
          <a:xfrm>
            <a:off x="329478" y="1675310"/>
            <a:ext cx="11533044" cy="415498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600" b="1" dirty="0"/>
              <a:t>- историческая общность людей, объединенных общим языком, культурой и историей.</a:t>
            </a:r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4D2D64B8-7FB7-4980-828F-BEBB177D4773}"/>
              </a:ext>
            </a:extLst>
          </p:cNvPr>
          <p:cNvSpPr/>
          <p:nvPr/>
        </p:nvSpPr>
        <p:spPr>
          <a:xfrm>
            <a:off x="5562593" y="1222592"/>
            <a:ext cx="1066814" cy="577465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9160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86F5E-AEA6-4424-8C59-F34573E9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BE3B9E-9A3D-4A8D-854C-FFD2B270D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050" name="Picture 2" descr="Признаки нации (народа) | Студент-Сервис">
            <a:extLst>
              <a:ext uri="{FF2B5EF4-FFF2-40B4-BE49-F238E27FC236}">
                <a16:creationId xmlns:a16="http://schemas.microsoft.com/office/drawing/2014/main" id="{DB1BC12D-9DCF-4D09-9F51-7E99F9C4EE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84"/>
          <a:stretch/>
        </p:blipFill>
        <p:spPr bwMode="auto">
          <a:xfrm>
            <a:off x="387439" y="1459657"/>
            <a:ext cx="11083805" cy="5127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44C59CC-FED1-4E35-A1BA-93E964847ADF}"/>
              </a:ext>
            </a:extLst>
          </p:cNvPr>
          <p:cNvSpPr/>
          <p:nvPr/>
        </p:nvSpPr>
        <p:spPr>
          <a:xfrm>
            <a:off x="5638800" y="4973216"/>
            <a:ext cx="783771" cy="161419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8F7C98-862C-44F8-9419-CB8172CC184D}"/>
              </a:ext>
            </a:extLst>
          </p:cNvPr>
          <p:cNvSpPr txBox="1"/>
          <p:nvPr/>
        </p:nvSpPr>
        <p:spPr>
          <a:xfrm>
            <a:off x="350116" y="73363"/>
            <a:ext cx="11158449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Ключевые элементы формирования </a:t>
            </a:r>
          </a:p>
          <a:p>
            <a:pPr algn="ctr"/>
            <a:r>
              <a:rPr lang="ru-RU" sz="4000" b="1" dirty="0"/>
              <a:t>национальной идентичности</a:t>
            </a:r>
          </a:p>
        </p:txBody>
      </p:sp>
    </p:spTree>
    <p:extLst>
      <p:ext uri="{BB962C8B-B14F-4D97-AF65-F5344CB8AC3E}">
        <p14:creationId xmlns:p14="http://schemas.microsoft.com/office/powerpoint/2010/main" val="19130599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86F5E-AEA6-4424-8C59-F34573E9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BE3B9E-9A3D-4A8D-854C-FFD2B270D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05EB44-B9AC-4E6A-91E2-45C2EA3D77F7}"/>
              </a:ext>
            </a:extLst>
          </p:cNvPr>
          <p:cNvSpPr txBox="1"/>
          <p:nvPr/>
        </p:nvSpPr>
        <p:spPr>
          <a:xfrm>
            <a:off x="413453" y="612843"/>
            <a:ext cx="11533044" cy="563231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/>
              <a:t>На странице 25 найдите, какие факторы способствовали становлению английской национальной идентичности?</a:t>
            </a:r>
          </a:p>
        </p:txBody>
      </p:sp>
    </p:spTree>
    <p:extLst>
      <p:ext uri="{BB962C8B-B14F-4D97-AF65-F5344CB8AC3E}">
        <p14:creationId xmlns:p14="http://schemas.microsoft.com/office/powerpoint/2010/main" val="27108693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291</TotalTime>
  <Words>510</Words>
  <Application>Microsoft Office PowerPoint</Application>
  <PresentationFormat>Широкоэкранный</PresentationFormat>
  <Paragraphs>73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Century Gothic</vt:lpstr>
      <vt:lpstr>Wingdings 3</vt:lpstr>
      <vt:lpstr>Ион</vt:lpstr>
      <vt:lpstr>Презентация PowerPoint</vt:lpstr>
      <vt:lpstr>Проверка домашнего задания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47</cp:revision>
  <dcterms:created xsi:type="dcterms:W3CDTF">2026-05-25T15:33:16Z</dcterms:created>
  <dcterms:modified xsi:type="dcterms:W3CDTF">2026-06-06T16:54:04Z</dcterms:modified>
</cp:coreProperties>
</file>