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87" autoAdjust="0"/>
  </p:normalViewPr>
  <p:slideViewPr>
    <p:cSldViewPr snapToGrid="0">
      <p:cViewPr varScale="1">
        <p:scale>
          <a:sx n="103" d="100"/>
          <a:sy n="103" d="100"/>
        </p:scale>
        <p:origin x="7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51437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496848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424594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54553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732536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78780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39850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68493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19837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602332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304231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1757582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756517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853905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995966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261498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70722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8888D8D-6001-4DB2-82C4-2770A1AEE21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C265B-F437-4681-AED4-C6BA2E86A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5666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wipe/>
  </p:transition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51B43EBE-028E-44C5-AAEF-D7B9F1A282F1}"/>
              </a:ext>
            </a:extLst>
          </p:cNvPr>
          <p:cNvSpPr/>
          <p:nvPr/>
        </p:nvSpPr>
        <p:spPr>
          <a:xfrm>
            <a:off x="345233" y="251927"/>
            <a:ext cx="11597951" cy="6279502"/>
          </a:xfrm>
          <a:prstGeom prst="round2Diag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5036" y="326571"/>
            <a:ext cx="10691812" cy="959498"/>
          </a:xfrm>
        </p:spPr>
        <p:txBody>
          <a:bodyPr/>
          <a:lstStyle/>
          <a:p>
            <a:r>
              <a:rPr lang="ru-RU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Домашнее задание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BCE9C7-21E7-47AC-82A3-F698A0FEAE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4" y="1360713"/>
            <a:ext cx="10411893" cy="4788160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>
                <a:solidFill>
                  <a:schemeClr val="tx1"/>
                </a:solidFill>
              </a:rPr>
              <a:t>§ 9 пересказ, знать записи в тетради, устно ответить на вопросы после §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1204529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противолежащие углы 4">
            <a:extLst>
              <a:ext uri="{FF2B5EF4-FFF2-40B4-BE49-F238E27FC236}">
                <a16:creationId xmlns:a16="http://schemas.microsoft.com/office/drawing/2014/main" id="{69A8A33F-C6B7-4924-B136-12563D37491B}"/>
              </a:ext>
            </a:extLst>
          </p:cNvPr>
          <p:cNvSpPr/>
          <p:nvPr/>
        </p:nvSpPr>
        <p:spPr>
          <a:xfrm>
            <a:off x="345233" y="251927"/>
            <a:ext cx="11597951" cy="6279502"/>
          </a:xfrm>
          <a:prstGeom prst="round2Diag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8" y="-74643"/>
            <a:ext cx="11417559" cy="226733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Нидерланды: путь к расцвету 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D4EEE293-EBEC-4890-BE99-8627C97667D2}"/>
              </a:ext>
            </a:extLst>
          </p:cNvPr>
          <p:cNvSpPr txBox="1">
            <a:spLocks/>
          </p:cNvSpPr>
          <p:nvPr/>
        </p:nvSpPr>
        <p:spPr>
          <a:xfrm>
            <a:off x="819725" y="2269283"/>
            <a:ext cx="10111225" cy="38753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7200" b="1" dirty="0">
                <a:solidFill>
                  <a:schemeClr val="tx1"/>
                </a:solidFill>
              </a:rPr>
              <a:t>Цель урока?</a:t>
            </a:r>
          </a:p>
          <a:p>
            <a:r>
              <a:rPr lang="ru-RU" sz="7200" b="1" dirty="0">
                <a:solidFill>
                  <a:schemeClr val="tx1"/>
                </a:solidFill>
              </a:rPr>
              <a:t>Методы достижения цели?</a:t>
            </a:r>
          </a:p>
        </p:txBody>
      </p:sp>
    </p:spTree>
    <p:extLst>
      <p:ext uri="{BB962C8B-B14F-4D97-AF65-F5344CB8AC3E}">
        <p14:creationId xmlns:p14="http://schemas.microsoft.com/office/powerpoint/2010/main" val="359482878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противолежащие углы 4">
            <a:extLst>
              <a:ext uri="{FF2B5EF4-FFF2-40B4-BE49-F238E27FC236}">
                <a16:creationId xmlns:a16="http://schemas.microsoft.com/office/drawing/2014/main" id="{69A8A33F-C6B7-4924-B136-12563D37491B}"/>
              </a:ext>
            </a:extLst>
          </p:cNvPr>
          <p:cNvSpPr/>
          <p:nvPr/>
        </p:nvSpPr>
        <p:spPr>
          <a:xfrm>
            <a:off x="96415" y="83976"/>
            <a:ext cx="11597951" cy="6279502"/>
          </a:xfrm>
          <a:prstGeom prst="round2Diag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8" y="-74643"/>
            <a:ext cx="11417559" cy="226733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Нидерланды: путь к расцвету 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D4EEE293-EBEC-4890-BE99-8627C97667D2}"/>
              </a:ext>
            </a:extLst>
          </p:cNvPr>
          <p:cNvSpPr txBox="1">
            <a:spLocks/>
          </p:cNvSpPr>
          <p:nvPr/>
        </p:nvSpPr>
        <p:spPr>
          <a:xfrm>
            <a:off x="345233" y="2269282"/>
            <a:ext cx="11243387" cy="458871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/>
            <a:r>
              <a:rPr lang="ru-RU" sz="5400" b="1" dirty="0">
                <a:solidFill>
                  <a:schemeClr val="tx1"/>
                </a:solidFill>
              </a:rPr>
              <a:t>Цель урока: </a:t>
            </a:r>
            <a:r>
              <a:rPr lang="ru-RU" sz="5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раскрыть особенности политического устройства и экономического развития Нидерландов.</a:t>
            </a:r>
          </a:p>
          <a:p>
            <a:pPr algn="just"/>
            <a:r>
              <a:rPr lang="ru-RU" sz="5400" b="1" dirty="0">
                <a:solidFill>
                  <a:schemeClr val="tx1"/>
                </a:solidFill>
              </a:rPr>
              <a:t>Методы достижения цели: </a:t>
            </a:r>
            <a:r>
              <a:rPr lang="ru-RU" sz="5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</a:rPr>
              <a:t>работа с картой, с учебником, индивидуальная работа, обсуждение.</a:t>
            </a:r>
            <a:endParaRPr lang="ru-RU" sz="54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424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BCE9C7-21E7-47AC-82A3-F698A0FEAE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3A394DFB-C74F-4B1B-9F1E-436740299C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5" t="4253" r="9199" b="62519"/>
          <a:stretch/>
        </p:blipFill>
        <p:spPr bwMode="auto">
          <a:xfrm>
            <a:off x="0" y="1447800"/>
            <a:ext cx="12237015" cy="541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56A1607-93EA-4356-9FF8-CD7CD20B2841}"/>
              </a:ext>
            </a:extLst>
          </p:cNvPr>
          <p:cNvCxnSpPr/>
          <p:nvPr/>
        </p:nvCxnSpPr>
        <p:spPr>
          <a:xfrm>
            <a:off x="1828800" y="895739"/>
            <a:ext cx="139959" cy="29298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3A970AE-7C23-46AE-926D-33401FA8C01E}"/>
              </a:ext>
            </a:extLst>
          </p:cNvPr>
          <p:cNvSpPr txBox="1"/>
          <p:nvPr/>
        </p:nvSpPr>
        <p:spPr>
          <a:xfrm>
            <a:off x="905070" y="285276"/>
            <a:ext cx="283763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/>
              <a:t>Нидерланды</a:t>
            </a:r>
          </a:p>
        </p:txBody>
      </p:sp>
    </p:spTree>
    <p:extLst>
      <p:ext uri="{BB962C8B-B14F-4D97-AF65-F5344CB8AC3E}">
        <p14:creationId xmlns:p14="http://schemas.microsoft.com/office/powerpoint/2010/main" val="156208020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9509" y="121299"/>
            <a:ext cx="6428793" cy="158620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5400" b="1" dirty="0">
                <a:solidFill>
                  <a:schemeClr val="tx1"/>
                </a:solidFill>
              </a:rPr>
              <a:t>Работа с картой. Страница 238.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BCE9C7-21E7-47AC-82A3-F698A0FEAE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12CDDF-1EB6-41D9-A679-6E839F890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5215812" cy="6866127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F98CAEF-2A85-484F-B452-4C36011066BD}"/>
              </a:ext>
            </a:extLst>
          </p:cNvPr>
          <p:cNvSpPr/>
          <p:nvPr/>
        </p:nvSpPr>
        <p:spPr>
          <a:xfrm>
            <a:off x="5452186" y="1668148"/>
            <a:ext cx="6428793" cy="487990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0640FB-E636-49D7-BE54-5098F89C7B60}"/>
              </a:ext>
            </a:extLst>
          </p:cNvPr>
          <p:cNvSpPr txBox="1"/>
          <p:nvPr/>
        </p:nvSpPr>
        <p:spPr>
          <a:xfrm>
            <a:off x="5772538" y="1707502"/>
            <a:ext cx="58627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000" dirty="0">
                <a:solidFill>
                  <a:schemeClr val="bg1"/>
                </a:solidFill>
              </a:rPr>
              <a:t>Найдите на карте 6 (см. Приложение) самые важные провинции на юге и на севере Нидерландов: Фландрию, Брабант, Голландию, Зеландию. Почему все города, первыми поднявшие восстания, расположены вдоль побережья? </a:t>
            </a:r>
          </a:p>
          <a:p>
            <a:pPr marL="342900" indent="-342900" algn="just">
              <a:buAutoNum type="arabicPeriod"/>
            </a:pPr>
            <a:r>
              <a:rPr lang="ru-RU" sz="2000" dirty="0">
                <a:solidFill>
                  <a:schemeClr val="bg1"/>
                </a:solidFill>
              </a:rPr>
              <a:t>Какое протестантское верование проникло  в Нидерланды? Кто был его лидером?</a:t>
            </a:r>
          </a:p>
          <a:p>
            <a:pPr marL="342900" indent="-342900" algn="just">
              <a:buAutoNum type="arabicPeriod"/>
            </a:pPr>
            <a:r>
              <a:rPr lang="ru-RU" sz="2000" dirty="0">
                <a:solidFill>
                  <a:schemeClr val="bg1"/>
                </a:solidFill>
              </a:rPr>
              <a:t>Как вы думаете, почему в Нидерландах получило распространение именно это верование?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296D97-60C8-4E6D-9C3D-7F362A9A0BDA}"/>
              </a:ext>
            </a:extLst>
          </p:cNvPr>
          <p:cNvSpPr txBox="1"/>
          <p:nvPr/>
        </p:nvSpPr>
        <p:spPr>
          <a:xfrm>
            <a:off x="5620139" y="5967525"/>
            <a:ext cx="6167534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i="0" dirty="0">
                <a:solidFill>
                  <a:schemeClr val="bg1"/>
                </a:solidFill>
                <a:effectLst/>
              </a:rPr>
              <a:t>Гёзы — это </a:t>
            </a:r>
            <a:r>
              <a:rPr lang="ru-RU" sz="1600" b="1" dirty="0">
                <a:solidFill>
                  <a:schemeClr val="bg1"/>
                </a:solidFill>
              </a:rPr>
              <a:t>название участников Нидерландской буржуазной революции XVI века, боровшихся против испанского владычества</a:t>
            </a:r>
            <a:r>
              <a:rPr lang="ru-RU" sz="1600" b="1" i="0" dirty="0">
                <a:solidFill>
                  <a:schemeClr val="bg1"/>
                </a:solidFill>
                <a:effectLst/>
              </a:rPr>
              <a:t>.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093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9509" y="121300"/>
            <a:ext cx="6428793" cy="80243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5400" b="1" dirty="0">
                <a:solidFill>
                  <a:schemeClr val="tx1"/>
                </a:solidFill>
              </a:rPr>
              <a:t>Страница 89.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BCE9C7-21E7-47AC-82A3-F698A0FEAE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12CDDF-1EB6-41D9-A679-6E839F890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5215812" cy="6866127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F98CAEF-2A85-484F-B452-4C36011066BD}"/>
              </a:ext>
            </a:extLst>
          </p:cNvPr>
          <p:cNvSpPr/>
          <p:nvPr/>
        </p:nvSpPr>
        <p:spPr>
          <a:xfrm>
            <a:off x="5452186" y="1668148"/>
            <a:ext cx="6428793" cy="487990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0640FB-E636-49D7-BE54-5098F89C7B60}"/>
              </a:ext>
            </a:extLst>
          </p:cNvPr>
          <p:cNvSpPr txBox="1"/>
          <p:nvPr/>
        </p:nvSpPr>
        <p:spPr>
          <a:xfrm>
            <a:off x="5772538" y="1707502"/>
            <a:ext cx="58627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Найдите основные занятия населения провинций Нидерландов?</a:t>
            </a:r>
          </a:p>
        </p:txBody>
      </p:sp>
    </p:spTree>
    <p:extLst>
      <p:ext uri="{BB962C8B-B14F-4D97-AF65-F5344CB8AC3E}">
        <p14:creationId xmlns:p14="http://schemas.microsoft.com/office/powerpoint/2010/main" val="70533169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9509" y="121300"/>
            <a:ext cx="6428793" cy="80243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5400" b="1" dirty="0">
                <a:solidFill>
                  <a:schemeClr val="tx1"/>
                </a:solidFill>
              </a:rPr>
              <a:t>Страница 89.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BCE9C7-21E7-47AC-82A3-F698A0FEAE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12CDDF-1EB6-41D9-A679-6E839F890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5215812" cy="6866127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F98CAEF-2A85-484F-B452-4C36011066BD}"/>
              </a:ext>
            </a:extLst>
          </p:cNvPr>
          <p:cNvSpPr/>
          <p:nvPr/>
        </p:nvSpPr>
        <p:spPr>
          <a:xfrm>
            <a:off x="5452186" y="1045032"/>
            <a:ext cx="6428793" cy="55030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0640FB-E636-49D7-BE54-5098F89C7B60}"/>
              </a:ext>
            </a:extLst>
          </p:cNvPr>
          <p:cNvSpPr txBox="1"/>
          <p:nvPr/>
        </p:nvSpPr>
        <p:spPr>
          <a:xfrm>
            <a:off x="5215812" y="1045031"/>
            <a:ext cx="67895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Занятия: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</a:rPr>
              <a:t>1. </a:t>
            </a:r>
            <a:r>
              <a:rPr lang="ru-RU" sz="3200" b="1" dirty="0">
                <a:solidFill>
                  <a:schemeClr val="bg1"/>
                </a:solidFill>
              </a:rPr>
              <a:t>Голландия:</a:t>
            </a:r>
            <a:r>
              <a:rPr lang="ru-RU" sz="3200" dirty="0">
                <a:solidFill>
                  <a:schemeClr val="bg1"/>
                </a:solidFill>
              </a:rPr>
              <a:t> судостроение, </a:t>
            </a:r>
            <a:r>
              <a:rPr lang="ru-RU" sz="3200" dirty="0" err="1">
                <a:solidFill>
                  <a:schemeClr val="bg1"/>
                </a:solidFill>
              </a:rPr>
              <a:t>молочноеживотноводство</a:t>
            </a:r>
            <a:r>
              <a:rPr lang="ru-RU" sz="3200" dirty="0">
                <a:solidFill>
                  <a:schemeClr val="bg1"/>
                </a:solidFill>
              </a:rPr>
              <a:t>, рыболовство;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</a:rPr>
              <a:t>2. </a:t>
            </a:r>
            <a:r>
              <a:rPr lang="ru-RU" sz="3200" b="1" dirty="0">
                <a:solidFill>
                  <a:schemeClr val="bg1"/>
                </a:solidFill>
              </a:rPr>
              <a:t>Фландрия и Брабант: </a:t>
            </a:r>
            <a:r>
              <a:rPr lang="ru-RU" sz="3200" dirty="0">
                <a:solidFill>
                  <a:schemeClr val="bg1"/>
                </a:solidFill>
              </a:rPr>
              <a:t>производство тканей;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</a:rPr>
              <a:t>3. </a:t>
            </a:r>
            <a:r>
              <a:rPr lang="ru-RU" sz="3200" b="1" dirty="0">
                <a:solidFill>
                  <a:schemeClr val="bg1"/>
                </a:solidFill>
              </a:rPr>
              <a:t> г. Брюгге (Фландрия) - </a:t>
            </a:r>
            <a:r>
              <a:rPr lang="ru-RU" sz="3200" dirty="0">
                <a:solidFill>
                  <a:schemeClr val="bg1"/>
                </a:solidFill>
              </a:rPr>
              <a:t>центр финансовых операций. 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</a:rPr>
              <a:t>4. </a:t>
            </a:r>
            <a:r>
              <a:rPr lang="ru-RU" sz="3200" b="1" dirty="0">
                <a:solidFill>
                  <a:schemeClr val="bg1"/>
                </a:solidFill>
              </a:rPr>
              <a:t>Торговли по Рейну</a:t>
            </a:r>
            <a:r>
              <a:rPr lang="ru-RU" sz="3200" dirty="0">
                <a:solidFill>
                  <a:schemeClr val="bg1"/>
                </a:solidFill>
              </a:rPr>
              <a:t>, юг — по Шельде.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204A95-5E58-4C91-8AA5-F10725E0CDBE}"/>
              </a:ext>
            </a:extLst>
          </p:cNvPr>
          <p:cNvSpPr txBox="1"/>
          <p:nvPr/>
        </p:nvSpPr>
        <p:spPr>
          <a:xfrm>
            <a:off x="3778899" y="757535"/>
            <a:ext cx="208072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Записать</a:t>
            </a:r>
          </a:p>
        </p:txBody>
      </p:sp>
    </p:spTree>
    <p:extLst>
      <p:ext uri="{BB962C8B-B14F-4D97-AF65-F5344CB8AC3E}">
        <p14:creationId xmlns:p14="http://schemas.microsoft.com/office/powerpoint/2010/main" val="180224364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507" y="62312"/>
            <a:ext cx="11367796" cy="86142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800" b="1" dirty="0"/>
              <a:t>Впишите пропущенные термины, опираясь на пункт 2,страница 90</a:t>
            </a:r>
            <a:endParaRPr lang="ru-RU" sz="96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BCE9C7-21E7-47AC-82A3-F698A0FEAE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F98CAEF-2A85-484F-B452-4C36011066BD}"/>
              </a:ext>
            </a:extLst>
          </p:cNvPr>
          <p:cNvSpPr/>
          <p:nvPr/>
        </p:nvSpPr>
        <p:spPr>
          <a:xfrm>
            <a:off x="706016" y="1045032"/>
            <a:ext cx="11367796" cy="55030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0640FB-E636-49D7-BE54-5098F89C7B60}"/>
              </a:ext>
            </a:extLst>
          </p:cNvPr>
          <p:cNvSpPr txBox="1"/>
          <p:nvPr/>
        </p:nvSpPr>
        <p:spPr>
          <a:xfrm>
            <a:off x="637588" y="1394450"/>
            <a:ext cx="113677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</a:rPr>
              <a:t>_________________– представительный орган.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</a:rPr>
              <a:t>__________________– голландские борцы за независимость. 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</a:rPr>
              <a:t>__________________– должностное лицо, глава исполнительной власти в Республике Соединённых провинций в Нидерландах XV–XVIII веков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17415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9509" y="121300"/>
            <a:ext cx="6428793" cy="80243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5400" b="1" dirty="0">
                <a:solidFill>
                  <a:schemeClr val="tx1"/>
                </a:solidFill>
              </a:rPr>
              <a:t>Подумайте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BCE9C7-21E7-47AC-82A3-F698A0FEAE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12CDDF-1EB6-41D9-A679-6E839F890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5215812" cy="6866127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F98CAEF-2A85-484F-B452-4C36011066BD}"/>
              </a:ext>
            </a:extLst>
          </p:cNvPr>
          <p:cNvSpPr/>
          <p:nvPr/>
        </p:nvSpPr>
        <p:spPr>
          <a:xfrm>
            <a:off x="5215812" y="1045032"/>
            <a:ext cx="6858000" cy="55030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0640FB-E636-49D7-BE54-5098F89C7B60}"/>
              </a:ext>
            </a:extLst>
          </p:cNvPr>
          <p:cNvSpPr txBox="1"/>
          <p:nvPr/>
        </p:nvSpPr>
        <p:spPr>
          <a:xfrm>
            <a:off x="5215812" y="1394450"/>
            <a:ext cx="67895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bg1"/>
                </a:solidFill>
              </a:rPr>
              <a:t>Почему Испания хотела завладеть Нидерландами?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59783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507" y="62312"/>
            <a:ext cx="11367796" cy="115688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3200" b="1" dirty="0"/>
              <a:t>Причины Нидерландской революции (война за независимость) 1566 -1648 гг.</a:t>
            </a:r>
            <a:endParaRPr lang="ru-RU" sz="857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04A336-5E41-4A6E-B2A4-BE5708CDAF3E}"/>
              </a:ext>
            </a:extLst>
          </p:cNvPr>
          <p:cNvSpPr txBox="1"/>
          <p:nvPr/>
        </p:nvSpPr>
        <p:spPr>
          <a:xfrm>
            <a:off x="445537" y="4746845"/>
            <a:ext cx="6097554" cy="13849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Игнорирование испанскими властями прав местного дворянства и буржуазии.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84A8FF-B6B0-4437-A9FD-69D364AC8DBD}"/>
              </a:ext>
            </a:extLst>
          </p:cNvPr>
          <p:cNvSpPr txBox="1"/>
          <p:nvPr/>
        </p:nvSpPr>
        <p:spPr>
          <a:xfrm>
            <a:off x="445537" y="1580770"/>
            <a:ext cx="6097554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Причина испанская налоговая политика;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3937E0-25A7-4AA3-86A1-0F129B7B5E43}"/>
              </a:ext>
            </a:extLst>
          </p:cNvPr>
          <p:cNvSpPr txBox="1"/>
          <p:nvPr/>
        </p:nvSpPr>
        <p:spPr>
          <a:xfrm>
            <a:off x="5465405" y="2732920"/>
            <a:ext cx="6097554" cy="181588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chemeClr val="bg1"/>
                </a:solidFill>
              </a:rPr>
              <a:t>Преследование испанскими властями и католической церковью сторонников Реформации; </a:t>
            </a:r>
          </a:p>
        </p:txBody>
      </p:sp>
      <p:sp>
        <p:nvSpPr>
          <p:cNvPr id="11" name="Стрелка: изогнутая влево 10">
            <a:extLst>
              <a:ext uri="{FF2B5EF4-FFF2-40B4-BE49-F238E27FC236}">
                <a16:creationId xmlns:a16="http://schemas.microsoft.com/office/drawing/2014/main" id="{B61644AB-9E1C-4032-A8D3-575A9EE1BD71}"/>
              </a:ext>
            </a:extLst>
          </p:cNvPr>
          <p:cNvSpPr/>
          <p:nvPr/>
        </p:nvSpPr>
        <p:spPr>
          <a:xfrm rot="19399099">
            <a:off x="6858000" y="1764287"/>
            <a:ext cx="606490" cy="874028"/>
          </a:xfrm>
          <a:prstGeom prst="curved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: изогнутая влево 13">
            <a:extLst>
              <a:ext uri="{FF2B5EF4-FFF2-40B4-BE49-F238E27FC236}">
                <a16:creationId xmlns:a16="http://schemas.microsoft.com/office/drawing/2014/main" id="{D231332D-892A-495A-9ED7-0FD9D949216D}"/>
              </a:ext>
            </a:extLst>
          </p:cNvPr>
          <p:cNvSpPr/>
          <p:nvPr/>
        </p:nvSpPr>
        <p:spPr>
          <a:xfrm rot="1510054">
            <a:off x="6858000" y="4834318"/>
            <a:ext cx="606490" cy="874028"/>
          </a:xfrm>
          <a:prstGeom prst="curved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822B72-850E-4BD7-96CE-79953D8B21C3}"/>
              </a:ext>
            </a:extLst>
          </p:cNvPr>
          <p:cNvSpPr txBox="1"/>
          <p:nvPr/>
        </p:nvSpPr>
        <p:spPr>
          <a:xfrm>
            <a:off x="9974426" y="1050679"/>
            <a:ext cx="208072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Записать</a:t>
            </a:r>
          </a:p>
        </p:txBody>
      </p:sp>
    </p:spTree>
    <p:extLst>
      <p:ext uri="{BB962C8B-B14F-4D97-AF65-F5344CB8AC3E}">
        <p14:creationId xmlns:p14="http://schemas.microsoft.com/office/powerpoint/2010/main" val="58076345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507" y="62312"/>
            <a:ext cx="9414587" cy="66384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3200" b="1" dirty="0"/>
              <a:t>Лента времени войны за независимость</a:t>
            </a:r>
            <a:endParaRPr lang="ru-RU" sz="85700" b="1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822B72-850E-4BD7-96CE-79953D8B21C3}"/>
              </a:ext>
            </a:extLst>
          </p:cNvPr>
          <p:cNvSpPr txBox="1"/>
          <p:nvPr/>
        </p:nvSpPr>
        <p:spPr>
          <a:xfrm>
            <a:off x="10038184" y="157389"/>
            <a:ext cx="2080726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Заполните таблицу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AF1570BB-2A47-4FB4-BE0A-FF3CD16A2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987207"/>
              </p:ext>
            </p:extLst>
          </p:nvPr>
        </p:nvGraphicFramePr>
        <p:xfrm>
          <a:off x="550507" y="988386"/>
          <a:ext cx="10879492" cy="5617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959">
                  <a:extLst>
                    <a:ext uri="{9D8B030D-6E8A-4147-A177-3AD203B41FA5}">
                      <a16:colId xmlns:a16="http://schemas.microsoft.com/office/drawing/2014/main" val="119927771"/>
                    </a:ext>
                  </a:extLst>
                </a:gridCol>
                <a:gridCol w="5830325">
                  <a:extLst>
                    <a:ext uri="{9D8B030D-6E8A-4147-A177-3AD203B41FA5}">
                      <a16:colId xmlns:a16="http://schemas.microsoft.com/office/drawing/2014/main" val="1738986304"/>
                    </a:ext>
                  </a:extLst>
                </a:gridCol>
                <a:gridCol w="3750208">
                  <a:extLst>
                    <a:ext uri="{9D8B030D-6E8A-4147-A177-3AD203B41FA5}">
                      <a16:colId xmlns:a16="http://schemas.microsoft.com/office/drawing/2014/main" val="930872853"/>
                    </a:ext>
                  </a:extLst>
                </a:gridCol>
              </a:tblGrid>
              <a:tr h="46719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Дата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Событие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Личности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184064"/>
                  </a:ext>
                </a:extLst>
              </a:tr>
              <a:tr h="1119805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1566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739530"/>
                  </a:ext>
                </a:extLst>
              </a:tr>
              <a:tr h="1119805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1572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11213"/>
                  </a:ext>
                </a:extLst>
              </a:tr>
              <a:tr h="1119805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1579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939344"/>
                  </a:ext>
                </a:extLst>
              </a:tr>
              <a:tr h="1119805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1648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77760"/>
                  </a:ext>
                </a:extLst>
              </a:tr>
              <a:tr h="620307">
                <a:tc gridSpan="3">
                  <a:txBody>
                    <a:bodyPr/>
                    <a:lstStyle/>
                    <a:p>
                      <a:pPr algn="just"/>
                      <a:r>
                        <a:rPr lang="ru-RU" sz="2800" b="1" dirty="0"/>
                        <a:t>Итог (пункт 4):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773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338661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AF1570BB-2A47-4FB4-BE0A-FF3CD16A2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708290"/>
              </p:ext>
            </p:extLst>
          </p:nvPr>
        </p:nvGraphicFramePr>
        <p:xfrm>
          <a:off x="0" y="0"/>
          <a:ext cx="12191998" cy="6766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342">
                  <a:extLst>
                    <a:ext uri="{9D8B030D-6E8A-4147-A177-3AD203B41FA5}">
                      <a16:colId xmlns:a16="http://schemas.microsoft.com/office/drawing/2014/main" val="119927771"/>
                    </a:ext>
                  </a:extLst>
                </a:gridCol>
                <a:gridCol w="3609867">
                  <a:extLst>
                    <a:ext uri="{9D8B030D-6E8A-4147-A177-3AD203B41FA5}">
                      <a16:colId xmlns:a16="http://schemas.microsoft.com/office/drawing/2014/main" val="1738986304"/>
                    </a:ext>
                  </a:extLst>
                </a:gridCol>
                <a:gridCol w="7388789">
                  <a:extLst>
                    <a:ext uri="{9D8B030D-6E8A-4147-A177-3AD203B41FA5}">
                      <a16:colId xmlns:a16="http://schemas.microsoft.com/office/drawing/2014/main" val="3094399885"/>
                    </a:ext>
                  </a:extLst>
                </a:gridCol>
              </a:tblGrid>
              <a:tr h="167018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+mn-lt"/>
                        </a:rPr>
                        <a:t>1566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latin typeface="+mn-lt"/>
                        </a:rPr>
                        <a:t>Начало войны.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latin typeface="+mn-lt"/>
                        </a:rPr>
                        <a:t>В Нидерланды был направлен </a:t>
                      </a:r>
                      <a:r>
                        <a:rPr lang="ru-RU" sz="2000" u="sng" dirty="0">
                          <a:latin typeface="+mn-lt"/>
                        </a:rPr>
                        <a:t>герцог Альба</a:t>
                      </a:r>
                      <a:r>
                        <a:rPr lang="ru-RU" sz="2000" dirty="0">
                          <a:latin typeface="+mn-lt"/>
                        </a:rPr>
                        <a:t>, который проводил аресты, </a:t>
                      </a:r>
                      <a:r>
                        <a:rPr lang="ru-RU" sz="2000" dirty="0" err="1">
                          <a:latin typeface="+mn-lt"/>
                        </a:rPr>
                        <a:t>конфискациии</a:t>
                      </a:r>
                      <a:r>
                        <a:rPr lang="ru-RU" sz="2000" dirty="0">
                          <a:latin typeface="+mn-lt"/>
                        </a:rPr>
                        <a:t> </a:t>
                      </a:r>
                      <a:r>
                        <a:rPr lang="ru-RU" sz="2000" dirty="0" err="1">
                          <a:latin typeface="+mn-lt"/>
                        </a:rPr>
                        <a:t>мущества</a:t>
                      </a:r>
                      <a:r>
                        <a:rPr lang="ru-RU" sz="2000" dirty="0">
                          <a:latin typeface="+mn-lt"/>
                        </a:rPr>
                        <a:t>, казни, ликвидация местных вольностей. Лидером освободительного движения стал статхаудер принц </a:t>
                      </a:r>
                      <a:r>
                        <a:rPr lang="ru-RU" sz="2000" u="sng" dirty="0">
                          <a:latin typeface="+mn-lt"/>
                        </a:rPr>
                        <a:t>Вильгельм Оранский.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739530"/>
                  </a:ext>
                </a:extLst>
              </a:tr>
              <a:tr h="859877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n-lt"/>
                        </a:rPr>
                        <a:t>1572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n-lt"/>
                        </a:rPr>
                        <a:t>Морские гезы захватили Бриль.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11213"/>
                  </a:ext>
                </a:extLst>
              </a:tr>
              <a:tr h="1573278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n-lt"/>
                        </a:rPr>
                        <a:t>1579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latin typeface="+mn-lt"/>
                        </a:rPr>
                        <a:t>Подписание </a:t>
                      </a:r>
                      <a:r>
                        <a:rPr lang="ru-RU" sz="2000" dirty="0" err="1">
                          <a:latin typeface="+mn-lt"/>
                        </a:rPr>
                        <a:t>Утрехтской</a:t>
                      </a:r>
                      <a:r>
                        <a:rPr lang="ru-RU" sz="2000" dirty="0">
                          <a:latin typeface="+mn-lt"/>
                        </a:rPr>
                        <a:t> унии 7 северных провинций – образование союза –Республика Соединенных провинций.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939344"/>
                  </a:ext>
                </a:extLst>
              </a:tr>
              <a:tr h="983299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n-lt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n-lt"/>
                        </a:rPr>
                        <a:t>Республика соединенных провинций получила международное признание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+mn-lt"/>
                        </a:rPr>
                        <a:t>Ян де Витт 1650—1672 гг. управлял страной. С 1653 г. Занял должность великого пенсионария.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77760"/>
                  </a:ext>
                </a:extLst>
              </a:tr>
              <a:tr h="983299">
                <a:tc gridSpan="3"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latin typeface="+mn-lt"/>
                        </a:rPr>
                        <a:t>Итог:  Появился Великий пенсионарий — высшее должностное лицо в штатах Голландии, играл важную роль в решении ключевых вопросов внешней и финансовой политики Республики Соединённых провинций. Сохранилась и должность статхаудера. Государственная религия: кальвинизм.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83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7621116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90642D58-C1EA-4743-8DEF-811AAE4AB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833813"/>
              </p:ext>
            </p:extLst>
          </p:nvPr>
        </p:nvGraphicFramePr>
        <p:xfrm>
          <a:off x="618931" y="335902"/>
          <a:ext cx="11308702" cy="6009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4351">
                  <a:extLst>
                    <a:ext uri="{9D8B030D-6E8A-4147-A177-3AD203B41FA5}">
                      <a16:colId xmlns:a16="http://schemas.microsoft.com/office/drawing/2014/main" val="1531802140"/>
                    </a:ext>
                  </a:extLst>
                </a:gridCol>
                <a:gridCol w="5654351">
                  <a:extLst>
                    <a:ext uri="{9D8B030D-6E8A-4147-A177-3AD203B41FA5}">
                      <a16:colId xmlns:a16="http://schemas.microsoft.com/office/drawing/2014/main" val="1596727026"/>
                    </a:ext>
                  </a:extLst>
                </a:gridCol>
              </a:tblGrid>
              <a:tr h="550506">
                <a:tc gridSpan="2">
                  <a:txBody>
                    <a:bodyPr/>
                    <a:lstStyle/>
                    <a:p>
                      <a:pPr algn="ctr"/>
                      <a:r>
                        <a:rPr lang="ru-RU" sz="4000" dirty="0"/>
                        <a:t>Работа по вариантам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19688"/>
                  </a:ext>
                </a:extLst>
              </a:tr>
              <a:tr h="446625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 1 вариант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2 вариант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19258"/>
                  </a:ext>
                </a:extLst>
              </a:tr>
              <a:tr h="479067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 Расцвет Нидерландов.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2800" dirty="0"/>
                        <a:t>Что такое польдер? (словарь)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2800" dirty="0"/>
                        <a:t>Какие культуры стали выращивать?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2800" dirty="0"/>
                        <a:t>Какие занятия были у жителей?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2800" dirty="0"/>
                        <a:t>Чем торговали?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2800" dirty="0"/>
                        <a:t>В чем появлялась специализация?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6 Торговля по всему миру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2800" dirty="0"/>
                        <a:t>Что создали голландцы в Индии? Какова ее цель?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2800" dirty="0"/>
                        <a:t>Как называлась компания, которая располагалась в Америке? Где располагалась?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2800" dirty="0"/>
                        <a:t>Какие Великие географические открытия были совершены?</a:t>
                      </a:r>
                    </a:p>
                    <a:p>
                      <a:pPr marL="342900" indent="-342900" algn="ctr">
                        <a:buAutoNum type="arabicPeriod"/>
                      </a:pP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316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0607325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9CC43D-3FD1-4E80-A282-2FC041CE9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73" y="471330"/>
            <a:ext cx="11026398" cy="578018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2871634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9C6C65-B9A4-4C0B-99DB-B93099553632}"/>
              </a:ext>
            </a:extLst>
          </p:cNvPr>
          <p:cNvSpPr txBox="1"/>
          <p:nvPr/>
        </p:nvSpPr>
        <p:spPr>
          <a:xfrm>
            <a:off x="2119993" y="222675"/>
            <a:ext cx="7952014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/>
              <a:t>Соотнесите исторических деятелей и их роль в истории</a:t>
            </a:r>
            <a:r>
              <a:rPr lang="ru-RU" b="1" dirty="0"/>
              <a:t>.</a:t>
            </a: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BB1F7514-6BA4-4D19-9C60-84A97C6118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859369"/>
              </p:ext>
            </p:extLst>
          </p:nvPr>
        </p:nvGraphicFramePr>
        <p:xfrm>
          <a:off x="949648" y="1645679"/>
          <a:ext cx="9929846" cy="457651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964923">
                  <a:extLst>
                    <a:ext uri="{9D8B030D-6E8A-4147-A177-3AD203B41FA5}">
                      <a16:colId xmlns:a16="http://schemas.microsoft.com/office/drawing/2014/main" val="2717121574"/>
                    </a:ext>
                  </a:extLst>
                </a:gridCol>
                <a:gridCol w="4964923">
                  <a:extLst>
                    <a:ext uri="{9D8B030D-6E8A-4147-A177-3AD203B41FA5}">
                      <a16:colId xmlns:a16="http://schemas.microsoft.com/office/drawing/2014/main" val="3115483283"/>
                    </a:ext>
                  </a:extLst>
                </a:gridCol>
              </a:tblGrid>
              <a:tr h="1389097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Вильгельм Оранский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Испанский король, противник кальвинизма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5954415"/>
                  </a:ext>
                </a:extLst>
              </a:tr>
              <a:tr h="1389097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Филипп 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II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Испанский генерал, усмиритель Нидерландов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4324273"/>
                  </a:ext>
                </a:extLst>
              </a:tr>
              <a:tr h="1389097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Герцог Альба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Статхаудер, лидер освободительного движения</a:t>
                      </a:r>
                    </a:p>
                    <a:p>
                      <a:pPr algn="ctr"/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49026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0604146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противолежащие углы 4">
            <a:extLst>
              <a:ext uri="{FF2B5EF4-FFF2-40B4-BE49-F238E27FC236}">
                <a16:creationId xmlns:a16="http://schemas.microsoft.com/office/drawing/2014/main" id="{69A8A33F-C6B7-4924-B136-12563D37491B}"/>
              </a:ext>
            </a:extLst>
          </p:cNvPr>
          <p:cNvSpPr/>
          <p:nvPr/>
        </p:nvSpPr>
        <p:spPr>
          <a:xfrm>
            <a:off x="96415" y="83976"/>
            <a:ext cx="11597951" cy="6279502"/>
          </a:xfrm>
          <a:prstGeom prst="round2Diag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8" y="-74643"/>
            <a:ext cx="11417559" cy="226733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Нидерланды: путь к расцвету 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D4EEE293-EBEC-4890-BE99-8627C97667D2}"/>
              </a:ext>
            </a:extLst>
          </p:cNvPr>
          <p:cNvSpPr txBox="1">
            <a:spLocks/>
          </p:cNvSpPr>
          <p:nvPr/>
        </p:nvSpPr>
        <p:spPr>
          <a:xfrm>
            <a:off x="345233" y="2269282"/>
            <a:ext cx="11243387" cy="458871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/>
            <a:r>
              <a:rPr lang="ru-RU" sz="5400" b="1" dirty="0">
                <a:solidFill>
                  <a:schemeClr val="tx1"/>
                </a:solidFill>
              </a:rPr>
              <a:t>Цель урока: </a:t>
            </a:r>
            <a:r>
              <a:rPr lang="ru-RU" sz="5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раскрыть особенности политического устройства и экономического развития Нидерландов.</a:t>
            </a:r>
          </a:p>
          <a:p>
            <a:pPr algn="just"/>
            <a:r>
              <a:rPr lang="ru-RU" sz="5400" b="1" dirty="0">
                <a:solidFill>
                  <a:schemeClr val="tx1"/>
                </a:solidFill>
              </a:rPr>
              <a:t>Методы достижения цели:</a:t>
            </a:r>
            <a:endParaRPr lang="ru-RU" sz="54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09224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01F92E9D-6576-4B9C-A48D-D0C27381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противолежащие углы 4">
            <a:extLst>
              <a:ext uri="{FF2B5EF4-FFF2-40B4-BE49-F238E27FC236}">
                <a16:creationId xmlns:a16="http://schemas.microsoft.com/office/drawing/2014/main" id="{69A8A33F-C6B7-4924-B136-12563D37491B}"/>
              </a:ext>
            </a:extLst>
          </p:cNvPr>
          <p:cNvSpPr/>
          <p:nvPr/>
        </p:nvSpPr>
        <p:spPr>
          <a:xfrm>
            <a:off x="96415" y="83976"/>
            <a:ext cx="11597951" cy="6279502"/>
          </a:xfrm>
          <a:prstGeom prst="round2Diag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9A2E6-89B5-459C-8080-A60F73DA4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28" y="-74643"/>
            <a:ext cx="11417559" cy="226733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Рефлексия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D4EEE293-EBEC-4890-BE99-8627C97667D2}"/>
              </a:ext>
            </a:extLst>
          </p:cNvPr>
          <p:cNvSpPr txBox="1">
            <a:spLocks/>
          </p:cNvSpPr>
          <p:nvPr/>
        </p:nvSpPr>
        <p:spPr>
          <a:xfrm>
            <a:off x="363894" y="2735813"/>
            <a:ext cx="11243387" cy="45887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ru-RU" sz="5400" b="1" dirty="0">
                <a:solidFill>
                  <a:schemeClr val="tx1"/>
                </a:solidFill>
              </a:rPr>
              <a:t>Кубик Блума</a:t>
            </a:r>
            <a:endParaRPr lang="ru-RU" sz="54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658669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81</TotalTime>
  <Words>553</Words>
  <Application>Microsoft Office PowerPoint</Application>
  <PresentationFormat>Широкоэкранный</PresentationFormat>
  <Paragraphs>80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Ион</vt:lpstr>
      <vt:lpstr>Домашнее задание</vt:lpstr>
      <vt:lpstr>Нидерланды: путь к расцвету </vt:lpstr>
      <vt:lpstr>Нидерланды: путь к расцвету </vt:lpstr>
      <vt:lpstr>Презентация PowerPoint</vt:lpstr>
      <vt:lpstr>Работа с картой. Страница 238.</vt:lpstr>
      <vt:lpstr>Страница 89.</vt:lpstr>
      <vt:lpstr>Страница 89.</vt:lpstr>
      <vt:lpstr>Впишите пропущенные термины, опираясь на пункт 2,страница 90</vt:lpstr>
      <vt:lpstr>Подумайте</vt:lpstr>
      <vt:lpstr>Причины Нидерландской революции (война за независимость) 1566 -1648 гг.</vt:lpstr>
      <vt:lpstr>Лента времени войны за независимость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Нидерланды: путь к расцвету </vt:lpstr>
      <vt:lpstr>Рефлексия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dc:creator>User</dc:creator>
  <cp:lastModifiedBy>User</cp:lastModifiedBy>
  <cp:revision>13</cp:revision>
  <dcterms:created xsi:type="dcterms:W3CDTF">2025-08-06T16:10:50Z</dcterms:created>
  <dcterms:modified xsi:type="dcterms:W3CDTF">2025-08-06T17:32:36Z</dcterms:modified>
</cp:coreProperties>
</file>