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6" r:id="rId29"/>
    <p:sldId id="285" r:id="rId30"/>
    <p:sldId id="288" r:id="rId31"/>
    <p:sldId id="287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1674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4A98A4-4105-4D5B-923A-4C75507B69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9EDBD3-02ED-4EAB-A0B6-291DB47E8B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59D26E-EEB5-4EB0-9115-F06CE033A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F3F25-DB8D-498C-9EF7-7F1889FB8959}" type="datetimeFigureOut">
              <a:rPr lang="ru-RU" smtClean="0"/>
              <a:t>22.07.2025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6D4377-B3D8-42D4-BB7C-79CD2D05D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1A52CD-485C-405C-8C74-88C02CFD3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FBE9-5262-47CB-BC0B-E51BADCEE2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803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DEEACB-D2CE-4745-A9C7-80D9D9418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0CC0B21-64A1-4552-92AB-63D8D1E06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2EDA90-8C7A-41EC-A55F-499481D11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F3F25-DB8D-498C-9EF7-7F1889FB8959}" type="datetimeFigureOut">
              <a:rPr lang="ru-RU" smtClean="0"/>
              <a:t>22.07.2025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40C75B-8D11-4C98-8F2C-D00AD4C8B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BDA1F6-121C-43E7-93EB-B4999B7D2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FBE9-5262-47CB-BC0B-E51BADCEE2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041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D47AB55-FB10-47D1-B077-D3514C5D6B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B292930-ABA8-4CDE-B09D-056067083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D47FA8-A72C-4BEC-9C8D-BB5166067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F3F25-DB8D-498C-9EF7-7F1889FB8959}" type="datetimeFigureOut">
              <a:rPr lang="ru-RU" smtClean="0"/>
              <a:t>22.07.2025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8CBF2F-AB11-44C3-B918-981E7DE6D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A709AC-F074-4245-8BF7-99DD8A96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FBE9-5262-47CB-BC0B-E51BADCEE2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530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A2034-10EF-4802-B442-451D0B180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5C13E0-A859-4DA5-A5A4-BE598FBF8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55E379-5BD7-4A0F-A1D4-E3E5DE3CD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F3F25-DB8D-498C-9EF7-7F1889FB8959}" type="datetimeFigureOut">
              <a:rPr lang="ru-RU" smtClean="0"/>
              <a:t>22.07.2025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4D6B6F-FA7E-4AA2-BCF0-B62A66B3B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CBCFDB-E189-4FE3-898C-06EDD9A37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FBE9-5262-47CB-BC0B-E51BADCEE2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989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EBFEF5-D153-459E-81C6-E7D6383B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742EA8-99BC-4332-9B70-607F8F026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C89E5E-7D4C-4E34-B53F-38EA971D0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F3F25-DB8D-498C-9EF7-7F1889FB8959}" type="datetimeFigureOut">
              <a:rPr lang="ru-RU" smtClean="0"/>
              <a:t>22.07.2025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0779F3-98E8-44F7-A3D1-DC63DC5EC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F4338A-86B4-4D74-8B47-7496890E0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FBE9-5262-47CB-BC0B-E51BADCEE2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453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A8299D-F5E3-4FCB-A3DA-34E0E2D99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C9CBD2-B85D-48BB-A4E5-FEFD7B05E7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7F820B-42E3-4BC7-AF09-C2C62F1ED9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44F2B5-CA21-477C-9549-4A531225C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F3F25-DB8D-498C-9EF7-7F1889FB8959}" type="datetimeFigureOut">
              <a:rPr lang="ru-RU" smtClean="0"/>
              <a:t>22.07.2025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2419AAB-FE00-40D5-99FC-5D50011B8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41C88FD-5FAE-41B4-8EE3-4DAB0C4BC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FBE9-5262-47CB-BC0B-E51BADCEE2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428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7D250-5237-425D-91FE-BC09909C4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1E4B-BAE9-47A5-AD70-ED0AFE51CB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C4628A1-2F0A-4996-830B-79EE991E71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2FE2FFF-34DE-4453-9568-05826A32F9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BF0806E-7E54-4A4D-865F-FC7EA9185D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5DDFFFF-B4E2-41F3-9446-296442425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F3F25-DB8D-498C-9EF7-7F1889FB8959}" type="datetimeFigureOut">
              <a:rPr lang="ru-RU" smtClean="0"/>
              <a:t>22.07.2025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57AAA3E-BD2F-4249-BF31-CBB796E3E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3D3B7CB-071C-46DB-A73B-802E3464C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FBE9-5262-47CB-BC0B-E51BADCEE2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708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157731-D1C1-45F3-911F-3EF343EAF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8420F4D-9CC4-4BB2-85D3-BB26224DB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F3F25-DB8D-498C-9EF7-7F1889FB8959}" type="datetimeFigureOut">
              <a:rPr lang="ru-RU" smtClean="0"/>
              <a:t>22.07.2025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3125BD2-BD1F-40C0-8495-8B654F1D1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A2FE466-EDE9-4950-9D8D-5A32002CB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FBE9-5262-47CB-BC0B-E51BADCEE2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979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58C710D-5F52-44C9-B24E-9C021ABC3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F3F25-DB8D-498C-9EF7-7F1889FB8959}" type="datetimeFigureOut">
              <a:rPr lang="ru-RU" smtClean="0"/>
              <a:t>22.07.2025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B86D588-3E8C-4FBD-8B5E-2F3EB161C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47E9F2-5A0D-4A1E-8E8D-B52D248C3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FBE9-5262-47CB-BC0B-E51BADCEE2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902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524232-08CF-4C57-A549-0A5227476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B27F7A-F707-4436-8898-62729D54F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97BB467-3E61-4BBE-B2BD-E3D5337B05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3740665-7781-4C7C-ADAA-7CDDD9332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F3F25-DB8D-498C-9EF7-7F1889FB8959}" type="datetimeFigureOut">
              <a:rPr lang="ru-RU" smtClean="0"/>
              <a:t>22.07.2025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A348ED9-4631-4D87-8516-0057649FF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6DF5FD-740C-4C0F-B030-BF4851615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FBE9-5262-47CB-BC0B-E51BADCEE2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770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51EBF9-A87A-4162-87D9-9B3F490BD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2CA272F-7082-4B18-863F-B83298F429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B7C7F80-4A6C-4F22-8247-B377084123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D697339-C21B-4F29-B8E0-37F5721F1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F3F25-DB8D-498C-9EF7-7F1889FB8959}" type="datetimeFigureOut">
              <a:rPr lang="ru-RU" smtClean="0"/>
              <a:t>22.07.2025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7AFFA2B-43DF-4AE6-A61A-1D87FEA40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4EE24F-2A02-4EE3-98DE-DB2BD7686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EFBE9-5262-47CB-BC0B-E51BADCEE2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985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737A47-6082-4E8B-96C4-3FF0BBB54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256DD7-0D53-41B1-892D-4A9C6AE7BA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050C2B-89E3-4466-A0E2-9B3570150F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F3F25-DB8D-498C-9EF7-7F1889FB8959}" type="datetimeFigureOut">
              <a:rPr lang="ru-RU" smtClean="0"/>
              <a:t>22.07.2025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815B24-693D-4C55-B832-92CAB90A89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91DE08-B871-4782-A80B-01E982EB75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EFBE9-5262-47CB-BC0B-E51BADCEE2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459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950167" y="194533"/>
            <a:ext cx="10291666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</a:p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пересказ; знать записи в тетради (рабочий лист).</a:t>
            </a:r>
          </a:p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желанию: Посмотреть по теме на сайте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История.РФ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видеосюжет про колониальные империи:</a:t>
            </a:r>
          </a:p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https://histrf.ru/teacher/istoriya-novogo-vremeni-xvi-xvii-vv/kolonialnye-imperii-rannego-novogo-vremeni/videolecture/kolonialnye-imperii-za-22-minuty?content=videomaterial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36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D9F7FF2-1B31-4450-A53F-79031D5F9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23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228883" y="259847"/>
            <a:ext cx="11369603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Креолы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потомки испанцев, родившиеся в колониях.</a:t>
            </a:r>
          </a:p>
          <a:p>
            <a:pPr algn="ctr"/>
            <a: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Метисы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потомки испанцев и индейцев.</a:t>
            </a:r>
          </a:p>
          <a:p>
            <a:pPr algn="ctr"/>
            <a: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Мулаты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потомки мулатов и негров.</a:t>
            </a:r>
          </a:p>
          <a:p>
            <a:pPr algn="ctr"/>
            <a:r>
              <a:rPr 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Корсары 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пираты.</a:t>
            </a:r>
            <a:endParaRPr lang="ru-RU" sz="66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6862C0C-C749-43E5-8E06-36B2ECABE219}"/>
              </a:ext>
            </a:extLst>
          </p:cNvPr>
          <p:cNvSpPr/>
          <p:nvPr/>
        </p:nvSpPr>
        <p:spPr>
          <a:xfrm>
            <a:off x="0" y="67182"/>
            <a:ext cx="5314275" cy="769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понятиями</a:t>
            </a:r>
          </a:p>
        </p:txBody>
      </p:sp>
    </p:spTree>
    <p:extLst>
      <p:ext uri="{BB962C8B-B14F-4D97-AF65-F5344CB8AC3E}">
        <p14:creationId xmlns:p14="http://schemas.microsoft.com/office/powerpoint/2010/main" val="4224456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160660" y="249337"/>
            <a:ext cx="11870680" cy="2006218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5- </a:t>
            </a:r>
            <a:r>
              <a:rPr lang="ru-RU" sz="4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группах (рабочий лист)</a:t>
            </a:r>
          </a:p>
          <a:p>
            <a:pPr algn="ctr"/>
            <a:endParaRPr lang="ru-RU" sz="72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37181DC-4B08-40C8-A6C1-3375A4382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570402"/>
              </p:ext>
            </p:extLst>
          </p:nvPr>
        </p:nvGraphicFramePr>
        <p:xfrm>
          <a:off x="565484" y="1252446"/>
          <a:ext cx="10744200" cy="5519369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1789336">
                  <a:extLst>
                    <a:ext uri="{9D8B030D-6E8A-4147-A177-3AD203B41FA5}">
                      <a16:colId xmlns:a16="http://schemas.microsoft.com/office/drawing/2014/main" val="2063781243"/>
                    </a:ext>
                  </a:extLst>
                </a:gridCol>
                <a:gridCol w="1789336">
                  <a:extLst>
                    <a:ext uri="{9D8B030D-6E8A-4147-A177-3AD203B41FA5}">
                      <a16:colId xmlns:a16="http://schemas.microsoft.com/office/drawing/2014/main" val="1118553126"/>
                    </a:ext>
                  </a:extLst>
                </a:gridCol>
                <a:gridCol w="1791382">
                  <a:extLst>
                    <a:ext uri="{9D8B030D-6E8A-4147-A177-3AD203B41FA5}">
                      <a16:colId xmlns:a16="http://schemas.microsoft.com/office/drawing/2014/main" val="286772496"/>
                    </a:ext>
                  </a:extLst>
                </a:gridCol>
                <a:gridCol w="1791382">
                  <a:extLst>
                    <a:ext uri="{9D8B030D-6E8A-4147-A177-3AD203B41FA5}">
                      <a16:colId xmlns:a16="http://schemas.microsoft.com/office/drawing/2014/main" val="3100952366"/>
                    </a:ext>
                  </a:extLst>
                </a:gridCol>
                <a:gridCol w="1791382">
                  <a:extLst>
                    <a:ext uri="{9D8B030D-6E8A-4147-A177-3AD203B41FA5}">
                      <a16:colId xmlns:a16="http://schemas.microsoft.com/office/drawing/2014/main" val="858683034"/>
                    </a:ext>
                  </a:extLst>
                </a:gridCol>
                <a:gridCol w="1791382">
                  <a:extLst>
                    <a:ext uri="{9D8B030D-6E8A-4147-A177-3AD203B41FA5}">
                      <a16:colId xmlns:a16="http://schemas.microsoft.com/office/drawing/2014/main" val="310516325"/>
                    </a:ext>
                  </a:extLst>
                </a:gridCol>
              </a:tblGrid>
              <a:tr h="556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сравнения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Португальская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Испанская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Голландская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Британская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Французская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3383077023"/>
                  </a:ext>
                </a:extLst>
              </a:tr>
              <a:tr h="6681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Годы расцвета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 </a:t>
                      </a: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начало XVII века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451528309"/>
                  </a:ext>
                </a:extLst>
              </a:tr>
              <a:tr h="6681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колонии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Бразилия, Африка, Индия, Индонезия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3052070287"/>
                  </a:ext>
                </a:extLst>
              </a:tr>
              <a:tr h="6681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Методы колонизации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Плантации — крупные хозяйства, где выра-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щивали хлопок и сахарный тростник.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2939632126"/>
                  </a:ext>
                </a:extLst>
              </a:tr>
              <a:tr h="556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Экономическая основа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Торговля специями, рабами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3994341238"/>
                  </a:ext>
                </a:extLst>
              </a:tr>
              <a:tr h="843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Отношение к местному населению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Смешанные браки, работорговля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4039664923"/>
                  </a:ext>
                </a:extLst>
              </a:tr>
              <a:tr h="373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Причины упадка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Захват колоний Голландией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45621830"/>
                  </a:ext>
                </a:extLst>
              </a:tr>
              <a:tr h="472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Личности (что сделали)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Афонсу</a:t>
                      </a: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д’Албукерке</a:t>
                      </a: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захватил город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Гоа в Индии и сделал его своей резиденцией.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670228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276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160660" y="249337"/>
            <a:ext cx="11870680" cy="2006218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5- </a:t>
            </a:r>
            <a:r>
              <a:rPr lang="ru-RU" sz="4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группах (рабочий лист)</a:t>
            </a:r>
          </a:p>
          <a:p>
            <a:pPr algn="ctr"/>
            <a:endParaRPr lang="ru-RU" sz="72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37181DC-4B08-40C8-A6C1-3375A4382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117059"/>
              </p:ext>
            </p:extLst>
          </p:nvPr>
        </p:nvGraphicFramePr>
        <p:xfrm>
          <a:off x="160660" y="1060227"/>
          <a:ext cx="11425749" cy="5794498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1824551">
                  <a:extLst>
                    <a:ext uri="{9D8B030D-6E8A-4147-A177-3AD203B41FA5}">
                      <a16:colId xmlns:a16="http://schemas.microsoft.com/office/drawing/2014/main" val="2063781243"/>
                    </a:ext>
                  </a:extLst>
                </a:gridCol>
                <a:gridCol w="1981130">
                  <a:extLst>
                    <a:ext uri="{9D8B030D-6E8A-4147-A177-3AD203B41FA5}">
                      <a16:colId xmlns:a16="http://schemas.microsoft.com/office/drawing/2014/main" val="1118553126"/>
                    </a:ext>
                  </a:extLst>
                </a:gridCol>
                <a:gridCol w="2143896">
                  <a:extLst>
                    <a:ext uri="{9D8B030D-6E8A-4147-A177-3AD203B41FA5}">
                      <a16:colId xmlns:a16="http://schemas.microsoft.com/office/drawing/2014/main" val="286772496"/>
                    </a:ext>
                  </a:extLst>
                </a:gridCol>
                <a:gridCol w="1666138">
                  <a:extLst>
                    <a:ext uri="{9D8B030D-6E8A-4147-A177-3AD203B41FA5}">
                      <a16:colId xmlns:a16="http://schemas.microsoft.com/office/drawing/2014/main" val="3100952366"/>
                    </a:ext>
                  </a:extLst>
                </a:gridCol>
                <a:gridCol w="1905017">
                  <a:extLst>
                    <a:ext uri="{9D8B030D-6E8A-4147-A177-3AD203B41FA5}">
                      <a16:colId xmlns:a16="http://schemas.microsoft.com/office/drawing/2014/main" val="858683034"/>
                    </a:ext>
                  </a:extLst>
                </a:gridCol>
                <a:gridCol w="1905017">
                  <a:extLst>
                    <a:ext uri="{9D8B030D-6E8A-4147-A177-3AD203B41FA5}">
                      <a16:colId xmlns:a16="http://schemas.microsoft.com/office/drawing/2014/main" val="310516325"/>
                    </a:ext>
                  </a:extLst>
                </a:gridCol>
              </a:tblGrid>
              <a:tr h="556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сравнения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Португальская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Испанская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Голландская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Британская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Французская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3383077023"/>
                  </a:ext>
                </a:extLst>
              </a:tr>
              <a:tr h="2858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Годы расцвета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 </a:t>
                      </a: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начало XVII века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 - начало XVII века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451528309"/>
                  </a:ext>
                </a:extLst>
              </a:tr>
              <a:tr h="6681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колонии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Бразилия, Африка, Индия, Индонезия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Центр. и Юж. Америка, Филиппины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3052070287"/>
                  </a:ext>
                </a:extLst>
              </a:tr>
              <a:tr h="6681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Методы колонизации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Плантации — крупные хозяйства, где выращивали хлопок и сахарный тростник.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Конкиста - завоевание европейцами Центральной и Южной Америки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2939632126"/>
                  </a:ext>
                </a:extLst>
              </a:tr>
              <a:tr h="556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Экономическая основа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Торговля специями, рабами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Добыча драгметаллов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3994341238"/>
                  </a:ext>
                </a:extLst>
              </a:tr>
              <a:tr h="843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Отношение к местному населению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Смешанные браки, работорговля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Жестокая эксплуатация, обращение в христианство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Испанцы установили монополию – исключительное право на торговлю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4039664923"/>
                  </a:ext>
                </a:extLst>
              </a:tr>
              <a:tr h="373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Причины упадка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Захват колоний Голландией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Инфляция, восстания, конкуренция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45621830"/>
                  </a:ext>
                </a:extLst>
              </a:tr>
              <a:tr h="472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Личности (что сделали)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Афонсу</a:t>
                      </a: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д’Албукерке</a:t>
                      </a: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захватил город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Гоа в Индии и сделал его своей резиденцией.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1519—1521 гг. Эрнан Кортес захватил столицу ацтеков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державы — </a:t>
                      </a:r>
                      <a:r>
                        <a:rPr lang="ru-RU" sz="11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Теночтитлан</a:t>
                      </a: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(ныне Мехико).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1532—1535 гг. отряд Франсиско Писарро завоевал державу инков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670228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5291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160660" y="249337"/>
            <a:ext cx="11870680" cy="2006218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5- </a:t>
            </a:r>
            <a:r>
              <a:rPr lang="ru-RU" sz="4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группах (рабочий лист)</a:t>
            </a:r>
          </a:p>
          <a:p>
            <a:pPr algn="ctr"/>
            <a:endParaRPr lang="ru-RU" sz="72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37181DC-4B08-40C8-A6C1-3375A4382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694553"/>
              </p:ext>
            </p:extLst>
          </p:nvPr>
        </p:nvGraphicFramePr>
        <p:xfrm>
          <a:off x="160660" y="1060227"/>
          <a:ext cx="11425749" cy="5896098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1824551">
                  <a:extLst>
                    <a:ext uri="{9D8B030D-6E8A-4147-A177-3AD203B41FA5}">
                      <a16:colId xmlns:a16="http://schemas.microsoft.com/office/drawing/2014/main" val="2063781243"/>
                    </a:ext>
                  </a:extLst>
                </a:gridCol>
                <a:gridCol w="1981130">
                  <a:extLst>
                    <a:ext uri="{9D8B030D-6E8A-4147-A177-3AD203B41FA5}">
                      <a16:colId xmlns:a16="http://schemas.microsoft.com/office/drawing/2014/main" val="1118553126"/>
                    </a:ext>
                  </a:extLst>
                </a:gridCol>
                <a:gridCol w="2143896">
                  <a:extLst>
                    <a:ext uri="{9D8B030D-6E8A-4147-A177-3AD203B41FA5}">
                      <a16:colId xmlns:a16="http://schemas.microsoft.com/office/drawing/2014/main" val="286772496"/>
                    </a:ext>
                  </a:extLst>
                </a:gridCol>
                <a:gridCol w="1666138">
                  <a:extLst>
                    <a:ext uri="{9D8B030D-6E8A-4147-A177-3AD203B41FA5}">
                      <a16:colId xmlns:a16="http://schemas.microsoft.com/office/drawing/2014/main" val="3100952366"/>
                    </a:ext>
                  </a:extLst>
                </a:gridCol>
                <a:gridCol w="1905017">
                  <a:extLst>
                    <a:ext uri="{9D8B030D-6E8A-4147-A177-3AD203B41FA5}">
                      <a16:colId xmlns:a16="http://schemas.microsoft.com/office/drawing/2014/main" val="858683034"/>
                    </a:ext>
                  </a:extLst>
                </a:gridCol>
                <a:gridCol w="1905017">
                  <a:extLst>
                    <a:ext uri="{9D8B030D-6E8A-4147-A177-3AD203B41FA5}">
                      <a16:colId xmlns:a16="http://schemas.microsoft.com/office/drawing/2014/main" val="310516325"/>
                    </a:ext>
                  </a:extLst>
                </a:gridCol>
              </a:tblGrid>
              <a:tr h="556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сравнения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Португальская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Испанская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Голландская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Британская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Французская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3383077023"/>
                  </a:ext>
                </a:extLst>
              </a:tr>
              <a:tr h="2858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Годы расцвета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 </a:t>
                      </a: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начало XVII века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 - начало XVII века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XVII 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451528309"/>
                  </a:ext>
                </a:extLst>
              </a:tr>
              <a:tr h="6681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колонии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Бразилия, Африка, Индия, Индонезия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Центр. и Юж. Америка, Филиппины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Индонезия, Юж. Африка, Карибы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3052070287"/>
                  </a:ext>
                </a:extLst>
              </a:tr>
              <a:tr h="6681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Методы колонизации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Плантации — крупные хозяйства, где выращивали хлопок и сахарный тростник.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Конкиста - завоевание европейцами Центральной и Южной Америки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Торговые компании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Ост-Индская компания -объединение  купцов и судовладельцев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2939632126"/>
                  </a:ext>
                </a:extLst>
              </a:tr>
              <a:tr h="556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Экономическая основа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Торговля специями, рабами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Добыча драгметаллов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Монополия на специи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3994341238"/>
                  </a:ext>
                </a:extLst>
              </a:tr>
              <a:tr h="843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Отношение к местному населению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Смешанные браки, работорговля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Жестокая эксплуатация, обращение в христианство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Испанцы установили монополию – исключительное право на торговлю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Торговое взаимодействие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4039664923"/>
                  </a:ext>
                </a:extLst>
              </a:tr>
              <a:tr h="373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Причины упадка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Захват колоний Голландией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Инфляция, восстания, конкуренция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Англо-голландские войны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45621830"/>
                  </a:ext>
                </a:extLst>
              </a:tr>
              <a:tr h="472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Личности (что сделали)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Афонсу</a:t>
                      </a: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д’Албукерке</a:t>
                      </a: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захватил город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Гоа в Индии и сделал его своей резиденцией.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1519—1521 гг. Эрнан Кортес захватил столицу ацтеков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державы — </a:t>
                      </a:r>
                      <a:r>
                        <a:rPr lang="ru-RU" sz="11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Теночтитлан</a:t>
                      </a: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(ныне Мехико).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1532—1535 гг. отряд Франсиско Писарро завоевал державу инков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670228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4854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160660" y="249337"/>
            <a:ext cx="11870680" cy="2006218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5- </a:t>
            </a:r>
            <a:r>
              <a:rPr lang="ru-RU" sz="4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группах (рабочий лист)</a:t>
            </a:r>
          </a:p>
          <a:p>
            <a:pPr algn="ctr"/>
            <a:endParaRPr lang="ru-RU" sz="72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37181DC-4B08-40C8-A6C1-3375A4382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160579"/>
              </p:ext>
            </p:extLst>
          </p:nvPr>
        </p:nvGraphicFramePr>
        <p:xfrm>
          <a:off x="160660" y="1060227"/>
          <a:ext cx="11870679" cy="5826565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1895601">
                  <a:extLst>
                    <a:ext uri="{9D8B030D-6E8A-4147-A177-3AD203B41FA5}">
                      <a16:colId xmlns:a16="http://schemas.microsoft.com/office/drawing/2014/main" val="2063781243"/>
                    </a:ext>
                  </a:extLst>
                </a:gridCol>
                <a:gridCol w="2058277">
                  <a:extLst>
                    <a:ext uri="{9D8B030D-6E8A-4147-A177-3AD203B41FA5}">
                      <a16:colId xmlns:a16="http://schemas.microsoft.com/office/drawing/2014/main" val="1118553126"/>
                    </a:ext>
                  </a:extLst>
                </a:gridCol>
                <a:gridCol w="2227382">
                  <a:extLst>
                    <a:ext uri="{9D8B030D-6E8A-4147-A177-3AD203B41FA5}">
                      <a16:colId xmlns:a16="http://schemas.microsoft.com/office/drawing/2014/main" val="286772496"/>
                    </a:ext>
                  </a:extLst>
                </a:gridCol>
                <a:gridCol w="1731019">
                  <a:extLst>
                    <a:ext uri="{9D8B030D-6E8A-4147-A177-3AD203B41FA5}">
                      <a16:colId xmlns:a16="http://schemas.microsoft.com/office/drawing/2014/main" val="3100952366"/>
                    </a:ext>
                  </a:extLst>
                </a:gridCol>
                <a:gridCol w="1552324">
                  <a:extLst>
                    <a:ext uri="{9D8B030D-6E8A-4147-A177-3AD203B41FA5}">
                      <a16:colId xmlns:a16="http://schemas.microsoft.com/office/drawing/2014/main" val="858683034"/>
                    </a:ext>
                  </a:extLst>
                </a:gridCol>
                <a:gridCol w="2406076">
                  <a:extLst>
                    <a:ext uri="{9D8B030D-6E8A-4147-A177-3AD203B41FA5}">
                      <a16:colId xmlns:a16="http://schemas.microsoft.com/office/drawing/2014/main" val="310516325"/>
                    </a:ext>
                  </a:extLst>
                </a:gridCol>
              </a:tblGrid>
              <a:tr h="556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сравнения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Португальская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Испанская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Голландская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Британская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Французская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3383077023"/>
                  </a:ext>
                </a:extLst>
              </a:tr>
              <a:tr h="2858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Годы расцвета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 </a:t>
                      </a: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начало XVII века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 - начало XVII века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XVII 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XVII - XVIII века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XVII - XVIII века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1528309"/>
                  </a:ext>
                </a:extLst>
              </a:tr>
              <a:tr h="6681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колонии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Бразилия, Африка, Индия, Индонезия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Центр. и Юж. Америка, Филиппины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Индонезия, Юж. Африка, Карибы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Сев. Америка, Индия, Карибы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Канада, Луизиана, Карибы, Индия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2070287"/>
                  </a:ext>
                </a:extLst>
              </a:tr>
              <a:tr h="6681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Методы колонизации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Плантации — крупные хозяйства, где выращивали хлопок и сахарный тростник.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Конкиста - завоевание европейцами Центральной и Южной Америки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Торговые компании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Ост-Индская компания -объединение  купцов и судовладельцев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Переселенческие колонии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i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Мехоторговля, миссионерство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9632126"/>
                  </a:ext>
                </a:extLst>
              </a:tr>
              <a:tr h="556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Экономическая основа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Торговля специями, рабами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Добыча драгметаллов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Монополия на специи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Табак, хлопок, промышленные товары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Меха, сахар, рыболовство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4341238"/>
                  </a:ext>
                </a:extLst>
              </a:tr>
              <a:tr h="843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Отношение к местному населению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Смешанные браки, работорговля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Жестокая эксплуатация, обращение в христианство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Испанцы установили монополию – исключительное право на торговлю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Торговое взаимодействие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Вытеснение индейцев, рабство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Союз с индейскими племенами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9664923"/>
                  </a:ext>
                </a:extLst>
              </a:tr>
              <a:tr h="373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Причины упадка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Захват колоний Голландией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Инфляция, восстания, конкуренция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Англо-голландские войны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Войны за независимость колоний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Поражение в колониальных войнах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621830"/>
                  </a:ext>
                </a:extLst>
              </a:tr>
              <a:tr h="472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Личности (что сделали)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Афонсу</a:t>
                      </a: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д’Албукерке</a:t>
                      </a: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захватил город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Гоа в Индии и сделал его своей резиденцией.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1519—1521 гг. Эрнан Кортес захватил столицу ацтеков</a:t>
                      </a:r>
                      <a:r>
                        <a:rPr lang="ru-RU" sz="1100" b="0" i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— </a:t>
                      </a:r>
                      <a:r>
                        <a:rPr lang="ru-RU" sz="11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Теночтитлан</a:t>
                      </a: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(ныне Мехико).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1532—1535 гг. отряд Франсиско Писарро завоевал державу инков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Самюэль де </a:t>
                      </a:r>
                      <a:r>
                        <a:rPr lang="ru-RU" sz="1200" b="1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Шамплен</a:t>
                      </a:r>
                      <a:r>
                        <a:rPr lang="ru-RU" sz="12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исследовал обширные территории вокруг французских поселений на берегах залива и реки Святого Лаврентия, составил описания и точные карты открытых им земель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228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3552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3164305" y="259847"/>
            <a:ext cx="8434181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Каковы итоги Великих географических открытий?</a:t>
            </a:r>
            <a:endParaRPr lang="ru-RU" sz="96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  <p:pic>
        <p:nvPicPr>
          <p:cNvPr id="6" name="Picture 2" descr="Вопрос Пнг Прозрачном Фоне Изображения – скачать бесплатно на Freepik">
            <a:extLst>
              <a:ext uri="{FF2B5EF4-FFF2-40B4-BE49-F238E27FC236}">
                <a16:creationId xmlns:a16="http://schemas.microsoft.com/office/drawing/2014/main" id="{DC581FD3-1A28-4019-8961-98BD62E19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8047" y="259847"/>
            <a:ext cx="5287879" cy="528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759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385011" y="259847"/>
            <a:ext cx="11213475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на карте 1 (стр. 231) линию раздела сфер влияния по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Тордесильясскому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договору. Как вы думаете, почему реальные границы не соответствовали предусмотренным по договору? Привлекая при необходимости сведения по физической географии Южной и Центральной Америки, выскажите предположение, почему границы владений испанцев и португальцев выглядят именно так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512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385011" y="259847"/>
            <a:ext cx="11213475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на карте 1 (стр. 230) линию раздела сфер влияния по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Тордесильясскому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договору. Как вы думаете, почему реальные границы не соответствовали предусмотренным по договору? Привлекая при необходимости сведения по физической географии Южной и Центральной Америки, выскажите предположение, почему границы владений испанцев и португальцев выглядят именно так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955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385011" y="259847"/>
            <a:ext cx="11213475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с помощью карты 2 (</a:t>
            </a:r>
            <a:r>
              <a:rPr lang="ru-RU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</a:t>
            </a: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231), почему к середине XVII в. владения Англии, Республики Соединённых провинций и Швеции расположены вдоль </a:t>
            </a:r>
            <a:r>
              <a:rPr lang="ru-RU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по-бережья</a:t>
            </a: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владения Франции протянулись так далеко вглубь континента.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33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385011" y="259847"/>
            <a:ext cx="11213475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  <p:pic>
        <p:nvPicPr>
          <p:cNvPr id="4104" name="Picture 8" descr="форумная игра] Правда или Ложь - Архив - SIMPLEMINECRAFT - Форум">
            <a:extLst>
              <a:ext uri="{FF2B5EF4-FFF2-40B4-BE49-F238E27FC236}">
                <a16:creationId xmlns:a16="http://schemas.microsoft.com/office/drawing/2014/main" id="{F9B2F974-4EF1-4B16-85E4-80B171E3F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7" y="903807"/>
            <a:ext cx="12019485" cy="549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079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950167" y="194533"/>
            <a:ext cx="10291666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работа на 7 минут</a:t>
            </a:r>
          </a:p>
          <a:p>
            <a:pPr algn="ctr"/>
            <a:r>
              <a:rPr lang="ru-RU" sz="5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</a:t>
            </a:r>
          </a:p>
          <a:p>
            <a:pPr algn="ctr"/>
            <a:r>
              <a:rPr lang="ru-RU" sz="5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«2»-0</a:t>
            </a:r>
          </a:p>
          <a:p>
            <a:pPr algn="ctr"/>
            <a:r>
              <a:rPr lang="ru-RU" sz="5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«3»-5-6 </a:t>
            </a:r>
          </a:p>
          <a:p>
            <a:pPr algn="ctr"/>
            <a:r>
              <a:rPr lang="ru-RU" sz="5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«4»-7-8</a:t>
            </a:r>
          </a:p>
          <a:p>
            <a:pPr algn="ctr"/>
            <a:r>
              <a:rPr lang="ru-RU" sz="5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«5»- 9-10</a:t>
            </a:r>
          </a:p>
          <a:p>
            <a:pPr algn="ctr"/>
            <a:endParaRPr lang="ru-RU" sz="36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5F9696-E81F-4715-A149-F629F8F09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5270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385011" y="259847"/>
            <a:ext cx="11213475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8EDE9D-FE5B-44AC-B7C9-31B6C6A21872}"/>
              </a:ext>
            </a:extLst>
          </p:cNvPr>
          <p:cNvSpPr txBox="1"/>
          <p:nvPr/>
        </p:nvSpPr>
        <p:spPr>
          <a:xfrm>
            <a:off x="2754252" y="1309446"/>
            <a:ext cx="609399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Конкистадоры уничтожили государства ацтеков и инков.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7236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385011" y="259847"/>
            <a:ext cx="11213475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  <p:pic>
        <p:nvPicPr>
          <p:cNvPr id="6" name="Picture 8" descr="форумная игра] Правда или Ложь - Архив - SIMPLEMINECRAFT - Форум">
            <a:extLst>
              <a:ext uri="{FF2B5EF4-FFF2-40B4-BE49-F238E27FC236}">
                <a16:creationId xmlns:a16="http://schemas.microsoft.com/office/drawing/2014/main" id="{F75E6FA9-0CE6-482C-949E-F5F230675D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72"/>
          <a:stretch/>
        </p:blipFill>
        <p:spPr bwMode="auto">
          <a:xfrm>
            <a:off x="3226500" y="683009"/>
            <a:ext cx="5303890" cy="549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1222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385011" y="259847"/>
            <a:ext cx="11213475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506BE1-40B7-4B22-AFA6-525DF2D6BB12}"/>
              </a:ext>
            </a:extLst>
          </p:cNvPr>
          <p:cNvSpPr txBox="1"/>
          <p:nvPr/>
        </p:nvSpPr>
        <p:spPr>
          <a:xfrm>
            <a:off x="1861423" y="755448"/>
            <a:ext cx="846915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8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Португальцы не занимались работорговлей.</a:t>
            </a:r>
            <a:endParaRPr lang="ru-RU" sz="8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9248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385011" y="259847"/>
            <a:ext cx="11213475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  <p:pic>
        <p:nvPicPr>
          <p:cNvPr id="6" name="Picture 8" descr="форумная игра] Правда или Ложь - Архив - SIMPLEMINECRAFT - Форум">
            <a:extLst>
              <a:ext uri="{FF2B5EF4-FFF2-40B4-BE49-F238E27FC236}">
                <a16:creationId xmlns:a16="http://schemas.microsoft.com/office/drawing/2014/main" id="{66F00A2E-8E4E-4135-9E48-D4BF99EF2C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0"/>
          <a:stretch/>
        </p:blipFill>
        <p:spPr bwMode="auto">
          <a:xfrm>
            <a:off x="2700843" y="259847"/>
            <a:ext cx="6148959" cy="643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6948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385011" y="259847"/>
            <a:ext cx="11213475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7B469B-F907-4D9E-A331-3861B14A0A91}"/>
              </a:ext>
            </a:extLst>
          </p:cNvPr>
          <p:cNvSpPr txBox="1"/>
          <p:nvPr/>
        </p:nvSpPr>
        <p:spPr>
          <a:xfrm>
            <a:off x="1926579" y="451903"/>
            <a:ext cx="8130338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Англичане основывали переселенческие колонии в Северной Америке.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5146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385011" y="259847"/>
            <a:ext cx="11213475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  <p:pic>
        <p:nvPicPr>
          <p:cNvPr id="7" name="Picture 8" descr="форумная игра] Правда или Ложь - Архив - SIMPLEMINECRAFT - Форум">
            <a:extLst>
              <a:ext uri="{FF2B5EF4-FFF2-40B4-BE49-F238E27FC236}">
                <a16:creationId xmlns:a16="http://schemas.microsoft.com/office/drawing/2014/main" id="{97388DD9-17E1-49BC-A305-497B64005E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72"/>
          <a:stretch/>
        </p:blipFill>
        <p:spPr bwMode="auto">
          <a:xfrm>
            <a:off x="3226500" y="683009"/>
            <a:ext cx="5303890" cy="549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5445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385011" y="259847"/>
            <a:ext cx="11213475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7B469B-F907-4D9E-A331-3861B14A0A91}"/>
              </a:ext>
            </a:extLst>
          </p:cNvPr>
          <p:cNvSpPr txBox="1"/>
          <p:nvPr/>
        </p:nvSpPr>
        <p:spPr>
          <a:xfrm>
            <a:off x="1926579" y="451903"/>
            <a:ext cx="8130338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8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Васко да Гама открыл морской путь в Индию.</a:t>
            </a:r>
            <a:endParaRPr lang="ru-RU" sz="8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8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385011" y="259847"/>
            <a:ext cx="11213475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7B469B-F907-4D9E-A331-3861B14A0A91}"/>
              </a:ext>
            </a:extLst>
          </p:cNvPr>
          <p:cNvSpPr txBox="1"/>
          <p:nvPr/>
        </p:nvSpPr>
        <p:spPr>
          <a:xfrm>
            <a:off x="1926579" y="451903"/>
            <a:ext cx="813033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8" descr="форумная игра] Правда или Ложь - Архив - SIMPLEMINECRAFT - Форум">
            <a:extLst>
              <a:ext uri="{FF2B5EF4-FFF2-40B4-BE49-F238E27FC236}">
                <a16:creationId xmlns:a16="http://schemas.microsoft.com/office/drawing/2014/main" id="{EF230926-1F57-4396-A5CE-AF47762248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72"/>
          <a:stretch/>
        </p:blipFill>
        <p:spPr bwMode="auto">
          <a:xfrm>
            <a:off x="3226500" y="683009"/>
            <a:ext cx="5303890" cy="549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7126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385011" y="259847"/>
            <a:ext cx="11213475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7B469B-F907-4D9E-A331-3861B14A0A91}"/>
              </a:ext>
            </a:extLst>
          </p:cNvPr>
          <p:cNvSpPr txBox="1"/>
          <p:nvPr/>
        </p:nvSpPr>
        <p:spPr>
          <a:xfrm>
            <a:off x="1926579" y="451903"/>
            <a:ext cx="8130338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Главными соперниками в колониальной гонке были Англия и Испания.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8766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385011" y="259847"/>
            <a:ext cx="11213475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  <p:pic>
        <p:nvPicPr>
          <p:cNvPr id="7" name="Picture 8" descr="форумная игра] Правда или Ложь - Архив - SIMPLEMINECRAFT - Форум">
            <a:extLst>
              <a:ext uri="{FF2B5EF4-FFF2-40B4-BE49-F238E27FC236}">
                <a16:creationId xmlns:a16="http://schemas.microsoft.com/office/drawing/2014/main" id="{CD588700-5649-4980-9F49-ED6114178F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72"/>
          <a:stretch/>
        </p:blipFill>
        <p:spPr bwMode="auto">
          <a:xfrm>
            <a:off x="3226500" y="683009"/>
            <a:ext cx="5303890" cy="549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386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950167" y="194533"/>
            <a:ext cx="10291666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95A410-34EF-4218-9106-730278268558}"/>
              </a:ext>
            </a:extLst>
          </p:cNvPr>
          <p:cNvSpPr txBox="1"/>
          <p:nvPr/>
        </p:nvSpPr>
        <p:spPr>
          <a:xfrm>
            <a:off x="1296956" y="194533"/>
            <a:ext cx="932176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Колониальные империи раннего Нового времени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BA6EE9-B0B0-4850-BA68-F80287964D9C}"/>
              </a:ext>
            </a:extLst>
          </p:cNvPr>
          <p:cNvSpPr txBox="1"/>
          <p:nvPr/>
        </p:nvSpPr>
        <p:spPr>
          <a:xfrm>
            <a:off x="2164702" y="3816221"/>
            <a:ext cx="877077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урока?</a:t>
            </a:r>
          </a:p>
          <a:p>
            <a:pPr algn="just"/>
            <a:r>
              <a:rPr lang="ru-RU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достижения цели?</a:t>
            </a:r>
          </a:p>
          <a:p>
            <a:pPr algn="r"/>
            <a:endParaRPr lang="ru-RU" sz="1800" b="1" dirty="0">
              <a:ln w="66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Калашникова Екатерина Андреевна, учитель истории высшей категории</a:t>
            </a:r>
            <a:endParaRPr lang="ru-RU" sz="1600" b="1" dirty="0">
              <a:ln w="66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7458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950167" y="194533"/>
            <a:ext cx="10291666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95A410-34EF-4218-9106-730278268558}"/>
              </a:ext>
            </a:extLst>
          </p:cNvPr>
          <p:cNvSpPr txBox="1"/>
          <p:nvPr/>
        </p:nvSpPr>
        <p:spPr>
          <a:xfrm>
            <a:off x="1281939" y="-130629"/>
            <a:ext cx="932176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Колониальные империи раннего Нового времени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BA6EE9-B0B0-4850-BA68-F80287964D9C}"/>
              </a:ext>
            </a:extLst>
          </p:cNvPr>
          <p:cNvSpPr txBox="1"/>
          <p:nvPr/>
        </p:nvSpPr>
        <p:spPr>
          <a:xfrm>
            <a:off x="950167" y="3247271"/>
            <a:ext cx="1029166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урока: </a:t>
            </a:r>
            <a:r>
              <a:rPr lang="ru-RU" sz="36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представление о колониальных империях, о действиях европейцев в колониях.</a:t>
            </a:r>
          </a:p>
          <a:p>
            <a:pPr algn="just"/>
            <a:r>
              <a:rPr lang="ru-RU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достижения цели?</a:t>
            </a:r>
            <a:endParaRPr lang="ru-RU" sz="1800" b="1" dirty="0">
              <a:ln w="66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0377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385011" y="259847"/>
            <a:ext cx="11213475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7B469B-F907-4D9E-A331-3861B14A0A91}"/>
              </a:ext>
            </a:extLst>
          </p:cNvPr>
          <p:cNvSpPr txBox="1"/>
          <p:nvPr/>
        </p:nvSpPr>
        <p:spPr>
          <a:xfrm>
            <a:off x="1926579" y="451903"/>
            <a:ext cx="813033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</a:p>
          <a:p>
            <a:pPr algn="ctr"/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Кубик Блума</a:t>
            </a:r>
          </a:p>
        </p:txBody>
      </p:sp>
    </p:spTree>
    <p:extLst>
      <p:ext uri="{BB962C8B-B14F-4D97-AF65-F5344CB8AC3E}">
        <p14:creationId xmlns:p14="http://schemas.microsoft.com/office/powerpoint/2010/main" val="1630341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950167" y="194533"/>
            <a:ext cx="10291666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95A410-34EF-4218-9106-730278268558}"/>
              </a:ext>
            </a:extLst>
          </p:cNvPr>
          <p:cNvSpPr txBox="1"/>
          <p:nvPr/>
        </p:nvSpPr>
        <p:spPr>
          <a:xfrm>
            <a:off x="1281939" y="-130629"/>
            <a:ext cx="932176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Колониальные империи раннего Нового времени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BA6EE9-B0B0-4850-BA68-F80287964D9C}"/>
              </a:ext>
            </a:extLst>
          </p:cNvPr>
          <p:cNvSpPr txBox="1"/>
          <p:nvPr/>
        </p:nvSpPr>
        <p:spPr>
          <a:xfrm>
            <a:off x="950167" y="3247271"/>
            <a:ext cx="1029166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урока: </a:t>
            </a:r>
            <a:r>
              <a:rPr lang="ru-RU" sz="36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представление о колониальных империях, о действиях европейцев в колониях.</a:t>
            </a:r>
          </a:p>
          <a:p>
            <a:pPr algn="just"/>
            <a:r>
              <a:rPr lang="ru-RU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достижения цели: </a:t>
            </a:r>
            <a:r>
              <a:rPr lang="ru-RU" sz="36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группах, с рабочими листами, с картой, с учебником, обсуждение.</a:t>
            </a:r>
          </a:p>
          <a:p>
            <a:pPr algn="r"/>
            <a:endParaRPr lang="ru-RU" sz="1800" b="1" dirty="0">
              <a:ln w="66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084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1739674" y="99308"/>
            <a:ext cx="10291666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Вспомним, что такое колония?  </a:t>
            </a:r>
          </a:p>
          <a:p>
            <a:pPr algn="ctr"/>
            <a:r>
              <a:rPr lang="ru-RU" sz="8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думаете?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  <p:pic>
        <p:nvPicPr>
          <p:cNvPr id="2050" name="Picture 2" descr="Вопрос Пнг Прозрачном Фоне Изображения – скачать бесплатно на Freepik">
            <a:extLst>
              <a:ext uri="{FF2B5EF4-FFF2-40B4-BE49-F238E27FC236}">
                <a16:creationId xmlns:a16="http://schemas.microsoft.com/office/drawing/2014/main" id="{913C253D-1D2D-4193-95E2-426E99731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6804" y="785060"/>
            <a:ext cx="5287879" cy="528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769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1306820" y="194531"/>
            <a:ext cx="10291666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Колония – 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территория, которая находится под властью другого государства (метрополии) и не имеет собственной политической и экономической самостоятельности.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095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1739674" y="99308"/>
            <a:ext cx="10291666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колониальная империя?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  <p:pic>
        <p:nvPicPr>
          <p:cNvPr id="2050" name="Picture 2" descr="Вопрос Пнг Прозрачном Фоне Изображения – скачать бесплатно на Freepik">
            <a:extLst>
              <a:ext uri="{FF2B5EF4-FFF2-40B4-BE49-F238E27FC236}">
                <a16:creationId xmlns:a16="http://schemas.microsoft.com/office/drawing/2014/main" id="{913C253D-1D2D-4193-95E2-426E99731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6804" y="785060"/>
            <a:ext cx="5287879" cy="528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889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1739674" y="99308"/>
            <a:ext cx="10291666" cy="6338305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Колониальная империя – </a:t>
            </a:r>
            <a:r>
              <a:rPr lang="ru-RU" sz="7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сильное государство, которое владело колониями.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C69FF-D67B-462C-9C55-2E8FDA3C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633" y="19050"/>
            <a:ext cx="865707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4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новое время - 83 фото">
            <a:extLst>
              <a:ext uri="{FF2B5EF4-FFF2-40B4-BE49-F238E27FC236}">
                <a16:creationId xmlns:a16="http://schemas.microsoft.com/office/drawing/2014/main" id="{A87F5E31-89D0-45B5-ABE6-3D01E005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один верхний угол скругленный, другой — усеченный 4">
            <a:extLst>
              <a:ext uri="{FF2B5EF4-FFF2-40B4-BE49-F238E27FC236}">
                <a16:creationId xmlns:a16="http://schemas.microsoft.com/office/drawing/2014/main" id="{585E52B0-302C-44B9-95B6-0F3948DBCB07}"/>
              </a:ext>
            </a:extLst>
          </p:cNvPr>
          <p:cNvSpPr/>
          <p:nvPr/>
        </p:nvSpPr>
        <p:spPr>
          <a:xfrm>
            <a:off x="160660" y="249337"/>
            <a:ext cx="11870680" cy="2006218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5- </a:t>
            </a:r>
            <a:r>
              <a:rPr lang="ru-RU" sz="48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группах (рабочий лист)</a:t>
            </a:r>
          </a:p>
          <a:p>
            <a:pPr algn="ctr"/>
            <a:endParaRPr lang="ru-RU" sz="72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37181DC-4B08-40C8-A6C1-3375A4382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931290"/>
              </p:ext>
            </p:extLst>
          </p:nvPr>
        </p:nvGraphicFramePr>
        <p:xfrm>
          <a:off x="565484" y="1252446"/>
          <a:ext cx="10744200" cy="5237865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1789336">
                  <a:extLst>
                    <a:ext uri="{9D8B030D-6E8A-4147-A177-3AD203B41FA5}">
                      <a16:colId xmlns:a16="http://schemas.microsoft.com/office/drawing/2014/main" val="2063781243"/>
                    </a:ext>
                  </a:extLst>
                </a:gridCol>
                <a:gridCol w="1789336">
                  <a:extLst>
                    <a:ext uri="{9D8B030D-6E8A-4147-A177-3AD203B41FA5}">
                      <a16:colId xmlns:a16="http://schemas.microsoft.com/office/drawing/2014/main" val="1118553126"/>
                    </a:ext>
                  </a:extLst>
                </a:gridCol>
                <a:gridCol w="1791382">
                  <a:extLst>
                    <a:ext uri="{9D8B030D-6E8A-4147-A177-3AD203B41FA5}">
                      <a16:colId xmlns:a16="http://schemas.microsoft.com/office/drawing/2014/main" val="286772496"/>
                    </a:ext>
                  </a:extLst>
                </a:gridCol>
                <a:gridCol w="1791382">
                  <a:extLst>
                    <a:ext uri="{9D8B030D-6E8A-4147-A177-3AD203B41FA5}">
                      <a16:colId xmlns:a16="http://schemas.microsoft.com/office/drawing/2014/main" val="3100952366"/>
                    </a:ext>
                  </a:extLst>
                </a:gridCol>
                <a:gridCol w="1791382">
                  <a:extLst>
                    <a:ext uri="{9D8B030D-6E8A-4147-A177-3AD203B41FA5}">
                      <a16:colId xmlns:a16="http://schemas.microsoft.com/office/drawing/2014/main" val="858683034"/>
                    </a:ext>
                  </a:extLst>
                </a:gridCol>
                <a:gridCol w="1791382">
                  <a:extLst>
                    <a:ext uri="{9D8B030D-6E8A-4147-A177-3AD203B41FA5}">
                      <a16:colId xmlns:a16="http://schemas.microsoft.com/office/drawing/2014/main" val="310516325"/>
                    </a:ext>
                  </a:extLst>
                </a:gridCol>
              </a:tblGrid>
              <a:tr h="556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сравнения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Португальская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Испанская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Голландская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Британская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Французская империя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3383077023"/>
                  </a:ext>
                </a:extLst>
              </a:tr>
              <a:tr h="6681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Годы расцвета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451528309"/>
                  </a:ext>
                </a:extLst>
              </a:tr>
              <a:tr h="6681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колонии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3052070287"/>
                  </a:ext>
                </a:extLst>
              </a:tr>
              <a:tr h="6681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Методы колонизации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2939632126"/>
                  </a:ext>
                </a:extLst>
              </a:tr>
              <a:tr h="556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Экономическая основа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3994341238"/>
                  </a:ext>
                </a:extLst>
              </a:tr>
              <a:tr h="843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Отношение к местному населению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4039664923"/>
                  </a:ext>
                </a:extLst>
              </a:tr>
              <a:tr h="373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Причины упадка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45621830"/>
                  </a:ext>
                </a:extLst>
              </a:tr>
              <a:tr h="472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Личности (что сделали)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97" marR="47297" marT="0" marB="0"/>
                </a:tc>
                <a:extLst>
                  <a:ext uri="{0D108BD9-81ED-4DB2-BD59-A6C34878D82A}">
                    <a16:rowId xmlns:a16="http://schemas.microsoft.com/office/drawing/2014/main" val="1670228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48822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1264</Words>
  <Application>Microsoft Office PowerPoint</Application>
  <PresentationFormat>Широкоэкранный</PresentationFormat>
  <Paragraphs>307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30</cp:revision>
  <dcterms:created xsi:type="dcterms:W3CDTF">2025-07-22T16:12:31Z</dcterms:created>
  <dcterms:modified xsi:type="dcterms:W3CDTF">2025-07-22T18:01:09Z</dcterms:modified>
</cp:coreProperties>
</file>