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8" r:id="rId3"/>
    <p:sldId id="257" r:id="rId4"/>
    <p:sldId id="260" r:id="rId5"/>
    <p:sldId id="259" r:id="rId6"/>
    <p:sldId id="261" r:id="rId7"/>
    <p:sldId id="264" r:id="rId8"/>
    <p:sldId id="265" r:id="rId9"/>
    <p:sldId id="266" r:id="rId10"/>
    <p:sldId id="267" r:id="rId11"/>
    <p:sldId id="268" r:id="rId12"/>
    <p:sldId id="297" r:id="rId13"/>
    <p:sldId id="298" r:id="rId14"/>
    <p:sldId id="299" r:id="rId15"/>
    <p:sldId id="300" r:id="rId16"/>
    <p:sldId id="301" r:id="rId17"/>
    <p:sldId id="30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552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CAEF75-2BCA-4251-B001-98B4C336E42E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9500F3-AB1E-40A8-8A73-E14C319AD1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1924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5E9C8-55FC-7A20-84A7-E0ECE201F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605E930E-227A-3BCE-A229-893DB10ECD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1086BC17-1EB3-7FB7-9CD2-85590A4FA0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04B2455-F01D-5449-13D3-EFA0A8ADA9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987963-5ADA-49FD-B074-7DC89C4C8A4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5847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9500F3-AB1E-40A8-8A73-E14C319AD18D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235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86E47D-F408-E3F2-F22A-80AE4650C1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C5AA24B-0205-E96D-2F54-3AE4CD3D77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1C84CE-44BA-2C75-493D-9DA8F29F8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BB4BB-17B0-4C09-80D1-CD79D547047C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40954A-8ED8-8427-2981-FE6667E76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1C0362-69A5-CA36-4688-292D5D590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6D2D4-9F3F-408B-B585-56FED5982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288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474A64-DCF3-08A5-6568-F98333E9F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87CFD5-21A6-925B-DD19-1E23A927EA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336920-F374-F949-6125-6ADCDFEE0C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BB4BB-17B0-4C09-80D1-CD79D547047C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D49061-1FB8-B23E-9467-CD102E3D8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4E63431-BE32-3F72-EE03-4C954C9DD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6D2D4-9F3F-408B-B585-56FED5982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9224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E5B2D0-CCB0-0CE9-3579-D9B2493A5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F8219A-A7EB-716F-5B4A-C61FBB8D74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214D83-F1A2-F398-F8A5-CF50319EE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BB4BB-17B0-4C09-80D1-CD79D547047C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0055B5-1C78-426D-CBD2-5C3F335BA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091A177-3055-7A4C-8F8B-ADA37E6C4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6D2D4-9F3F-408B-B585-56FED5982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5214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19FF64-41C0-0DA4-054C-9F26AB40A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9752DB-4D1C-A468-64BB-14C252A0A9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0867276-F3FA-DF9B-DFE8-F519BA3FC7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C2A11EB-BC62-FDB0-D9D4-0AB840720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BB4BB-17B0-4C09-80D1-CD79D547047C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C34B968-FBF7-95DF-3429-11D948CF0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107A47D-F7A6-81B3-B52F-59D933EDB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6D2D4-9F3F-408B-B585-56FED5982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013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166840-1A46-B4BE-A161-9C8C63FA2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58D8EB-AC00-52F5-035D-0AF4CB9CC4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6166427-8478-818A-475C-A06B889216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F2435EB-4CC8-347C-9E01-DC985C6CAA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C7A79C7-FBE8-7D3A-B21A-35951A80EA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9C1D6EF-405C-EE12-0F8E-BBFB588A3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BB4BB-17B0-4C09-80D1-CD79D547047C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C1ADE44-5A7E-BABE-6958-AEF17F28E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4E29D8E-5E08-A162-9C0A-DB5CF98F1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6D2D4-9F3F-408B-B585-56FED5982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7125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336B5A-B843-67E0-3A00-8E7175E37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2E1FE3E-2A80-5D3A-EEB5-0A7485EC65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BB4BB-17B0-4C09-80D1-CD79D547047C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2A0FD06-3AD6-468A-B802-298665DFE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C37269C-27C1-B46C-DE2A-328604415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6D2D4-9F3F-408B-B585-56FED5982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2509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3B9665E-7ADB-16DF-1455-646FCF778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BB4BB-17B0-4C09-80D1-CD79D547047C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9692642-E11F-8A8C-5BAC-9FB924242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232F792-B049-BFDC-1C93-D46E6D445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6D2D4-9F3F-408B-B585-56FED5982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127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3EC08D-FA7C-D5AC-8855-BF8C00983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50A3DD-E781-E4D2-81D8-93531D265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DBC87F9-2202-BEF5-CC72-9F109BF6D4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ED4255C-7305-72C4-9423-C230AA5B2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BB4BB-17B0-4C09-80D1-CD79D547047C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5C9CE70-4F34-9D97-FCA8-1077608F1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CA9E9C6-BE8D-A488-08DA-CD0CD3F2D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6D2D4-9F3F-408B-B585-56FED5982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385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54D942-FF46-4471-B4C1-2B62234CE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676ACCC-F3B7-24D1-B74E-A626CDA52B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32B44FB-0070-EF0C-7FF7-874C1FFB31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401D16E-A4A5-81AD-3D64-3AD2BC183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BB4BB-17B0-4C09-80D1-CD79D547047C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06A5813-A02C-0B7E-4CD1-DEC0B60FA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4B710FB-D94C-7EB6-0E28-ED5B65298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6D2D4-9F3F-408B-B585-56FED5982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194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2674CC-BDE6-6E9F-B216-0CF35F78E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797743F-1E9F-C579-3553-F90CD80566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056DBD-CA9F-5CAB-8AFE-9574EE07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BB4BB-17B0-4C09-80D1-CD79D547047C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BEFFE4-55C1-C38A-A2C4-F1E6C867E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0CF933-F5DD-CE12-7247-7125089D6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6D2D4-9F3F-408B-B585-56FED5982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262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C2F5D55-20F9-37B7-FC5B-D6194209F4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0D595D8-7B95-EB5E-9D1A-7BC24A01B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60CE712-4FD3-4886-E016-CC32EBF6F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BB4BB-17B0-4C09-80D1-CD79D547047C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12CA585-8094-C0C3-E4C6-9DBE0B492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DA5DB6-8AE7-6DAF-48E8-82E719F67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6D2D4-9F3F-408B-B585-56FED5982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316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42D43C-E627-28AE-C122-3601B10E6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DE3CD97-E6E9-305E-9E43-5B8441E155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169B26-2ABF-1286-677E-FF1AFB46C9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BBB4BB-17B0-4C09-80D1-CD79D547047C}" type="datetimeFigureOut">
              <a:rPr lang="ru-RU" smtClean="0"/>
              <a:t>23.06.2026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0BD126-33D1-7C97-C3AB-D0DA9AB099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C15001-E812-CE34-C3BC-9E796FC10C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6D2D4-9F3F-408B-B585-56FED5982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245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11C2827-2790-DB68-84AE-C7EF7EC2570A}"/>
              </a:ext>
            </a:extLst>
          </p:cNvPr>
          <p:cNvSpPr txBox="1"/>
          <p:nvPr/>
        </p:nvSpPr>
        <p:spPr>
          <a:xfrm>
            <a:off x="605306" y="0"/>
            <a:ext cx="403430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урока</a:t>
            </a:r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37C0CF-8CC2-EC02-B693-82D9813075AA}"/>
              </a:ext>
            </a:extLst>
          </p:cNvPr>
          <p:cNvSpPr txBox="1"/>
          <p:nvPr/>
        </p:nvSpPr>
        <p:spPr>
          <a:xfrm>
            <a:off x="3438659" y="0"/>
            <a:ext cx="875334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«Католическая церковь и духовенство»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90A490E-0230-02AF-A60A-8555290119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175" y="1162050"/>
            <a:ext cx="9267825" cy="569595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D0B3204-1831-0A3D-C068-CD72878BF5F4}"/>
              </a:ext>
            </a:extLst>
          </p:cNvPr>
          <p:cNvSpPr txBox="1"/>
          <p:nvPr/>
        </p:nvSpPr>
        <p:spPr>
          <a:xfrm>
            <a:off x="-1" y="1454438"/>
            <a:ext cx="68258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Проблемный вопрос: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69A2704-863E-5462-F622-CDF530DDAD0D}"/>
              </a:ext>
            </a:extLst>
          </p:cNvPr>
          <p:cNvSpPr txBox="1"/>
          <p:nvPr/>
        </p:nvSpPr>
        <p:spPr>
          <a:xfrm>
            <a:off x="0" y="2008436"/>
            <a:ext cx="670989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Чем можно объяснить влияние Церкви и духовенства на средневековое ? европейское общество?</a:t>
            </a:r>
          </a:p>
        </p:txBody>
      </p:sp>
      <p:pic>
        <p:nvPicPr>
          <p:cNvPr id="16" name="Picture 2" descr="Picture background">
            <a:extLst>
              <a:ext uri="{FF2B5EF4-FFF2-40B4-BE49-F238E27FC236}">
                <a16:creationId xmlns:a16="http://schemas.microsoft.com/office/drawing/2014/main" id="{4DDB6381-B2E5-871E-C884-6057D46DED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20629" y="3424209"/>
            <a:ext cx="2690428" cy="21523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24186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DD03A-E547-7747-4FAB-9CC4D7802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B240B57-3204-367B-B956-3CED9EE029F1}"/>
              </a:ext>
            </a:extLst>
          </p:cNvPr>
          <p:cNvSpPr txBox="1"/>
          <p:nvPr/>
        </p:nvSpPr>
        <p:spPr>
          <a:xfrm>
            <a:off x="0" y="0"/>
            <a:ext cx="121941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Разделение православных и католиков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985085-F1CA-F98D-FA53-C88AD6098228}"/>
              </a:ext>
            </a:extLst>
          </p:cNvPr>
          <p:cNvSpPr txBox="1"/>
          <p:nvPr/>
        </p:nvSpPr>
        <p:spPr>
          <a:xfrm>
            <a:off x="0" y="584775"/>
            <a:ext cx="12194146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XI–XIII веках церковь в Западной Европе достигла огромного влияния. Без её ведома не обходилось ни одно значимое событие.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Средние Века – время христианской цивилизации. Жизнь всего общества и отдельного человека проходила в неразрывной связи с религией.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35AA91-8B60-6856-51DA-FDE51BF0461B}"/>
              </a:ext>
            </a:extLst>
          </p:cNvPr>
          <p:cNvSpPr txBox="1"/>
          <p:nvPr/>
        </p:nvSpPr>
        <p:spPr>
          <a:xfrm>
            <a:off x="0" y="2400657"/>
            <a:ext cx="12192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Западной Европе главой церкви был папа римский, а в Византии – Константинопольский патриарх. </a:t>
            </a:r>
          </a:p>
        </p:txBody>
      </p:sp>
      <p:pic>
        <p:nvPicPr>
          <p:cNvPr id="4" name="Picture 6" descr="Saint_Fabian1">
            <a:extLst>
              <a:ext uri="{FF2B5EF4-FFF2-40B4-BE49-F238E27FC236}">
                <a16:creationId xmlns:a16="http://schemas.microsoft.com/office/drawing/2014/main" id="{6E294463-12D4-6204-E491-3FA98D0C3B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83" y="3048375"/>
            <a:ext cx="2937769" cy="369146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>
            <a:extLst>
              <a:ext uri="{FF2B5EF4-FFF2-40B4-BE49-F238E27FC236}">
                <a16:creationId xmlns:a16="http://schemas.microsoft.com/office/drawing/2014/main" id="{FADB710E-CEFB-4948-A055-C6A5982ED2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4"/>
          <a:stretch>
            <a:fillRect/>
          </a:stretch>
        </p:blipFill>
        <p:spPr bwMode="auto">
          <a:xfrm>
            <a:off x="8958017" y="2985432"/>
            <a:ext cx="2937769" cy="373310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84217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9E70DAF-B531-FA42-AD69-B6B1EE68C9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97"/>
          <a:stretch>
            <a:fillRect/>
          </a:stretch>
        </p:blipFill>
        <p:spPr>
          <a:xfrm>
            <a:off x="0" y="1621740"/>
            <a:ext cx="3181082" cy="523625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A5A9558-FD72-24D5-5490-870026B899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211" y="1621740"/>
            <a:ext cx="3785789" cy="523625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8ACE48B-1D4C-E4C9-6CCF-02518700E258}"/>
              </a:ext>
            </a:extLst>
          </p:cNvPr>
          <p:cNvSpPr txBox="1"/>
          <p:nvPr/>
        </p:nvSpPr>
        <p:spPr>
          <a:xfrm>
            <a:off x="0" y="0"/>
            <a:ext cx="121920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Разногласия между Папой и Патриархом существовали давно. 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Они оспаривали друг у друга право на главенство в христианском мире. К этому добавлялось расхождения в церковных обычаях.</a:t>
            </a:r>
          </a:p>
        </p:txBody>
      </p:sp>
      <p:pic>
        <p:nvPicPr>
          <p:cNvPr id="16" name="Рисунок 15" descr="https://videouroki.net/videouroki/conspekty/istvsem6/18-moghushchiestvo-papskoi-vlasti-katolichieskaia-tsierkov-i-ierietiki.files/image005.gif">
            <a:extLst>
              <a:ext uri="{FF2B5EF4-FFF2-40B4-BE49-F238E27FC236}">
                <a16:creationId xmlns:a16="http://schemas.microsoft.com/office/drawing/2014/main" id="{255D70DA-97A6-889F-31A2-65575B225B2D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75774" y="1621740"/>
            <a:ext cx="5840898" cy="523625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AFFCE4E-AE0E-1312-DD95-90EC40F9144F}"/>
              </a:ext>
            </a:extLst>
          </p:cNvPr>
          <p:cNvSpPr txBox="1"/>
          <p:nvPr/>
        </p:nvSpPr>
        <p:spPr>
          <a:xfrm>
            <a:off x="2586235" y="1621739"/>
            <a:ext cx="5830437" cy="529375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 eaLnBrk="1" hangingPunct="1"/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alt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alt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1054</a:t>
            </a:r>
            <a:r>
              <a:rPr lang="ru-RU" alt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христианская церковь разделилась на восточную</a:t>
            </a:r>
            <a:r>
              <a:rPr lang="ru-RU" alt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православную </a:t>
            </a:r>
            <a:r>
              <a:rPr lang="ru-RU" alt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западную </a:t>
            </a:r>
            <a:r>
              <a:rPr lang="ru-RU" alt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католическою.</a:t>
            </a:r>
            <a:endParaRPr lang="ru-RU" altLang="ru-RU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altLang="ru-RU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altLang="ru-RU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altLang="ru-RU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/>
            <a:endParaRPr lang="ru-RU" alt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988D8E-B1C5-0A74-8085-B7CA9D4D71D2}"/>
              </a:ext>
            </a:extLst>
          </p:cNvPr>
          <p:cNvSpPr txBox="1"/>
          <p:nvPr/>
        </p:nvSpPr>
        <p:spPr>
          <a:xfrm>
            <a:off x="2812068" y="5644786"/>
            <a:ext cx="5357850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Анафема -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отлучение от церкви</a:t>
            </a:r>
            <a:r>
              <a:rPr lang="ru-RU" sz="2000" dirty="0"/>
              <a:t>.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166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4DEBA-0633-ED35-E969-76FF846A8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B571545-5458-47E7-B289-5EDC40E0F9E1}"/>
              </a:ext>
            </a:extLst>
          </p:cNvPr>
          <p:cNvSpPr txBox="1"/>
          <p:nvPr/>
        </p:nvSpPr>
        <p:spPr>
          <a:xfrm>
            <a:off x="0" y="0"/>
            <a:ext cx="121034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Католическое духовенство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81085F-7ECD-6447-5F9E-BD4089235B85}"/>
              </a:ext>
            </a:extLst>
          </p:cNvPr>
          <p:cNvSpPr txBox="1"/>
          <p:nvPr/>
        </p:nvSpPr>
        <p:spPr>
          <a:xfrm>
            <a:off x="0" y="646331"/>
            <a:ext cx="121919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Церковь – посредник между Богом и людьми.</a:t>
            </a:r>
          </a:p>
        </p:txBody>
      </p:sp>
      <p:pic>
        <p:nvPicPr>
          <p:cNvPr id="10" name="Picture 9" descr="11479">
            <a:extLst>
              <a:ext uri="{FF2B5EF4-FFF2-40B4-BE49-F238E27FC236}">
                <a16:creationId xmlns:a16="http://schemas.microsoft.com/office/drawing/2014/main" id="{35D80C73-7D7C-AEB3-7CD6-066182E7E8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2" t="878" r="3464" b="2919"/>
          <a:stretch>
            <a:fillRect/>
          </a:stretch>
        </p:blipFill>
        <p:spPr bwMode="auto">
          <a:xfrm>
            <a:off x="7509188" y="1292662"/>
            <a:ext cx="4236017" cy="5472424"/>
          </a:xfrm>
          <a:prstGeom prst="rect">
            <a:avLst/>
          </a:prstGeom>
          <a:noFill/>
          <a:ln w="38100">
            <a:solidFill>
              <a:srgbClr val="717F5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C881228-6726-F1C1-58DC-F7A7AD5DADF8}"/>
              </a:ext>
            </a:extLst>
          </p:cNvPr>
          <p:cNvSpPr txBox="1"/>
          <p:nvPr/>
        </p:nvSpPr>
        <p:spPr>
          <a:xfrm>
            <a:off x="0" y="1292662"/>
            <a:ext cx="740535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нарушение заветов (грех) – Божья кара.</a:t>
            </a:r>
          </a:p>
          <a:p>
            <a:pPr algn="ctr"/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спасти себя если согрешил? 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Грешник может спасти душу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раскаянием и исповедью.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430E390-5E08-1566-18A4-58F2A1B5BB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582" y="3324785"/>
            <a:ext cx="5888864" cy="344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04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65BF030-2029-0F7C-CAA7-3D7DFA577F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238"/>
            <a:ext cx="10285714" cy="680952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39087B1-1066-8BED-2054-8649D9EF6452}"/>
              </a:ext>
            </a:extLst>
          </p:cNvPr>
          <p:cNvSpPr txBox="1"/>
          <p:nvPr/>
        </p:nvSpPr>
        <p:spPr>
          <a:xfrm>
            <a:off x="8139446" y="1240166"/>
            <a:ext cx="3885128" cy="35394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Духовенство, клир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первое, привилегированное сословие средневекового общества, объединявшее служителей церкви.</a:t>
            </a:r>
          </a:p>
        </p:txBody>
      </p:sp>
    </p:spTree>
    <p:extLst>
      <p:ext uri="{BB962C8B-B14F-4D97-AF65-F5344CB8AC3E}">
        <p14:creationId xmlns:p14="http://schemas.microsoft.com/office/powerpoint/2010/main" val="42357713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Picture backgrou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85104"/>
            <a:ext cx="2436091" cy="5114752"/>
          </a:xfrm>
          <a:prstGeom prst="rect">
            <a:avLst/>
          </a:prstGeom>
          <a:noFill/>
        </p:spPr>
      </p:pic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3"/>
          <a:srcRect l="14597" r="15619"/>
          <a:stretch>
            <a:fillRect/>
          </a:stretch>
        </p:blipFill>
        <p:spPr bwMode="auto">
          <a:xfrm>
            <a:off x="8702334" y="1519448"/>
            <a:ext cx="3489666" cy="5338552"/>
          </a:xfrm>
          <a:prstGeom prst="rect">
            <a:avLst/>
          </a:prstGeom>
          <a:noFill/>
        </p:spPr>
      </p:pic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0997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Духовенство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830997"/>
            <a:ext cx="435771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Белое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священники, жившие в миру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977289" y="830997"/>
            <a:ext cx="32147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Черное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монахи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494801-0018-C653-9810-1866765E6135}"/>
              </a:ext>
            </a:extLst>
          </p:cNvPr>
          <p:cNvSpPr txBox="1"/>
          <p:nvPr/>
        </p:nvSpPr>
        <p:spPr>
          <a:xfrm>
            <a:off x="2189409" y="2459504"/>
            <a:ext cx="675495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Общины монахов создавали монастыри и избирали руководителя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АББАТА.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Монастыри объединялись в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монашеские ордены.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664752"/>
          </a:xfrm>
        </p:spPr>
        <p:txBody>
          <a:bodyPr>
            <a:normAutofit/>
          </a:bodyPr>
          <a:lstStyle/>
          <a:p>
            <a:pPr algn="ctr"/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Создать схему стр.87 привилегии духовенства </a:t>
            </a:r>
          </a:p>
        </p:txBody>
      </p:sp>
      <p:sp>
        <p:nvSpPr>
          <p:cNvPr id="4" name="Овал 3"/>
          <p:cNvSpPr/>
          <p:nvPr/>
        </p:nvSpPr>
        <p:spPr>
          <a:xfrm>
            <a:off x="4952992" y="1588923"/>
            <a:ext cx="2143140" cy="194723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Привилегии духовенства</a:t>
            </a:r>
          </a:p>
        </p:txBody>
      </p:sp>
      <p:cxnSp>
        <p:nvCxnSpPr>
          <p:cNvPr id="6" name="Прямая со стрелкой 5"/>
          <p:cNvCxnSpPr>
            <a:cxnSpLocks/>
          </p:cNvCxnSpPr>
          <p:nvPr/>
        </p:nvCxnSpPr>
        <p:spPr>
          <a:xfrm flipV="1">
            <a:off x="7070955" y="1777976"/>
            <a:ext cx="624148" cy="43180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Овал 6"/>
          <p:cNvSpPr/>
          <p:nvPr/>
        </p:nvSpPr>
        <p:spPr>
          <a:xfrm>
            <a:off x="7667636" y="785795"/>
            <a:ext cx="3691530" cy="1357321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платили налоги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7203289" y="2900742"/>
            <a:ext cx="714380" cy="21590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Овал 9"/>
          <p:cNvSpPr/>
          <p:nvPr/>
        </p:nvSpPr>
        <p:spPr>
          <a:xfrm>
            <a:off x="8024826" y="2428868"/>
            <a:ext cx="3794804" cy="142876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несли воинскую службу</a:t>
            </a:r>
          </a:p>
        </p:txBody>
      </p:sp>
      <p:cxnSp>
        <p:nvCxnSpPr>
          <p:cNvPr id="12" name="Прямая со стрелкой 11"/>
          <p:cNvCxnSpPr/>
          <p:nvPr/>
        </p:nvCxnSpPr>
        <p:spPr>
          <a:xfrm rot="10800000" flipV="1">
            <a:off x="4167174" y="3028141"/>
            <a:ext cx="785818" cy="21431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вал 12"/>
          <p:cNvSpPr/>
          <p:nvPr/>
        </p:nvSpPr>
        <p:spPr>
          <a:xfrm>
            <a:off x="186656" y="2972603"/>
            <a:ext cx="3980518" cy="17145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Подчинялись только церковному суду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 rot="10800000">
            <a:off x="4381488" y="1815283"/>
            <a:ext cx="571504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Овал 16"/>
          <p:cNvSpPr/>
          <p:nvPr/>
        </p:nvSpPr>
        <p:spPr>
          <a:xfrm>
            <a:off x="347731" y="785795"/>
            <a:ext cx="3890882" cy="17145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 платило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церковную ДЕСЯТИНУ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608" y="5413364"/>
            <a:ext cx="12134391" cy="138499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Церковная десятина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специальный налог на содержание священников и монахов</a:t>
            </a:r>
          </a:p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Индульгенция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грамота о прощении некоторых грехов.</a:t>
            </a:r>
          </a:p>
        </p:txBody>
      </p:sp>
      <p:cxnSp>
        <p:nvCxnSpPr>
          <p:cNvPr id="25" name="Прямая со стрелкой 24"/>
          <p:cNvCxnSpPr/>
          <p:nvPr/>
        </p:nvCxnSpPr>
        <p:spPr>
          <a:xfrm rot="5400000">
            <a:off x="5799159" y="3870719"/>
            <a:ext cx="42862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Овал 25"/>
          <p:cNvSpPr/>
          <p:nvPr/>
        </p:nvSpPr>
        <p:spPr>
          <a:xfrm>
            <a:off x="4167174" y="4166626"/>
            <a:ext cx="3794804" cy="1143007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Продажа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индульгенций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0" grpId="0" animBg="1"/>
      <p:bldP spid="13" grpId="0" animBg="1"/>
      <p:bldP spid="17" grpId="0" animBg="1"/>
      <p:bldP spid="23" grpId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2913432"/>
            <a:ext cx="776662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Папа римский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возглавлял католическую Церковь, избирался пожизненно.</a:t>
            </a:r>
          </a:p>
          <a:p>
            <a:r>
              <a:rPr lang="ru-R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Обязанности: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Следил за чистотой веры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Распоряжался церковным имуществом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Издавал распоряжения (буллы)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Назначал руководителей церковных областей – епископов и архиепископов.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159568D9-3402-43D8-BD6D-7C35E9297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41"/>
          <a:stretch>
            <a:fillRect/>
          </a:stretch>
        </p:blipFill>
        <p:spPr bwMode="auto">
          <a:xfrm>
            <a:off x="7766628" y="110816"/>
            <a:ext cx="4425371" cy="676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Скругленный прямоугольник 3">
            <a:extLst>
              <a:ext uri="{FF2B5EF4-FFF2-40B4-BE49-F238E27FC236}">
                <a16:creationId xmlns:a16="http://schemas.microsoft.com/office/drawing/2014/main" id="{7CEC9999-FC33-8EE0-2598-B20F14057F4A}"/>
              </a:ext>
            </a:extLst>
          </p:cNvPr>
          <p:cNvSpPr/>
          <p:nvPr/>
        </p:nvSpPr>
        <p:spPr>
          <a:xfrm>
            <a:off x="148106" y="30154"/>
            <a:ext cx="2455398" cy="5000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Папа римский</a:t>
            </a:r>
          </a:p>
        </p:txBody>
      </p:sp>
      <p:sp>
        <p:nvSpPr>
          <p:cNvPr id="13" name="Скругленный прямоугольник 4">
            <a:extLst>
              <a:ext uri="{FF2B5EF4-FFF2-40B4-BE49-F238E27FC236}">
                <a16:creationId xmlns:a16="http://schemas.microsoft.com/office/drawing/2014/main" id="{9A6DB235-C5B9-AD08-211B-E9BBADFE437D}"/>
              </a:ext>
            </a:extLst>
          </p:cNvPr>
          <p:cNvSpPr/>
          <p:nvPr/>
        </p:nvSpPr>
        <p:spPr>
          <a:xfrm>
            <a:off x="148106" y="627416"/>
            <a:ext cx="3734873" cy="5000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Кардиналы</a:t>
            </a:r>
          </a:p>
        </p:txBody>
      </p:sp>
      <p:sp>
        <p:nvSpPr>
          <p:cNvPr id="14" name="Скругленный прямоугольник 5">
            <a:extLst>
              <a:ext uri="{FF2B5EF4-FFF2-40B4-BE49-F238E27FC236}">
                <a16:creationId xmlns:a16="http://schemas.microsoft.com/office/drawing/2014/main" id="{92E0F47A-BC3E-1FB4-0818-A9936C23FB9F}"/>
              </a:ext>
            </a:extLst>
          </p:cNvPr>
          <p:cNvSpPr/>
          <p:nvPr/>
        </p:nvSpPr>
        <p:spPr>
          <a:xfrm>
            <a:off x="148106" y="1198920"/>
            <a:ext cx="4031087" cy="5000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Архиепископы и епископы</a:t>
            </a:r>
          </a:p>
        </p:txBody>
      </p:sp>
      <p:sp>
        <p:nvSpPr>
          <p:cNvPr id="15" name="Скругленный прямоугольник 6">
            <a:extLst>
              <a:ext uri="{FF2B5EF4-FFF2-40B4-BE49-F238E27FC236}">
                <a16:creationId xmlns:a16="http://schemas.microsoft.com/office/drawing/2014/main" id="{11B785F6-EEE9-C595-A6B5-7296F3B97F7C}"/>
              </a:ext>
            </a:extLst>
          </p:cNvPr>
          <p:cNvSpPr/>
          <p:nvPr/>
        </p:nvSpPr>
        <p:spPr>
          <a:xfrm>
            <a:off x="148106" y="1770424"/>
            <a:ext cx="4425371" cy="5000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Священники </a:t>
            </a:r>
          </a:p>
        </p:txBody>
      </p:sp>
      <p:sp>
        <p:nvSpPr>
          <p:cNvPr id="16" name="Скругленный прямоугольник 7">
            <a:extLst>
              <a:ext uri="{FF2B5EF4-FFF2-40B4-BE49-F238E27FC236}">
                <a16:creationId xmlns:a16="http://schemas.microsoft.com/office/drawing/2014/main" id="{6BFC61FE-A8E3-86CD-E587-B4E7C797D542}"/>
              </a:ext>
            </a:extLst>
          </p:cNvPr>
          <p:cNvSpPr/>
          <p:nvPr/>
        </p:nvSpPr>
        <p:spPr>
          <a:xfrm>
            <a:off x="148106" y="2341928"/>
            <a:ext cx="4881092" cy="5000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Дьяконы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649AB-E534-AB1D-627C-FA156539F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11">
            <a:extLst>
              <a:ext uri="{FF2B5EF4-FFF2-40B4-BE49-F238E27FC236}">
                <a16:creationId xmlns:a16="http://schemas.microsoft.com/office/drawing/2014/main" id="{1B8B479C-DB51-76CD-B417-773E829A9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2913431"/>
            <a:ext cx="5074276" cy="3949221"/>
          </a:xfrm>
          <a:prstGeom prst="rect">
            <a:avLst/>
          </a:prstGeom>
        </p:spPr>
      </p:pic>
      <p:sp>
        <p:nvSpPr>
          <p:cNvPr id="18" name="Скругленный прямоугольник 3">
            <a:extLst>
              <a:ext uri="{FF2B5EF4-FFF2-40B4-BE49-F238E27FC236}">
                <a16:creationId xmlns:a16="http://schemas.microsoft.com/office/drawing/2014/main" id="{C83BFA48-6653-B070-CBB6-B338CD5452CF}"/>
              </a:ext>
            </a:extLst>
          </p:cNvPr>
          <p:cNvSpPr/>
          <p:nvPr/>
        </p:nvSpPr>
        <p:spPr>
          <a:xfrm>
            <a:off x="148106" y="30154"/>
            <a:ext cx="2455398" cy="5000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Папа римский</a:t>
            </a:r>
          </a:p>
        </p:txBody>
      </p:sp>
      <p:sp>
        <p:nvSpPr>
          <p:cNvPr id="19" name="Скругленный прямоугольник 4">
            <a:extLst>
              <a:ext uri="{FF2B5EF4-FFF2-40B4-BE49-F238E27FC236}">
                <a16:creationId xmlns:a16="http://schemas.microsoft.com/office/drawing/2014/main" id="{B2C34050-DF17-32D2-3DF3-0287B06CF33B}"/>
              </a:ext>
            </a:extLst>
          </p:cNvPr>
          <p:cNvSpPr/>
          <p:nvPr/>
        </p:nvSpPr>
        <p:spPr>
          <a:xfrm>
            <a:off x="148106" y="627416"/>
            <a:ext cx="3734873" cy="5000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Кардиналы</a:t>
            </a:r>
          </a:p>
        </p:txBody>
      </p:sp>
      <p:sp>
        <p:nvSpPr>
          <p:cNvPr id="20" name="Скругленный прямоугольник 5">
            <a:extLst>
              <a:ext uri="{FF2B5EF4-FFF2-40B4-BE49-F238E27FC236}">
                <a16:creationId xmlns:a16="http://schemas.microsoft.com/office/drawing/2014/main" id="{B7B21E18-16B7-5DF1-5BB8-E449F7EAC2D8}"/>
              </a:ext>
            </a:extLst>
          </p:cNvPr>
          <p:cNvSpPr/>
          <p:nvPr/>
        </p:nvSpPr>
        <p:spPr>
          <a:xfrm>
            <a:off x="148106" y="1198920"/>
            <a:ext cx="4031087" cy="5000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Архиепископы и епископы</a:t>
            </a:r>
          </a:p>
        </p:txBody>
      </p:sp>
      <p:sp>
        <p:nvSpPr>
          <p:cNvPr id="21" name="Скругленный прямоугольник 6">
            <a:extLst>
              <a:ext uri="{FF2B5EF4-FFF2-40B4-BE49-F238E27FC236}">
                <a16:creationId xmlns:a16="http://schemas.microsoft.com/office/drawing/2014/main" id="{C55B74AA-9391-6171-63D9-64356456A235}"/>
              </a:ext>
            </a:extLst>
          </p:cNvPr>
          <p:cNvSpPr/>
          <p:nvPr/>
        </p:nvSpPr>
        <p:spPr>
          <a:xfrm>
            <a:off x="148106" y="1770424"/>
            <a:ext cx="4425371" cy="5000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Священники </a:t>
            </a:r>
          </a:p>
        </p:txBody>
      </p:sp>
      <p:sp>
        <p:nvSpPr>
          <p:cNvPr id="22" name="Скругленный прямоугольник 7">
            <a:extLst>
              <a:ext uri="{FF2B5EF4-FFF2-40B4-BE49-F238E27FC236}">
                <a16:creationId xmlns:a16="http://schemas.microsoft.com/office/drawing/2014/main" id="{BEE94AEF-C170-CD9B-6B6D-3A1F4723F3D3}"/>
              </a:ext>
            </a:extLst>
          </p:cNvPr>
          <p:cNvSpPr/>
          <p:nvPr/>
        </p:nvSpPr>
        <p:spPr>
          <a:xfrm>
            <a:off x="148106" y="2341928"/>
            <a:ext cx="4881092" cy="5000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Дьяконы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B1BC364-483C-DB2F-30A4-1C4C057C193A}"/>
              </a:ext>
            </a:extLst>
          </p:cNvPr>
          <p:cNvSpPr txBox="1"/>
          <p:nvPr/>
        </p:nvSpPr>
        <p:spPr>
          <a:xfrm>
            <a:off x="5074277" y="471844"/>
            <a:ext cx="711772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Архиепископы и епископы 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руководителей церковных областей.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Обязанности: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 Назначали священников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богослужений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Отпевание умерших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Совершение церковных таинств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4678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088D976-E62D-8D16-3C16-48159D512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075" y="34925"/>
            <a:ext cx="4479925" cy="682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D53E5171-3D7E-C71B-7672-E82774A3BF43}"/>
              </a:ext>
            </a:extLst>
          </p:cNvPr>
          <p:cNvSpPr/>
          <p:nvPr/>
        </p:nvSpPr>
        <p:spPr>
          <a:xfrm>
            <a:off x="148106" y="30154"/>
            <a:ext cx="2455398" cy="5000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Папа римский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A9C5499C-1523-A22E-BAF1-C7741F9A381E}"/>
              </a:ext>
            </a:extLst>
          </p:cNvPr>
          <p:cNvSpPr/>
          <p:nvPr/>
        </p:nvSpPr>
        <p:spPr>
          <a:xfrm>
            <a:off x="148106" y="627416"/>
            <a:ext cx="3734873" cy="5000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Кардиналы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0985B110-AC50-D8BA-9F35-BF532E2B6413}"/>
              </a:ext>
            </a:extLst>
          </p:cNvPr>
          <p:cNvSpPr/>
          <p:nvPr/>
        </p:nvSpPr>
        <p:spPr>
          <a:xfrm>
            <a:off x="148106" y="1198920"/>
            <a:ext cx="4031087" cy="5000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Архиепископы и епископы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CD8F019F-DC6B-A757-8B9D-C5A2CCF418AE}"/>
              </a:ext>
            </a:extLst>
          </p:cNvPr>
          <p:cNvSpPr/>
          <p:nvPr/>
        </p:nvSpPr>
        <p:spPr>
          <a:xfrm>
            <a:off x="148106" y="1770424"/>
            <a:ext cx="4425371" cy="5000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Священники 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8CD598D2-94D8-245C-4621-4ED838ACF783}"/>
              </a:ext>
            </a:extLst>
          </p:cNvPr>
          <p:cNvSpPr/>
          <p:nvPr/>
        </p:nvSpPr>
        <p:spPr>
          <a:xfrm>
            <a:off x="148106" y="2341928"/>
            <a:ext cx="4881092" cy="5000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Дьяконы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3323A6-7E7D-C717-3EE5-5A20AEA8BC2E}"/>
              </a:ext>
            </a:extLst>
          </p:cNvPr>
          <p:cNvSpPr txBox="1"/>
          <p:nvPr/>
        </p:nvSpPr>
        <p:spPr>
          <a:xfrm>
            <a:off x="0" y="3288416"/>
            <a:ext cx="771207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Священники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служитель церкви,  исполняющий  церковные  службы</a:t>
            </a:r>
          </a:p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Обязанности: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богослужений 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Отпевание умерших </a:t>
            </a:r>
          </a:p>
          <a:p>
            <a:pPr>
              <a:buFontTx/>
              <a:buChar char="-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Совершение церковных таинств</a:t>
            </a:r>
          </a:p>
          <a:p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4997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5FA33F-D0B8-214B-999A-9563A97F3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D8D64A-78B9-624E-346B-94ABE7103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075" y="34925"/>
            <a:ext cx="4479925" cy="682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FAD6962B-29C8-814C-0B26-7B3195FF2988}"/>
              </a:ext>
            </a:extLst>
          </p:cNvPr>
          <p:cNvSpPr/>
          <p:nvPr/>
        </p:nvSpPr>
        <p:spPr>
          <a:xfrm>
            <a:off x="148106" y="30154"/>
            <a:ext cx="2455398" cy="5000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Папа римский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045D2B71-139B-F39B-F2ED-6473E28DFA8B}"/>
              </a:ext>
            </a:extLst>
          </p:cNvPr>
          <p:cNvSpPr/>
          <p:nvPr/>
        </p:nvSpPr>
        <p:spPr>
          <a:xfrm>
            <a:off x="148106" y="627416"/>
            <a:ext cx="3734873" cy="5000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Кардиналы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0BF043F7-91AA-9570-4D0D-3337FA6E05BF}"/>
              </a:ext>
            </a:extLst>
          </p:cNvPr>
          <p:cNvSpPr/>
          <p:nvPr/>
        </p:nvSpPr>
        <p:spPr>
          <a:xfrm>
            <a:off x="148106" y="1198920"/>
            <a:ext cx="4031087" cy="5000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Архиепископы и епископы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50151C63-794C-9658-4E1B-3FE3B41499FE}"/>
              </a:ext>
            </a:extLst>
          </p:cNvPr>
          <p:cNvSpPr/>
          <p:nvPr/>
        </p:nvSpPr>
        <p:spPr>
          <a:xfrm>
            <a:off x="148106" y="1770424"/>
            <a:ext cx="4425371" cy="5000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Священники 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43234859-5573-7D08-DB52-52596DDE74FD}"/>
              </a:ext>
            </a:extLst>
          </p:cNvPr>
          <p:cNvSpPr/>
          <p:nvPr/>
        </p:nvSpPr>
        <p:spPr>
          <a:xfrm>
            <a:off x="148106" y="2341928"/>
            <a:ext cx="4881092" cy="50006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Дьяконы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E69BD1B-62B7-9D7B-E0B0-37B17D9C4B06}"/>
              </a:ext>
            </a:extLst>
          </p:cNvPr>
          <p:cNvSpPr txBox="1"/>
          <p:nvPr/>
        </p:nvSpPr>
        <p:spPr>
          <a:xfrm>
            <a:off x="-1" y="2841994"/>
            <a:ext cx="786899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Дьяконы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лицо, проходящее церковное служение на первой, низшей степени священства.</a:t>
            </a:r>
          </a:p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Обязанности: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Диаконы должны были наблюдать за церковным благочинием: указывали каждому место в храме, смотрели, наблюдали за поведением и нравами верующих, распоряжались церковными имуществами: раздавали милостыню, заботились о содержании сирот, вдов и вообще всех. Были посредниками между епископами и паствой.</a:t>
            </a:r>
          </a:p>
        </p:txBody>
      </p:sp>
    </p:spTree>
    <p:extLst>
      <p:ext uri="{BB962C8B-B14F-4D97-AF65-F5344CB8AC3E}">
        <p14:creationId xmlns:p14="http://schemas.microsoft.com/office/powerpoint/2010/main" val="2889394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1657D-AB61-FB77-6C54-409DF3F32A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B481B4-7A10-E398-CD02-D5DF7E18D984}"/>
              </a:ext>
            </a:extLst>
          </p:cNvPr>
          <p:cNvSpPr txBox="1"/>
          <p:nvPr/>
        </p:nvSpPr>
        <p:spPr>
          <a:xfrm>
            <a:off x="-113243" y="10159"/>
            <a:ext cx="122152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Богатства церкви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D7A24B-83B6-4A13-4678-4A5376C120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267" y="982133"/>
            <a:ext cx="2726267" cy="2726267"/>
          </a:xfrm>
          <a:prstGeom prst="rect">
            <a:avLst/>
          </a:prstGeom>
          <a:effectLst>
            <a:softEdge rad="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7D28F01-7CC0-8CF3-322D-B09EC7B8FAF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rgbClr val="946D3A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80" b="18416" l="26935" r="38632">
                        <a14:foregroundMark x1="30894" y1="7738" x2="35873" y2="16617"/>
                        <a14:foregroundMark x1="30594" y1="6419" x2="34013" y2="8878"/>
                        <a14:foregroundMark x1="33053" y1="6899" x2="34373" y2="10678"/>
                        <a14:foregroundMark x1="33053" y1="6119" x2="33713" y2="7379"/>
                        <a14:foregroundMark x1="37313" y1="12178" x2="36833" y2="14817"/>
                        <a14:foregroundMark x1="31734" y1="15657" x2="37133" y2="18416"/>
                      </a14:backgroundRemoval>
                    </a14:imgEffect>
                  </a14:imgLayer>
                </a14:imgProps>
              </a:ext>
            </a:extLst>
          </a:blip>
          <a:srcRect l="25473" r="59877" b="79820"/>
          <a:stretch>
            <a:fillRect/>
          </a:stretch>
        </p:blipFill>
        <p:spPr>
          <a:xfrm rot="6376303">
            <a:off x="3526692" y="1929937"/>
            <a:ext cx="1004712" cy="138395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16CDBC-CCF3-CD00-44DF-D2E0E8DC9575}"/>
              </a:ext>
            </a:extLst>
          </p:cNvPr>
          <p:cNvSpPr txBox="1"/>
          <p:nvPr/>
        </p:nvSpPr>
        <p:spPr>
          <a:xfrm>
            <a:off x="462844" y="2345267"/>
            <a:ext cx="2726267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latin typeface="Fira Sans Extra Condensed Medium" panose="020B0604020202020204" charset="0"/>
              </a:rPr>
              <a:t>Земельные владения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D76785F3-C6FC-F032-F7EF-0AA83DCF6622}"/>
              </a:ext>
            </a:extLst>
          </p:cNvPr>
          <p:cNvSpPr/>
          <p:nvPr/>
        </p:nvSpPr>
        <p:spPr>
          <a:xfrm>
            <a:off x="615648" y="2141070"/>
            <a:ext cx="2370667" cy="1352241"/>
          </a:xfrm>
          <a:custGeom>
            <a:avLst/>
            <a:gdLst>
              <a:gd name="connsiteX0" fmla="*/ 0 w 1778000"/>
              <a:gd name="connsiteY0" fmla="*/ 507091 h 1014181"/>
              <a:gd name="connsiteX1" fmla="*/ 889000 w 1778000"/>
              <a:gd name="connsiteY1" fmla="*/ 0 h 1014181"/>
              <a:gd name="connsiteX2" fmla="*/ 1778000 w 1778000"/>
              <a:gd name="connsiteY2" fmla="*/ 507091 h 1014181"/>
              <a:gd name="connsiteX3" fmla="*/ 889000 w 1778000"/>
              <a:gd name="connsiteY3" fmla="*/ 1014182 h 1014181"/>
              <a:gd name="connsiteX4" fmla="*/ 0 w 1778000"/>
              <a:gd name="connsiteY4" fmla="*/ 507091 h 1014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8000" h="1014181" extrusionOk="0">
                <a:moveTo>
                  <a:pt x="0" y="507091"/>
                </a:moveTo>
                <a:cubicBezTo>
                  <a:pt x="-64912" y="186993"/>
                  <a:pt x="345053" y="19879"/>
                  <a:pt x="889000" y="0"/>
                </a:cubicBezTo>
                <a:cubicBezTo>
                  <a:pt x="1431558" y="10858"/>
                  <a:pt x="1725104" y="228714"/>
                  <a:pt x="1778000" y="507091"/>
                </a:cubicBezTo>
                <a:cubicBezTo>
                  <a:pt x="1743816" y="820532"/>
                  <a:pt x="1377111" y="1030043"/>
                  <a:pt x="889000" y="1014182"/>
                </a:cubicBezTo>
                <a:cubicBezTo>
                  <a:pt x="385519" y="1007343"/>
                  <a:pt x="30076" y="801521"/>
                  <a:pt x="0" y="507091"/>
                </a:cubicBezTo>
                <a:close/>
              </a:path>
            </a:pathLst>
          </a:custGeom>
          <a:noFill/>
          <a:ln>
            <a:prstDash val="lg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370667"/>
                      <a:gd name="connsiteY0" fmla="*/ 676121 h 1352241"/>
                      <a:gd name="connsiteX1" fmla="*/ 1185334 w 2370667"/>
                      <a:gd name="connsiteY1" fmla="*/ 0 h 1352241"/>
                      <a:gd name="connsiteX2" fmla="*/ 2370668 w 2370667"/>
                      <a:gd name="connsiteY2" fmla="*/ 676121 h 1352241"/>
                      <a:gd name="connsiteX3" fmla="*/ 1185334 w 2370667"/>
                      <a:gd name="connsiteY3" fmla="*/ 1352242 h 1352241"/>
                      <a:gd name="connsiteX4" fmla="*/ 0 w 2370667"/>
                      <a:gd name="connsiteY4" fmla="*/ 676121 h 13522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70667" h="1352241" extrusionOk="0">
                        <a:moveTo>
                          <a:pt x="0" y="676121"/>
                        </a:moveTo>
                        <a:cubicBezTo>
                          <a:pt x="-68509" y="260452"/>
                          <a:pt x="407170" y="46360"/>
                          <a:pt x="1185334" y="0"/>
                        </a:cubicBezTo>
                        <a:cubicBezTo>
                          <a:pt x="1909915" y="14724"/>
                          <a:pt x="2316910" y="304419"/>
                          <a:pt x="2370668" y="676121"/>
                        </a:cubicBezTo>
                        <a:cubicBezTo>
                          <a:pt x="2331539" y="1087743"/>
                          <a:pt x="1829316" y="1411162"/>
                          <a:pt x="1185334" y="1352242"/>
                        </a:cubicBezTo>
                        <a:cubicBezTo>
                          <a:pt x="452585" y="1309508"/>
                          <a:pt x="24717" y="1061342"/>
                          <a:pt x="0" y="676121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4AD7F69-2B75-8D41-3874-C8E5AEA691A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rgbClr val="946D3A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80" b="18416" l="26935" r="38632">
                        <a14:foregroundMark x1="30894" y1="7738" x2="35873" y2="16617"/>
                        <a14:foregroundMark x1="30594" y1="6419" x2="34013" y2="8878"/>
                        <a14:foregroundMark x1="33053" y1="6899" x2="34373" y2="10678"/>
                        <a14:foregroundMark x1="33053" y1="6119" x2="33713" y2="7379"/>
                        <a14:foregroundMark x1="37313" y1="12178" x2="36833" y2="14817"/>
                        <a14:foregroundMark x1="31734" y1="15657" x2="37133" y2="18416"/>
                      </a14:backgroundRemoval>
                    </a14:imgEffect>
                  </a14:imgLayer>
                </a14:imgProps>
              </a:ext>
            </a:extLst>
          </a:blip>
          <a:srcRect l="25473" r="59877" b="79820"/>
          <a:stretch>
            <a:fillRect/>
          </a:stretch>
        </p:blipFill>
        <p:spPr>
          <a:xfrm rot="4818478">
            <a:off x="3669295" y="3348707"/>
            <a:ext cx="1004712" cy="138395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7FDC65D-350F-78A7-9BB7-4FBCDB9C76FF}"/>
              </a:ext>
            </a:extLst>
          </p:cNvPr>
          <p:cNvSpPr txBox="1"/>
          <p:nvPr/>
        </p:nvSpPr>
        <p:spPr>
          <a:xfrm>
            <a:off x="796271" y="4167422"/>
            <a:ext cx="2726267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latin typeface="Fira Sans Extra Condensed Medium" panose="020B0604020202020204" charset="0"/>
              </a:rPr>
              <a:t>Продажа церковных должностей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2695D91F-52B5-CFBE-2681-5DC5F95247A6}"/>
              </a:ext>
            </a:extLst>
          </p:cNvPr>
          <p:cNvSpPr/>
          <p:nvPr/>
        </p:nvSpPr>
        <p:spPr>
          <a:xfrm>
            <a:off x="709382" y="4158505"/>
            <a:ext cx="2695598" cy="1586396"/>
          </a:xfrm>
          <a:custGeom>
            <a:avLst/>
            <a:gdLst>
              <a:gd name="connsiteX0" fmla="*/ 0 w 1859467"/>
              <a:gd name="connsiteY0" fmla="*/ 544528 h 1089055"/>
              <a:gd name="connsiteX1" fmla="*/ 929734 w 1859467"/>
              <a:gd name="connsiteY1" fmla="*/ 0 h 1089055"/>
              <a:gd name="connsiteX2" fmla="*/ 1859468 w 1859467"/>
              <a:gd name="connsiteY2" fmla="*/ 544528 h 1089055"/>
              <a:gd name="connsiteX3" fmla="*/ 929734 w 1859467"/>
              <a:gd name="connsiteY3" fmla="*/ 1089056 h 1089055"/>
              <a:gd name="connsiteX4" fmla="*/ 0 w 1859467"/>
              <a:gd name="connsiteY4" fmla="*/ 544528 h 1089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9467" h="1089055" extrusionOk="0">
                <a:moveTo>
                  <a:pt x="0" y="544528"/>
                </a:moveTo>
                <a:cubicBezTo>
                  <a:pt x="-51486" y="212035"/>
                  <a:pt x="361521" y="20543"/>
                  <a:pt x="929734" y="0"/>
                </a:cubicBezTo>
                <a:cubicBezTo>
                  <a:pt x="1453268" y="2117"/>
                  <a:pt x="1794216" y="245868"/>
                  <a:pt x="1859468" y="544528"/>
                </a:cubicBezTo>
                <a:cubicBezTo>
                  <a:pt x="1794715" y="908498"/>
                  <a:pt x="1425096" y="1189191"/>
                  <a:pt x="929734" y="1089056"/>
                </a:cubicBezTo>
                <a:cubicBezTo>
                  <a:pt x="352826" y="1054352"/>
                  <a:pt x="29564" y="859389"/>
                  <a:pt x="0" y="544528"/>
                </a:cubicBezTo>
                <a:close/>
              </a:path>
            </a:pathLst>
          </a:custGeom>
          <a:noFill/>
          <a:ln>
            <a:prstDash val="lg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695598"/>
                      <a:gd name="connsiteY0" fmla="*/ 793198 h 1586396"/>
                      <a:gd name="connsiteX1" fmla="*/ 1347799 w 2695598"/>
                      <a:gd name="connsiteY1" fmla="*/ 0 h 1586396"/>
                      <a:gd name="connsiteX2" fmla="*/ 2695599 w 2695598"/>
                      <a:gd name="connsiteY2" fmla="*/ 793198 h 1586396"/>
                      <a:gd name="connsiteX3" fmla="*/ 1347799 w 2695598"/>
                      <a:gd name="connsiteY3" fmla="*/ 1586397 h 1586396"/>
                      <a:gd name="connsiteX4" fmla="*/ 0 w 2695598"/>
                      <a:gd name="connsiteY4" fmla="*/ 793198 h 15863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95598" h="1586396" extrusionOk="0">
                        <a:moveTo>
                          <a:pt x="0" y="793198"/>
                        </a:moveTo>
                        <a:cubicBezTo>
                          <a:pt x="-206664" y="227428"/>
                          <a:pt x="426086" y="66704"/>
                          <a:pt x="1347799" y="0"/>
                        </a:cubicBezTo>
                        <a:cubicBezTo>
                          <a:pt x="2200544" y="22830"/>
                          <a:pt x="2500681" y="361339"/>
                          <a:pt x="2695599" y="793198"/>
                        </a:cubicBezTo>
                        <a:cubicBezTo>
                          <a:pt x="2510123" y="1412842"/>
                          <a:pt x="2051745" y="1810540"/>
                          <a:pt x="1347799" y="1586397"/>
                        </a:cubicBezTo>
                        <a:cubicBezTo>
                          <a:pt x="455100" y="1504999"/>
                          <a:pt x="140123" y="1298322"/>
                          <a:pt x="0" y="793198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5675F11-B87B-EEF9-A1A3-EEC817413330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rgbClr val="946D3A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80" b="18416" l="26935" r="38632">
                        <a14:foregroundMark x1="30894" y1="7738" x2="35873" y2="16617"/>
                        <a14:foregroundMark x1="30594" y1="6419" x2="34013" y2="8878"/>
                        <a14:foregroundMark x1="33053" y1="6899" x2="34373" y2="10678"/>
                        <a14:foregroundMark x1="33053" y1="6119" x2="33713" y2="7379"/>
                        <a14:foregroundMark x1="37313" y1="12178" x2="36833" y2="14817"/>
                        <a14:foregroundMark x1="31734" y1="15657" x2="37133" y2="18416"/>
                      </a14:backgroundRemoval>
                    </a14:imgEffect>
                  </a14:imgLayer>
                </a14:imgProps>
              </a:ext>
            </a:extLst>
          </a:blip>
          <a:srcRect l="25473" r="59877" b="79820"/>
          <a:stretch>
            <a:fillRect/>
          </a:stretch>
        </p:blipFill>
        <p:spPr>
          <a:xfrm rot="18615536">
            <a:off x="7545829" y="1906477"/>
            <a:ext cx="1004712" cy="138395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3FABB415-54B1-0785-4333-67FE1DBC470B}"/>
              </a:ext>
            </a:extLst>
          </p:cNvPr>
          <p:cNvSpPr txBox="1"/>
          <p:nvPr/>
        </p:nvSpPr>
        <p:spPr>
          <a:xfrm>
            <a:off x="9002485" y="2230958"/>
            <a:ext cx="2726267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latin typeface="Fira Sans Extra Condensed Medium" panose="020B0604020202020204" charset="0"/>
              </a:rPr>
              <a:t>Церковная </a:t>
            </a:r>
            <a:r>
              <a:rPr lang="ru-RU" sz="2667" b="1" i="1" dirty="0"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Fira Sans Extra Condensed Medium" panose="020B0604020202020204" charset="0"/>
              </a:rPr>
              <a:t>десятина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D72707F3-5735-2D50-077E-7B9097EE61E8}"/>
              </a:ext>
            </a:extLst>
          </p:cNvPr>
          <p:cNvSpPr/>
          <p:nvPr/>
        </p:nvSpPr>
        <p:spPr>
          <a:xfrm>
            <a:off x="9172527" y="2089362"/>
            <a:ext cx="2370667" cy="1352241"/>
          </a:xfrm>
          <a:custGeom>
            <a:avLst/>
            <a:gdLst>
              <a:gd name="connsiteX0" fmla="*/ 0 w 1778000"/>
              <a:gd name="connsiteY0" fmla="*/ 507091 h 1014181"/>
              <a:gd name="connsiteX1" fmla="*/ 889000 w 1778000"/>
              <a:gd name="connsiteY1" fmla="*/ 0 h 1014181"/>
              <a:gd name="connsiteX2" fmla="*/ 1778000 w 1778000"/>
              <a:gd name="connsiteY2" fmla="*/ 507091 h 1014181"/>
              <a:gd name="connsiteX3" fmla="*/ 889000 w 1778000"/>
              <a:gd name="connsiteY3" fmla="*/ 1014182 h 1014181"/>
              <a:gd name="connsiteX4" fmla="*/ 0 w 1778000"/>
              <a:gd name="connsiteY4" fmla="*/ 507091 h 1014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8000" h="1014181" extrusionOk="0">
                <a:moveTo>
                  <a:pt x="0" y="507091"/>
                </a:moveTo>
                <a:cubicBezTo>
                  <a:pt x="-64912" y="186993"/>
                  <a:pt x="345053" y="19879"/>
                  <a:pt x="889000" y="0"/>
                </a:cubicBezTo>
                <a:cubicBezTo>
                  <a:pt x="1431558" y="10858"/>
                  <a:pt x="1725104" y="228714"/>
                  <a:pt x="1778000" y="507091"/>
                </a:cubicBezTo>
                <a:cubicBezTo>
                  <a:pt x="1743816" y="820532"/>
                  <a:pt x="1377111" y="1030043"/>
                  <a:pt x="889000" y="1014182"/>
                </a:cubicBezTo>
                <a:cubicBezTo>
                  <a:pt x="385519" y="1007343"/>
                  <a:pt x="30076" y="801521"/>
                  <a:pt x="0" y="507091"/>
                </a:cubicBezTo>
                <a:close/>
              </a:path>
            </a:pathLst>
          </a:custGeom>
          <a:noFill/>
          <a:ln>
            <a:prstDash val="lg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370667"/>
                      <a:gd name="connsiteY0" fmla="*/ 676121 h 1352241"/>
                      <a:gd name="connsiteX1" fmla="*/ 1185334 w 2370667"/>
                      <a:gd name="connsiteY1" fmla="*/ 0 h 1352241"/>
                      <a:gd name="connsiteX2" fmla="*/ 2370668 w 2370667"/>
                      <a:gd name="connsiteY2" fmla="*/ 676121 h 1352241"/>
                      <a:gd name="connsiteX3" fmla="*/ 1185334 w 2370667"/>
                      <a:gd name="connsiteY3" fmla="*/ 1352242 h 1352241"/>
                      <a:gd name="connsiteX4" fmla="*/ 0 w 2370667"/>
                      <a:gd name="connsiteY4" fmla="*/ 676121 h 13522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70667" h="1352241" extrusionOk="0">
                        <a:moveTo>
                          <a:pt x="0" y="676121"/>
                        </a:moveTo>
                        <a:cubicBezTo>
                          <a:pt x="-68509" y="260452"/>
                          <a:pt x="407170" y="46360"/>
                          <a:pt x="1185334" y="0"/>
                        </a:cubicBezTo>
                        <a:cubicBezTo>
                          <a:pt x="1909915" y="14724"/>
                          <a:pt x="2316910" y="304419"/>
                          <a:pt x="2370668" y="676121"/>
                        </a:cubicBezTo>
                        <a:cubicBezTo>
                          <a:pt x="2331539" y="1087743"/>
                          <a:pt x="1829316" y="1411162"/>
                          <a:pt x="1185334" y="1352242"/>
                        </a:cubicBezTo>
                        <a:cubicBezTo>
                          <a:pt x="452585" y="1309508"/>
                          <a:pt x="24717" y="1061342"/>
                          <a:pt x="0" y="676121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0ABDC1-20D5-65FC-BA9B-662C406FDDD2}"/>
              </a:ext>
            </a:extLst>
          </p:cNvPr>
          <p:cNvSpPr txBox="1"/>
          <p:nvPr/>
        </p:nvSpPr>
        <p:spPr>
          <a:xfrm>
            <a:off x="9002485" y="4095451"/>
            <a:ext cx="2726267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latin typeface="Fira Sans Extra Condensed Medium" panose="020B0604020202020204" charset="0"/>
              </a:rPr>
              <a:t>Продажа </a:t>
            </a:r>
            <a:r>
              <a:rPr lang="ru-RU" sz="2667" b="1" i="1" dirty="0"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Fira Sans Extra Condensed Medium" panose="020B0604020202020204" charset="0"/>
              </a:rPr>
              <a:t>индульгенций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7A8EF479-79D1-DE56-0740-56D848306DA7}"/>
              </a:ext>
            </a:extLst>
          </p:cNvPr>
          <p:cNvSpPr/>
          <p:nvPr/>
        </p:nvSpPr>
        <p:spPr>
          <a:xfrm>
            <a:off x="8933650" y="3975198"/>
            <a:ext cx="2795101" cy="1430621"/>
          </a:xfrm>
          <a:custGeom>
            <a:avLst/>
            <a:gdLst>
              <a:gd name="connsiteX0" fmla="*/ 0 w 1778000"/>
              <a:gd name="connsiteY0" fmla="*/ 507091 h 1014181"/>
              <a:gd name="connsiteX1" fmla="*/ 889000 w 1778000"/>
              <a:gd name="connsiteY1" fmla="*/ 0 h 1014181"/>
              <a:gd name="connsiteX2" fmla="*/ 1778000 w 1778000"/>
              <a:gd name="connsiteY2" fmla="*/ 507091 h 1014181"/>
              <a:gd name="connsiteX3" fmla="*/ 889000 w 1778000"/>
              <a:gd name="connsiteY3" fmla="*/ 1014182 h 1014181"/>
              <a:gd name="connsiteX4" fmla="*/ 0 w 1778000"/>
              <a:gd name="connsiteY4" fmla="*/ 507091 h 1014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8000" h="1014181" extrusionOk="0">
                <a:moveTo>
                  <a:pt x="0" y="507091"/>
                </a:moveTo>
                <a:cubicBezTo>
                  <a:pt x="-64912" y="186993"/>
                  <a:pt x="345053" y="19879"/>
                  <a:pt x="889000" y="0"/>
                </a:cubicBezTo>
                <a:cubicBezTo>
                  <a:pt x="1431558" y="10858"/>
                  <a:pt x="1725104" y="228714"/>
                  <a:pt x="1778000" y="507091"/>
                </a:cubicBezTo>
                <a:cubicBezTo>
                  <a:pt x="1743816" y="820532"/>
                  <a:pt x="1377111" y="1030043"/>
                  <a:pt x="889000" y="1014182"/>
                </a:cubicBezTo>
                <a:cubicBezTo>
                  <a:pt x="385519" y="1007343"/>
                  <a:pt x="30076" y="801521"/>
                  <a:pt x="0" y="507091"/>
                </a:cubicBezTo>
                <a:close/>
              </a:path>
            </a:pathLst>
          </a:custGeom>
          <a:noFill/>
          <a:ln>
            <a:prstDash val="lg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795101"/>
                      <a:gd name="connsiteY0" fmla="*/ 715311 h 1430621"/>
                      <a:gd name="connsiteX1" fmla="*/ 1397550 w 2795101"/>
                      <a:gd name="connsiteY1" fmla="*/ 0 h 1430621"/>
                      <a:gd name="connsiteX2" fmla="*/ 2795101 w 2795101"/>
                      <a:gd name="connsiteY2" fmla="*/ 715311 h 1430621"/>
                      <a:gd name="connsiteX3" fmla="*/ 1397550 w 2795101"/>
                      <a:gd name="connsiteY3" fmla="*/ 1430622 h 1430621"/>
                      <a:gd name="connsiteX4" fmla="*/ 0 w 2795101"/>
                      <a:gd name="connsiteY4" fmla="*/ 715311 h 1430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95101" h="1430621" extrusionOk="0">
                        <a:moveTo>
                          <a:pt x="0" y="715311"/>
                        </a:moveTo>
                        <a:cubicBezTo>
                          <a:pt x="-240712" y="178242"/>
                          <a:pt x="445437" y="64447"/>
                          <a:pt x="1397550" y="0"/>
                        </a:cubicBezTo>
                        <a:cubicBezTo>
                          <a:pt x="2292318" y="24125"/>
                          <a:pt x="2613326" y="325763"/>
                          <a:pt x="2795101" y="715311"/>
                        </a:cubicBezTo>
                        <a:cubicBezTo>
                          <a:pt x="2652890" y="1243853"/>
                          <a:pt x="2151083" y="1529280"/>
                          <a:pt x="1397550" y="1430622"/>
                        </a:cubicBezTo>
                        <a:cubicBezTo>
                          <a:pt x="528309" y="1378439"/>
                          <a:pt x="105859" y="1158629"/>
                          <a:pt x="0" y="715311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81DE1AD-3101-2ADA-EA8A-CF17A1158F2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rgbClr val="946D3A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80" b="18416" l="26935" r="38632">
                        <a14:foregroundMark x1="30894" y1="7738" x2="35873" y2="16617"/>
                        <a14:foregroundMark x1="30594" y1="6419" x2="34013" y2="8878"/>
                        <a14:foregroundMark x1="33053" y1="6899" x2="34373" y2="10678"/>
                        <a14:foregroundMark x1="33053" y1="6119" x2="33713" y2="7379"/>
                        <a14:foregroundMark x1="37313" y1="12178" x2="36833" y2="14817"/>
                        <a14:foregroundMark x1="31734" y1="15657" x2="37133" y2="18416"/>
                      </a14:backgroundRemoval>
                    </a14:imgEffect>
                  </a14:imgLayer>
                </a14:imgProps>
              </a:ext>
            </a:extLst>
          </a:blip>
          <a:srcRect l="25473" r="59877" b="79820"/>
          <a:stretch>
            <a:fillRect/>
          </a:stretch>
        </p:blipFill>
        <p:spPr>
          <a:xfrm rot="19658039">
            <a:off x="7487861" y="3305695"/>
            <a:ext cx="1004712" cy="1383951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A7006A6-0847-11DF-BDE9-5FBC746DAC6F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rgbClr val="946D3A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80" b="18416" l="26935" r="38632">
                        <a14:foregroundMark x1="30894" y1="7738" x2="35873" y2="16617"/>
                        <a14:foregroundMark x1="30594" y1="6419" x2="34013" y2="8878"/>
                        <a14:foregroundMark x1="33053" y1="6899" x2="34373" y2="10678"/>
                        <a14:foregroundMark x1="33053" y1="6119" x2="33713" y2="7379"/>
                        <a14:foregroundMark x1="37313" y1="12178" x2="36833" y2="14817"/>
                        <a14:foregroundMark x1="31734" y1="15657" x2="37133" y2="18416"/>
                      </a14:backgroundRemoval>
                    </a14:imgEffect>
                  </a14:imgLayer>
                </a14:imgProps>
              </a:ext>
            </a:extLst>
          </a:blip>
          <a:srcRect l="25473" r="59877" b="79820"/>
          <a:stretch>
            <a:fillRect/>
          </a:stretch>
        </p:blipFill>
        <p:spPr>
          <a:xfrm rot="2623797">
            <a:off x="4856909" y="3806130"/>
            <a:ext cx="1004712" cy="138395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60F4EC1-8E0E-E430-3979-8958B827DE72}"/>
              </a:ext>
            </a:extLst>
          </p:cNvPr>
          <p:cNvSpPr txBox="1"/>
          <p:nvPr/>
        </p:nvSpPr>
        <p:spPr>
          <a:xfrm>
            <a:off x="3406633" y="5288301"/>
            <a:ext cx="2726267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latin typeface="Fira Sans Extra Condensed Medium" panose="020B0604020202020204" charset="0"/>
              </a:rPr>
              <a:t>Плата за </a:t>
            </a:r>
          </a:p>
          <a:p>
            <a:pPr algn="ctr"/>
            <a:r>
              <a:rPr lang="ru-RU" sz="2667" dirty="0">
                <a:latin typeface="Fira Sans Extra Condensed Medium" panose="020B0604020202020204" charset="0"/>
              </a:rPr>
              <a:t>обряды 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1B31A3F4-BAF7-A22D-7DC9-8AFCFE2893FC}"/>
              </a:ext>
            </a:extLst>
          </p:cNvPr>
          <p:cNvSpPr/>
          <p:nvPr/>
        </p:nvSpPr>
        <p:spPr>
          <a:xfrm>
            <a:off x="3553667" y="5112126"/>
            <a:ext cx="2370667" cy="1352241"/>
          </a:xfrm>
          <a:custGeom>
            <a:avLst/>
            <a:gdLst>
              <a:gd name="connsiteX0" fmla="*/ 0 w 1778000"/>
              <a:gd name="connsiteY0" fmla="*/ 507091 h 1014181"/>
              <a:gd name="connsiteX1" fmla="*/ 889000 w 1778000"/>
              <a:gd name="connsiteY1" fmla="*/ 0 h 1014181"/>
              <a:gd name="connsiteX2" fmla="*/ 1778000 w 1778000"/>
              <a:gd name="connsiteY2" fmla="*/ 507091 h 1014181"/>
              <a:gd name="connsiteX3" fmla="*/ 889000 w 1778000"/>
              <a:gd name="connsiteY3" fmla="*/ 1014182 h 1014181"/>
              <a:gd name="connsiteX4" fmla="*/ 0 w 1778000"/>
              <a:gd name="connsiteY4" fmla="*/ 507091 h 1014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8000" h="1014181" extrusionOk="0">
                <a:moveTo>
                  <a:pt x="0" y="507091"/>
                </a:moveTo>
                <a:cubicBezTo>
                  <a:pt x="-64912" y="186993"/>
                  <a:pt x="345053" y="19879"/>
                  <a:pt x="889000" y="0"/>
                </a:cubicBezTo>
                <a:cubicBezTo>
                  <a:pt x="1431558" y="10858"/>
                  <a:pt x="1725104" y="228714"/>
                  <a:pt x="1778000" y="507091"/>
                </a:cubicBezTo>
                <a:cubicBezTo>
                  <a:pt x="1743816" y="820532"/>
                  <a:pt x="1377111" y="1030043"/>
                  <a:pt x="889000" y="1014182"/>
                </a:cubicBezTo>
                <a:cubicBezTo>
                  <a:pt x="385519" y="1007343"/>
                  <a:pt x="30076" y="801521"/>
                  <a:pt x="0" y="507091"/>
                </a:cubicBezTo>
                <a:close/>
              </a:path>
            </a:pathLst>
          </a:custGeom>
          <a:noFill/>
          <a:ln>
            <a:prstDash val="lg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370667"/>
                      <a:gd name="connsiteY0" fmla="*/ 676121 h 1352241"/>
                      <a:gd name="connsiteX1" fmla="*/ 1185334 w 2370667"/>
                      <a:gd name="connsiteY1" fmla="*/ 0 h 1352241"/>
                      <a:gd name="connsiteX2" fmla="*/ 2370668 w 2370667"/>
                      <a:gd name="connsiteY2" fmla="*/ 676121 h 1352241"/>
                      <a:gd name="connsiteX3" fmla="*/ 1185334 w 2370667"/>
                      <a:gd name="connsiteY3" fmla="*/ 1352242 h 1352241"/>
                      <a:gd name="connsiteX4" fmla="*/ 0 w 2370667"/>
                      <a:gd name="connsiteY4" fmla="*/ 676121 h 13522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70667" h="1352241" extrusionOk="0">
                        <a:moveTo>
                          <a:pt x="0" y="676121"/>
                        </a:moveTo>
                        <a:cubicBezTo>
                          <a:pt x="-68509" y="260452"/>
                          <a:pt x="407170" y="46360"/>
                          <a:pt x="1185334" y="0"/>
                        </a:cubicBezTo>
                        <a:cubicBezTo>
                          <a:pt x="1909915" y="14724"/>
                          <a:pt x="2316910" y="304419"/>
                          <a:pt x="2370668" y="676121"/>
                        </a:cubicBezTo>
                        <a:cubicBezTo>
                          <a:pt x="2331539" y="1087743"/>
                          <a:pt x="1829316" y="1411162"/>
                          <a:pt x="1185334" y="1352242"/>
                        </a:cubicBezTo>
                        <a:cubicBezTo>
                          <a:pt x="452585" y="1309508"/>
                          <a:pt x="24717" y="1061342"/>
                          <a:pt x="0" y="676121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263D468-602C-5609-9846-7A2A2AE379E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rgbClr val="946D3A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980" b="18416" l="26935" r="38632">
                        <a14:foregroundMark x1="30894" y1="7738" x2="35873" y2="16617"/>
                        <a14:foregroundMark x1="30594" y1="6419" x2="34013" y2="8878"/>
                        <a14:foregroundMark x1="33053" y1="6899" x2="34373" y2="10678"/>
                        <a14:foregroundMark x1="33053" y1="6119" x2="33713" y2="7379"/>
                        <a14:foregroundMark x1="37313" y1="12178" x2="36833" y2="14817"/>
                        <a14:foregroundMark x1="31734" y1="15657" x2="37133" y2="18416"/>
                      </a14:backgroundRemoval>
                    </a14:imgEffect>
                  </a14:imgLayer>
                </a14:imgProps>
              </a:ext>
            </a:extLst>
          </a:blip>
          <a:srcRect l="25473" r="59877" b="79820"/>
          <a:stretch>
            <a:fillRect/>
          </a:stretch>
        </p:blipFill>
        <p:spPr>
          <a:xfrm rot="165214">
            <a:off x="6320159" y="3789315"/>
            <a:ext cx="1004712" cy="138395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4C76AFC-AFEB-E7F3-C849-7BCF25BE524C}"/>
              </a:ext>
            </a:extLst>
          </p:cNvPr>
          <p:cNvSpPr txBox="1"/>
          <p:nvPr/>
        </p:nvSpPr>
        <p:spPr>
          <a:xfrm>
            <a:off x="6262356" y="5247717"/>
            <a:ext cx="2726267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dirty="0">
                <a:latin typeface="Fira Sans Extra Condensed Medium" panose="020B0604020202020204" charset="0"/>
              </a:rPr>
              <a:t>Денежные пожертвования</a:t>
            </a: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FC7BA011-7D21-79AC-0E78-B0AEE6E0CC19}"/>
              </a:ext>
            </a:extLst>
          </p:cNvPr>
          <p:cNvSpPr/>
          <p:nvPr/>
        </p:nvSpPr>
        <p:spPr>
          <a:xfrm>
            <a:off x="6193832" y="5130470"/>
            <a:ext cx="2881730" cy="1352241"/>
          </a:xfrm>
          <a:custGeom>
            <a:avLst/>
            <a:gdLst>
              <a:gd name="connsiteX0" fmla="*/ 0 w 1778000"/>
              <a:gd name="connsiteY0" fmla="*/ 507091 h 1014181"/>
              <a:gd name="connsiteX1" fmla="*/ 889000 w 1778000"/>
              <a:gd name="connsiteY1" fmla="*/ 0 h 1014181"/>
              <a:gd name="connsiteX2" fmla="*/ 1778000 w 1778000"/>
              <a:gd name="connsiteY2" fmla="*/ 507091 h 1014181"/>
              <a:gd name="connsiteX3" fmla="*/ 889000 w 1778000"/>
              <a:gd name="connsiteY3" fmla="*/ 1014182 h 1014181"/>
              <a:gd name="connsiteX4" fmla="*/ 0 w 1778000"/>
              <a:gd name="connsiteY4" fmla="*/ 507091 h 1014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8000" h="1014181" extrusionOk="0">
                <a:moveTo>
                  <a:pt x="0" y="507091"/>
                </a:moveTo>
                <a:cubicBezTo>
                  <a:pt x="-64912" y="186993"/>
                  <a:pt x="345053" y="19879"/>
                  <a:pt x="889000" y="0"/>
                </a:cubicBezTo>
                <a:cubicBezTo>
                  <a:pt x="1431558" y="10858"/>
                  <a:pt x="1725104" y="228714"/>
                  <a:pt x="1778000" y="507091"/>
                </a:cubicBezTo>
                <a:cubicBezTo>
                  <a:pt x="1743816" y="820532"/>
                  <a:pt x="1377111" y="1030043"/>
                  <a:pt x="889000" y="1014182"/>
                </a:cubicBezTo>
                <a:cubicBezTo>
                  <a:pt x="385519" y="1007343"/>
                  <a:pt x="30076" y="801521"/>
                  <a:pt x="0" y="507091"/>
                </a:cubicBezTo>
                <a:close/>
              </a:path>
            </a:pathLst>
          </a:custGeom>
          <a:noFill/>
          <a:ln>
            <a:prstDash val="lg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881730"/>
                      <a:gd name="connsiteY0" fmla="*/ 676121 h 1352241"/>
                      <a:gd name="connsiteX1" fmla="*/ 1440865 w 2881730"/>
                      <a:gd name="connsiteY1" fmla="*/ 0 h 1352241"/>
                      <a:gd name="connsiteX2" fmla="*/ 2881730 w 2881730"/>
                      <a:gd name="connsiteY2" fmla="*/ 676121 h 1352241"/>
                      <a:gd name="connsiteX3" fmla="*/ 1440865 w 2881730"/>
                      <a:gd name="connsiteY3" fmla="*/ 1352242 h 1352241"/>
                      <a:gd name="connsiteX4" fmla="*/ 0 w 2881730"/>
                      <a:gd name="connsiteY4" fmla="*/ 676121 h 13522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81730" h="1352241" extrusionOk="0">
                        <a:moveTo>
                          <a:pt x="0" y="676121"/>
                        </a:moveTo>
                        <a:cubicBezTo>
                          <a:pt x="-236613" y="168270"/>
                          <a:pt x="470253" y="59908"/>
                          <a:pt x="1440865" y="0"/>
                        </a:cubicBezTo>
                        <a:cubicBezTo>
                          <a:pt x="2335303" y="17651"/>
                          <a:pt x="2735910" y="306862"/>
                          <a:pt x="2881730" y="676121"/>
                        </a:cubicBezTo>
                        <a:cubicBezTo>
                          <a:pt x="2804368" y="1115484"/>
                          <a:pt x="2222816" y="1424045"/>
                          <a:pt x="1440865" y="1352242"/>
                        </a:cubicBezTo>
                        <a:cubicBezTo>
                          <a:pt x="574397" y="1315526"/>
                          <a:pt x="93335" y="1089999"/>
                          <a:pt x="0" y="676121"/>
                        </a:cubicBezTo>
                        <a:close/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</p:spTree>
    <p:extLst>
      <p:ext uri="{BB962C8B-B14F-4D97-AF65-F5344CB8AC3E}">
        <p14:creationId xmlns:p14="http://schemas.microsoft.com/office/powerpoint/2010/main" val="4876429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1355087831-0883355-www">
            <a:extLst>
              <a:ext uri="{FF2B5EF4-FFF2-40B4-BE49-F238E27FC236}">
                <a16:creationId xmlns:a16="http://schemas.microsoft.com/office/drawing/2014/main" id="{D8841145-6297-3820-3D9F-E82B6038A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956"/>
            <a:ext cx="5197475" cy="679608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1622FF4-3649-D740-8A0B-D90CF5142AE6}"/>
              </a:ext>
            </a:extLst>
          </p:cNvPr>
          <p:cNvSpPr txBox="1"/>
          <p:nvPr/>
        </p:nvSpPr>
        <p:spPr>
          <a:xfrm>
            <a:off x="5197475" y="30956"/>
            <a:ext cx="699452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Образец – святой человек, который отрекся от земных забот, страдал во имя веры, стал бедным, отказавшись от имущества.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F56EF9-025E-684E-37A3-A9C42A7F4B2F}"/>
              </a:ext>
            </a:extLst>
          </p:cNvPr>
          <p:cNvSpPr txBox="1"/>
          <p:nvPr/>
        </p:nvSpPr>
        <p:spPr>
          <a:xfrm>
            <a:off x="5197475" y="1587153"/>
            <a:ext cx="699452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Миряне были недовольны церковью, одних возмущало и раздражало богатство церкви, других не удовлетворяли ответы невежественных священников на вопросы о Боге, спасении и устройстве мира.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E84CB9-46C8-672A-176A-B388B41E5BB8}"/>
              </a:ext>
            </a:extLst>
          </p:cNvPr>
          <p:cNvSpPr txBox="1"/>
          <p:nvPr/>
        </p:nvSpPr>
        <p:spPr>
          <a:xfrm>
            <a:off x="5197476" y="3833922"/>
            <a:ext cx="69945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Еретики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противники учения церкви.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710D85-5260-AFC6-913D-9EB9C7F4019F}"/>
              </a:ext>
            </a:extLst>
          </p:cNvPr>
          <p:cNvSpPr txBox="1"/>
          <p:nvPr/>
        </p:nvSpPr>
        <p:spPr>
          <a:xfrm>
            <a:off x="5197476" y="4468708"/>
            <a:ext cx="699452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Папа – наместник дьявола, жадность священников, дорогие обряды, отказаться от десятины, церковных земель и богатств. Они мечтали о равенстве в имуществе, о «Царстве Божием на земле».</a:t>
            </a:r>
          </a:p>
        </p:txBody>
      </p:sp>
    </p:spTree>
    <p:extLst>
      <p:ext uri="{BB962C8B-B14F-4D97-AF65-F5344CB8AC3E}">
        <p14:creationId xmlns:p14="http://schemas.microsoft.com/office/powerpoint/2010/main" val="27317762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4">
            <a:extLst>
              <a:ext uri="{FF2B5EF4-FFF2-40B4-BE49-F238E27FC236}">
                <a16:creationId xmlns:a16="http://schemas.microsoft.com/office/drawing/2014/main" id="{22FE5100-01B1-CD2B-3158-74FE1B37D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750"/>
            <a:ext cx="121919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церковь боролась с еретиками?</a:t>
            </a:r>
          </a:p>
        </p:txBody>
      </p:sp>
      <p:sp>
        <p:nvSpPr>
          <p:cNvPr id="3" name="AutoShape 6">
            <a:extLst>
              <a:ext uri="{FF2B5EF4-FFF2-40B4-BE49-F238E27FC236}">
                <a16:creationId xmlns:a16="http://schemas.microsoft.com/office/drawing/2014/main" id="{723E7014-4D0E-D164-A46A-50352A5E37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052" y="638641"/>
            <a:ext cx="3876541" cy="73183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noFill/>
            <a:round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Отлучение от церкви</a:t>
            </a:r>
          </a:p>
        </p:txBody>
      </p:sp>
      <p:sp>
        <p:nvSpPr>
          <p:cNvPr id="4" name="AutoShape 8">
            <a:extLst>
              <a:ext uri="{FF2B5EF4-FFF2-40B4-BE49-F238E27FC236}">
                <a16:creationId xmlns:a16="http://schemas.microsoft.com/office/drawing/2014/main" id="{4C75CB47-3095-852B-8229-5984EA22F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0065" y="773359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FF0000"/>
          </a:solidFill>
          <a:ln w="38100">
            <a:noFill/>
            <a:miter lim="800000"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solidFill>
                <a:srgbClr val="FF0000"/>
              </a:solidFill>
            </a:endParaRPr>
          </a:p>
        </p:txBody>
      </p:sp>
      <p:sp>
        <p:nvSpPr>
          <p:cNvPr id="5" name="Text Box 9">
            <a:extLst>
              <a:ext uri="{FF2B5EF4-FFF2-40B4-BE49-F238E27FC236}">
                <a16:creationId xmlns:a16="http://schemas.microsoft.com/office/drawing/2014/main" id="{2409BEBC-10C3-4BD1-B18A-8D86A75DD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2814" y="646259"/>
            <a:ext cx="746918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 становился вне закона: </a:t>
            </a:r>
          </a:p>
          <a:p>
            <a:pPr algn="ctr" eaLnBrk="1" hangingPunct="1"/>
            <a:r>
              <a:rPr lang="ru-RU" alt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ему не оказывали помощи и не давали приют.</a:t>
            </a:r>
          </a:p>
        </p:txBody>
      </p:sp>
      <p:pic>
        <p:nvPicPr>
          <p:cNvPr id="6" name="Picture 10" descr="gal">
            <a:extLst>
              <a:ext uri="{FF2B5EF4-FFF2-40B4-BE49-F238E27FC236}">
                <a16:creationId xmlns:a16="http://schemas.microsoft.com/office/drawing/2014/main" id="{B1B1EF4B-BE9A-0BB3-02F8-15B32C4D1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9" y="3239820"/>
            <a:ext cx="6806774" cy="361818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utoShape 11">
            <a:extLst>
              <a:ext uri="{FF2B5EF4-FFF2-40B4-BE49-F238E27FC236}">
                <a16:creationId xmlns:a16="http://schemas.microsoft.com/office/drawing/2014/main" id="{BF67235D-7ADD-7E89-0337-153A86E943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569" y="2000349"/>
            <a:ext cx="3930024" cy="6096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38100">
            <a:noFill/>
            <a:round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Интердикт </a:t>
            </a:r>
          </a:p>
        </p:txBody>
      </p:sp>
      <p:sp>
        <p:nvSpPr>
          <p:cNvPr id="8" name="AutoShape 12">
            <a:extLst>
              <a:ext uri="{FF2B5EF4-FFF2-40B4-BE49-F238E27FC236}">
                <a16:creationId xmlns:a16="http://schemas.microsoft.com/office/drawing/2014/main" id="{B785CC59-78CD-AB9D-1608-FA41FDA85E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7372" y="2062262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solidFill>
            <a:srgbClr val="FF0000"/>
          </a:solidFill>
          <a:ln w="38100">
            <a:noFill/>
            <a:miter lim="800000"/>
            <a:headEnd/>
            <a:tailEnd/>
          </a:ln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9" name="Text Box 13">
            <a:extLst>
              <a:ext uri="{FF2B5EF4-FFF2-40B4-BE49-F238E27FC236}">
                <a16:creationId xmlns:a16="http://schemas.microsoft.com/office/drawing/2014/main" id="{CA5F6D59-D47D-4CE0-C3E0-65EAFB4031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5363" y="1855539"/>
            <a:ext cx="738663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Запрет папы на область или страну: </a:t>
            </a:r>
          </a:p>
          <a:p>
            <a:pPr algn="ctr" eaLnBrk="1" hangingPunct="1"/>
            <a:r>
              <a:rPr lang="ru-RU" altLang="ru-RU" sz="2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закрывались храмы, не крестились дети, не отпевались покойники.</a:t>
            </a:r>
          </a:p>
        </p:txBody>
      </p:sp>
      <p:pic>
        <p:nvPicPr>
          <p:cNvPr id="10" name="Picture 15" descr="%20%D0%B8%D0%BD%D1%82%D0%B5%D1%80%D0%B4%D0%B8%D0%BA%D1%82%D0%B0%20%D0%BD%D0%B0%20%D0%90%D0%BD%D0%B3%D0%BB%D0%B8%D1%8E">
            <a:extLst>
              <a:ext uri="{FF2B5EF4-FFF2-40B4-BE49-F238E27FC236}">
                <a16:creationId xmlns:a16="http://schemas.microsoft.com/office/drawing/2014/main" id="{2CD727E8-3D8F-6C8C-23A4-202B780760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2343" y="3294062"/>
            <a:ext cx="5214088" cy="353218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120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 animBg="1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D780D5AC-737A-18F4-DB09-E01903E61067}"/>
              </a:ext>
            </a:extLst>
          </p:cNvPr>
          <p:cNvSpPr/>
          <p:nvPr/>
        </p:nvSpPr>
        <p:spPr>
          <a:xfrm>
            <a:off x="1" y="0"/>
            <a:ext cx="5241702" cy="1363133"/>
          </a:xfrm>
          <a:prstGeom prst="roundRect">
            <a:avLst/>
          </a:prstGeom>
          <a:solidFill>
            <a:schemeClr val="bg1"/>
          </a:solidFill>
          <a:ln w="25400" cap="flat" cmpd="sng" algn="ctr">
            <a:noFill/>
            <a:prstDash val="lgDash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2800" b="1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Альбигойцы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 – последователи еретического учения во Франции в 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XII – XIII </a:t>
            </a:r>
            <a:r>
              <a:rPr kumimoji="0" lang="ru-RU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вв.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E06845-42EF-1256-0214-2A20C6BE4998}"/>
              </a:ext>
            </a:extLst>
          </p:cNvPr>
          <p:cNvSpPr txBox="1"/>
          <p:nvPr/>
        </p:nvSpPr>
        <p:spPr>
          <a:xfrm>
            <a:off x="151327" y="1624815"/>
            <a:ext cx="458809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1209 – 1229 гг. </a:t>
            </a:r>
            <a:r>
              <a:rPr lang="ru-RU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Альбигойские войны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8726974-B290-189C-E130-0FB0496362A1}"/>
              </a:ext>
            </a:extLst>
          </p:cNvPr>
          <p:cNvSpPr txBox="1"/>
          <p:nvPr/>
        </p:nvSpPr>
        <p:spPr>
          <a:xfrm>
            <a:off x="0" y="2736502"/>
            <a:ext cx="510003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Папа римский призвал феодалов выступить в поход против еретиков</a:t>
            </a:r>
          </a:p>
        </p:txBody>
      </p:sp>
      <p:pic>
        <p:nvPicPr>
          <p:cNvPr id="7" name="Picture 3" descr="http://www.stihi.ru/pics/2017/05/24/2469.jpg">
            <a:extLst>
              <a:ext uri="{FF2B5EF4-FFF2-40B4-BE49-F238E27FC236}">
                <a16:creationId xmlns:a16="http://schemas.microsoft.com/office/drawing/2014/main" id="{11CEA0DE-C9C5-22F1-9DB6-131A125E24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1431" t="2084" r="1058" b="4374"/>
          <a:stretch>
            <a:fillRect/>
          </a:stretch>
        </p:blipFill>
        <p:spPr bwMode="auto">
          <a:xfrm>
            <a:off x="5184019" y="0"/>
            <a:ext cx="7007980" cy="56023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65164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AE49F6A-E08C-FBB8-D122-3803F3488398}"/>
              </a:ext>
            </a:extLst>
          </p:cNvPr>
          <p:cNvSpPr txBox="1"/>
          <p:nvPr/>
        </p:nvSpPr>
        <p:spPr>
          <a:xfrm>
            <a:off x="1" y="0"/>
            <a:ext cx="12191999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борьбы с еретиками был создан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специальный церковный суд – 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инквизѝция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 расследовал преступления против веры, карал виновных в ереси. Инквизиция стала удобным инструментом в руках церкви.</a:t>
            </a:r>
          </a:p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её помощи можно было расправиться со своими противниками и всеми несогласными.</a:t>
            </a:r>
          </a:p>
        </p:txBody>
      </p:sp>
      <p:pic>
        <p:nvPicPr>
          <p:cNvPr id="4" name="Picture 7" descr="inquisitio_thumb%25255B1%25255D">
            <a:extLst>
              <a:ext uri="{FF2B5EF4-FFF2-40B4-BE49-F238E27FC236}">
                <a16:creationId xmlns:a16="http://schemas.microsoft.com/office/drawing/2014/main" id="{6FE34996-F0B1-4902-8B80-FF0307027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88" b="4054"/>
          <a:stretch>
            <a:fillRect/>
          </a:stretch>
        </p:blipFill>
        <p:spPr bwMode="auto">
          <a:xfrm>
            <a:off x="115910" y="1881700"/>
            <a:ext cx="4657725" cy="24828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9" descr="022">
            <a:extLst>
              <a:ext uri="{FF2B5EF4-FFF2-40B4-BE49-F238E27FC236}">
                <a16:creationId xmlns:a16="http://schemas.microsoft.com/office/drawing/2014/main" id="{CA5E8382-58F4-8081-DB31-3398DE422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8085" y="1805689"/>
            <a:ext cx="3898005" cy="504144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1187520349_1">
            <a:extLst>
              <a:ext uri="{FF2B5EF4-FFF2-40B4-BE49-F238E27FC236}">
                <a16:creationId xmlns:a16="http://schemas.microsoft.com/office/drawing/2014/main" id="{B2E19668-D3BB-4629-88E2-009D4E98FB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29"/>
          <a:stretch>
            <a:fillRect/>
          </a:stretch>
        </p:blipFill>
        <p:spPr bwMode="auto">
          <a:xfrm>
            <a:off x="4889544" y="2755484"/>
            <a:ext cx="3172631" cy="410251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photo_19">
            <a:extLst>
              <a:ext uri="{FF2B5EF4-FFF2-40B4-BE49-F238E27FC236}">
                <a16:creationId xmlns:a16="http://schemas.microsoft.com/office/drawing/2014/main" id="{4539699A-D11E-4FA2-34CF-954534BA71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62"/>
          <a:stretch>
            <a:fillRect/>
          </a:stretch>
        </p:blipFill>
        <p:spPr bwMode="auto">
          <a:xfrm>
            <a:off x="115910" y="4364287"/>
            <a:ext cx="4657724" cy="24828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899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7FB7E18-1A48-1EB7-1BCB-A0804A5C47CF}"/>
              </a:ext>
            </a:extLst>
          </p:cNvPr>
          <p:cNvSpPr txBox="1"/>
          <p:nvPr/>
        </p:nvSpPr>
        <p:spPr>
          <a:xfrm>
            <a:off x="-2146" y="0"/>
            <a:ext cx="12194146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Также для противодействия ереси были созданы нищенствующие монашеские ордена̀. </a:t>
            </a:r>
          </a:p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Такие как </a:t>
            </a:r>
            <a:r>
              <a:rPr lang="ru-R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Франциска̀нцы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Доминика̀нцы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Они проповедовали идеи христианства, помогали беднякам, следили за настроением в обществе.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7F2F303-A49D-9BB3-5FD7-1DF432D14B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3351"/>
            <a:ext cx="6722772" cy="402464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74752C7-D7BB-D177-4FF7-9DDBF74708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65"/>
          <a:stretch>
            <a:fillRect/>
          </a:stretch>
        </p:blipFill>
        <p:spPr>
          <a:xfrm>
            <a:off x="6722771" y="2833351"/>
            <a:ext cx="5469229" cy="4024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3973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686</Words>
  <Application>Microsoft Office PowerPoint</Application>
  <PresentationFormat>Широкоэкранный</PresentationFormat>
  <Paragraphs>113</Paragraphs>
  <Slides>17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Fira Sans Extra Condensed Medium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Духовенство</vt:lpstr>
      <vt:lpstr>Создать схему стр.87 привилегии духовенства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Илья Ухабов</dc:creator>
  <cp:lastModifiedBy>Илья Ухабов</cp:lastModifiedBy>
  <cp:revision>1</cp:revision>
  <dcterms:created xsi:type="dcterms:W3CDTF">2026-06-23T18:00:40Z</dcterms:created>
  <dcterms:modified xsi:type="dcterms:W3CDTF">2026-06-23T19:49:02Z</dcterms:modified>
</cp:coreProperties>
</file>