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media/image7.jpg" ContentType="image/jpeg"/>
  <Override PartName="/ppt/media/image9.jpg" ContentType="image/jpeg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82" r:id="rId4"/>
    <p:sldId id="258" r:id="rId5"/>
    <p:sldId id="297" r:id="rId6"/>
    <p:sldId id="298" r:id="rId7"/>
    <p:sldId id="299" r:id="rId8"/>
    <p:sldId id="300" r:id="rId9"/>
    <p:sldId id="283" r:id="rId10"/>
    <p:sldId id="285" r:id="rId11"/>
    <p:sldId id="286" r:id="rId12"/>
    <p:sldId id="302" r:id="rId13"/>
    <p:sldId id="303" r:id="rId14"/>
    <p:sldId id="304" r:id="rId15"/>
    <p:sldId id="287" r:id="rId16"/>
    <p:sldId id="310" r:id="rId17"/>
    <p:sldId id="288" r:id="rId18"/>
    <p:sldId id="289" r:id="rId19"/>
    <p:sldId id="305" r:id="rId20"/>
    <p:sldId id="290" r:id="rId21"/>
    <p:sldId id="306" r:id="rId22"/>
    <p:sldId id="307" r:id="rId23"/>
    <p:sldId id="308" r:id="rId24"/>
    <p:sldId id="309" r:id="rId25"/>
    <p:sldId id="319" r:id="rId26"/>
    <p:sldId id="320" r:id="rId27"/>
    <p:sldId id="269" r:id="rId28"/>
    <p:sldId id="270" r:id="rId29"/>
    <p:sldId id="291" r:id="rId30"/>
    <p:sldId id="274" r:id="rId31"/>
    <p:sldId id="294" r:id="rId32"/>
    <p:sldId id="312" r:id="rId33"/>
    <p:sldId id="313" r:id="rId34"/>
    <p:sldId id="314" r:id="rId35"/>
    <p:sldId id="315" r:id="rId36"/>
    <p:sldId id="316" r:id="rId37"/>
    <p:sldId id="317" r:id="rId38"/>
    <p:sldId id="318" r:id="rId39"/>
    <p:sldId id="277" r:id="rId40"/>
    <p:sldId id="264" r:id="rId4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6B53-30D0-4E31-9604-0A5BEDFFAB2F}" type="doc">
      <dgm:prSet loTypeId="urn:microsoft.com/office/officeart/2005/8/layout/chevron2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ru-RU"/>
        </a:p>
      </dgm:t>
    </dgm:pt>
    <dgm:pt modelId="{DD27E64F-BBDF-4673-88DB-CEFE3D549F15}">
      <dgm:prSet phldrT="[Текст]" custT="1"/>
      <dgm:spPr/>
      <dgm:t>
        <a:bodyPr/>
        <a:lstStyle/>
        <a:p>
          <a:r>
            <a:rPr lang="ru-RU" sz="1600" b="0" dirty="0" smtClean="0"/>
            <a:t>1</a:t>
          </a:r>
          <a:endParaRPr lang="ru-RU" sz="1600" b="0" dirty="0"/>
        </a:p>
      </dgm:t>
    </dgm:pt>
    <dgm:pt modelId="{89884A37-04BF-420F-ADFB-2CC68C2A01F1}" type="parTrans" cxnId="{B93FA491-912E-4451-87F2-9EB3EF062504}">
      <dgm:prSet/>
      <dgm:spPr/>
      <dgm:t>
        <a:bodyPr/>
        <a:lstStyle/>
        <a:p>
          <a:endParaRPr lang="ru-RU" sz="1600"/>
        </a:p>
      </dgm:t>
    </dgm:pt>
    <dgm:pt modelId="{E0FFFCDD-3B35-404E-A723-F5A8D8A6C359}" type="sibTrans" cxnId="{B93FA491-912E-4451-87F2-9EB3EF062504}">
      <dgm:prSet/>
      <dgm:spPr/>
      <dgm:t>
        <a:bodyPr/>
        <a:lstStyle/>
        <a:p>
          <a:endParaRPr lang="ru-RU" sz="1600"/>
        </a:p>
      </dgm:t>
    </dgm:pt>
    <dgm:pt modelId="{953C6E4D-EC55-4917-AE82-C3DD0DF7B593}">
      <dgm:prSet phldrT="[Текст]" custT="1"/>
      <dgm:spPr/>
      <dgm:t>
        <a:bodyPr/>
        <a:lstStyle/>
        <a:p>
          <a:r>
            <a:rPr lang="ru-RU" sz="1600" dirty="0" smtClean="0"/>
            <a:t>2</a:t>
          </a:r>
          <a:endParaRPr lang="ru-RU" sz="1600" dirty="0"/>
        </a:p>
      </dgm:t>
    </dgm:pt>
    <dgm:pt modelId="{FF237969-B5E5-4CFE-BC51-4A2E313EEC6A}" type="parTrans" cxnId="{65492545-F504-4AD2-A143-458FA70EE2CA}">
      <dgm:prSet/>
      <dgm:spPr/>
      <dgm:t>
        <a:bodyPr/>
        <a:lstStyle/>
        <a:p>
          <a:endParaRPr lang="ru-RU" sz="1600"/>
        </a:p>
      </dgm:t>
    </dgm:pt>
    <dgm:pt modelId="{5F950EE9-79D4-431F-93EE-634D51C28CE8}" type="sibTrans" cxnId="{65492545-F504-4AD2-A143-458FA70EE2CA}">
      <dgm:prSet/>
      <dgm:spPr/>
      <dgm:t>
        <a:bodyPr/>
        <a:lstStyle/>
        <a:p>
          <a:endParaRPr lang="ru-RU" sz="1600"/>
        </a:p>
      </dgm:t>
    </dgm:pt>
    <dgm:pt modelId="{826AFE29-3CE9-43BF-A958-036F905B0CE3}">
      <dgm:prSet phldrT="[Текст]" custT="1"/>
      <dgm:spPr/>
      <dgm:t>
        <a:bodyPr/>
        <a:lstStyle/>
        <a:p>
          <a:r>
            <a:rPr lang="ru-RU" sz="1600" dirty="0" smtClean="0"/>
            <a:t>3</a:t>
          </a:r>
          <a:endParaRPr lang="ru-RU" sz="1600" dirty="0"/>
        </a:p>
      </dgm:t>
    </dgm:pt>
    <dgm:pt modelId="{01AA430E-8475-4EAF-9312-56ED50331E8A}" type="parTrans" cxnId="{9595CDA0-B39E-48AE-8FDF-06801972EA39}">
      <dgm:prSet/>
      <dgm:spPr/>
      <dgm:t>
        <a:bodyPr/>
        <a:lstStyle/>
        <a:p>
          <a:endParaRPr lang="ru-RU" sz="1600"/>
        </a:p>
      </dgm:t>
    </dgm:pt>
    <dgm:pt modelId="{C1B815B7-A36C-43AD-BB65-3B7F8659D5F0}" type="sibTrans" cxnId="{9595CDA0-B39E-48AE-8FDF-06801972EA39}">
      <dgm:prSet/>
      <dgm:spPr/>
      <dgm:t>
        <a:bodyPr/>
        <a:lstStyle/>
        <a:p>
          <a:endParaRPr lang="ru-RU" sz="1600"/>
        </a:p>
      </dgm:t>
    </dgm:pt>
    <dgm:pt modelId="{665233A5-617E-4BF9-9E2D-A7913910CC64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latin typeface="Arial" panose="020B0604020202020204" pitchFamily="34" charset="0"/>
              <a:cs typeface="Arial" panose="020B0604020202020204" pitchFamily="34" charset="0"/>
            </a:rPr>
            <a:t>В шестом крестовом походе (1228-1229 гг.) Фридрих </a:t>
          </a:r>
          <a:r>
            <a:rPr lang="en-US" sz="1600" b="1" dirty="0" smtClean="0">
              <a:latin typeface="Arial" panose="020B0604020202020204" pitchFamily="34" charset="0"/>
              <a:cs typeface="Arial" panose="020B0604020202020204" pitchFamily="34" charset="0"/>
            </a:rPr>
            <a:t>II</a:t>
          </a:r>
          <a:r>
            <a:rPr lang="ru-RU" sz="1600" b="1" dirty="0" smtClean="0">
              <a:latin typeface="Arial" panose="020B0604020202020204" pitchFamily="34" charset="0"/>
              <a:cs typeface="Arial" panose="020B0604020202020204" pitchFamily="34" charset="0"/>
            </a:rPr>
            <a:t> смог договориться с мусульманскими правителями уступить христианам Иерусалим, Назарет и Вифлеем, а также полоску земли, связывающую Иерусалим с морем.</a:t>
          </a:r>
        </a:p>
        <a:p>
          <a:pPr marL="114300" indent="0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600" dirty="0"/>
        </a:p>
      </dgm:t>
    </dgm:pt>
    <dgm:pt modelId="{A70E3447-FC87-497A-B849-9858EBD3C21C}" type="parTrans" cxnId="{9D0E836E-716B-4693-85C2-03AE9667BF11}">
      <dgm:prSet/>
      <dgm:spPr/>
      <dgm:t>
        <a:bodyPr/>
        <a:lstStyle/>
        <a:p>
          <a:endParaRPr lang="ru-RU" sz="1600"/>
        </a:p>
      </dgm:t>
    </dgm:pt>
    <dgm:pt modelId="{56AB178F-7E45-4498-BBA4-A4D0335B6DEA}" type="sibTrans" cxnId="{9D0E836E-716B-4693-85C2-03AE9667BF11}">
      <dgm:prSet/>
      <dgm:spPr/>
      <dgm:t>
        <a:bodyPr/>
        <a:lstStyle/>
        <a:p>
          <a:endParaRPr lang="ru-RU" sz="1600"/>
        </a:p>
      </dgm:t>
    </dgm:pt>
    <dgm:pt modelId="{555EFC2A-D4FE-4D3F-8D5F-E9EFBC91558E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latin typeface="Arial" panose="020B0604020202020204" pitchFamily="34" charset="0"/>
              <a:cs typeface="Arial" panose="020B0604020202020204" pitchFamily="34" charset="0"/>
            </a:rPr>
            <a:t>После Седьмого крестового похода (1248-1254 гг.) европейцы к 1291 г. потеряли все восточные владения, кроме о. Кипр.</a:t>
          </a:r>
          <a:endParaRPr lang="ru-RU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C02D098-175B-4CCA-9226-D0E5B407D963}" type="parTrans" cxnId="{1ECD108E-5434-45D2-A490-8A112029BB44}">
      <dgm:prSet/>
      <dgm:spPr/>
      <dgm:t>
        <a:bodyPr/>
        <a:lstStyle/>
        <a:p>
          <a:endParaRPr lang="ru-RU" sz="1600"/>
        </a:p>
      </dgm:t>
    </dgm:pt>
    <dgm:pt modelId="{528B870F-0DC0-4753-8CDB-599CF63246CB}" type="sibTrans" cxnId="{1ECD108E-5434-45D2-A490-8A112029BB44}">
      <dgm:prSet/>
      <dgm:spPr/>
      <dgm:t>
        <a:bodyPr/>
        <a:lstStyle/>
        <a:p>
          <a:endParaRPr lang="ru-RU" sz="1600"/>
        </a:p>
      </dgm:t>
    </dgm:pt>
    <dgm:pt modelId="{12FAB51F-FE45-47C8-AD37-85E0F9AA64BB}">
      <dgm:prSet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600" b="1" dirty="0" smtClean="0">
              <a:latin typeface="Arial" panose="020B0604020202020204" pitchFamily="34" charset="0"/>
              <a:cs typeface="Arial" panose="020B0604020202020204" pitchFamily="34" charset="0"/>
            </a:rPr>
            <a:t>Пятый крестовый поход (1217-1221 гг.) против Египта закончился неудачей.</a:t>
          </a:r>
        </a:p>
        <a:p>
          <a:pPr marL="285750" indent="0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2A886F-6B02-4D61-A03A-CA033CB243ED}" type="sibTrans" cxnId="{38DD0E45-C4D8-44C4-AC11-6A3F136ECEB2}">
      <dgm:prSet/>
      <dgm:spPr/>
      <dgm:t>
        <a:bodyPr/>
        <a:lstStyle/>
        <a:p>
          <a:endParaRPr lang="ru-RU" sz="1600"/>
        </a:p>
      </dgm:t>
    </dgm:pt>
    <dgm:pt modelId="{CC8958DC-7543-4346-B2B0-A50D8796C7B6}" type="parTrans" cxnId="{38DD0E45-C4D8-44C4-AC11-6A3F136ECEB2}">
      <dgm:prSet/>
      <dgm:spPr/>
      <dgm:t>
        <a:bodyPr/>
        <a:lstStyle/>
        <a:p>
          <a:endParaRPr lang="ru-RU" sz="1600"/>
        </a:p>
      </dgm:t>
    </dgm:pt>
    <dgm:pt modelId="{BFAED751-B5C6-4A42-97E1-4072B023F380}">
      <dgm:prSet custT="1"/>
      <dgm:spPr/>
      <dgm:t>
        <a:bodyPr/>
        <a:lstStyle/>
        <a:p>
          <a:r>
            <a:rPr lang="ru-RU" sz="1600" dirty="0" smtClean="0"/>
            <a:t>4</a:t>
          </a:r>
          <a:endParaRPr lang="ru-RU" sz="1600" dirty="0"/>
        </a:p>
      </dgm:t>
    </dgm:pt>
    <dgm:pt modelId="{CA95578C-73C1-4A23-B617-1FF612977E94}" type="parTrans" cxnId="{CE974F67-E452-4C78-B204-761614BA940C}">
      <dgm:prSet/>
      <dgm:spPr/>
      <dgm:t>
        <a:bodyPr/>
        <a:lstStyle/>
        <a:p>
          <a:endParaRPr lang="ru-RU" sz="1600"/>
        </a:p>
      </dgm:t>
    </dgm:pt>
    <dgm:pt modelId="{5C8E76DD-2F91-49C4-8445-9016B878D949}" type="sibTrans" cxnId="{CE974F67-E452-4C78-B204-761614BA940C}">
      <dgm:prSet/>
      <dgm:spPr/>
      <dgm:t>
        <a:bodyPr/>
        <a:lstStyle/>
        <a:p>
          <a:endParaRPr lang="ru-RU" sz="1600"/>
        </a:p>
      </dgm:t>
    </dgm:pt>
    <dgm:pt modelId="{4F1D5AF7-0BA7-497D-9FDA-76B10DA68CFB}">
      <dgm:prSet custT="1"/>
      <dgm:spPr/>
      <dgm:t>
        <a:bodyPr/>
        <a:lstStyle/>
        <a:p>
          <a:pPr indent="0">
            <a:buNone/>
          </a:pPr>
          <a:r>
            <a:rPr lang="ru-RU" sz="1600" b="1" dirty="0" smtClean="0">
              <a:latin typeface="Arial" panose="020B0604020202020204" pitchFamily="34" charset="0"/>
              <a:cs typeface="Arial" panose="020B0604020202020204" pitchFamily="34" charset="0"/>
            </a:rPr>
            <a:t>Крестовые походы стоили тысячи жертв народам стран Востока и самим европейцам, разрушены города и торговые пути.</a:t>
          </a:r>
          <a:endParaRPr lang="ru-RU" sz="16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6B079E-F15C-4722-AA1D-76FBF6E31C56}" type="parTrans" cxnId="{4C0F7D26-D30E-4E7D-B65E-66731DFB626C}">
      <dgm:prSet/>
      <dgm:spPr/>
      <dgm:t>
        <a:bodyPr/>
        <a:lstStyle/>
        <a:p>
          <a:endParaRPr lang="ru-RU" sz="1600"/>
        </a:p>
      </dgm:t>
    </dgm:pt>
    <dgm:pt modelId="{15141640-19BC-4A0E-9872-6E77C245AB76}" type="sibTrans" cxnId="{4C0F7D26-D30E-4E7D-B65E-66731DFB626C}">
      <dgm:prSet/>
      <dgm:spPr/>
      <dgm:t>
        <a:bodyPr/>
        <a:lstStyle/>
        <a:p>
          <a:endParaRPr lang="ru-RU" sz="1600"/>
        </a:p>
      </dgm:t>
    </dgm:pt>
    <dgm:pt modelId="{43C602A7-8CE5-477B-A5B8-81E0FE714DB3}">
      <dgm:prSet custT="1"/>
      <dgm:spPr/>
      <dgm:t>
        <a:bodyPr/>
        <a:lstStyle/>
        <a:p>
          <a:r>
            <a:rPr lang="ru-RU" sz="1600" dirty="0" smtClean="0"/>
            <a:t>5</a:t>
          </a:r>
          <a:endParaRPr lang="ru-RU" sz="1600" dirty="0"/>
        </a:p>
      </dgm:t>
    </dgm:pt>
    <dgm:pt modelId="{34C9068E-179F-428D-82E3-0059A2D8AC7B}" type="parTrans" cxnId="{0D17E963-1396-453B-B11B-525DFA83F1DF}">
      <dgm:prSet/>
      <dgm:spPr/>
      <dgm:t>
        <a:bodyPr/>
        <a:lstStyle/>
        <a:p>
          <a:endParaRPr lang="ru-RU" sz="1600"/>
        </a:p>
      </dgm:t>
    </dgm:pt>
    <dgm:pt modelId="{16FDF9A9-9D75-4CDA-8DF1-B4D52645F15D}" type="sibTrans" cxnId="{0D17E963-1396-453B-B11B-525DFA83F1DF}">
      <dgm:prSet/>
      <dgm:spPr/>
      <dgm:t>
        <a:bodyPr/>
        <a:lstStyle/>
        <a:p>
          <a:endParaRPr lang="ru-RU" sz="1600"/>
        </a:p>
      </dgm:t>
    </dgm:pt>
    <dgm:pt modelId="{32B00E77-7ED6-413D-A72D-2259D83FD151}">
      <dgm:prSet custT="1"/>
      <dgm:spPr/>
      <dgm:t>
        <a:bodyPr/>
        <a:lstStyle/>
        <a:p>
          <a:r>
            <a:rPr lang="ru-RU" sz="1600" b="1" dirty="0" smtClean="0">
              <a:latin typeface="Arial" panose="020B0604020202020204" pitchFamily="34" charset="0"/>
              <a:cs typeface="Arial" panose="020B0604020202020204" pitchFamily="34" charset="0"/>
            </a:rPr>
            <a:t>Оживилась торговля на Средиземном море, взаимное проникновение европейской и восточной культур. С Востока в Европу пришли достижения науки, медицины и гигиены</a:t>
          </a:r>
          <a:r>
            <a:rPr lang="ru-RU" sz="1600" dirty="0" smtClean="0"/>
            <a:t>.</a:t>
          </a:r>
          <a:endParaRPr lang="ru-RU" sz="1600" dirty="0"/>
        </a:p>
      </dgm:t>
    </dgm:pt>
    <dgm:pt modelId="{0CB73018-5243-4B21-9EC2-34E0ECC0063C}" type="parTrans" cxnId="{33F70961-665D-4B41-A0D1-F92473970F04}">
      <dgm:prSet/>
      <dgm:spPr/>
      <dgm:t>
        <a:bodyPr/>
        <a:lstStyle/>
        <a:p>
          <a:endParaRPr lang="ru-RU" sz="1600"/>
        </a:p>
      </dgm:t>
    </dgm:pt>
    <dgm:pt modelId="{E4DCCF23-DCAD-4F50-A3FF-F900F74DE76C}" type="sibTrans" cxnId="{33F70961-665D-4B41-A0D1-F92473970F04}">
      <dgm:prSet/>
      <dgm:spPr/>
      <dgm:t>
        <a:bodyPr/>
        <a:lstStyle/>
        <a:p>
          <a:endParaRPr lang="ru-RU" sz="1600"/>
        </a:p>
      </dgm:t>
    </dgm:pt>
    <dgm:pt modelId="{E456360C-0CA3-412E-BAC8-DC65850D9568}" type="pres">
      <dgm:prSet presAssocID="{29206B53-30D0-4E31-9604-0A5BEDFFAB2F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B1A86C9-6AF0-4577-A137-96DF8DF12003}" type="pres">
      <dgm:prSet presAssocID="{DD27E64F-BBDF-4673-88DB-CEFE3D549F15}" presName="composite" presStyleCnt="0"/>
      <dgm:spPr/>
    </dgm:pt>
    <dgm:pt modelId="{9DCDE699-879F-48AB-8ADA-F5442959F748}" type="pres">
      <dgm:prSet presAssocID="{DD27E64F-BBDF-4673-88DB-CEFE3D549F15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D01A8E-8FEC-4F99-A4D2-3FD42CAE7365}" type="pres">
      <dgm:prSet presAssocID="{DD27E64F-BBDF-4673-88DB-CEFE3D549F15}" presName="descendantText" presStyleLbl="alignAcc1" presStyleIdx="0" presStyleCnt="5" custScaleY="1215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4F8BBC5-3216-448D-9BF2-D5F84C7AE977}" type="pres">
      <dgm:prSet presAssocID="{E0FFFCDD-3B35-404E-A723-F5A8D8A6C359}" presName="sp" presStyleCnt="0"/>
      <dgm:spPr/>
    </dgm:pt>
    <dgm:pt modelId="{5FCA1B89-32EC-4E9F-BDB9-93CF909D67DB}" type="pres">
      <dgm:prSet presAssocID="{953C6E4D-EC55-4917-AE82-C3DD0DF7B593}" presName="composite" presStyleCnt="0"/>
      <dgm:spPr/>
    </dgm:pt>
    <dgm:pt modelId="{B35BAE39-8BDB-4A5C-9CCC-32158F16A864}" type="pres">
      <dgm:prSet presAssocID="{953C6E4D-EC55-4917-AE82-C3DD0DF7B593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C05582-FB12-46B2-AA98-F311BE72910F}" type="pres">
      <dgm:prSet presAssocID="{953C6E4D-EC55-4917-AE82-C3DD0DF7B593}" presName="descendantText" presStyleLbl="alignAcc1" presStyleIdx="1" presStyleCnt="5" custScaleY="15431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4FA6DF-F2DA-4673-AAA0-578F396821E2}" type="pres">
      <dgm:prSet presAssocID="{5F950EE9-79D4-431F-93EE-634D51C28CE8}" presName="sp" presStyleCnt="0"/>
      <dgm:spPr/>
    </dgm:pt>
    <dgm:pt modelId="{3BB1506E-2996-4989-A725-E8822BB70875}" type="pres">
      <dgm:prSet presAssocID="{826AFE29-3CE9-43BF-A958-036F905B0CE3}" presName="composite" presStyleCnt="0"/>
      <dgm:spPr/>
    </dgm:pt>
    <dgm:pt modelId="{73883A6D-6510-42CE-AAE1-904942B9566F}" type="pres">
      <dgm:prSet presAssocID="{826AFE29-3CE9-43BF-A958-036F905B0CE3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ADB271-6588-4600-95DA-FB7F1FD16417}" type="pres">
      <dgm:prSet presAssocID="{826AFE29-3CE9-43BF-A958-036F905B0CE3}" presName="descendantText" presStyleLbl="alignAcc1" presStyleIdx="2" presStyleCnt="5" custScaleY="16498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5F6431-8FC7-4AA9-A0FD-68565AA3D424}" type="pres">
      <dgm:prSet presAssocID="{C1B815B7-A36C-43AD-BB65-3B7F8659D5F0}" presName="sp" presStyleCnt="0"/>
      <dgm:spPr/>
    </dgm:pt>
    <dgm:pt modelId="{588E53E0-F79E-4AFA-A179-05FE5967B743}" type="pres">
      <dgm:prSet presAssocID="{BFAED751-B5C6-4A42-97E1-4072B023F380}" presName="composite" presStyleCnt="0"/>
      <dgm:spPr/>
    </dgm:pt>
    <dgm:pt modelId="{08D67D09-D949-4C36-B90C-AAA6D5977704}" type="pres">
      <dgm:prSet presAssocID="{BFAED751-B5C6-4A42-97E1-4072B023F380}" presName="parentText" presStyleLbl="alignNode1" presStyleIdx="3" presStyleCnt="5" custLinFactNeighborX="3" custLinFactNeighborY="633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0CDFAF-BB9D-48DA-B6E6-5A5764A8CD27}" type="pres">
      <dgm:prSet presAssocID="{BFAED751-B5C6-4A42-97E1-4072B023F380}" presName="descendantText" presStyleLbl="alignAcc1" presStyleIdx="3" presStyleCnt="5" custScaleY="130527" custLinFactNeighborX="-58" custLinFactNeighborY="1031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8FD629-C57D-486B-9D2E-C5F67DAF994F}" type="pres">
      <dgm:prSet presAssocID="{5C8E76DD-2F91-49C4-8445-9016B878D949}" presName="sp" presStyleCnt="0"/>
      <dgm:spPr/>
    </dgm:pt>
    <dgm:pt modelId="{6C25FEB5-5826-4B10-B06C-6488F92172CE}" type="pres">
      <dgm:prSet presAssocID="{43C602A7-8CE5-477B-A5B8-81E0FE714DB3}" presName="composite" presStyleCnt="0"/>
      <dgm:spPr/>
    </dgm:pt>
    <dgm:pt modelId="{321A7831-9E7B-4D75-A3BB-C37B2E2F5D45}" type="pres">
      <dgm:prSet presAssocID="{43C602A7-8CE5-477B-A5B8-81E0FE714DB3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3832349-55EF-4C29-A619-0D4AA6A0897B}" type="pres">
      <dgm:prSet presAssocID="{43C602A7-8CE5-477B-A5B8-81E0FE714DB3}" presName="descendantText" presStyleLbl="alignAcc1" presStyleIdx="4" presStyleCnt="5" custScaleY="1520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17E963-1396-453B-B11B-525DFA83F1DF}" srcId="{29206B53-30D0-4E31-9604-0A5BEDFFAB2F}" destId="{43C602A7-8CE5-477B-A5B8-81E0FE714DB3}" srcOrd="4" destOrd="0" parTransId="{34C9068E-179F-428D-82E3-0059A2D8AC7B}" sibTransId="{16FDF9A9-9D75-4CDA-8DF1-B4D52645F15D}"/>
    <dgm:cxn modelId="{83E7CC80-3AED-4D0C-B03F-210E40A18210}" type="presOf" srcId="{665233A5-617E-4BF9-9E2D-A7913910CC64}" destId="{93C05582-FB12-46B2-AA98-F311BE72910F}" srcOrd="0" destOrd="0" presId="urn:microsoft.com/office/officeart/2005/8/layout/chevron2"/>
    <dgm:cxn modelId="{B93FA491-912E-4451-87F2-9EB3EF062504}" srcId="{29206B53-30D0-4E31-9604-0A5BEDFFAB2F}" destId="{DD27E64F-BBDF-4673-88DB-CEFE3D549F15}" srcOrd="0" destOrd="0" parTransId="{89884A37-04BF-420F-ADFB-2CC68C2A01F1}" sibTransId="{E0FFFCDD-3B35-404E-A723-F5A8D8A6C359}"/>
    <dgm:cxn modelId="{F57C97F2-34FB-4F7A-8C5D-E105768E1311}" type="presOf" srcId="{43C602A7-8CE5-477B-A5B8-81E0FE714DB3}" destId="{321A7831-9E7B-4D75-A3BB-C37B2E2F5D45}" srcOrd="0" destOrd="0" presId="urn:microsoft.com/office/officeart/2005/8/layout/chevron2"/>
    <dgm:cxn modelId="{FEA34622-228F-486E-98C9-DEF1895C1F7A}" type="presOf" srcId="{12FAB51F-FE45-47C8-AD37-85E0F9AA64BB}" destId="{51D01A8E-8FEC-4F99-A4D2-3FD42CAE7365}" srcOrd="0" destOrd="0" presId="urn:microsoft.com/office/officeart/2005/8/layout/chevron2"/>
    <dgm:cxn modelId="{F929DBBB-D2B6-4DE5-A42F-77B3BEB222C6}" type="presOf" srcId="{555EFC2A-D4FE-4D3F-8D5F-E9EFBC91558E}" destId="{2EADB271-6588-4600-95DA-FB7F1FD16417}" srcOrd="0" destOrd="0" presId="urn:microsoft.com/office/officeart/2005/8/layout/chevron2"/>
    <dgm:cxn modelId="{9595CDA0-B39E-48AE-8FDF-06801972EA39}" srcId="{29206B53-30D0-4E31-9604-0A5BEDFFAB2F}" destId="{826AFE29-3CE9-43BF-A958-036F905B0CE3}" srcOrd="2" destOrd="0" parTransId="{01AA430E-8475-4EAF-9312-56ED50331E8A}" sibTransId="{C1B815B7-A36C-43AD-BB65-3B7F8659D5F0}"/>
    <dgm:cxn modelId="{99378C62-E665-43DF-8561-0A47A3B8BBEF}" type="presOf" srcId="{DD27E64F-BBDF-4673-88DB-CEFE3D549F15}" destId="{9DCDE699-879F-48AB-8ADA-F5442959F748}" srcOrd="0" destOrd="0" presId="urn:microsoft.com/office/officeart/2005/8/layout/chevron2"/>
    <dgm:cxn modelId="{38DD0E45-C4D8-44C4-AC11-6A3F136ECEB2}" srcId="{DD27E64F-BBDF-4673-88DB-CEFE3D549F15}" destId="{12FAB51F-FE45-47C8-AD37-85E0F9AA64BB}" srcOrd="0" destOrd="0" parTransId="{CC8958DC-7543-4346-B2B0-A50D8796C7B6}" sibTransId="{312A886F-6B02-4D61-A03A-CA033CB243ED}"/>
    <dgm:cxn modelId="{D5E67C34-2F82-4B4A-A0E9-1C80BA440119}" type="presOf" srcId="{BFAED751-B5C6-4A42-97E1-4072B023F380}" destId="{08D67D09-D949-4C36-B90C-AAA6D5977704}" srcOrd="0" destOrd="0" presId="urn:microsoft.com/office/officeart/2005/8/layout/chevron2"/>
    <dgm:cxn modelId="{FEF467AA-DE61-4111-A8AE-0B21A3273807}" type="presOf" srcId="{29206B53-30D0-4E31-9604-0A5BEDFFAB2F}" destId="{E456360C-0CA3-412E-BAC8-DC65850D9568}" srcOrd="0" destOrd="0" presId="urn:microsoft.com/office/officeart/2005/8/layout/chevron2"/>
    <dgm:cxn modelId="{5E8205A8-BD3E-4A4C-99BB-3AD2ABD5C915}" type="presOf" srcId="{953C6E4D-EC55-4917-AE82-C3DD0DF7B593}" destId="{B35BAE39-8BDB-4A5C-9CCC-32158F16A864}" srcOrd="0" destOrd="0" presId="urn:microsoft.com/office/officeart/2005/8/layout/chevron2"/>
    <dgm:cxn modelId="{9D0E836E-716B-4693-85C2-03AE9667BF11}" srcId="{953C6E4D-EC55-4917-AE82-C3DD0DF7B593}" destId="{665233A5-617E-4BF9-9E2D-A7913910CC64}" srcOrd="0" destOrd="0" parTransId="{A70E3447-FC87-497A-B849-9858EBD3C21C}" sibTransId="{56AB178F-7E45-4498-BBA4-A4D0335B6DEA}"/>
    <dgm:cxn modelId="{1CF684FC-868D-4027-A602-419298FB9AEC}" type="presOf" srcId="{32B00E77-7ED6-413D-A72D-2259D83FD151}" destId="{93832349-55EF-4C29-A619-0D4AA6A0897B}" srcOrd="0" destOrd="0" presId="urn:microsoft.com/office/officeart/2005/8/layout/chevron2"/>
    <dgm:cxn modelId="{96F1934A-B3D1-4844-BB83-7AA1C9468942}" type="presOf" srcId="{4F1D5AF7-0BA7-497D-9FDA-76B10DA68CFB}" destId="{D50CDFAF-BB9D-48DA-B6E6-5A5764A8CD27}" srcOrd="0" destOrd="0" presId="urn:microsoft.com/office/officeart/2005/8/layout/chevron2"/>
    <dgm:cxn modelId="{6F4CF718-8363-4D22-B88D-1122121E841E}" type="presOf" srcId="{826AFE29-3CE9-43BF-A958-036F905B0CE3}" destId="{73883A6D-6510-42CE-AAE1-904942B9566F}" srcOrd="0" destOrd="0" presId="urn:microsoft.com/office/officeart/2005/8/layout/chevron2"/>
    <dgm:cxn modelId="{1ECD108E-5434-45D2-A490-8A112029BB44}" srcId="{826AFE29-3CE9-43BF-A958-036F905B0CE3}" destId="{555EFC2A-D4FE-4D3F-8D5F-E9EFBC91558E}" srcOrd="0" destOrd="0" parTransId="{8C02D098-175B-4CCA-9226-D0E5B407D963}" sibTransId="{528B870F-0DC0-4753-8CDB-599CF63246CB}"/>
    <dgm:cxn modelId="{33F70961-665D-4B41-A0D1-F92473970F04}" srcId="{43C602A7-8CE5-477B-A5B8-81E0FE714DB3}" destId="{32B00E77-7ED6-413D-A72D-2259D83FD151}" srcOrd="0" destOrd="0" parTransId="{0CB73018-5243-4B21-9EC2-34E0ECC0063C}" sibTransId="{E4DCCF23-DCAD-4F50-A3FF-F900F74DE76C}"/>
    <dgm:cxn modelId="{4C0F7D26-D30E-4E7D-B65E-66731DFB626C}" srcId="{BFAED751-B5C6-4A42-97E1-4072B023F380}" destId="{4F1D5AF7-0BA7-497D-9FDA-76B10DA68CFB}" srcOrd="0" destOrd="0" parTransId="{606B079E-F15C-4722-AA1D-76FBF6E31C56}" sibTransId="{15141640-19BC-4A0E-9872-6E77C245AB76}"/>
    <dgm:cxn modelId="{CE974F67-E452-4C78-B204-761614BA940C}" srcId="{29206B53-30D0-4E31-9604-0A5BEDFFAB2F}" destId="{BFAED751-B5C6-4A42-97E1-4072B023F380}" srcOrd="3" destOrd="0" parTransId="{CA95578C-73C1-4A23-B617-1FF612977E94}" sibTransId="{5C8E76DD-2F91-49C4-8445-9016B878D949}"/>
    <dgm:cxn modelId="{65492545-F504-4AD2-A143-458FA70EE2CA}" srcId="{29206B53-30D0-4E31-9604-0A5BEDFFAB2F}" destId="{953C6E4D-EC55-4917-AE82-C3DD0DF7B593}" srcOrd="1" destOrd="0" parTransId="{FF237969-B5E5-4CFE-BC51-4A2E313EEC6A}" sibTransId="{5F950EE9-79D4-431F-93EE-634D51C28CE8}"/>
    <dgm:cxn modelId="{562C6087-3C07-44B7-ACFE-E47D1461E583}" type="presParOf" srcId="{E456360C-0CA3-412E-BAC8-DC65850D9568}" destId="{4B1A86C9-6AF0-4577-A137-96DF8DF12003}" srcOrd="0" destOrd="0" presId="urn:microsoft.com/office/officeart/2005/8/layout/chevron2"/>
    <dgm:cxn modelId="{24862221-388A-4196-99E6-6E96EC39AED0}" type="presParOf" srcId="{4B1A86C9-6AF0-4577-A137-96DF8DF12003}" destId="{9DCDE699-879F-48AB-8ADA-F5442959F748}" srcOrd="0" destOrd="0" presId="urn:microsoft.com/office/officeart/2005/8/layout/chevron2"/>
    <dgm:cxn modelId="{0EE95737-C4F3-4559-9DF3-F5F52F7B6FC0}" type="presParOf" srcId="{4B1A86C9-6AF0-4577-A137-96DF8DF12003}" destId="{51D01A8E-8FEC-4F99-A4D2-3FD42CAE7365}" srcOrd="1" destOrd="0" presId="urn:microsoft.com/office/officeart/2005/8/layout/chevron2"/>
    <dgm:cxn modelId="{2B34C2B7-CEBF-4A0B-866F-BB9B6412AA26}" type="presParOf" srcId="{E456360C-0CA3-412E-BAC8-DC65850D9568}" destId="{C4F8BBC5-3216-448D-9BF2-D5F84C7AE977}" srcOrd="1" destOrd="0" presId="urn:microsoft.com/office/officeart/2005/8/layout/chevron2"/>
    <dgm:cxn modelId="{3E34BA27-2582-4B34-8C47-9936FDF681A3}" type="presParOf" srcId="{E456360C-0CA3-412E-BAC8-DC65850D9568}" destId="{5FCA1B89-32EC-4E9F-BDB9-93CF909D67DB}" srcOrd="2" destOrd="0" presId="urn:microsoft.com/office/officeart/2005/8/layout/chevron2"/>
    <dgm:cxn modelId="{25A75CE7-CD6D-4165-8817-DCBC3362BC4A}" type="presParOf" srcId="{5FCA1B89-32EC-4E9F-BDB9-93CF909D67DB}" destId="{B35BAE39-8BDB-4A5C-9CCC-32158F16A864}" srcOrd="0" destOrd="0" presId="urn:microsoft.com/office/officeart/2005/8/layout/chevron2"/>
    <dgm:cxn modelId="{9A3B7FC0-D34A-4BE1-93DE-968F401DF424}" type="presParOf" srcId="{5FCA1B89-32EC-4E9F-BDB9-93CF909D67DB}" destId="{93C05582-FB12-46B2-AA98-F311BE72910F}" srcOrd="1" destOrd="0" presId="urn:microsoft.com/office/officeart/2005/8/layout/chevron2"/>
    <dgm:cxn modelId="{3ADC1433-1160-4036-8E17-0E571627507B}" type="presParOf" srcId="{E456360C-0CA3-412E-BAC8-DC65850D9568}" destId="{DD4FA6DF-F2DA-4673-AAA0-578F396821E2}" srcOrd="3" destOrd="0" presId="urn:microsoft.com/office/officeart/2005/8/layout/chevron2"/>
    <dgm:cxn modelId="{1C45072C-828E-46DB-BB40-9A7B3E214633}" type="presParOf" srcId="{E456360C-0CA3-412E-BAC8-DC65850D9568}" destId="{3BB1506E-2996-4989-A725-E8822BB70875}" srcOrd="4" destOrd="0" presId="urn:microsoft.com/office/officeart/2005/8/layout/chevron2"/>
    <dgm:cxn modelId="{75B9BA79-FCCC-49FC-803A-CE13D0050AD0}" type="presParOf" srcId="{3BB1506E-2996-4989-A725-E8822BB70875}" destId="{73883A6D-6510-42CE-AAE1-904942B9566F}" srcOrd="0" destOrd="0" presId="urn:microsoft.com/office/officeart/2005/8/layout/chevron2"/>
    <dgm:cxn modelId="{1714B085-D50D-47FA-B27E-0476B8126955}" type="presParOf" srcId="{3BB1506E-2996-4989-A725-E8822BB70875}" destId="{2EADB271-6588-4600-95DA-FB7F1FD16417}" srcOrd="1" destOrd="0" presId="urn:microsoft.com/office/officeart/2005/8/layout/chevron2"/>
    <dgm:cxn modelId="{E4BA4F56-576B-4462-BBC6-FE7FD0DA0B2B}" type="presParOf" srcId="{E456360C-0CA3-412E-BAC8-DC65850D9568}" destId="{7A5F6431-8FC7-4AA9-A0FD-68565AA3D424}" srcOrd="5" destOrd="0" presId="urn:microsoft.com/office/officeart/2005/8/layout/chevron2"/>
    <dgm:cxn modelId="{D4F985B5-8316-4C84-8AB7-8351E9690A09}" type="presParOf" srcId="{E456360C-0CA3-412E-BAC8-DC65850D9568}" destId="{588E53E0-F79E-4AFA-A179-05FE5967B743}" srcOrd="6" destOrd="0" presId="urn:microsoft.com/office/officeart/2005/8/layout/chevron2"/>
    <dgm:cxn modelId="{E65DF6EB-073A-4367-90CB-9ADB3724A297}" type="presParOf" srcId="{588E53E0-F79E-4AFA-A179-05FE5967B743}" destId="{08D67D09-D949-4C36-B90C-AAA6D5977704}" srcOrd="0" destOrd="0" presId="urn:microsoft.com/office/officeart/2005/8/layout/chevron2"/>
    <dgm:cxn modelId="{29166E2E-EF9F-4B90-B448-4B0A9D5FC992}" type="presParOf" srcId="{588E53E0-F79E-4AFA-A179-05FE5967B743}" destId="{D50CDFAF-BB9D-48DA-B6E6-5A5764A8CD27}" srcOrd="1" destOrd="0" presId="urn:microsoft.com/office/officeart/2005/8/layout/chevron2"/>
    <dgm:cxn modelId="{A3A1477E-2118-4968-B9D3-3730CB07E1F9}" type="presParOf" srcId="{E456360C-0CA3-412E-BAC8-DC65850D9568}" destId="{D38FD629-C57D-486B-9D2E-C5F67DAF994F}" srcOrd="7" destOrd="0" presId="urn:microsoft.com/office/officeart/2005/8/layout/chevron2"/>
    <dgm:cxn modelId="{2715210B-6EA3-4E2D-8893-53FDBB101456}" type="presParOf" srcId="{E456360C-0CA3-412E-BAC8-DC65850D9568}" destId="{6C25FEB5-5826-4B10-B06C-6488F92172CE}" srcOrd="8" destOrd="0" presId="urn:microsoft.com/office/officeart/2005/8/layout/chevron2"/>
    <dgm:cxn modelId="{82DFE27F-F7C4-47D2-BB44-9CA33E1B29D1}" type="presParOf" srcId="{6C25FEB5-5826-4B10-B06C-6488F92172CE}" destId="{321A7831-9E7B-4D75-A3BB-C37B2E2F5D45}" srcOrd="0" destOrd="0" presId="urn:microsoft.com/office/officeart/2005/8/layout/chevron2"/>
    <dgm:cxn modelId="{F714D892-AD84-4EC9-9782-9A5090B617AD}" type="presParOf" srcId="{6C25FEB5-5826-4B10-B06C-6488F92172CE}" destId="{93832349-55EF-4C29-A619-0D4AA6A0897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CDE699-879F-48AB-8ADA-F5442959F748}">
      <dsp:nvSpPr>
        <dsp:cNvPr id="0" name=""/>
        <dsp:cNvSpPr/>
      </dsp:nvSpPr>
      <dsp:spPr>
        <a:xfrm rot="5400000">
          <a:off x="-156169" y="255100"/>
          <a:ext cx="1041129" cy="72879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/>
            <a:t>1</a:t>
          </a:r>
          <a:endParaRPr lang="ru-RU" sz="1600" b="0" kern="1200" dirty="0"/>
        </a:p>
      </dsp:txBody>
      <dsp:txXfrm rot="-5400000">
        <a:off x="1" y="463325"/>
        <a:ext cx="728790" cy="312339"/>
      </dsp:txXfrm>
    </dsp:sp>
    <dsp:sp modelId="{51D01A8E-8FEC-4F99-A4D2-3FD42CAE7365}">
      <dsp:nvSpPr>
        <dsp:cNvPr id="0" name=""/>
        <dsp:cNvSpPr/>
      </dsp:nvSpPr>
      <dsp:spPr>
        <a:xfrm rot="5400000">
          <a:off x="4345577" y="-3590794"/>
          <a:ext cx="822610" cy="8056185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Пятый крестовый поход (1217-1221 гг.) против Египта закончился неудачей.</a:t>
          </a:r>
        </a:p>
        <a:p>
          <a:pPr marL="285750" lvl="1" indent="0" algn="l" defTabSz="2889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728790" y="66150"/>
        <a:ext cx="8016028" cy="742296"/>
      </dsp:txXfrm>
    </dsp:sp>
    <dsp:sp modelId="{B35BAE39-8BDB-4A5C-9CCC-32158F16A864}">
      <dsp:nvSpPr>
        <dsp:cNvPr id="0" name=""/>
        <dsp:cNvSpPr/>
      </dsp:nvSpPr>
      <dsp:spPr>
        <a:xfrm rot="5400000">
          <a:off x="-156169" y="1380716"/>
          <a:ext cx="1041129" cy="72879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2</a:t>
          </a:r>
          <a:endParaRPr lang="ru-RU" sz="1600" kern="1200" dirty="0"/>
        </a:p>
      </dsp:txBody>
      <dsp:txXfrm rot="-5400000">
        <a:off x="1" y="1588941"/>
        <a:ext cx="728790" cy="312339"/>
      </dsp:txXfrm>
    </dsp:sp>
    <dsp:sp modelId="{93C05582-FB12-46B2-AA98-F311BE72910F}">
      <dsp:nvSpPr>
        <dsp:cNvPr id="0" name=""/>
        <dsp:cNvSpPr/>
      </dsp:nvSpPr>
      <dsp:spPr>
        <a:xfrm rot="5400000">
          <a:off x="4234732" y="-2465178"/>
          <a:ext cx="1044302" cy="8056185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В шестом крестовом походе (1228-1229 гг.) Фридрих </a:t>
          </a:r>
          <a:r>
            <a:rPr lang="en-US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II</a:t>
          </a:r>
          <a:r>
            <a:rPr lang="ru-RU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смог договориться с мусульманскими правителями уступить христианам Иерусалим, Назарет и Вифлеем, а также полоску земли, связывающую Иерусалим с морем.</a:t>
          </a:r>
        </a:p>
        <a:p>
          <a:pPr marL="114300" lvl="1" indent="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600" kern="1200" dirty="0"/>
        </a:p>
      </dsp:txBody>
      <dsp:txXfrm rot="-5400000">
        <a:off x="728791" y="1091742"/>
        <a:ext cx="8005206" cy="942344"/>
      </dsp:txXfrm>
    </dsp:sp>
    <dsp:sp modelId="{73883A6D-6510-42CE-AAE1-904942B9566F}">
      <dsp:nvSpPr>
        <dsp:cNvPr id="0" name=""/>
        <dsp:cNvSpPr/>
      </dsp:nvSpPr>
      <dsp:spPr>
        <a:xfrm rot="5400000">
          <a:off x="-156169" y="2542447"/>
          <a:ext cx="1041129" cy="72879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3</a:t>
          </a:r>
          <a:endParaRPr lang="ru-RU" sz="1600" kern="1200" dirty="0"/>
        </a:p>
      </dsp:txBody>
      <dsp:txXfrm rot="-5400000">
        <a:off x="1" y="2750672"/>
        <a:ext cx="728790" cy="312339"/>
      </dsp:txXfrm>
    </dsp:sp>
    <dsp:sp modelId="{2EADB271-6588-4600-95DA-FB7F1FD16417}">
      <dsp:nvSpPr>
        <dsp:cNvPr id="0" name=""/>
        <dsp:cNvSpPr/>
      </dsp:nvSpPr>
      <dsp:spPr>
        <a:xfrm rot="5400000">
          <a:off x="4198618" y="-1303447"/>
          <a:ext cx="1116529" cy="8056185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0" marR="0" lvl="1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ru-RU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После Седьмого крестового похода (1248-1254 гг.) европейцы к 1291 г. потеряли все восточные владения, кроме о. Кипр.</a:t>
          </a:r>
          <a:endParaRPr lang="ru-RU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728790" y="2220885"/>
        <a:ext cx="8001681" cy="1007521"/>
      </dsp:txXfrm>
    </dsp:sp>
    <dsp:sp modelId="{08D67D09-D949-4C36-B90C-AAA6D5977704}">
      <dsp:nvSpPr>
        <dsp:cNvPr id="0" name=""/>
        <dsp:cNvSpPr/>
      </dsp:nvSpPr>
      <dsp:spPr>
        <a:xfrm rot="5400000">
          <a:off x="-156147" y="3653508"/>
          <a:ext cx="1041129" cy="72879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4</a:t>
          </a:r>
          <a:endParaRPr lang="ru-RU" sz="1600" kern="1200" dirty="0"/>
        </a:p>
      </dsp:txBody>
      <dsp:txXfrm rot="-5400000">
        <a:off x="23" y="3861733"/>
        <a:ext cx="728790" cy="312339"/>
      </dsp:txXfrm>
    </dsp:sp>
    <dsp:sp modelId="{D50CDFAF-BB9D-48DA-B6E6-5A5764A8CD27}">
      <dsp:nvSpPr>
        <dsp:cNvPr id="0" name=""/>
        <dsp:cNvSpPr/>
      </dsp:nvSpPr>
      <dsp:spPr>
        <a:xfrm rot="5400000">
          <a:off x="4310550" y="-188550"/>
          <a:ext cx="883320" cy="8056185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Крестовые походы стоили тысячи жертв народам стран Востока и самим европейцам, разрушены города и торговые пути.</a:t>
          </a:r>
          <a:endParaRPr lang="ru-RU" sz="16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724118" y="3441002"/>
        <a:ext cx="8013065" cy="797080"/>
      </dsp:txXfrm>
    </dsp:sp>
    <dsp:sp modelId="{321A7831-9E7B-4D75-A3BB-C37B2E2F5D45}">
      <dsp:nvSpPr>
        <dsp:cNvPr id="0" name=""/>
        <dsp:cNvSpPr/>
      </dsp:nvSpPr>
      <dsp:spPr>
        <a:xfrm rot="5400000">
          <a:off x="-156169" y="4705671"/>
          <a:ext cx="1041129" cy="728790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5</a:t>
          </a:r>
          <a:endParaRPr lang="ru-RU" sz="1600" kern="1200" dirty="0"/>
        </a:p>
      </dsp:txBody>
      <dsp:txXfrm rot="-5400000">
        <a:off x="1" y="4913896"/>
        <a:ext cx="728790" cy="312339"/>
      </dsp:txXfrm>
    </dsp:sp>
    <dsp:sp modelId="{93832349-55EF-4C29-A619-0D4AA6A0897B}">
      <dsp:nvSpPr>
        <dsp:cNvPr id="0" name=""/>
        <dsp:cNvSpPr/>
      </dsp:nvSpPr>
      <dsp:spPr>
        <a:xfrm rot="5400000">
          <a:off x="4242250" y="859776"/>
          <a:ext cx="1029265" cy="8056185"/>
        </a:xfrm>
        <a:prstGeom prst="round2SameRect">
          <a:avLst/>
        </a:prstGeom>
        <a:solidFill>
          <a:schemeClr val="accent6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Оживилась торговля на Средиземном море, взаимное проникновение европейской и восточной культур. С Востока в Европу пришли достижения науки, медицины и гигиены</a:t>
          </a:r>
          <a:r>
            <a:rPr lang="ru-RU" sz="1600" kern="1200" dirty="0" smtClean="0"/>
            <a:t>.</a:t>
          </a:r>
          <a:endParaRPr lang="ru-RU" sz="1600" kern="1200" dirty="0"/>
        </a:p>
      </dsp:txBody>
      <dsp:txXfrm rot="-5400000">
        <a:off x="728791" y="4423481"/>
        <a:ext cx="8005940" cy="9287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BDCC-06F9-49FF-B2E2-ED920EA4BAF5}" type="datetimeFigureOut">
              <a:rPr lang="ru-RU" smtClean="0"/>
              <a:pPr/>
              <a:t>05.08.2026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01D-49B3-4156-868F-0F873F3EF9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BDCC-06F9-49FF-B2E2-ED920EA4BAF5}" type="datetimeFigureOut">
              <a:rPr lang="ru-RU" smtClean="0"/>
              <a:pPr/>
              <a:t>05.08.2026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01D-49B3-4156-868F-0F873F3EF9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BDCC-06F9-49FF-B2E2-ED920EA4BAF5}" type="datetimeFigureOut">
              <a:rPr lang="ru-RU" smtClean="0"/>
              <a:pPr/>
              <a:t>05.08.2026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01D-49B3-4156-868F-0F873F3EF9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BDCC-06F9-49FF-B2E2-ED920EA4BAF5}" type="datetimeFigureOut">
              <a:rPr lang="ru-RU" smtClean="0"/>
              <a:pPr/>
              <a:t>05.08.2026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01D-49B3-4156-868F-0F873F3EF9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BDCC-06F9-49FF-B2E2-ED920EA4BAF5}" type="datetimeFigureOut">
              <a:rPr lang="ru-RU" smtClean="0"/>
              <a:pPr/>
              <a:t>05.08.2026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01D-49B3-4156-868F-0F873F3EF9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BDCC-06F9-49FF-B2E2-ED920EA4BAF5}" type="datetimeFigureOut">
              <a:rPr lang="ru-RU" smtClean="0"/>
              <a:pPr/>
              <a:t>05.08.2026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01D-49B3-4156-868F-0F873F3EF9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BDCC-06F9-49FF-B2E2-ED920EA4BAF5}" type="datetimeFigureOut">
              <a:rPr lang="ru-RU" smtClean="0"/>
              <a:pPr/>
              <a:t>05.08.2026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01D-49B3-4156-868F-0F873F3EF9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BDCC-06F9-49FF-B2E2-ED920EA4BAF5}" type="datetimeFigureOut">
              <a:rPr lang="ru-RU" smtClean="0"/>
              <a:pPr/>
              <a:t>05.08.2026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01D-49B3-4156-868F-0F873F3EF9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BDCC-06F9-49FF-B2E2-ED920EA4BAF5}" type="datetimeFigureOut">
              <a:rPr lang="ru-RU" smtClean="0"/>
              <a:pPr/>
              <a:t>05.08.2026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01D-49B3-4156-868F-0F873F3EF9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BDCC-06F9-49FF-B2E2-ED920EA4BAF5}" type="datetimeFigureOut">
              <a:rPr lang="ru-RU" smtClean="0"/>
              <a:pPr/>
              <a:t>05.08.2026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01D-49B3-4156-868F-0F873F3EF9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5BDCC-06F9-49FF-B2E2-ED920EA4BAF5}" type="datetimeFigureOut">
              <a:rPr lang="ru-RU" smtClean="0"/>
              <a:pPr/>
              <a:t>05.08.2026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F4601D-49B3-4156-868F-0F873F3EF9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1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8/5/2026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57822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05B9C9-3CB7-4607-BE75-467D66EEFC9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36705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75BDCC-06F9-49FF-B2E2-ED920EA4BAF5}" type="datetimeFigureOut">
              <a:rPr lang="ru-RU" smtClean="0"/>
              <a:pPr/>
              <a:t>05.08.2026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4601D-49B3-4156-868F-0F873F3EF90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492896"/>
            <a:ext cx="5256584" cy="147002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Крестовые походы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260648"/>
            <a:ext cx="6400800" cy="48160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6 класс</a:t>
            </a:r>
            <a:endParaRPr lang="ru-RU" dirty="0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5220072" y="980728"/>
            <a:ext cx="3312368" cy="50250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3048000" cy="3438968"/>
          </a:xfrm>
          <a:custGeom>
            <a:avLst/>
            <a:gdLst/>
            <a:ahLst/>
            <a:cxnLst/>
            <a:rect l="l" t="t" r="r" b="b"/>
            <a:pathLst>
              <a:path w="2590800" h="2190750">
                <a:moveTo>
                  <a:pt x="2590799" y="2190749"/>
                </a:moveTo>
                <a:lnTo>
                  <a:pt x="0" y="2190749"/>
                </a:lnTo>
                <a:lnTo>
                  <a:pt x="0" y="0"/>
                </a:lnTo>
                <a:lnTo>
                  <a:pt x="2590799" y="0"/>
                </a:lnTo>
                <a:lnTo>
                  <a:pt x="2590799" y="2190749"/>
                </a:lnTo>
                <a:close/>
              </a:path>
            </a:pathLst>
          </a:custGeom>
          <a:solidFill>
            <a:srgbClr val="B048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36840" y="803903"/>
            <a:ext cx="2574365" cy="1771227"/>
          </a:xfrm>
          <a:prstGeom prst="rect">
            <a:avLst/>
          </a:prstGeom>
        </p:spPr>
        <p:txBody>
          <a:bodyPr vert="horz" wrap="square" lIns="0" tIns="16737" rIns="0" bIns="0" rtlCol="0">
            <a:spAutoFit/>
          </a:bodyPr>
          <a:lstStyle/>
          <a:p>
            <a:pPr marL="15900" marR="6695">
              <a:lnSpc>
                <a:spcPct val="100200"/>
              </a:lnSpc>
              <a:spcBef>
                <a:spcPts val="132"/>
              </a:spcBef>
            </a:pPr>
            <a:r>
              <a:rPr sz="3800" b="1" spc="-86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Призыв</a:t>
            </a:r>
            <a:r>
              <a:rPr sz="3800" b="1" spc="-217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sz="3800" b="1" spc="138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 </a:t>
            </a:r>
            <a:r>
              <a:rPr sz="3800" b="1" spc="-13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крестовому походу</a:t>
            </a:r>
            <a:endParaRPr sz="3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200972" y="464521"/>
            <a:ext cx="2855806" cy="2171336"/>
          </a:xfrm>
          <a:prstGeom prst="rect">
            <a:avLst/>
          </a:prstGeom>
        </p:spPr>
        <p:txBody>
          <a:bodyPr vert="horz" wrap="square" lIns="0" tIns="16737" rIns="0" bIns="0" rtlCol="0">
            <a:spAutoFit/>
          </a:bodyPr>
          <a:lstStyle/>
          <a:p>
            <a:pPr marL="16737" marR="6695" indent="-837" algn="ctr">
              <a:spcBef>
                <a:spcPts val="132"/>
              </a:spcBef>
            </a:pPr>
            <a:r>
              <a:rPr sz="2000" b="1" spc="-211" dirty="0">
                <a:solidFill>
                  <a:srgbClr val="002060"/>
                </a:solidFill>
                <a:latin typeface="Arial"/>
                <a:cs typeface="Arial"/>
              </a:rPr>
              <a:t>В</a:t>
            </a:r>
            <a:r>
              <a:rPr sz="2000" b="1" spc="-119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lang="ru-RU" sz="2000" b="1" spc="-119" dirty="0" smtClean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900" spc="-92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  <a:cs typeface="Arial Black"/>
              </a:rPr>
              <a:t>1095</a:t>
            </a:r>
            <a:r>
              <a:rPr sz="1900" spc="-204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/>
                <a:cs typeface="Arial Black"/>
              </a:rPr>
              <a:t> </a:t>
            </a:r>
            <a:r>
              <a:rPr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году</a:t>
            </a:r>
            <a:r>
              <a:rPr sz="2000" b="1" spc="-112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sz="2000" b="1" spc="-13" dirty="0">
                <a:solidFill>
                  <a:srgbClr val="002060"/>
                </a:solidFill>
                <a:latin typeface="Arial"/>
                <a:cs typeface="Arial"/>
              </a:rPr>
              <a:t>римский папа</a:t>
            </a:r>
            <a:r>
              <a:rPr sz="2000" b="1" spc="-10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13" dirty="0">
                <a:solidFill>
                  <a:srgbClr val="002060"/>
                </a:solidFill>
                <a:latin typeface="Arial"/>
                <a:cs typeface="Arial"/>
              </a:rPr>
              <a:t>Урбан</a:t>
            </a:r>
            <a:r>
              <a:rPr sz="2000" b="1" spc="-10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900" spc="-165" dirty="0">
                <a:solidFill>
                  <a:srgbClr val="002060"/>
                </a:solidFill>
                <a:latin typeface="Arial Black"/>
                <a:cs typeface="Arial Black"/>
              </a:rPr>
              <a:t>II</a:t>
            </a:r>
            <a:r>
              <a:rPr sz="1900" spc="-191" dirty="0">
                <a:solidFill>
                  <a:srgbClr val="002060"/>
                </a:solidFill>
                <a:latin typeface="Arial Black"/>
                <a:cs typeface="Arial Black"/>
              </a:rPr>
              <a:t> </a:t>
            </a:r>
            <a:r>
              <a:rPr sz="2000" b="1" spc="-13" dirty="0">
                <a:solidFill>
                  <a:srgbClr val="002060"/>
                </a:solidFill>
                <a:latin typeface="Arial"/>
                <a:cs typeface="Arial"/>
              </a:rPr>
              <a:t>произнес </a:t>
            </a:r>
            <a:r>
              <a:rPr sz="2000" b="1" spc="-59" dirty="0">
                <a:solidFill>
                  <a:srgbClr val="002060"/>
                </a:solidFill>
                <a:latin typeface="Arial"/>
                <a:cs typeface="Arial"/>
              </a:rPr>
              <a:t>речь</a:t>
            </a:r>
            <a:r>
              <a:rPr sz="2000" b="1" spc="-66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158" dirty="0">
                <a:solidFill>
                  <a:srgbClr val="002060"/>
                </a:solidFill>
                <a:latin typeface="Arial"/>
                <a:cs typeface="Arial"/>
              </a:rPr>
              <a:t>в</a:t>
            </a:r>
            <a:r>
              <a:rPr sz="2000" b="1" spc="-66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13" dirty="0">
                <a:solidFill>
                  <a:srgbClr val="002060"/>
                </a:solidFill>
                <a:latin typeface="Arial"/>
                <a:cs typeface="Arial"/>
              </a:rPr>
              <a:t>Клермоне</a:t>
            </a:r>
            <a:r>
              <a:rPr sz="1900" spc="-13" dirty="0">
                <a:solidFill>
                  <a:srgbClr val="002060"/>
                </a:solidFill>
                <a:latin typeface="Arial Black"/>
                <a:cs typeface="Arial Black"/>
              </a:rPr>
              <a:t>,</a:t>
            </a:r>
            <a:r>
              <a:rPr sz="1900" spc="-250" dirty="0">
                <a:solidFill>
                  <a:srgbClr val="002060"/>
                </a:solidFill>
                <a:latin typeface="Arial Black"/>
                <a:cs typeface="Arial Black"/>
              </a:rPr>
              <a:t> </a:t>
            </a:r>
            <a:r>
              <a:rPr sz="2000" b="1" spc="-66" dirty="0">
                <a:solidFill>
                  <a:srgbClr val="002060"/>
                </a:solidFill>
                <a:latin typeface="Arial"/>
                <a:cs typeface="Arial"/>
              </a:rPr>
              <a:t>в </a:t>
            </a:r>
            <a:r>
              <a:rPr sz="2000" b="1" spc="-26" dirty="0">
                <a:solidFill>
                  <a:srgbClr val="002060"/>
                </a:solidFill>
                <a:latin typeface="Arial"/>
                <a:cs typeface="Arial"/>
              </a:rPr>
              <a:t>которой</a:t>
            </a:r>
            <a:r>
              <a:rPr sz="2000" b="1" spc="-59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40" dirty="0">
                <a:solidFill>
                  <a:srgbClr val="002060"/>
                </a:solidFill>
                <a:latin typeface="Arial"/>
                <a:cs typeface="Arial"/>
              </a:rPr>
              <a:t>призвал</a:t>
            </a:r>
            <a:r>
              <a:rPr sz="2000" b="1" spc="-59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13" dirty="0">
                <a:solidFill>
                  <a:srgbClr val="002060"/>
                </a:solidFill>
                <a:latin typeface="Arial"/>
                <a:cs typeface="Arial"/>
              </a:rPr>
              <a:t>людей </a:t>
            </a:r>
            <a:r>
              <a:rPr sz="2000" b="1" spc="-53" dirty="0">
                <a:solidFill>
                  <a:srgbClr val="002060"/>
                </a:solidFill>
                <a:latin typeface="Arial"/>
                <a:cs typeface="Arial"/>
              </a:rPr>
              <a:t>освободить</a:t>
            </a:r>
            <a:r>
              <a:rPr sz="2000" b="1" spc="-66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13" dirty="0">
                <a:solidFill>
                  <a:srgbClr val="002060"/>
                </a:solidFill>
                <a:latin typeface="Arial"/>
                <a:cs typeface="Arial"/>
              </a:rPr>
              <a:t>Святую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землю</a:t>
            </a:r>
            <a:r>
              <a:rPr sz="2000" b="1" spc="-112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26" dirty="0">
                <a:solidFill>
                  <a:srgbClr val="002060"/>
                </a:solidFill>
                <a:latin typeface="Arial"/>
                <a:cs typeface="Arial"/>
              </a:rPr>
              <a:t>от</a:t>
            </a:r>
            <a:r>
              <a:rPr sz="2000" b="1" spc="-112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1900" spc="-13" dirty="0">
                <a:solidFill>
                  <a:srgbClr val="002060"/>
                </a:solidFill>
                <a:latin typeface="Arial Black"/>
                <a:cs typeface="Arial Black"/>
              </a:rPr>
              <a:t>«</a:t>
            </a:r>
            <a:r>
              <a:rPr sz="2000" b="1" spc="-13" dirty="0">
                <a:solidFill>
                  <a:srgbClr val="002060"/>
                </a:solidFill>
                <a:latin typeface="Arial"/>
                <a:cs typeface="Arial"/>
              </a:rPr>
              <a:t>неверных</a:t>
            </a:r>
            <a:r>
              <a:rPr sz="1900" spc="-13" dirty="0">
                <a:solidFill>
                  <a:srgbClr val="002060"/>
                </a:solidFill>
                <a:latin typeface="Arial Black"/>
                <a:cs typeface="Arial Black"/>
              </a:rPr>
              <a:t>».</a:t>
            </a:r>
            <a:endParaRPr sz="1900" dirty="0">
              <a:solidFill>
                <a:srgbClr val="002060"/>
              </a:solidFill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122" y="3717032"/>
            <a:ext cx="3323561" cy="1868282"/>
          </a:xfrm>
          <a:prstGeom prst="rect">
            <a:avLst/>
          </a:prstGeom>
        </p:spPr>
        <p:txBody>
          <a:bodyPr vert="horz" wrap="square" lIns="0" tIns="15064" rIns="0" bIns="0" rtlCol="0">
            <a:spAutoFit/>
          </a:bodyPr>
          <a:lstStyle/>
          <a:p>
            <a:pPr marL="15900" marR="6695" algn="ctr">
              <a:lnSpc>
                <a:spcPct val="100899"/>
              </a:lnSpc>
              <a:spcBef>
                <a:spcPts val="119"/>
              </a:spcBef>
            </a:pPr>
            <a:r>
              <a:rPr sz="2000" b="1" spc="-46" dirty="0" err="1">
                <a:solidFill>
                  <a:srgbClr val="002060"/>
                </a:solidFill>
                <a:latin typeface="Arial"/>
                <a:cs typeface="Arial"/>
              </a:rPr>
              <a:t>Он</a:t>
            </a:r>
            <a:r>
              <a:rPr sz="2000" b="1" spc="-92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указал</a:t>
            </a:r>
            <a:r>
              <a:rPr sz="2000" b="1" spc="-86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на</a:t>
            </a:r>
            <a:r>
              <a:rPr sz="2000" b="1" spc="-86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13" dirty="0">
                <a:solidFill>
                  <a:srgbClr val="002060"/>
                </a:solidFill>
                <a:latin typeface="Arial"/>
                <a:cs typeface="Arial"/>
              </a:rPr>
              <a:t>разорение </a:t>
            </a:r>
            <a:r>
              <a:rPr sz="2000" b="1" spc="-40" dirty="0">
                <a:solidFill>
                  <a:srgbClr val="002060"/>
                </a:solidFill>
                <a:latin typeface="Arial"/>
                <a:cs typeface="Arial"/>
              </a:rPr>
              <a:t>Гроба</a:t>
            </a:r>
            <a:r>
              <a:rPr sz="2000" b="1" spc="-59" dirty="0">
                <a:solidFill>
                  <a:srgbClr val="002060"/>
                </a:solidFill>
                <a:latin typeface="Arial"/>
                <a:cs typeface="Arial"/>
              </a:rPr>
              <a:t> Господня </a:t>
            </a:r>
            <a:r>
              <a:rPr sz="2000" b="1" spc="-66" dirty="0">
                <a:solidFill>
                  <a:srgbClr val="002060"/>
                </a:solidFill>
                <a:latin typeface="Arial"/>
                <a:cs typeface="Arial"/>
              </a:rPr>
              <a:t>и </a:t>
            </a:r>
            <a:r>
              <a:rPr sz="2000" b="1" spc="-13" dirty="0">
                <a:solidFill>
                  <a:srgbClr val="002060"/>
                </a:solidFill>
                <a:latin typeface="Arial"/>
                <a:cs typeface="Arial"/>
              </a:rPr>
              <a:t>преследования </a:t>
            </a:r>
            <a:r>
              <a:rPr sz="2000" b="1" spc="-33" dirty="0">
                <a:solidFill>
                  <a:srgbClr val="002060"/>
                </a:solidFill>
                <a:latin typeface="Arial"/>
                <a:cs typeface="Arial"/>
              </a:rPr>
              <a:t>верующих</a:t>
            </a:r>
            <a:r>
              <a:rPr sz="2000" spc="-33" dirty="0">
                <a:solidFill>
                  <a:srgbClr val="002060"/>
                </a:solidFill>
                <a:latin typeface="Arial Black"/>
                <a:cs typeface="Arial Black"/>
              </a:rPr>
              <a:t>,</a:t>
            </a:r>
            <a:r>
              <a:rPr sz="2000" spc="-237" dirty="0">
                <a:solidFill>
                  <a:srgbClr val="002060"/>
                </a:solidFill>
                <a:latin typeface="Arial Black"/>
                <a:cs typeface="Arial Black"/>
              </a:rPr>
              <a:t> </a:t>
            </a:r>
            <a:r>
              <a:rPr sz="2000" b="1" spc="-13" dirty="0">
                <a:solidFill>
                  <a:srgbClr val="002060"/>
                </a:solidFill>
                <a:latin typeface="Arial"/>
                <a:cs typeface="Arial"/>
              </a:rPr>
              <a:t>что</a:t>
            </a:r>
            <a:r>
              <a:rPr sz="2000" b="1" spc="-59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13" dirty="0">
                <a:solidFill>
                  <a:srgbClr val="002060"/>
                </a:solidFill>
                <a:latin typeface="Arial"/>
                <a:cs typeface="Arial"/>
              </a:rPr>
              <a:t>вызвало </a:t>
            </a:r>
            <a:r>
              <a:rPr sz="2000" b="1" spc="-26" dirty="0">
                <a:solidFill>
                  <a:srgbClr val="002060"/>
                </a:solidFill>
                <a:latin typeface="Arial"/>
                <a:cs typeface="Arial"/>
              </a:rPr>
              <a:t>бурное</a:t>
            </a:r>
            <a:r>
              <a:rPr sz="2000" b="1" spc="-46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13" dirty="0">
                <a:solidFill>
                  <a:srgbClr val="002060"/>
                </a:solidFill>
                <a:latin typeface="Arial"/>
                <a:cs typeface="Arial"/>
              </a:rPr>
              <a:t>воодушевление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среди</a:t>
            </a:r>
            <a:r>
              <a:rPr sz="2000" b="1" spc="-86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13" dirty="0">
                <a:solidFill>
                  <a:srgbClr val="002060"/>
                </a:solidFill>
                <a:latin typeface="Arial"/>
                <a:cs typeface="Arial"/>
              </a:rPr>
              <a:t>присутствующих</a:t>
            </a:r>
            <a:r>
              <a:rPr sz="2000" spc="-13" dirty="0">
                <a:solidFill>
                  <a:srgbClr val="002060"/>
                </a:solidFill>
                <a:latin typeface="Arial Black"/>
                <a:cs typeface="Arial Black"/>
              </a:rPr>
              <a:t>.</a:t>
            </a:r>
            <a:endParaRPr sz="2000" dirty="0">
              <a:solidFill>
                <a:srgbClr val="002060"/>
              </a:solidFill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258022" y="4632900"/>
            <a:ext cx="2741706" cy="1863560"/>
          </a:xfrm>
          <a:prstGeom prst="rect">
            <a:avLst/>
          </a:prstGeom>
        </p:spPr>
        <p:txBody>
          <a:bodyPr vert="horz" wrap="square" lIns="0" tIns="16737" rIns="0" bIns="0" rtlCol="0">
            <a:spAutoFit/>
          </a:bodyPr>
          <a:lstStyle/>
          <a:p>
            <a:pPr marL="16737" marR="6695" algn="ctr">
              <a:spcBef>
                <a:spcPts val="132"/>
              </a:spcBef>
            </a:pPr>
            <a:r>
              <a:rPr sz="2000" b="1" dirty="0" err="1">
                <a:solidFill>
                  <a:srgbClr val="002060"/>
                </a:solidFill>
                <a:latin typeface="Arial"/>
                <a:cs typeface="Arial"/>
              </a:rPr>
              <a:t>Многие</a:t>
            </a:r>
            <a:r>
              <a:rPr sz="2000" b="1" spc="-79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из</a:t>
            </a:r>
            <a:r>
              <a:rPr sz="2000" b="1" spc="-79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13" dirty="0">
                <a:solidFill>
                  <a:srgbClr val="002060"/>
                </a:solidFill>
                <a:latin typeface="Arial"/>
                <a:cs typeface="Arial"/>
              </a:rPr>
              <a:t>них</a:t>
            </a:r>
            <a:r>
              <a:rPr sz="2000" b="1" spc="-79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13" dirty="0">
                <a:solidFill>
                  <a:srgbClr val="002060"/>
                </a:solidFill>
                <a:latin typeface="Arial"/>
                <a:cs typeface="Arial"/>
              </a:rPr>
              <a:t>решили </a:t>
            </a:r>
            <a:r>
              <a:rPr sz="2000" b="1" spc="-53" dirty="0">
                <a:solidFill>
                  <a:srgbClr val="002060"/>
                </a:solidFill>
                <a:latin typeface="Arial"/>
                <a:cs typeface="Arial"/>
              </a:rPr>
              <a:t>участвовать</a:t>
            </a:r>
            <a:r>
              <a:rPr sz="2000" b="1" spc="-92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158" dirty="0">
                <a:solidFill>
                  <a:srgbClr val="002060"/>
                </a:solidFill>
                <a:latin typeface="Arial"/>
                <a:cs typeface="Arial"/>
              </a:rPr>
              <a:t>в</a:t>
            </a:r>
            <a:r>
              <a:rPr sz="2000" b="1" spc="-86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33" dirty="0">
                <a:solidFill>
                  <a:srgbClr val="002060"/>
                </a:solidFill>
                <a:latin typeface="Arial"/>
                <a:cs typeface="Arial"/>
              </a:rPr>
              <a:t>походе</a:t>
            </a:r>
            <a:r>
              <a:rPr sz="2000" b="1" spc="-86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66" dirty="0">
                <a:solidFill>
                  <a:srgbClr val="002060"/>
                </a:solidFill>
                <a:latin typeface="Arial"/>
                <a:cs typeface="Arial"/>
              </a:rPr>
              <a:t>и </a:t>
            </a:r>
            <a:r>
              <a:rPr sz="2000" b="1" spc="-26" dirty="0">
                <a:solidFill>
                  <a:srgbClr val="002060"/>
                </a:solidFill>
                <a:latin typeface="Arial"/>
                <a:cs typeface="Arial"/>
              </a:rPr>
              <a:t>нашили</a:t>
            </a:r>
            <a:r>
              <a:rPr sz="2000" b="1" spc="-10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13" dirty="0">
                <a:solidFill>
                  <a:srgbClr val="002060"/>
                </a:solidFill>
                <a:latin typeface="Arial"/>
                <a:cs typeface="Arial"/>
              </a:rPr>
              <a:t>кресты</a:t>
            </a:r>
            <a:r>
              <a:rPr sz="2000" b="1" spc="-99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2060"/>
                </a:solidFill>
                <a:latin typeface="Arial"/>
                <a:cs typeface="Arial"/>
              </a:rPr>
              <a:t>на</a:t>
            </a:r>
            <a:r>
              <a:rPr sz="2000" b="1" spc="-99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26" dirty="0">
                <a:solidFill>
                  <a:srgbClr val="002060"/>
                </a:solidFill>
                <a:latin typeface="Arial"/>
                <a:cs typeface="Arial"/>
              </a:rPr>
              <a:t>свою </a:t>
            </a:r>
            <a:r>
              <a:rPr sz="2000" b="1" spc="-13" dirty="0">
                <a:solidFill>
                  <a:srgbClr val="002060"/>
                </a:solidFill>
                <a:latin typeface="Arial"/>
                <a:cs typeface="Arial"/>
              </a:rPr>
              <a:t>одежду</a:t>
            </a:r>
            <a:r>
              <a:rPr sz="1900" spc="-13" dirty="0">
                <a:solidFill>
                  <a:srgbClr val="002060"/>
                </a:solidFill>
                <a:latin typeface="Arial Black"/>
                <a:cs typeface="Arial Black"/>
              </a:rPr>
              <a:t>,</a:t>
            </a:r>
            <a:r>
              <a:rPr sz="1900" spc="-257" dirty="0">
                <a:solidFill>
                  <a:srgbClr val="002060"/>
                </a:solidFill>
                <a:latin typeface="Arial Black"/>
                <a:cs typeface="Arial Black"/>
              </a:rPr>
              <a:t> </a:t>
            </a:r>
            <a:r>
              <a:rPr sz="2000" b="1" spc="-13" dirty="0">
                <a:solidFill>
                  <a:srgbClr val="002060"/>
                </a:solidFill>
                <a:latin typeface="Arial"/>
                <a:cs typeface="Arial"/>
              </a:rPr>
              <a:t>показывая </a:t>
            </a:r>
            <a:r>
              <a:rPr sz="2000" b="1" spc="-66" dirty="0">
                <a:solidFill>
                  <a:srgbClr val="002060"/>
                </a:solidFill>
                <a:latin typeface="Arial"/>
                <a:cs typeface="Arial"/>
              </a:rPr>
              <a:t>свою</a:t>
            </a:r>
            <a:r>
              <a:rPr sz="2000" b="1" spc="-105" dirty="0">
                <a:solidFill>
                  <a:srgbClr val="002060"/>
                </a:solidFill>
                <a:latin typeface="Arial"/>
                <a:cs typeface="Arial"/>
              </a:rPr>
              <a:t> </a:t>
            </a:r>
            <a:r>
              <a:rPr sz="2000" b="1" spc="-13" dirty="0">
                <a:solidFill>
                  <a:srgbClr val="002060"/>
                </a:solidFill>
                <a:latin typeface="Arial"/>
                <a:cs typeface="Arial"/>
              </a:rPr>
              <a:t>готовность</a:t>
            </a:r>
            <a:r>
              <a:rPr sz="1900" spc="-13" dirty="0">
                <a:solidFill>
                  <a:srgbClr val="002060"/>
                </a:solidFill>
                <a:latin typeface="Arial Black"/>
                <a:cs typeface="Arial Black"/>
              </a:rPr>
              <a:t>.</a:t>
            </a:r>
            <a:endParaRPr sz="1900" dirty="0">
              <a:solidFill>
                <a:srgbClr val="002060"/>
              </a:solidFill>
              <a:latin typeface="Arial Black"/>
              <a:cs typeface="Arial Black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99728" y="1141920"/>
            <a:ext cx="3087222" cy="4594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437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14312" y="142875"/>
            <a:ext cx="8643967" cy="621830"/>
          </a:xfr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i="1" dirty="0" smtClean="0">
                <a:solidFill>
                  <a:schemeClr val="tx1"/>
                </a:solidFill>
                <a:latin typeface="Georgia" panose="02040502050405020303" pitchFamily="18" charset="0"/>
              </a:rPr>
              <a:t>1. В Палестину!</a:t>
            </a:r>
            <a:br>
              <a:rPr lang="ru-RU" sz="3200" b="1" i="1" dirty="0" smtClean="0">
                <a:solidFill>
                  <a:schemeClr val="tx1"/>
                </a:solidFill>
                <a:latin typeface="Georgia" panose="02040502050405020303" pitchFamily="18" charset="0"/>
              </a:rPr>
            </a:br>
            <a:endParaRPr lang="ru-RU" sz="300" b="1" i="1" dirty="0">
              <a:solidFill>
                <a:schemeClr val="tx1"/>
              </a:solidFill>
              <a:latin typeface="Georgia" panose="02040502050405020303" pitchFamily="18" charset="0"/>
            </a:endParaRPr>
          </a:p>
        </p:txBody>
      </p:sp>
      <p:sp>
        <p:nvSpPr>
          <p:cNvPr id="14339" name="Содержимое 9"/>
          <p:cNvSpPr>
            <a:spLocks noGrp="1"/>
          </p:cNvSpPr>
          <p:nvPr>
            <p:ph sz="quarter" idx="1"/>
          </p:nvPr>
        </p:nvSpPr>
        <p:spPr>
          <a:xfrm>
            <a:off x="214312" y="813820"/>
            <a:ext cx="6123716" cy="5927547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alt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Крестовые </a:t>
            </a:r>
            <a: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походы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военные походы западных феодалов на Восток, с целью освобождения Иерусалима и распространения христианства.</a:t>
            </a:r>
            <a:endParaRPr lang="ru-RU" altLang="ru-RU" b="1" dirty="0" smtClean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Крестоносцы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– участники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походов.</a:t>
            </a:r>
          </a:p>
          <a:p>
            <a:pPr>
              <a:spcBef>
                <a:spcPts val="0"/>
              </a:spcBef>
            </a:pPr>
            <a: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1096– 1272 гг. </a:t>
            </a:r>
            <a:r>
              <a:rPr lang="ru-RU" altLang="ru-RU" b="1" dirty="0">
                <a:latin typeface="Arial" panose="020B0604020202020204" pitchFamily="34" charset="0"/>
                <a:cs typeface="Arial" panose="020B0604020202020204" pitchFamily="34" charset="0"/>
              </a:rPr>
              <a:t>– эпоха </a:t>
            </a:r>
            <a:r>
              <a:rPr lang="ru-RU" altLang="ru-RU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Крестовых походов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C:\Users\User12\Desktop\UrbanII_pag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376" y="1062305"/>
            <a:ext cx="2602317" cy="495898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6263680" y="5955550"/>
            <a:ext cx="2880320" cy="785818"/>
          </a:xfrm>
          <a:prstGeom prst="roundRect">
            <a:avLst/>
          </a:prstGeom>
          <a:solidFill>
            <a:srgbClr val="FFFFCC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latin typeface="Georgia" panose="02040502050405020303" pitchFamily="18" charset="0"/>
              </a:rPr>
              <a:t>Папа Урбан </a:t>
            </a:r>
            <a:r>
              <a:rPr lang="en-US" sz="1400" b="1" dirty="0" smtClean="0">
                <a:latin typeface="Georgia" panose="02040502050405020303" pitchFamily="18" charset="0"/>
              </a:rPr>
              <a:t>II</a:t>
            </a:r>
            <a:r>
              <a:rPr lang="ru-RU" sz="1400" b="1" dirty="0" smtClean="0">
                <a:latin typeface="Georgia" panose="02040502050405020303" pitchFamily="18" charset="0"/>
              </a:rPr>
              <a:t> (?– 1099 гг.)</a:t>
            </a:r>
            <a:endParaRPr lang="ru-RU" sz="1400" b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141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9208" y="17457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Причины Крестовых походов</a:t>
            </a:r>
            <a:endParaRPr lang="ru-RU" sz="4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1124744"/>
            <a:ext cx="864096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ru-RU" sz="3600" b="1" dirty="0" smtClean="0"/>
              <a:t>Рост населения Европы.</a:t>
            </a:r>
          </a:p>
          <a:p>
            <a:pPr>
              <a:buFont typeface="Wingdings" pitchFamily="2" charset="2"/>
              <a:buChar char="q"/>
            </a:pPr>
            <a:r>
              <a:rPr lang="ru-RU" sz="3600" b="1" dirty="0" smtClean="0"/>
              <a:t>Короли желали получить новые земли и новых подданных.</a:t>
            </a:r>
          </a:p>
          <a:p>
            <a:pPr>
              <a:buFont typeface="Wingdings" pitchFamily="2" charset="2"/>
              <a:buChar char="q"/>
            </a:pPr>
            <a:r>
              <a:rPr lang="ru-RU" sz="3600" b="1" dirty="0" smtClean="0"/>
              <a:t>Желание католической Церкви распространить свое влияние на востоке и юго-востоке.</a:t>
            </a:r>
          </a:p>
          <a:p>
            <a:pPr>
              <a:buFont typeface="Wingdings" pitchFamily="2" charset="2"/>
              <a:buChar char="q"/>
            </a:pPr>
            <a:r>
              <a:rPr lang="ru-RU" sz="3600" b="1" dirty="0" smtClean="0"/>
              <a:t>Трудности наследования земель для младших сыновей феодалов.</a:t>
            </a:r>
          </a:p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Повод: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268761"/>
            <a:ext cx="8446393" cy="4885978"/>
          </a:xfrm>
        </p:spPr>
        <p:txBody>
          <a:bodyPr/>
          <a:lstStyle/>
          <a:p>
            <a:pPr algn="just" eaLnBrk="1" hangingPunct="1"/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В </a:t>
            </a:r>
            <a:r>
              <a:rPr lang="ru-RU" alt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1071 году 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Иерусалим был захвачен турками-сельджуками и был прекращен доступ к Святым местам.</a:t>
            </a:r>
          </a:p>
          <a:p>
            <a:pPr algn="just" eaLnBrk="1" hangingPunct="1"/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Обращение Византийского императора Алексея </a:t>
            </a:r>
            <a:r>
              <a:rPr lang="en-US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Комнина</a:t>
            </a: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 к папе с просьбой о помощи.</a:t>
            </a:r>
          </a:p>
        </p:txBody>
      </p:sp>
    </p:spTree>
    <p:extLst>
      <p:ext uri="{BB962C8B-B14F-4D97-AF65-F5344CB8AC3E}">
        <p14:creationId xmlns:p14="http://schemas.microsoft.com/office/powerpoint/2010/main" val="64005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5" descr="11__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1628775"/>
            <a:ext cx="8569325" cy="481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Rectangle 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3600" smtClean="0"/>
              <a:t>Турки-сельджуки захватили Иерусалим и весь Ближний Восток</a:t>
            </a:r>
          </a:p>
        </p:txBody>
      </p:sp>
    </p:spTree>
    <p:extLst>
      <p:ext uri="{BB962C8B-B14F-4D97-AF65-F5344CB8AC3E}">
        <p14:creationId xmlns:p14="http://schemas.microsoft.com/office/powerpoint/2010/main" val="4266355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Даты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528" y="1628800"/>
            <a:ext cx="8640960" cy="4497363"/>
          </a:xfrm>
        </p:spPr>
        <p:txBody>
          <a:bodyPr/>
          <a:lstStyle/>
          <a:p>
            <a:pPr eaLnBrk="1" hangingPunct="1"/>
            <a:r>
              <a:rPr lang="ru-RU" alt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1096-1291 </a:t>
            </a:r>
            <a:r>
              <a:rPr lang="ru-RU" alt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 Крестовые походы</a:t>
            </a:r>
          </a:p>
          <a:p>
            <a:pPr eaLnBrk="1" hangingPunct="1"/>
            <a:r>
              <a:rPr lang="ru-RU" alt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1099</a:t>
            </a:r>
            <a:r>
              <a:rPr lang="ru-RU" alt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Взятие Иерусалима</a:t>
            </a:r>
          </a:p>
          <a:p>
            <a:pPr eaLnBrk="1" hangingPunct="1"/>
            <a:r>
              <a:rPr lang="ru-RU" alt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1204 </a:t>
            </a:r>
            <a:r>
              <a:rPr lang="ru-RU" alt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 Четвёртый поход. Взятие Константинополя.</a:t>
            </a:r>
          </a:p>
          <a:p>
            <a:pPr eaLnBrk="1" hangingPunct="1"/>
            <a:endParaRPr lang="ru-RU" altLang="ru-RU" sz="3600" b="1" dirty="0" smtClean="0"/>
          </a:p>
        </p:txBody>
      </p:sp>
    </p:spTree>
    <p:extLst>
      <p:ext uri="{BB962C8B-B14F-4D97-AF65-F5344CB8AC3E}">
        <p14:creationId xmlns:p14="http://schemas.microsoft.com/office/powerpoint/2010/main" val="3117524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4000" b="1" smtClean="0"/>
              <a:t>Всего было совершено 8 походов: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/>
            <a:r>
              <a:rPr lang="ru-RU" altLang="ru-RU" sz="3600" smtClean="0"/>
              <a:t>Первый – 1096-1099 гг.    </a:t>
            </a:r>
          </a:p>
          <a:p>
            <a:pPr eaLnBrk="1" hangingPunct="1"/>
            <a:r>
              <a:rPr lang="ru-RU" altLang="ru-RU" sz="3600" smtClean="0"/>
              <a:t>Третий – 1189-1192 гг.</a:t>
            </a:r>
          </a:p>
          <a:p>
            <a:pPr eaLnBrk="1" hangingPunct="1"/>
            <a:r>
              <a:rPr lang="ru-RU" altLang="ru-RU" sz="3600" smtClean="0"/>
              <a:t>Четвертый – 1202-1204 гг. </a:t>
            </a:r>
          </a:p>
          <a:p>
            <a:pPr eaLnBrk="1" hangingPunct="1"/>
            <a:r>
              <a:rPr lang="ru-RU" altLang="ru-RU" sz="3600" smtClean="0"/>
              <a:t>Поход детей – 1212 г.</a:t>
            </a:r>
          </a:p>
          <a:p>
            <a:pPr eaLnBrk="1" hangingPunct="1"/>
            <a:r>
              <a:rPr lang="ru-RU" altLang="ru-RU" sz="3600" smtClean="0"/>
              <a:t>Восьмой – 1270 год.</a:t>
            </a:r>
          </a:p>
        </p:txBody>
      </p:sp>
    </p:spTree>
    <p:extLst>
      <p:ext uri="{BB962C8B-B14F-4D97-AF65-F5344CB8AC3E}">
        <p14:creationId xmlns:p14="http://schemas.microsoft.com/office/powerpoint/2010/main" val="692279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923928" cy="2924944"/>
          </a:xfrm>
          <a:custGeom>
            <a:avLst/>
            <a:gdLst/>
            <a:ahLst/>
            <a:cxnLst/>
            <a:rect l="l" t="t" r="r" b="b"/>
            <a:pathLst>
              <a:path w="3886200" h="2190750">
                <a:moveTo>
                  <a:pt x="3886199" y="2190749"/>
                </a:moveTo>
                <a:lnTo>
                  <a:pt x="0" y="2190749"/>
                </a:lnTo>
                <a:lnTo>
                  <a:pt x="0" y="0"/>
                </a:lnTo>
                <a:lnTo>
                  <a:pt x="3886199" y="0"/>
                </a:lnTo>
                <a:lnTo>
                  <a:pt x="3886199" y="2190749"/>
                </a:lnTo>
                <a:close/>
              </a:path>
            </a:pathLst>
          </a:custGeom>
          <a:solidFill>
            <a:srgbClr val="B0480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273785" y="731520"/>
            <a:ext cx="3146087" cy="1098242"/>
          </a:xfrm>
          <a:prstGeom prst="rect">
            <a:avLst/>
          </a:prstGeom>
        </p:spPr>
        <p:txBody>
          <a:bodyPr vert="horz" wrap="square" lIns="0" tIns="4184" rIns="0" bIns="0" rtlCol="0">
            <a:spAutoFit/>
          </a:bodyPr>
          <a:lstStyle/>
          <a:p>
            <a:pPr marL="16737" marR="6695" indent="1108848" algn="ctr">
              <a:lnSpc>
                <a:spcPct val="102299"/>
              </a:lnSpc>
              <a:spcBef>
                <a:spcPts val="33"/>
              </a:spcBef>
            </a:pPr>
            <a:r>
              <a:rPr sz="3600" b="1" spc="-13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  <a:cs typeface="Arial"/>
              </a:rPr>
              <a:t>Состав крестоносцев</a:t>
            </a:r>
            <a:endParaRPr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067943" y="292424"/>
            <a:ext cx="4877263" cy="1270094"/>
          </a:xfrm>
          <a:prstGeom prst="rect">
            <a:avLst/>
          </a:prstGeom>
        </p:spPr>
        <p:txBody>
          <a:bodyPr vert="horz" wrap="square" lIns="0" tIns="14227" rIns="0" bIns="0" rtlCol="0">
            <a:spAutoFit/>
          </a:bodyPr>
          <a:lstStyle/>
          <a:p>
            <a:pPr marL="16737" marR="6695" algn="just">
              <a:lnSpc>
                <a:spcPct val="102299"/>
              </a:lnSpc>
              <a:spcBef>
                <a:spcPts val="112"/>
              </a:spcBef>
            </a:pP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Среди</a:t>
            </a:r>
            <a:r>
              <a:rPr sz="2000" b="1" spc="-2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тех,</a:t>
            </a:r>
            <a:r>
              <a:rPr sz="2000" b="1" spc="-11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кто</a:t>
            </a:r>
            <a:r>
              <a:rPr sz="20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6" dirty="0">
                <a:latin typeface="Arial" panose="020B0604020202020204" pitchFamily="34" charset="0"/>
                <a:cs typeface="Arial" panose="020B0604020202020204" pitchFamily="34" charset="0"/>
              </a:rPr>
              <a:t>отправился </a:t>
            </a:r>
            <a:r>
              <a:rPr sz="2000" b="1" spc="-105" dirty="0">
                <a:latin typeface="Arial" panose="020B0604020202020204" pitchFamily="34" charset="0"/>
                <a:cs typeface="Arial" panose="020B0604020202020204" pitchFamily="34" charset="0"/>
              </a:rPr>
              <a:t>в</a:t>
            </a:r>
            <a:r>
              <a:rPr sz="2000" b="1" spc="-26" dirty="0">
                <a:latin typeface="Arial" panose="020B0604020202020204" pitchFamily="34" charset="0"/>
                <a:cs typeface="Arial" panose="020B0604020202020204" pitchFamily="34" charset="0"/>
              </a:rPr>
              <a:t> крестовый</a:t>
            </a:r>
            <a:r>
              <a:rPr sz="2000" b="1" spc="-2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3" dirty="0">
                <a:latin typeface="Arial" panose="020B0604020202020204" pitchFamily="34" charset="0"/>
                <a:cs typeface="Arial" panose="020B0604020202020204" pitchFamily="34" charset="0"/>
              </a:rPr>
              <a:t>поход, </a:t>
            </a:r>
            <a:r>
              <a:rPr sz="2000" b="1" spc="-53" dirty="0">
                <a:latin typeface="Arial" panose="020B0604020202020204" pitchFamily="34" charset="0"/>
                <a:cs typeface="Arial" panose="020B0604020202020204" pitchFamily="34" charset="0"/>
              </a:rPr>
              <a:t>были</a:t>
            </a:r>
            <a:r>
              <a:rPr sz="2000" b="1" spc="-4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  <a:r>
              <a:rPr sz="2000" b="1" spc="-53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33" dirty="0">
                <a:latin typeface="Arial" panose="020B0604020202020204" pitchFamily="34" charset="0"/>
                <a:cs typeface="Arial" panose="020B0604020202020204" pitchFamily="34" charset="0"/>
              </a:rPr>
              <a:t>только</a:t>
            </a:r>
            <a:r>
              <a:rPr sz="2000" b="1" spc="-4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3" dirty="0">
                <a:latin typeface="Arial" panose="020B0604020202020204" pitchFamily="34" charset="0"/>
                <a:cs typeface="Arial" panose="020B0604020202020204" pitchFamily="34" charset="0"/>
              </a:rPr>
              <a:t>знатные</a:t>
            </a:r>
            <a:r>
              <a:rPr sz="2000" b="1" spc="-46" dirty="0">
                <a:latin typeface="Arial" panose="020B0604020202020204" pitchFamily="34" charset="0"/>
                <a:cs typeface="Arial" panose="020B0604020202020204" pitchFamily="34" charset="0"/>
              </a:rPr>
              <a:t> феодалы,</a:t>
            </a:r>
            <a:r>
              <a:rPr sz="2000" b="1" spc="-12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3" dirty="0">
                <a:latin typeface="Arial" panose="020B0604020202020204" pitchFamily="34" charset="0"/>
                <a:cs typeface="Arial" panose="020B0604020202020204" pitchFamily="34" charset="0"/>
              </a:rPr>
              <a:t>но</a:t>
            </a:r>
            <a:r>
              <a:rPr sz="2000" b="1" spc="-46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66" dirty="0">
                <a:latin typeface="Arial" panose="020B0604020202020204" pitchFamily="34" charset="0"/>
                <a:cs typeface="Arial" panose="020B0604020202020204" pitchFamily="34" charset="0"/>
              </a:rPr>
              <a:t>и </a:t>
            </a:r>
            <a:r>
              <a:rPr sz="2000" b="1" spc="-13" dirty="0">
                <a:latin typeface="Arial" panose="020B0604020202020204" pitchFamily="34" charset="0"/>
                <a:cs typeface="Arial" panose="020B0604020202020204" pitchFamily="34" charset="0"/>
              </a:rPr>
              <a:t>безземельные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13" dirty="0">
                <a:latin typeface="Arial" panose="020B0604020202020204" pitchFamily="34" charset="0"/>
                <a:cs typeface="Arial" panose="020B0604020202020204" pitchFamily="34" charset="0"/>
              </a:rPr>
              <a:t>рыцари,</a:t>
            </a:r>
            <a:r>
              <a:rPr sz="2000" b="1" spc="-92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sz="2000" b="1" spc="7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также </a:t>
            </a:r>
            <a:r>
              <a:rPr sz="2000" b="1" spc="-26" dirty="0">
                <a:latin typeface="Arial" panose="020B0604020202020204" pitchFamily="34" charset="0"/>
                <a:cs typeface="Arial" panose="020B0604020202020204" pitchFamily="34" charset="0"/>
              </a:rPr>
              <a:t>простые</a:t>
            </a:r>
            <a:r>
              <a:rPr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000" b="1" spc="-26" dirty="0">
                <a:latin typeface="Arial" panose="020B0604020202020204" pitchFamily="34" charset="0"/>
                <a:cs typeface="Arial" panose="020B0604020202020204" pitchFamily="34" charset="0"/>
              </a:rPr>
              <a:t>люди.</a:t>
            </a:r>
            <a:endParaRPr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95934" y="1590169"/>
            <a:ext cx="5021279" cy="1897958"/>
          </a:xfrm>
          <a:prstGeom prst="rect">
            <a:avLst/>
          </a:prstGeom>
        </p:spPr>
        <p:txBody>
          <a:bodyPr vert="horz" wrap="square" lIns="0" tIns="14227" rIns="0" bIns="0" rtlCol="0">
            <a:spAutoFit/>
          </a:bodyPr>
          <a:lstStyle/>
          <a:p>
            <a:pPr marL="51886" marR="41843" indent="-837" algn="just">
              <a:lnSpc>
                <a:spcPct val="102299"/>
              </a:lnSpc>
              <a:spcBef>
                <a:spcPts val="112"/>
              </a:spcBef>
            </a:pPr>
            <a:r>
              <a:rPr sz="2000" b="1" spc="-26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Одни стремились к славе и богатству, другие надеялись получить новые земли, а третьи искали свободу.</a:t>
            </a:r>
          </a:p>
          <a:p>
            <a:pPr marL="16737" marR="6695" algn="just">
              <a:lnSpc>
                <a:spcPct val="102299"/>
              </a:lnSpc>
            </a:pPr>
            <a:r>
              <a:rPr sz="2000" b="1" spc="-26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Однако, несмотря на разные мотивы, всех объединяло общее желание спасти Святую землю.</a:t>
            </a: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3656463"/>
            <a:ext cx="9143999" cy="3199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060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14312" y="142875"/>
            <a:ext cx="8643967" cy="621830"/>
          </a:xfr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Первый крестовый поход </a:t>
            </a:r>
            <a:r>
              <a:rPr lang="ru-RU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1096- 1099 </a:t>
            </a:r>
            <a:r>
              <a:rPr lang="ru-RU" sz="28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гг.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7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39" name="Содержимое 9"/>
          <p:cNvSpPr>
            <a:spLocks noGrp="1"/>
          </p:cNvSpPr>
          <p:nvPr>
            <p:ph sz="quarter" idx="1"/>
          </p:nvPr>
        </p:nvSpPr>
        <p:spPr>
          <a:xfrm>
            <a:off x="179512" y="916724"/>
            <a:ext cx="4680519" cy="5812087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1096- 1099 гг. </a:t>
            </a: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altLang="ru-RU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первый крестовый поход.</a:t>
            </a:r>
            <a:endParaRPr lang="ru-RU" altLang="ru-RU" sz="2800" b="1" u="sng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Весной 1096 г. </a:t>
            </a: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altLang="ru-RU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начался </a:t>
            </a:r>
            <a:r>
              <a:rPr lang="ru-RU" alt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поход бедноты.</a:t>
            </a:r>
            <a:endParaRPr lang="ru-RU" altLang="ru-RU" sz="28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ru-RU" altLang="ru-RU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Охарактеризуйте поход:</a:t>
            </a:r>
          </a:p>
          <a:p>
            <a:pPr>
              <a:spcBef>
                <a:spcPts val="0"/>
              </a:spcBef>
            </a:pP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численность участников?</a:t>
            </a:r>
          </a:p>
          <a:p>
            <a:pPr>
              <a:spcBef>
                <a:spcPts val="0"/>
              </a:spcBef>
            </a:pPr>
            <a:r>
              <a:rPr lang="ru-RU" altLang="ru-RU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- как были подготовлены?</a:t>
            </a:r>
          </a:p>
          <a:p>
            <a:pPr>
              <a:spcBef>
                <a:spcPts val="0"/>
              </a:spcBef>
            </a:pPr>
            <a:r>
              <a:rPr lang="ru-RU" altLang="ru-RU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- результаты похода?</a:t>
            </a:r>
          </a:p>
        </p:txBody>
      </p:sp>
      <p:pic>
        <p:nvPicPr>
          <p:cNvPr id="1027" name="Picture 3" descr="C:\Users\User12\Desktop\831689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1" y="3236709"/>
            <a:ext cx="4142605" cy="31525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Скругленный прямоугольник 33"/>
          <p:cNvSpPr/>
          <p:nvPr/>
        </p:nvSpPr>
        <p:spPr>
          <a:xfrm>
            <a:off x="5147729" y="916724"/>
            <a:ext cx="3312368" cy="720080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Первый крестовый поход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4706642" y="2276872"/>
            <a:ext cx="2088232" cy="72008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Поход бедноты</a:t>
            </a:r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6873011" y="2276872"/>
            <a:ext cx="2088232" cy="72008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latin typeface="Arial" panose="020B0604020202020204" pitchFamily="34" charset="0"/>
                <a:cs typeface="Arial" panose="020B0604020202020204" pitchFamily="34" charset="0"/>
              </a:rPr>
              <a:t>Поход феодалов</a:t>
            </a:r>
          </a:p>
        </p:txBody>
      </p:sp>
      <p:cxnSp>
        <p:nvCxnSpPr>
          <p:cNvPr id="36" name="Соединительная линия уступом 35"/>
          <p:cNvCxnSpPr>
            <a:stCxn id="34" idx="2"/>
            <a:endCxn id="39" idx="0"/>
          </p:cNvCxnSpPr>
          <p:nvPr/>
        </p:nvCxnSpPr>
        <p:spPr>
          <a:xfrm rot="16200000" flipH="1">
            <a:off x="7040486" y="1400231"/>
            <a:ext cx="640068" cy="1113214"/>
          </a:xfrm>
          <a:prstGeom prst="bentConnector3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40" name="Соединительная линия уступом 39"/>
          <p:cNvCxnSpPr>
            <a:stCxn id="34" idx="2"/>
            <a:endCxn id="38" idx="0"/>
          </p:cNvCxnSpPr>
          <p:nvPr/>
        </p:nvCxnSpPr>
        <p:spPr>
          <a:xfrm rot="5400000">
            <a:off x="5957302" y="1430261"/>
            <a:ext cx="640068" cy="1053155"/>
          </a:xfrm>
          <a:prstGeom prst="bentConnector3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4706642" y="6309320"/>
            <a:ext cx="4419274" cy="479514"/>
          </a:xfrm>
          <a:prstGeom prst="roundRect">
            <a:avLst/>
          </a:prstGeom>
          <a:solidFill>
            <a:srgbClr val="FFFFCC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i="1" dirty="0" smtClean="0">
                <a:latin typeface="Georgia" panose="02040502050405020303" pitchFamily="18" charset="0"/>
              </a:rPr>
              <a:t>Поход бедноты</a:t>
            </a:r>
            <a:endParaRPr lang="ru-RU" sz="1600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1491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14312" y="142875"/>
            <a:ext cx="8643967" cy="621830"/>
          </a:xfr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ru-RU" sz="2800" b="1" i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ru-RU" sz="2800" b="1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Первый крестовый поход </a:t>
            </a: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1096- 1099 </a:t>
            </a:r>
            <a:r>
              <a:rPr lang="ru-RU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гг.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7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39" name="Содержимое 9"/>
          <p:cNvSpPr>
            <a:spLocks noGrp="1"/>
          </p:cNvSpPr>
          <p:nvPr>
            <p:ph sz="quarter" idx="1"/>
          </p:nvPr>
        </p:nvSpPr>
        <p:spPr>
          <a:xfrm>
            <a:off x="107503" y="907580"/>
            <a:ext cx="6579781" cy="57617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alt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Осенью 1096 г.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altLang="ru-RU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начался </a:t>
            </a:r>
            <a:r>
              <a:rPr lang="ru-RU" alt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поход феодалов.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altLang="ru-RU" sz="24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Охарактеризуйте поход: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altLang="ru-RU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- какие страны участвовали?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altLang="ru-RU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- как были подготовлены?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altLang="ru-RU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- результаты похода?</a:t>
            </a:r>
            <a:endParaRPr lang="ru-RU" altLang="ru-RU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alt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ИТОГ:</a:t>
            </a:r>
            <a:r>
              <a:rPr lang="ru-RU" alt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alt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1099 г. </a:t>
            </a:r>
            <a:r>
              <a:rPr lang="ru-RU" altLang="ru-RU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– крестоносцы </a:t>
            </a:r>
            <a:r>
              <a:rPr lang="ru-RU" alt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захватили Иерусалим.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8476" y="907580"/>
            <a:ext cx="2298562" cy="53297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Скругленный прямоугольник 1"/>
          <p:cNvSpPr/>
          <p:nvPr/>
        </p:nvSpPr>
        <p:spPr>
          <a:xfrm>
            <a:off x="6588224" y="6093296"/>
            <a:ext cx="2549916" cy="664780"/>
          </a:xfrm>
          <a:prstGeom prst="roundRect">
            <a:avLst/>
          </a:prstGeom>
          <a:solidFill>
            <a:srgbClr val="FFFFCC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i="1" dirty="0" smtClean="0">
                <a:latin typeface="Georgia" panose="02040502050405020303" pitchFamily="18" charset="0"/>
              </a:rPr>
              <a:t>Рыцарь- крестоносец, </a:t>
            </a:r>
            <a:r>
              <a:rPr lang="en-US" sz="1600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XIII</a:t>
            </a:r>
            <a:r>
              <a:rPr lang="ru-RU" sz="16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 век</a:t>
            </a:r>
            <a:endParaRPr lang="ru-RU" sz="1600" b="1" i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7740352" y="1196752"/>
            <a:ext cx="648072" cy="65953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Georgia" pitchFamily="18" charset="0"/>
              </a:rPr>
              <a:t>1</a:t>
            </a:r>
            <a:endParaRPr lang="ru-RU" sz="2400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6358519" y="1208797"/>
            <a:ext cx="648072" cy="65953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Georgia" pitchFamily="18" charset="0"/>
              </a:rPr>
              <a:t>2</a:t>
            </a:r>
          </a:p>
        </p:txBody>
      </p:sp>
      <p:sp>
        <p:nvSpPr>
          <p:cNvPr id="15" name="Овал 14"/>
          <p:cNvSpPr/>
          <p:nvPr/>
        </p:nvSpPr>
        <p:spPr>
          <a:xfrm>
            <a:off x="8336094" y="2039783"/>
            <a:ext cx="648072" cy="65953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Georgia" pitchFamily="18" charset="0"/>
              </a:rPr>
              <a:t>3</a:t>
            </a:r>
          </a:p>
        </p:txBody>
      </p:sp>
      <p:sp>
        <p:nvSpPr>
          <p:cNvPr id="16" name="Овал 15"/>
          <p:cNvSpPr/>
          <p:nvPr/>
        </p:nvSpPr>
        <p:spPr>
          <a:xfrm>
            <a:off x="8311450" y="4158682"/>
            <a:ext cx="648072" cy="65953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Georgia" pitchFamily="18" charset="0"/>
              </a:rPr>
              <a:t>4</a:t>
            </a:r>
          </a:p>
        </p:txBody>
      </p:sp>
      <p:sp>
        <p:nvSpPr>
          <p:cNvPr id="17" name="Овал 16"/>
          <p:cNvSpPr/>
          <p:nvPr/>
        </p:nvSpPr>
        <p:spPr>
          <a:xfrm>
            <a:off x="6146715" y="4189777"/>
            <a:ext cx="648072" cy="65953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Georgia" pitchFamily="18" charset="0"/>
              </a:rPr>
              <a:t>5</a:t>
            </a:r>
          </a:p>
        </p:txBody>
      </p:sp>
      <p:cxnSp>
        <p:nvCxnSpPr>
          <p:cNvPr id="18" name="Прямая со стрелкой 17"/>
          <p:cNvCxnSpPr>
            <a:stCxn id="13" idx="3"/>
          </p:cNvCxnSpPr>
          <p:nvPr/>
        </p:nvCxnSpPr>
        <p:spPr>
          <a:xfrm flipH="1">
            <a:off x="7699160" y="1759701"/>
            <a:ext cx="136100" cy="27429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>
            <a:stCxn id="14" idx="6"/>
          </p:cNvCxnSpPr>
          <p:nvPr/>
        </p:nvCxnSpPr>
        <p:spPr>
          <a:xfrm flipV="1">
            <a:off x="7006591" y="1444836"/>
            <a:ext cx="301713" cy="9372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5" idx="4"/>
          </p:cNvCxnSpPr>
          <p:nvPr/>
        </p:nvCxnSpPr>
        <p:spPr>
          <a:xfrm flipH="1">
            <a:off x="8388424" y="2699319"/>
            <a:ext cx="271706" cy="72968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>
            <a:stCxn id="16" idx="3"/>
          </p:cNvCxnSpPr>
          <p:nvPr/>
        </p:nvCxnSpPr>
        <p:spPr>
          <a:xfrm flipH="1" flipV="1">
            <a:off x="8121048" y="4630115"/>
            <a:ext cx="285310" cy="9151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 стрелкой 32"/>
          <p:cNvCxnSpPr>
            <a:stCxn id="17" idx="6"/>
          </p:cNvCxnSpPr>
          <p:nvPr/>
        </p:nvCxnSpPr>
        <p:spPr>
          <a:xfrm>
            <a:off x="6794787" y="4519545"/>
            <a:ext cx="541435" cy="34496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56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116632"/>
            <a:ext cx="8362950" cy="1498600"/>
          </a:xfrm>
        </p:spPr>
        <p:txBody>
          <a:bodyPr/>
          <a:lstStyle/>
          <a:p>
            <a:pPr eaLnBrk="1" hangingPunct="1"/>
            <a:r>
              <a:rPr lang="ru-RU" alt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Значение Первого крестового похода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615232"/>
            <a:ext cx="8856984" cy="4510931"/>
          </a:xfrm>
        </p:spPr>
        <p:txBody>
          <a:bodyPr>
            <a:no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Показал насколько влиятельной силой стала католическая церковь.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Переместил огромную массу людей из Европы на Ближний Восток.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Усиление феодального гнета местного населения на Востоке.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На Востоке возникли новые христианские государства, европейцы захватили новые владения в Сирии и Палестине.</a:t>
            </a:r>
          </a:p>
        </p:txBody>
      </p:sp>
    </p:spTree>
    <p:extLst>
      <p:ext uri="{BB962C8B-B14F-4D97-AF65-F5344CB8AC3E}">
        <p14:creationId xmlns:p14="http://schemas.microsoft.com/office/powerpoint/2010/main" val="2030424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5" descr="90441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0"/>
            <a:ext cx="484981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377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Причины непрочности государств крестоносцев: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600200"/>
            <a:ext cx="8640960" cy="5141168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вместе с феодальными отношениями сюда неизбежно переносились феодальная раздробленность и междоусобицы;</a:t>
            </a:r>
          </a:p>
          <a:p>
            <a:pPr algn="just" eaLnBrk="1" hangingPunct="1"/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удобных для обработки земель здесь было немного, а следовательно желающих за них бороться становилось меньше;</a:t>
            </a:r>
          </a:p>
          <a:p>
            <a:pPr algn="just" eaLnBrk="1" hangingPunct="1"/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покоренные местные жители оставались мусульманами, что приводило к двойной ненависти и борьбе.</a:t>
            </a:r>
          </a:p>
        </p:txBody>
      </p:sp>
    </p:spTree>
    <p:extLst>
      <p:ext uri="{BB962C8B-B14F-4D97-AF65-F5344CB8AC3E}">
        <p14:creationId xmlns:p14="http://schemas.microsoft.com/office/powerpoint/2010/main" val="2917174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354503" y="121701"/>
            <a:ext cx="8643967" cy="621830"/>
          </a:xfr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ru-RU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уховно-рыцарские ордены</a:t>
            </a:r>
            <a:b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7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39" name="Содержимое 9"/>
          <p:cNvSpPr>
            <a:spLocks noGrp="1"/>
          </p:cNvSpPr>
          <p:nvPr>
            <p:ph sz="quarter" idx="1"/>
          </p:nvPr>
        </p:nvSpPr>
        <p:spPr>
          <a:xfrm>
            <a:off x="146432" y="1023467"/>
            <a:ext cx="4209544" cy="5970453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alt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Духовно-рыцарский орден </a:t>
            </a:r>
            <a:r>
              <a:rPr lang="ru-RU" altLang="ru-RU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организация воинов-рыцарей, давших монашеские обеты</a:t>
            </a:r>
            <a:r>
              <a:rPr lang="ru-RU" altLang="ru-RU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клятвы</a:t>
            </a:r>
            <a:r>
              <a:rPr lang="ru-RU" altLang="ru-RU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>
              <a:spcBef>
                <a:spcPts val="0"/>
              </a:spcBef>
            </a:pPr>
            <a:endParaRPr lang="ru-RU" alt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ru-RU" altLang="ru-RU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sz="2800" b="1" i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Тамплиеры </a:t>
            </a:r>
            <a:r>
              <a:rPr lang="ru-RU" altLang="ru-RU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(храмовники)</a:t>
            </a:r>
          </a:p>
          <a:p>
            <a:pPr>
              <a:spcBef>
                <a:spcPts val="0"/>
              </a:spcBef>
            </a:pPr>
            <a:r>
              <a:rPr lang="ru-RU" altLang="ru-RU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sz="2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Госпитальеры</a:t>
            </a:r>
          </a:p>
          <a:p>
            <a:pPr>
              <a:spcBef>
                <a:spcPts val="0"/>
              </a:spcBef>
            </a:pPr>
            <a:r>
              <a:rPr lang="ru-RU" altLang="ru-RU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sz="2800" b="1" i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Тевтонский орден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1" r="1700"/>
          <a:stretch/>
        </p:blipFill>
        <p:spPr>
          <a:xfrm>
            <a:off x="4462578" y="888528"/>
            <a:ext cx="4535892" cy="52047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Скругленный прямоугольник 10"/>
          <p:cNvSpPr/>
          <p:nvPr/>
        </p:nvSpPr>
        <p:spPr>
          <a:xfrm>
            <a:off x="4355976" y="6021288"/>
            <a:ext cx="4788024" cy="720080"/>
          </a:xfrm>
          <a:prstGeom prst="roundRect">
            <a:avLst/>
          </a:prstGeom>
          <a:solidFill>
            <a:srgbClr val="FFFFCC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latin typeface="Georgia" panose="02040502050405020303" pitchFamily="18" charset="0"/>
              </a:rPr>
              <a:t>Рыцарь ордена </a:t>
            </a:r>
            <a:r>
              <a:rPr lang="ru-RU" b="1" i="1" dirty="0" smtClean="0">
                <a:latin typeface="Georgia" panose="02040502050405020303" pitchFamily="18" charset="0"/>
              </a:rPr>
              <a:t>Тамплиеров</a:t>
            </a:r>
            <a:r>
              <a:rPr lang="ru-RU" i="1" dirty="0" smtClean="0">
                <a:latin typeface="Georgia" panose="02040502050405020303" pitchFamily="18" charset="0"/>
              </a:rPr>
              <a:t>, </a:t>
            </a:r>
            <a:r>
              <a:rPr lang="en-US" b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XIII</a:t>
            </a:r>
            <a:r>
              <a:rPr lang="ru-RU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 век</a:t>
            </a:r>
            <a:endParaRPr lang="ru-RU" b="1" i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876256" y="988389"/>
            <a:ext cx="648072" cy="65953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Georgia" pitchFamily="18" charset="0"/>
              </a:rPr>
              <a:t>1</a:t>
            </a:r>
            <a:endParaRPr lang="ru-RU" sz="2400" b="1" dirty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7550571" y="1647925"/>
            <a:ext cx="648072" cy="65953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Georgia" pitchFamily="18" charset="0"/>
              </a:rPr>
              <a:t>2</a:t>
            </a:r>
          </a:p>
        </p:txBody>
      </p:sp>
      <p:sp>
        <p:nvSpPr>
          <p:cNvPr id="13" name="Овал 12"/>
          <p:cNvSpPr/>
          <p:nvPr/>
        </p:nvSpPr>
        <p:spPr>
          <a:xfrm>
            <a:off x="8131554" y="4221088"/>
            <a:ext cx="648072" cy="65953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Georgia" pitchFamily="18" charset="0"/>
              </a:rPr>
              <a:t>4</a:t>
            </a:r>
          </a:p>
        </p:txBody>
      </p:sp>
      <p:sp>
        <p:nvSpPr>
          <p:cNvPr id="14" name="Овал 13"/>
          <p:cNvSpPr/>
          <p:nvPr/>
        </p:nvSpPr>
        <p:spPr>
          <a:xfrm>
            <a:off x="4860032" y="989555"/>
            <a:ext cx="648072" cy="659536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Georgia" pitchFamily="18" charset="0"/>
              </a:rPr>
              <a:t>3</a:t>
            </a:r>
          </a:p>
        </p:txBody>
      </p:sp>
      <p:cxnSp>
        <p:nvCxnSpPr>
          <p:cNvPr id="15" name="Прямая со стрелкой 14"/>
          <p:cNvCxnSpPr>
            <a:stCxn id="10" idx="3"/>
          </p:cNvCxnSpPr>
          <p:nvPr/>
        </p:nvCxnSpPr>
        <p:spPr>
          <a:xfrm flipH="1">
            <a:off x="6660232" y="1551338"/>
            <a:ext cx="310932" cy="22147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14" idx="5"/>
          </p:cNvCxnSpPr>
          <p:nvPr/>
        </p:nvCxnSpPr>
        <p:spPr>
          <a:xfrm>
            <a:off x="5413196" y="1552504"/>
            <a:ext cx="382940" cy="65236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12" idx="3"/>
          </p:cNvCxnSpPr>
          <p:nvPr/>
        </p:nvCxnSpPr>
        <p:spPr>
          <a:xfrm flipH="1">
            <a:off x="6876256" y="2210874"/>
            <a:ext cx="769223" cy="96587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stCxn id="13" idx="1"/>
          </p:cNvCxnSpPr>
          <p:nvPr/>
        </p:nvCxnSpPr>
        <p:spPr>
          <a:xfrm flipH="1" flipV="1">
            <a:off x="8131554" y="3645024"/>
            <a:ext cx="94908" cy="67265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112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4624"/>
            <a:ext cx="8229600" cy="57606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Три основных рыцарских ордена</a:t>
            </a:r>
          </a:p>
        </p:txBody>
      </p:sp>
      <p:graphicFrame>
        <p:nvGraphicFramePr>
          <p:cNvPr id="26668" name="Group 4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2635716"/>
              </p:ext>
            </p:extLst>
          </p:nvPr>
        </p:nvGraphicFramePr>
        <p:xfrm>
          <a:off x="107504" y="817474"/>
          <a:ext cx="8928992" cy="6068060"/>
        </p:xfrm>
        <a:graphic>
          <a:graphicData uri="http://schemas.openxmlformats.org/drawingml/2006/table">
            <a:tbl>
              <a:tblPr/>
              <a:tblGrid>
                <a:gridCol w="29768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7525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76869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3683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Тамплиеры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Госпитальеры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Тевтонцы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59898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Орден рыцарей храма («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тампль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» - храм) – «храмовники».</a:t>
                      </a:r>
                      <a:endParaRPr kumimoji="0" lang="ru-RU" altLang="ru-RU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 в1118-1119 гг.</a:t>
                      </a:r>
                      <a:endParaRPr kumimoji="0" lang="ru-RU" altLang="ru-RU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Резиденция в Иерусалиме.</a:t>
                      </a:r>
                      <a:endParaRPr kumimoji="0" lang="ru-RU" altLang="ru-RU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Символ – белый плащ с красным восьмиконечным крестом.</a:t>
                      </a:r>
                      <a:endParaRPr kumimoji="0" lang="ru-RU" altLang="ru-RU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Орден поддерживал еретиков-альбигойцев.</a:t>
                      </a:r>
                      <a:endParaRPr kumimoji="0" lang="ru-RU" altLang="ru-RU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Занимались ростовщичеством и торговлей.</a:t>
                      </a:r>
                      <a:endParaRPr kumimoji="0" lang="ru-RU" altLang="ru-RU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1314 году магистр ордена де 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Моле 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сожжен на костре, а орден прекратил своё существование.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Орден всадников госпиталя святого Иоанна Иерусалимского – иониты.</a:t>
                      </a:r>
                      <a:endParaRPr kumimoji="0" lang="ru-RU" altLang="ru-RU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Создан в   </a:t>
                      </a:r>
                      <a:r>
                        <a:rPr kumimoji="0" lang="en-US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XI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веке в  Иерусалиме.</a:t>
                      </a:r>
                      <a:endParaRPr kumimoji="0" lang="ru-RU" altLang="ru-RU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Основан госпиталь купцом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Мауро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kumimoji="0" lang="ru-RU" altLang="ru-RU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Символ – белый восьмиконечный крест на черной мантии, позднее – на красном плаще. </a:t>
                      </a:r>
                      <a:endParaRPr kumimoji="0" lang="ru-RU" altLang="ru-RU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Позже поселились на острове Родос (родосские рыцари), затем на острове Мальта (мальтийские рыцари).</a:t>
                      </a:r>
                      <a:endParaRPr kumimoji="0" lang="ru-RU" altLang="ru-RU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Мальтийский орден существует поныне. Резиденция в Риме.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Орден дома святой Марии Тевтонской.</a:t>
                      </a:r>
                      <a:endParaRPr kumimoji="0" lang="ru-RU" altLang="ru-RU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(«тевтонец» – немец)</a:t>
                      </a:r>
                      <a:endParaRPr kumimoji="0" lang="ru-RU" altLang="ru-RU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Создан в </a:t>
                      </a:r>
                      <a:r>
                        <a:rPr kumimoji="0" lang="en-US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XII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веке в Иерусалиме.</a:t>
                      </a:r>
                      <a:endParaRPr kumimoji="0" lang="ru-RU" altLang="ru-RU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Основан госпиталь немецкоязычных паломников.</a:t>
                      </a:r>
                      <a:endParaRPr kumimoji="0" lang="ru-RU" altLang="ru-RU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Символ – белый плащ с черным крестом.</a:t>
                      </a:r>
                      <a:endParaRPr kumimoji="0" lang="ru-RU" altLang="ru-RU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</a:t>
                      </a:r>
                      <a:r>
                        <a:rPr kumimoji="0" lang="en-US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XIII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веке объединился с Ливонским орденом.</a:t>
                      </a:r>
                      <a:endParaRPr kumimoji="0" lang="ru-RU" altLang="ru-RU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Разбиты в битве при </a:t>
                      </a:r>
                      <a:r>
                        <a:rPr kumimoji="0" lang="ru-RU" altLang="ru-RU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Грюнвальде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 1410 году.</a:t>
                      </a:r>
                      <a:endParaRPr kumimoji="0" lang="ru-RU" altLang="ru-RU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 них фашисты позаимствовали крест.</a:t>
                      </a:r>
                      <a:endParaRPr kumimoji="0" lang="ru-RU" altLang="ru-RU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342900" marR="0" lvl="0" indent="-342900" algn="just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Германии Тевтонский орден существует до сих пор.</a:t>
                      </a:r>
                      <a:endParaRPr kumimoji="0" lang="ru-RU" alt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77404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14312" y="142874"/>
            <a:ext cx="8643967" cy="765845"/>
          </a:xfr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4. Третий крестовый поход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1189- 1192 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гг.</a:t>
            </a:r>
            <a:b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1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39" name="Содержимое 9"/>
          <p:cNvSpPr>
            <a:spLocks noGrp="1"/>
          </p:cNvSpPr>
          <p:nvPr>
            <p:ph sz="quarter" idx="1"/>
          </p:nvPr>
        </p:nvSpPr>
        <p:spPr>
          <a:xfrm>
            <a:off x="214313" y="1196752"/>
            <a:ext cx="5005760" cy="5575548"/>
          </a:xfrm>
        </p:spPr>
        <p:txBody>
          <a:bodyPr>
            <a:noAutofit/>
          </a:bodyPr>
          <a:lstStyle/>
          <a:p>
            <a:pPr eaLnBrk="1" hangingPunct="1">
              <a:spcBef>
                <a:spcPts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конце </a:t>
            </a:r>
            <a:r>
              <a:rPr lang="en-US" alt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XII</a:t>
            </a:r>
            <a:r>
              <a:rPr lang="ru-RU" alt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в. </a:t>
            </a: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мусульмане создали сильное государство на Востоке – </a:t>
            </a:r>
            <a:r>
              <a:rPr lang="ru-RU" alt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Египетский султанат </a:t>
            </a:r>
            <a:r>
              <a:rPr lang="ru-RU" altLang="ru-RU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(входили Египет, Месопотамия и Сирия).</a:t>
            </a:r>
            <a:endParaRPr lang="ru-RU" altLang="ru-RU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hangingPunct="1">
              <a:spcBef>
                <a:spcPts val="0"/>
              </a:spcBef>
              <a:buNone/>
            </a:pPr>
            <a:endParaRPr lang="ru-RU" alt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1187 г. </a:t>
            </a: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alt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Салах ад-Дин </a:t>
            </a:r>
            <a:r>
              <a:rPr lang="ru-RU" altLang="ru-RU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2800" b="1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Саладин</a:t>
            </a:r>
            <a:r>
              <a:rPr lang="ru-RU" altLang="ru-RU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) захватил </a:t>
            </a:r>
            <a:r>
              <a:rPr lang="ru-RU" alt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Иерусалим</a:t>
            </a:r>
            <a:r>
              <a:rPr lang="ru-RU" alt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26" name="Picture 2" descr="C:\Users\User12\Desktop\455e351134255d601defdf4ca03e70af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008" y="1051593"/>
            <a:ext cx="3577281" cy="44656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кругленный прямоугольник 6"/>
          <p:cNvSpPr/>
          <p:nvPr/>
        </p:nvSpPr>
        <p:spPr>
          <a:xfrm>
            <a:off x="5220073" y="5260131"/>
            <a:ext cx="3920211" cy="1512169"/>
          </a:xfrm>
          <a:prstGeom prst="roundRect">
            <a:avLst/>
          </a:prstGeom>
          <a:solidFill>
            <a:srgbClr val="FFFFCC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latin typeface="Georgia" panose="02040502050405020303" pitchFamily="18" charset="0"/>
              </a:rPr>
              <a:t>Салах ад-Дин </a:t>
            </a:r>
            <a:r>
              <a:rPr lang="ru-RU" sz="2000" dirty="0" smtClean="0">
                <a:latin typeface="Georgia" panose="02040502050405020303" pitchFamily="18" charset="0"/>
              </a:rPr>
              <a:t>или</a:t>
            </a:r>
            <a:r>
              <a:rPr lang="ru-RU" sz="2000" b="1" dirty="0" smtClean="0">
                <a:latin typeface="Georgia" panose="02040502050405020303" pitchFamily="18" charset="0"/>
              </a:rPr>
              <a:t> </a:t>
            </a:r>
            <a:r>
              <a:rPr lang="ru-RU" sz="2000" b="1" dirty="0" err="1" smtClean="0">
                <a:latin typeface="Georgia" panose="02040502050405020303" pitchFamily="18" charset="0"/>
              </a:rPr>
              <a:t>Саладин</a:t>
            </a:r>
            <a:r>
              <a:rPr lang="ru-RU" sz="2000" b="1" dirty="0" smtClean="0">
                <a:latin typeface="Georgia" panose="02040502050405020303" pitchFamily="18" charset="0"/>
              </a:rPr>
              <a:t> (1174- 1193 гг.) – </a:t>
            </a:r>
            <a:r>
              <a:rPr lang="ru-RU" sz="2000" i="1" dirty="0" smtClean="0">
                <a:latin typeface="Georgia" panose="02040502050405020303" pitchFamily="18" charset="0"/>
              </a:rPr>
              <a:t>султан Египта</a:t>
            </a:r>
            <a:endParaRPr lang="ru-RU" sz="2000" i="1" dirty="0">
              <a:latin typeface="Georgia" panose="02040502050405020303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297" y="980728"/>
            <a:ext cx="1363079" cy="8557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67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14312" y="142874"/>
            <a:ext cx="8643967" cy="765845"/>
          </a:xfr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4. Третий крестовый поход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1189- 1192 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гг.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39" name="Содержимое 9"/>
          <p:cNvSpPr>
            <a:spLocks noGrp="1"/>
          </p:cNvSpPr>
          <p:nvPr>
            <p:ph sz="quarter" idx="1"/>
          </p:nvPr>
        </p:nvSpPr>
        <p:spPr>
          <a:xfrm>
            <a:off x="214311" y="1052736"/>
            <a:ext cx="8643967" cy="23762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alt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1189- 1192 </a:t>
            </a:r>
            <a:r>
              <a:rPr lang="ru-RU" alt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гг. </a:t>
            </a:r>
            <a:r>
              <a:rPr lang="ru-RU" alt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altLang="ru-RU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третий крестовый </a:t>
            </a:r>
            <a:r>
              <a:rPr lang="ru-RU" altLang="ru-RU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поход.</a:t>
            </a:r>
            <a:endParaRPr lang="ru-RU" altLang="ru-RU" sz="14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altLang="ru-RU" sz="28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Причины:</a:t>
            </a:r>
            <a:endParaRPr lang="ru-RU" altLang="ru-RU" sz="2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altLang="ru-RU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sz="2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стремление </a:t>
            </a:r>
          </a:p>
          <a:p>
            <a:pPr marL="0" indent="0">
              <a:spcBef>
                <a:spcPts val="0"/>
              </a:spcBef>
              <a:buNone/>
            </a:pPr>
            <a:r>
              <a:rPr lang="ru-RU" alt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вернуть Иерусалим.</a:t>
            </a:r>
          </a:p>
        </p:txBody>
      </p:sp>
      <p:pic>
        <p:nvPicPr>
          <p:cNvPr id="12" name="Picture 3" descr="C:\Users\Harold1066\Desktop\Friedrich_I._Barbaross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9707" y="3676065"/>
            <a:ext cx="1851476" cy="270397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521690" y="6019750"/>
            <a:ext cx="2307510" cy="79511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latin typeface="Georgia" panose="02040502050405020303" pitchFamily="18" charset="0"/>
              </a:rPr>
              <a:t>Фридрих </a:t>
            </a:r>
            <a:r>
              <a:rPr lang="en-US" sz="1200" b="1" dirty="0" smtClean="0">
                <a:latin typeface="Georgia" panose="02040502050405020303" pitchFamily="18" charset="0"/>
              </a:rPr>
              <a:t>I</a:t>
            </a:r>
            <a:r>
              <a:rPr lang="ru-RU" sz="1200" b="1" dirty="0" smtClean="0">
                <a:latin typeface="Georgia" panose="02040502050405020303" pitchFamily="18" charset="0"/>
              </a:rPr>
              <a:t> Барбаросса – </a:t>
            </a:r>
            <a:r>
              <a:rPr lang="ru-RU" sz="1200" i="1" dirty="0" smtClean="0">
                <a:latin typeface="Georgia" panose="02040502050405020303" pitchFamily="18" charset="0"/>
              </a:rPr>
              <a:t>император Священной Римской империи</a:t>
            </a:r>
            <a:endParaRPr lang="ru-RU" sz="1200" i="1" dirty="0">
              <a:latin typeface="Georgia" panose="02040502050405020303" pitchFamily="18" charset="0"/>
            </a:endParaRPr>
          </a:p>
        </p:txBody>
      </p:sp>
      <p:pic>
        <p:nvPicPr>
          <p:cNvPr id="2050" name="Picture 2" descr="C:\Users\User12\Desktop\richard-i-lvinoe-serdcz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652888"/>
            <a:ext cx="2016224" cy="27546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Скругленный прямоугольник 13"/>
          <p:cNvSpPr/>
          <p:nvPr/>
        </p:nvSpPr>
        <p:spPr>
          <a:xfrm>
            <a:off x="6283607" y="6019749"/>
            <a:ext cx="2464858" cy="79511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latin typeface="Georgia" panose="02040502050405020303" pitchFamily="18" charset="0"/>
              </a:rPr>
              <a:t>Ричард </a:t>
            </a:r>
            <a:r>
              <a:rPr lang="en-US" sz="1200" b="1" dirty="0" smtClean="0">
                <a:latin typeface="Georgia" panose="02040502050405020303" pitchFamily="18" charset="0"/>
              </a:rPr>
              <a:t>I</a:t>
            </a:r>
            <a:r>
              <a:rPr lang="ru-RU" sz="1200" b="1" dirty="0" smtClean="0">
                <a:latin typeface="Georgia" panose="02040502050405020303" pitchFamily="18" charset="0"/>
              </a:rPr>
              <a:t> Львиное Сердце – </a:t>
            </a:r>
            <a:r>
              <a:rPr lang="ru-RU" sz="1200" i="1" dirty="0" smtClean="0">
                <a:latin typeface="Georgia" panose="02040502050405020303" pitchFamily="18" charset="0"/>
              </a:rPr>
              <a:t>король Англии</a:t>
            </a:r>
            <a:endParaRPr lang="ru-RU" sz="1200" i="1" dirty="0">
              <a:latin typeface="Georgia" panose="02040502050405020303" pitchFamily="18" charset="0"/>
            </a:endParaRPr>
          </a:p>
        </p:txBody>
      </p:sp>
      <p:pic>
        <p:nvPicPr>
          <p:cNvPr id="15" name="Содержимое 4" descr="philippe02fr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3602670" y="3652888"/>
            <a:ext cx="1938660" cy="24892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370969" y="6019749"/>
            <a:ext cx="2402061" cy="79511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1200" b="1" dirty="0" smtClean="0">
                <a:latin typeface="Georgia" panose="02040502050405020303" pitchFamily="18" charset="0"/>
              </a:rPr>
              <a:t>Филипп </a:t>
            </a:r>
            <a:r>
              <a:rPr lang="en-US" sz="1200" b="1" dirty="0" smtClean="0">
                <a:latin typeface="Georgia" panose="02040502050405020303" pitchFamily="18" charset="0"/>
              </a:rPr>
              <a:t>II</a:t>
            </a:r>
            <a:r>
              <a:rPr lang="ru-RU" sz="1200" b="1" dirty="0" smtClean="0">
                <a:latin typeface="Georgia" panose="02040502050405020303" pitchFamily="18" charset="0"/>
              </a:rPr>
              <a:t> Август – </a:t>
            </a:r>
            <a:r>
              <a:rPr lang="ru-RU" sz="1200" i="1" dirty="0" smtClean="0">
                <a:latin typeface="Georgia" panose="02040502050405020303" pitchFamily="18" charset="0"/>
              </a:rPr>
              <a:t>король Франции</a:t>
            </a:r>
            <a:endParaRPr lang="ru-RU" sz="1200" i="1" dirty="0">
              <a:latin typeface="Georgia" panose="02040502050405020303" pitchFamily="18" charset="0"/>
            </a:endParaRPr>
          </a:p>
        </p:txBody>
      </p:sp>
      <p:pic>
        <p:nvPicPr>
          <p:cNvPr id="11" name="Picture 2" descr="C:\Users\User12\Desktop\16fc3538afaed4e04376c0729a13111b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25" y="3573292"/>
            <a:ext cx="907729" cy="6051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ComCity\Desktop\Картинки для презентаций\872px-France_moderne.svg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44369" y="3532315"/>
            <a:ext cx="805599" cy="861030"/>
          </a:xfrm>
          <a:prstGeom prst="rect">
            <a:avLst/>
          </a:prstGeom>
          <a:noFill/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654" y="3573292"/>
            <a:ext cx="782102" cy="861030"/>
          </a:xfrm>
          <a:prstGeom prst="rect">
            <a:avLst/>
          </a:prstGeom>
        </p:spPr>
      </p:pic>
      <p:sp>
        <p:nvSpPr>
          <p:cNvPr id="18" name="Скругленный прямоугольник 17"/>
          <p:cNvSpPr/>
          <p:nvPr/>
        </p:nvSpPr>
        <p:spPr>
          <a:xfrm>
            <a:off x="5982732" y="1979151"/>
            <a:ext cx="2884813" cy="139616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rgbClr val="0070C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i="1" dirty="0" smtClean="0">
                <a:solidFill>
                  <a:srgbClr val="C00000"/>
                </a:solidFill>
                <a:latin typeface="Georgia" panose="02040502050405020303" pitchFamily="18" charset="0"/>
              </a:rPr>
              <a:t>Каковы были итоги третьего похода?</a:t>
            </a:r>
            <a:endParaRPr lang="ru-RU" sz="2000" i="1" dirty="0">
              <a:solidFill>
                <a:srgbClr val="C00000"/>
              </a:solidFill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132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Причины поражения Третьего крестового похода: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7504" y="1700808"/>
            <a:ext cx="8928992" cy="4752380"/>
          </a:xfrm>
        </p:spPr>
        <p:txBody>
          <a:bodyPr>
            <a:normAutofit/>
          </a:bodyPr>
          <a:lstStyle/>
          <a:p>
            <a:pPr algn="just" eaLnBrk="1" hangingPunct="1">
              <a:lnSpc>
                <a:spcPct val="90000"/>
              </a:lnSpc>
            </a:pP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смерть Фридриха </a:t>
            </a: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Барбароссы;</a:t>
            </a:r>
            <a:endParaRPr lang="ru-RU" altLang="ru-RU" sz="2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eaLnBrk="1" hangingPunct="1">
              <a:lnSpc>
                <a:spcPct val="90000"/>
              </a:lnSpc>
            </a:pP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ссора Филиппа </a:t>
            </a:r>
            <a:r>
              <a:rPr lang="en-US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и Ричарда Львиное Сердце, уход Филиппа в разгар сражения;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недостаточно сил;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нет единого плана похода;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крепли силы мусульман;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нет единства среди государств крестоносцев в Восточном Средиземноморье;</a:t>
            </a:r>
          </a:p>
          <a:p>
            <a:pPr algn="just" eaLnBrk="1" hangingPunct="1">
              <a:lnSpc>
                <a:spcPct val="90000"/>
              </a:lnSpc>
            </a:pPr>
            <a:r>
              <a:rPr lang="ru-RU" altLang="ru-RU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огромные жертвы и трудности походов, уже нет столько желающих.</a:t>
            </a:r>
          </a:p>
        </p:txBody>
      </p:sp>
    </p:spTree>
    <p:extLst>
      <p:ext uri="{BB962C8B-B14F-4D97-AF65-F5344CB8AC3E}">
        <p14:creationId xmlns:p14="http://schemas.microsoft.com/office/powerpoint/2010/main" val="23315062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214312" y="142874"/>
            <a:ext cx="8715405" cy="765845"/>
          </a:xfr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5. Четвертый крестовый поход 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1202- 1204 </a:t>
            </a: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гг</a:t>
            </a:r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b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1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63" name="Содержимое 9"/>
          <p:cNvSpPr>
            <a:spLocks noGrp="1"/>
          </p:cNvSpPr>
          <p:nvPr>
            <p:ph sz="quarter" idx="1"/>
          </p:nvPr>
        </p:nvSpPr>
        <p:spPr>
          <a:xfrm>
            <a:off x="107504" y="1051592"/>
            <a:ext cx="5519356" cy="5648363"/>
          </a:xfrm>
        </p:spPr>
        <p:txBody>
          <a:bodyPr>
            <a:noAutofit/>
          </a:bodyPr>
          <a:lstStyle/>
          <a:p>
            <a:pPr eaLnBrk="1" hangingPunct="1">
              <a:lnSpc>
                <a:spcPct val="170000"/>
              </a:lnSpc>
              <a:spcBef>
                <a:spcPts val="0"/>
              </a:spcBef>
            </a:pPr>
            <a:endParaRPr lang="ru-RU" altLang="ru-RU" sz="1100" b="1" dirty="0" smtClean="0">
              <a:solidFill>
                <a:srgbClr val="FF0000"/>
              </a:solidFill>
              <a:latin typeface="Georgia" panose="02040502050405020303" pitchFamily="18" charset="0"/>
            </a:endParaRPr>
          </a:p>
          <a:p>
            <a:pPr eaLnBrk="1" hangingPunct="1">
              <a:spcBef>
                <a:spcPts val="0"/>
              </a:spcBef>
            </a:pPr>
            <a:r>
              <a:rPr lang="ru-RU" alt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1202- 1204 гг. </a:t>
            </a:r>
            <a:r>
              <a:rPr lang="ru-RU" altLang="ru-RU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altLang="ru-RU" sz="24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четвертый крестовый поход.</a:t>
            </a:r>
          </a:p>
          <a:p>
            <a:pPr eaLnBrk="1" hangingPunct="1">
              <a:spcBef>
                <a:spcPts val="0"/>
              </a:spcBef>
            </a:pPr>
            <a:endParaRPr lang="ru-RU" altLang="ru-RU" sz="16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</a:pPr>
            <a:r>
              <a:rPr lang="ru-RU" altLang="ru-RU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Причины:</a:t>
            </a:r>
          </a:p>
          <a:p>
            <a:pPr eaLnBrk="1" hangingPunct="1">
              <a:spcBef>
                <a:spcPts val="0"/>
              </a:spcBef>
            </a:pPr>
            <a:r>
              <a:rPr lang="ru-RU" altLang="ru-RU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- договор крестоносцев с Венецией о переправе и о войне против Византии</a:t>
            </a:r>
          </a:p>
          <a:p>
            <a:pPr eaLnBrk="1" hangingPunct="1">
              <a:spcBef>
                <a:spcPts val="0"/>
              </a:spcBef>
            </a:pPr>
            <a:endParaRPr lang="ru-RU" altLang="ru-RU" sz="16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</a:pPr>
            <a:r>
              <a:rPr lang="ru-RU" alt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1204 </a:t>
            </a:r>
            <a:r>
              <a:rPr lang="ru-RU" alt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г. </a:t>
            </a:r>
            <a: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altLang="ru-RU" sz="2400" b="1" i="1" dirty="0">
                <a:latin typeface="Arial" panose="020B0604020202020204" pitchFamily="34" charset="0"/>
                <a:cs typeface="Arial" panose="020B0604020202020204" pitchFamily="34" charset="0"/>
              </a:rPr>
              <a:t>крестоносцы </a:t>
            </a:r>
            <a:r>
              <a:rPr lang="ru-RU" altLang="ru-RU" sz="2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захватили </a:t>
            </a:r>
            <a:r>
              <a:rPr lang="ru-RU" alt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Константинополь</a:t>
            </a:r>
            <a:r>
              <a:rPr lang="ru-RU" altLang="ru-RU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</a:pPr>
            <a:endParaRPr lang="ru-RU" altLang="ru-RU" sz="1600" b="1" i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</a:pPr>
            <a:r>
              <a:rPr lang="ru-RU" altLang="ru-RU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Итоги похода:</a:t>
            </a:r>
            <a:endParaRPr lang="ru-RU" altLang="ru-RU" sz="2000" b="1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</a:pP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образование </a:t>
            </a:r>
            <a:r>
              <a:rPr lang="ru-RU" alt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Латинской империи </a:t>
            </a:r>
            <a:r>
              <a:rPr lang="ru-RU" alt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(до 1261 г.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);</a:t>
            </a:r>
            <a:endParaRPr lang="ru-RU" altLang="ru-RU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ts val="0"/>
              </a:spcBef>
            </a:pP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ru-RU" altLang="ru-RU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ослабление Византии.</a:t>
            </a:r>
          </a:p>
        </p:txBody>
      </p:sp>
      <p:pic>
        <p:nvPicPr>
          <p:cNvPr id="7" name="Picture 3" descr="C:\Users\Harold1066\Desktop\Innozenz3.jpg"/>
          <p:cNvPicPr>
            <a:picLocks noChangeAspect="1" noChangeArrowheads="1"/>
          </p:cNvPicPr>
          <p:nvPr/>
        </p:nvPicPr>
        <p:blipFill rotWithShape="1">
          <a:blip r:embed="rId2"/>
          <a:srcRect l="6796" r="16180"/>
          <a:stretch/>
        </p:blipFill>
        <p:spPr bwMode="auto">
          <a:xfrm>
            <a:off x="5701806" y="1051593"/>
            <a:ext cx="3334690" cy="49696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Скругленный прямоугольник 7"/>
          <p:cNvSpPr/>
          <p:nvPr/>
        </p:nvSpPr>
        <p:spPr>
          <a:xfrm>
            <a:off x="5580112" y="5853529"/>
            <a:ext cx="3563888" cy="846426"/>
          </a:xfrm>
          <a:prstGeom prst="roundRect">
            <a:avLst/>
          </a:prstGeom>
          <a:solidFill>
            <a:srgbClr val="FFFFCC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latin typeface="Georgia" panose="02040502050405020303" pitchFamily="18" charset="0"/>
              </a:rPr>
              <a:t>Папа Иннокентий </a:t>
            </a:r>
            <a:r>
              <a:rPr lang="en-US" b="1" dirty="0" smtClean="0">
                <a:latin typeface="Georgia" panose="02040502050405020303" pitchFamily="18" charset="0"/>
              </a:rPr>
              <a:t>III</a:t>
            </a:r>
            <a:r>
              <a:rPr lang="ru-RU" b="1" dirty="0" smtClean="0">
                <a:latin typeface="Georgia" panose="02040502050405020303" pitchFamily="18" charset="0"/>
              </a:rPr>
              <a:t> (1198-1216 гг.)</a:t>
            </a:r>
            <a:endParaRPr lang="ru-RU" i="1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0349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7"/>
          <p:cNvSpPr>
            <a:spLocks noChangeShapeType="1"/>
          </p:cNvSpPr>
          <p:nvPr/>
        </p:nvSpPr>
        <p:spPr bwMode="auto">
          <a:xfrm>
            <a:off x="1187450" y="2636838"/>
            <a:ext cx="283527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7" name="Line 8"/>
          <p:cNvSpPr>
            <a:spLocks noChangeShapeType="1"/>
          </p:cNvSpPr>
          <p:nvPr/>
        </p:nvSpPr>
        <p:spPr bwMode="auto">
          <a:xfrm>
            <a:off x="2555875" y="2636838"/>
            <a:ext cx="0" cy="5445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8" name="Line 5"/>
          <p:cNvSpPr>
            <a:spLocks noChangeShapeType="1"/>
          </p:cNvSpPr>
          <p:nvPr/>
        </p:nvSpPr>
        <p:spPr bwMode="auto">
          <a:xfrm>
            <a:off x="2555875" y="3933825"/>
            <a:ext cx="0" cy="50323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89" name="Line 4"/>
          <p:cNvSpPr>
            <a:spLocks noChangeShapeType="1"/>
          </p:cNvSpPr>
          <p:nvPr/>
        </p:nvSpPr>
        <p:spPr bwMode="auto">
          <a:xfrm>
            <a:off x="2555875" y="5229225"/>
            <a:ext cx="0" cy="649288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0" name="Line 12"/>
          <p:cNvSpPr>
            <a:spLocks noChangeShapeType="1"/>
          </p:cNvSpPr>
          <p:nvPr/>
        </p:nvSpPr>
        <p:spPr bwMode="auto">
          <a:xfrm>
            <a:off x="5508625" y="1851025"/>
            <a:ext cx="365125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1" name="Line 11"/>
          <p:cNvSpPr>
            <a:spLocks noChangeShapeType="1"/>
          </p:cNvSpPr>
          <p:nvPr/>
        </p:nvSpPr>
        <p:spPr bwMode="auto">
          <a:xfrm>
            <a:off x="5435600" y="2276475"/>
            <a:ext cx="792163" cy="3603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2" name="Line 6"/>
          <p:cNvSpPr>
            <a:spLocks noChangeShapeType="1"/>
          </p:cNvSpPr>
          <p:nvPr/>
        </p:nvSpPr>
        <p:spPr bwMode="auto">
          <a:xfrm>
            <a:off x="6156325" y="3068638"/>
            <a:ext cx="0" cy="86518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3" name="Line 14"/>
          <p:cNvSpPr>
            <a:spLocks noChangeShapeType="1"/>
          </p:cNvSpPr>
          <p:nvPr/>
        </p:nvSpPr>
        <p:spPr bwMode="auto">
          <a:xfrm flipH="1">
            <a:off x="1331913" y="1484313"/>
            <a:ext cx="547687" cy="366712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4" name="Line 15"/>
          <p:cNvSpPr>
            <a:spLocks noChangeShapeType="1"/>
          </p:cNvSpPr>
          <p:nvPr/>
        </p:nvSpPr>
        <p:spPr bwMode="auto">
          <a:xfrm>
            <a:off x="3059113" y="1412875"/>
            <a:ext cx="547687" cy="36671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6395" name="Rectangle 16"/>
          <p:cNvSpPr>
            <a:spLocks noChangeArrowheads="1"/>
          </p:cNvSpPr>
          <p:nvPr/>
        </p:nvSpPr>
        <p:spPr bwMode="auto">
          <a:xfrm>
            <a:off x="251520" y="275285"/>
            <a:ext cx="8784976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ctr" eaLnBrk="1" hangingPunct="1"/>
            <a:r>
              <a:rPr lang="ru-RU" altLang="ru-RU" sz="2800" u="sng" dirty="0">
                <a:latin typeface="Calibri" pitchFamily="34" charset="0"/>
                <a:cs typeface="Times New Roman" pitchFamily="18" charset="0"/>
              </a:rPr>
              <a:t>Четвертый крестовый поход (1202-1204 гг.) </a:t>
            </a:r>
            <a:r>
              <a:rPr lang="ru-RU" altLang="ru-RU" sz="2800" dirty="0">
                <a:latin typeface="Calibri" pitchFamily="34" charset="0"/>
                <a:cs typeface="Times New Roman" pitchFamily="18" charset="0"/>
              </a:rPr>
              <a:t>– </a:t>
            </a:r>
            <a:endParaRPr lang="ru-RU" altLang="ru-RU" sz="2800" dirty="0">
              <a:latin typeface="Calibri" pitchFamily="34" charset="0"/>
            </a:endParaRPr>
          </a:p>
          <a:p>
            <a:pPr algn="ctr" eaLnBrk="1" hangingPunct="1"/>
            <a:r>
              <a:rPr lang="ru-RU" altLang="ru-RU" sz="2800" dirty="0">
                <a:latin typeface="Calibri" pitchFamily="34" charset="0"/>
                <a:cs typeface="Times New Roman" pitchFamily="18" charset="0"/>
              </a:rPr>
              <a:t>организовал папа </a:t>
            </a:r>
            <a:r>
              <a:rPr lang="ru-RU" altLang="ru-RU" sz="2800" dirty="0">
                <a:latin typeface="Calibri" pitchFamily="34" charset="0"/>
              </a:rPr>
              <a:t>Иннокентий </a:t>
            </a:r>
            <a:r>
              <a:rPr lang="en-US" altLang="ru-RU" sz="2800" dirty="0">
                <a:latin typeface="Calibri" pitchFamily="34" charset="0"/>
              </a:rPr>
              <a:t>III</a:t>
            </a:r>
            <a:endParaRPr lang="ru-RU" altLang="ru-RU" sz="2800" dirty="0"/>
          </a:p>
        </p:txBody>
      </p:sp>
      <p:sp>
        <p:nvSpPr>
          <p:cNvPr id="16396" name="Rectangle 19"/>
          <p:cNvSpPr>
            <a:spLocks noChangeArrowheads="1"/>
          </p:cNvSpPr>
          <p:nvPr/>
        </p:nvSpPr>
        <p:spPr bwMode="auto">
          <a:xfrm>
            <a:off x="251520" y="1786743"/>
            <a:ext cx="856907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ru-RU" altLang="ru-RU" b="1" dirty="0">
                <a:cs typeface="Times New Roman" pitchFamily="18" charset="0"/>
              </a:rPr>
              <a:t>Захват Задара   </a:t>
            </a:r>
            <a:r>
              <a:rPr lang="ru-RU" altLang="ru-RU" b="1" dirty="0"/>
              <a:t>   </a:t>
            </a:r>
            <a:r>
              <a:rPr lang="ru-RU" altLang="ru-RU" b="1" dirty="0">
                <a:cs typeface="Times New Roman" pitchFamily="18" charset="0"/>
              </a:rPr>
              <a:t> </a:t>
            </a:r>
            <a:r>
              <a:rPr lang="ru-RU" altLang="ru-RU" b="1" dirty="0"/>
              <a:t>    </a:t>
            </a:r>
            <a:r>
              <a:rPr lang="ru-RU" altLang="ru-RU" b="1" dirty="0">
                <a:cs typeface="Times New Roman" pitchFamily="18" charset="0"/>
              </a:rPr>
              <a:t>Захват Константинополя          </a:t>
            </a:r>
            <a:r>
              <a:rPr lang="ru-RU" altLang="ru-RU" b="1" dirty="0"/>
              <a:t>        </a:t>
            </a:r>
            <a:r>
              <a:rPr lang="ru-RU" altLang="ru-RU" b="1" dirty="0">
                <a:cs typeface="Times New Roman" pitchFamily="18" charset="0"/>
              </a:rPr>
              <a:t>погромы и грабеж</a:t>
            </a:r>
            <a:endParaRPr lang="ru-RU" altLang="ru-RU" sz="2000" b="1" dirty="0"/>
          </a:p>
        </p:txBody>
      </p:sp>
      <p:sp>
        <p:nvSpPr>
          <p:cNvPr id="16397" name="Rectangle 21"/>
          <p:cNvSpPr>
            <a:spLocks noChangeArrowheads="1"/>
          </p:cNvSpPr>
          <p:nvPr/>
        </p:nvSpPr>
        <p:spPr bwMode="auto">
          <a:xfrm>
            <a:off x="5435600" y="2708275"/>
            <a:ext cx="3417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eaLnBrk="1" hangingPunct="1"/>
            <a:r>
              <a:rPr lang="ru-RU" altLang="ru-RU" b="1">
                <a:cs typeface="Times New Roman" pitchFamily="18" charset="0"/>
              </a:rPr>
              <a:t>Распад Византийской империи</a:t>
            </a:r>
            <a:endParaRPr lang="ru-RU" altLang="ru-RU" sz="1200" b="1"/>
          </a:p>
        </p:txBody>
      </p:sp>
      <p:sp>
        <p:nvSpPr>
          <p:cNvPr id="16398" name="Rectangle 22"/>
          <p:cNvSpPr>
            <a:spLocks noChangeArrowheads="1"/>
          </p:cNvSpPr>
          <p:nvPr/>
        </p:nvSpPr>
        <p:spPr bwMode="auto">
          <a:xfrm>
            <a:off x="468313" y="3141663"/>
            <a:ext cx="8568183" cy="2379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eaLnBrk="1" hangingPunct="1"/>
            <a:r>
              <a:rPr lang="ru-RU" altLang="ru-RU" b="1" dirty="0"/>
              <a:t>        </a:t>
            </a:r>
            <a:r>
              <a:rPr lang="ru-RU" altLang="ru-RU" b="1" dirty="0">
                <a:cs typeface="Times New Roman" pitchFamily="18" charset="0"/>
              </a:rPr>
              <a:t>         Борьба с христианами</a:t>
            </a:r>
            <a:endParaRPr lang="ru-RU" altLang="ru-RU" sz="1000" b="1" dirty="0"/>
          </a:p>
          <a:p>
            <a:endParaRPr lang="ru-RU" altLang="ru-RU" b="1" dirty="0"/>
          </a:p>
          <a:p>
            <a:endParaRPr lang="ru-RU" altLang="ru-RU" b="1" dirty="0"/>
          </a:p>
          <a:p>
            <a:r>
              <a:rPr lang="ru-RU" altLang="ru-RU" b="1" dirty="0"/>
              <a:t>         </a:t>
            </a:r>
            <a:r>
              <a:rPr lang="ru-RU" altLang="ru-RU" b="1" dirty="0">
                <a:cs typeface="Times New Roman" pitchFamily="18" charset="0"/>
              </a:rPr>
              <a:t>                                                      </a:t>
            </a:r>
            <a:r>
              <a:rPr lang="ru-RU" altLang="ru-RU" b="1" dirty="0"/>
              <a:t>      </a:t>
            </a:r>
            <a:r>
              <a:rPr lang="ru-RU" altLang="ru-RU" b="1" dirty="0">
                <a:cs typeface="Times New Roman" pitchFamily="18" charset="0"/>
              </a:rPr>
              <a:t>Образование Латинской империи </a:t>
            </a:r>
            <a:endParaRPr lang="ru-RU" altLang="ru-RU" b="1" dirty="0"/>
          </a:p>
          <a:p>
            <a:r>
              <a:rPr lang="ru-RU" altLang="ru-RU" b="1" dirty="0"/>
              <a:t>                                                                                             </a:t>
            </a:r>
            <a:r>
              <a:rPr lang="ru-RU" altLang="ru-RU" b="1" dirty="0">
                <a:cs typeface="Times New Roman" pitchFamily="18" charset="0"/>
              </a:rPr>
              <a:t>(до 1261 г.)</a:t>
            </a:r>
            <a:r>
              <a:rPr lang="ru-RU" altLang="ru-RU" b="1" dirty="0"/>
              <a:t>  </a:t>
            </a:r>
            <a:endParaRPr lang="ru-RU" altLang="ru-RU" sz="1000" b="1" dirty="0"/>
          </a:p>
          <a:p>
            <a:r>
              <a:rPr lang="ru-RU" altLang="ru-RU" b="1" dirty="0"/>
              <a:t>    </a:t>
            </a:r>
            <a:r>
              <a:rPr lang="ru-RU" altLang="ru-RU" b="1" dirty="0">
                <a:cs typeface="Times New Roman" pitchFamily="18" charset="0"/>
              </a:rPr>
              <a:t>           Вскрыта грабительская </a:t>
            </a:r>
            <a:endParaRPr lang="ru-RU" altLang="ru-RU" sz="1000" b="1" dirty="0"/>
          </a:p>
          <a:p>
            <a:r>
              <a:rPr lang="ru-RU" altLang="ru-RU" b="1" dirty="0"/>
              <a:t>   </a:t>
            </a:r>
            <a:r>
              <a:rPr lang="ru-RU" altLang="ru-RU" b="1" dirty="0">
                <a:cs typeface="Times New Roman" pitchFamily="18" charset="0"/>
              </a:rPr>
              <a:t>                сущность походов</a:t>
            </a:r>
            <a:endParaRPr lang="ru-RU" altLang="ru-RU" sz="1000" b="1" dirty="0"/>
          </a:p>
          <a:p>
            <a:endParaRPr lang="ru-RU" altLang="ru-RU" sz="2400" b="1" dirty="0"/>
          </a:p>
        </p:txBody>
      </p:sp>
      <p:sp>
        <p:nvSpPr>
          <p:cNvPr id="16399" name="Rectangle 23"/>
          <p:cNvSpPr>
            <a:spLocks noChangeArrowheads="1"/>
          </p:cNvSpPr>
          <p:nvPr/>
        </p:nvSpPr>
        <p:spPr bwMode="auto">
          <a:xfrm>
            <a:off x="1547813" y="5876925"/>
            <a:ext cx="24098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eaLnBrk="1" hangingPunct="1"/>
            <a:r>
              <a:rPr lang="ru-RU" altLang="ru-RU" b="1">
                <a:cs typeface="Times New Roman" pitchFamily="18" charset="0"/>
              </a:rPr>
              <a:t>Утрата религиозной               сущности походов</a:t>
            </a:r>
            <a:endParaRPr lang="ru-RU" altLang="ru-RU" sz="2400" b="1"/>
          </a:p>
        </p:txBody>
      </p:sp>
    </p:spTree>
    <p:extLst>
      <p:ext uri="{BB962C8B-B14F-4D97-AF65-F5344CB8AC3E}">
        <p14:creationId xmlns:p14="http://schemas.microsoft.com/office/powerpoint/2010/main" val="88991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5" descr="0015-015-Latinskaja-imperij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9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5260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1212 год – Детский крестовый поход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2" y="1557338"/>
            <a:ext cx="8496175" cy="2303462"/>
          </a:xfrm>
        </p:spPr>
        <p:txBody>
          <a:bodyPr/>
          <a:lstStyle/>
          <a:p>
            <a:pPr eaLnBrk="1" hangingPunct="1"/>
            <a:r>
              <a:rPr lang="ru-RU" altLang="ru-RU" b="1" dirty="0" smtClean="0"/>
              <a:t>часть детей вернулась домой;</a:t>
            </a:r>
          </a:p>
          <a:p>
            <a:pPr eaLnBrk="1" hangingPunct="1"/>
            <a:r>
              <a:rPr lang="ru-RU" altLang="ru-RU" b="1" dirty="0" smtClean="0"/>
              <a:t>часть умерла от жажды и голода;</a:t>
            </a:r>
          </a:p>
          <a:p>
            <a:pPr eaLnBrk="1" hangingPunct="1"/>
            <a:r>
              <a:rPr lang="ru-RU" altLang="ru-RU" b="1" dirty="0" smtClean="0"/>
              <a:t>часть продана купцами в рабство в Египет</a:t>
            </a:r>
            <a:r>
              <a:rPr lang="ru-RU" altLang="ru-RU" dirty="0" smtClean="0"/>
              <a:t>.</a:t>
            </a:r>
          </a:p>
        </p:txBody>
      </p:sp>
      <p:pic>
        <p:nvPicPr>
          <p:cNvPr id="18436" name="Picture 5" descr="npH83dZhZU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3284984"/>
            <a:ext cx="5248275" cy="341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4703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18488" cy="1785937"/>
          </a:xfrm>
        </p:spPr>
        <p:txBody>
          <a:bodyPr/>
          <a:lstStyle/>
          <a:p>
            <a:pPr eaLnBrk="1" hangingPunct="1"/>
            <a:r>
              <a:rPr lang="ru-RU" altLang="ru-RU" sz="4000" dirty="0" smtClean="0"/>
              <a:t>В 1291 году </a:t>
            </a:r>
            <a:r>
              <a:rPr lang="ru-RU" altLang="ru-RU" sz="4000" dirty="0" smtClean="0"/>
              <a:t>пал </a:t>
            </a:r>
            <a:r>
              <a:rPr lang="ru-RU" altLang="ru-RU" sz="4000" dirty="0" smtClean="0"/>
              <a:t>последний оплот крестоносцев – крепость Акра.</a:t>
            </a:r>
          </a:p>
        </p:txBody>
      </p:sp>
      <p:pic>
        <p:nvPicPr>
          <p:cNvPr id="19459" name="Picture 5" descr="000162_xgaplu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205038"/>
            <a:ext cx="6121400" cy="4446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77279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Крестовые походы</a:t>
            </a:r>
            <a:endParaRPr lang="ru-RU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259632"/>
            <a:ext cx="8784976" cy="486653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i="1" dirty="0" smtClean="0"/>
              <a:t>Задание 1. Заполни  таблицу ниже на основе материала учебника:</a:t>
            </a:r>
          </a:p>
          <a:p>
            <a:pPr>
              <a:buNone/>
            </a:pPr>
            <a:endParaRPr lang="ru-RU" sz="2400" i="1" dirty="0" smtClean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251520" y="2276871"/>
          <a:ext cx="8784975" cy="4400485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9283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2832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2832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108718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Даты и название Крестового похода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Участники и предводители похода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</a:t>
                      </a:r>
                      <a:endParaRPr lang="ru-RU" sz="2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235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235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4235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4235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42353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74073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" y="0"/>
            <a:ext cx="8229600" cy="692696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Крестовые походы</a:t>
            </a:r>
            <a:endParaRPr lang="ru-RU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7504" y="692696"/>
            <a:ext cx="8507288" cy="495801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Задание 1. Проверь себя</a:t>
            </a:r>
          </a:p>
          <a:p>
            <a:pPr>
              <a:buNone/>
            </a:pPr>
            <a:endParaRPr lang="ru-RU" sz="2400" i="1" dirty="0" smtClean="0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17847" y="1188720"/>
          <a:ext cx="8918649" cy="539496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97288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97288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97288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149736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Даты и название Крестового похода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Участники и предводители похода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Результат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Первый крестовый поход</a:t>
                      </a:r>
                    </a:p>
                    <a:p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1096-1099 гг.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Рыцари Франции, Германии, Италии, крестьяне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Захват</a:t>
                      </a:r>
                      <a:r>
                        <a:rPr lang="ru-RU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Никеи, Эдессы, Антиохии и Иерусалима. Образование Иерусалимского государства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Второй крестовый поход</a:t>
                      </a:r>
                    </a:p>
                    <a:p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1147-1149 гг.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Феодалы во главе с королями Франции</a:t>
                      </a:r>
                      <a:r>
                        <a:rPr lang="ru-RU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и Германии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Потеря Эдессы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Третий крестовый поход</a:t>
                      </a:r>
                    </a:p>
                    <a:p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1189-1192 гг.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Ричард </a:t>
                      </a:r>
                      <a:r>
                        <a:rPr lang="en-US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Львиное</a:t>
                      </a:r>
                      <a:r>
                        <a:rPr lang="ru-RU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Сердце, Филипп 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II</a:t>
                      </a:r>
                      <a:r>
                        <a:rPr lang="ru-RU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Август, Фридрих </a:t>
                      </a:r>
                      <a:r>
                        <a:rPr lang="en-US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Барбаросса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 смогли вернуть Иерусалим под власть христиан. Захватили крепость Акру и</a:t>
                      </a:r>
                      <a:r>
                        <a:rPr lang="ru-RU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о. Кипр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Четвертый крестовый поход</a:t>
                      </a:r>
                      <a:r>
                        <a:rPr lang="ru-RU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  <a:p>
                      <a:r>
                        <a:rPr lang="ru-RU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1202-1204 гг.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Феодалы Франции, Италии и Германии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Разорение</a:t>
                      </a:r>
                      <a:r>
                        <a:rPr lang="ru-RU" b="1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Византии. Создание Латинской империи</a:t>
                      </a:r>
                      <a:endParaRPr lang="ru-RU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8993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Крестоносцы на Востоке</a:t>
            </a:r>
            <a:endParaRPr lang="ru-RU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81000" y="1259632"/>
            <a:ext cx="8439472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Задание 2.</a:t>
            </a:r>
          </a:p>
          <a:p>
            <a:pPr>
              <a:buNone/>
            </a:pP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Выпиши значения следующих определений: </a:t>
            </a:r>
            <a:r>
              <a:rPr lang="ru-RU" sz="32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тамплиеры, госпитальеры, духовно-рыцарский орден, тевтонцы.</a:t>
            </a:r>
          </a:p>
          <a:p>
            <a:pPr>
              <a:buNone/>
            </a:pP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Вопрос: Какие порядки установили крестоносцы в Святой земле?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Содержимое 5" descr="free-sticker-note-8359925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737374" y="3933055"/>
            <a:ext cx="1949425" cy="1949425"/>
          </a:xfr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Крестоносцы на Востоке</a:t>
            </a:r>
            <a:endParaRPr lang="ru-RU" sz="28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124744"/>
            <a:ext cx="8712968" cy="554461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Задание 2. Проверь себя</a:t>
            </a:r>
          </a:p>
          <a:p>
            <a:pPr>
              <a:buNone/>
            </a:pP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Выпиши значения следующих определений: тамплиеры, госпитальеры, духовно-рыцарский орден, тевтонцы.</a:t>
            </a:r>
          </a:p>
          <a:p>
            <a:pPr>
              <a:buNone/>
            </a:pP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Тамплиеры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это духовно-рыцарский орден, основанный французскими рыцарями после Первого крестового похода в Палестине, на месте, где, согласно легенде, стоял храм Соломона.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Госпитальеры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 это духовно-рыцарский орден, основанный в Палестине в начале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XII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в.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Духовно-рыцарский орден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 это военно-монашеская организация западноевропейских рыцарей, созданная католической Церковью в период Крестовых походов для защиты и расширения владений.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Тевтонцы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это духовно-рыцарский орден, основанный в Палестине во время Третьего крестового похода немецкими рыцарями.</a:t>
            </a:r>
          </a:p>
          <a:p>
            <a:pPr>
              <a:buNone/>
            </a:pPr>
            <a:endParaRPr lang="ru-RU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None/>
            </a:pPr>
            <a:endParaRPr lang="ru-RU" sz="2400" b="1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107505" y="142875"/>
            <a:ext cx="8822214" cy="571500"/>
          </a:xfrm>
          <a:ln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6. Конец крестовых походов и их последствия</a:t>
            </a:r>
            <a:r>
              <a:rPr lang="ru-RU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7" name="Содержимое 9"/>
          <p:cNvSpPr>
            <a:spLocks noGrp="1"/>
          </p:cNvSpPr>
          <p:nvPr>
            <p:ph sz="quarter" idx="1"/>
          </p:nvPr>
        </p:nvSpPr>
        <p:spPr>
          <a:xfrm>
            <a:off x="214313" y="857250"/>
            <a:ext cx="8715406" cy="1059582"/>
          </a:xfrm>
        </p:spPr>
        <p:txBody>
          <a:bodyPr>
            <a:noAutofit/>
          </a:bodyPr>
          <a:lstStyle/>
          <a:p>
            <a:pPr eaLnBrk="1" hangingPunct="1">
              <a:spcBef>
                <a:spcPts val="0"/>
              </a:spcBef>
            </a:pPr>
            <a:r>
              <a:rPr lang="ru-RU" alt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1291 г. 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крестоносцы потеряли последнюю крепость на Востоке – </a:t>
            </a:r>
            <a:r>
              <a:rPr lang="ru-RU" altLang="ru-RU" sz="2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Акру</a:t>
            </a:r>
            <a:r>
              <a:rPr lang="ru-RU" alt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07504" y="1916833"/>
            <a:ext cx="8928992" cy="576063"/>
          </a:xfrm>
          <a:prstGeom prst="roundRect">
            <a:avLst/>
          </a:prstGeom>
          <a:solidFill>
            <a:srgbClr val="FFFFCC"/>
          </a:solidFill>
          <a:ln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ПОСЛЕДСТВИЯ КРЕСТОВЫХ ПОХОДОВ:</a:t>
            </a:r>
            <a:endParaRPr lang="ru-RU" sz="20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7504" y="2631208"/>
            <a:ext cx="4250182" cy="408394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Положительные</a:t>
            </a:r>
            <a:r>
              <a:rPr lang="ru-RU" sz="2000" b="1" u="sng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>
              <a:defRPr/>
            </a:pPr>
            <a:endParaRPr lang="ru-RU" sz="20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85750">
              <a:buFontTx/>
              <a:buChar char="-"/>
              <a:defRPr/>
            </a:pPr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развитие торговли на Средиземном море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85750">
              <a:buFontTx/>
              <a:buChar char="-"/>
              <a:defRPr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обмен культурами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85750">
              <a:buFontTx/>
              <a:buChar char="-"/>
              <a:defRPr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основание торговых поселений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85750">
              <a:buFontTx/>
              <a:buChar char="-"/>
              <a:defRPr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новые виды товаров, еды, оружия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85750">
              <a:buFontTx/>
              <a:buChar char="-"/>
              <a:defRPr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новые манеры поведения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85750">
              <a:buFontTx/>
              <a:buChar char="-"/>
              <a:defRPr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новые технологии и медицина</a:t>
            </a:r>
            <a:r>
              <a:rPr lang="ru-RU" sz="16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429124" y="2631208"/>
            <a:ext cx="4607372" cy="40839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Отрицательные:</a:t>
            </a:r>
          </a:p>
          <a:p>
            <a:pPr algn="ctr">
              <a:defRPr/>
            </a:pP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  <a:defRPr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огромные денежные расходы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  <a:defRPr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огромные жертвы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  <a:defRPr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разрушение памятников культуры и истории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  <a:defRPr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чума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  <a:defRPr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ослабление Византии</a:t>
            </a:r>
            <a:r>
              <a:rPr lang="ru-RU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ru-RU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  <a:defRPr/>
            </a:pPr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усилилось противостояние между христианами и мусульманами.</a:t>
            </a:r>
          </a:p>
        </p:txBody>
      </p:sp>
    </p:spTree>
    <p:extLst>
      <p:ext uri="{BB962C8B-B14F-4D97-AF65-F5344CB8AC3E}">
        <p14:creationId xmlns:p14="http://schemas.microsoft.com/office/powerpoint/2010/main" val="3217886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Завершение эпохи Крестовых походов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Содержимое 7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054758150"/>
              </p:ext>
            </p:extLst>
          </p:nvPr>
        </p:nvGraphicFramePr>
        <p:xfrm>
          <a:off x="179512" y="1052736"/>
          <a:ext cx="878497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57200" y="222134"/>
            <a:ext cx="8229600" cy="1248007"/>
          </a:xfrm>
          <a:prstGeom prst="rect">
            <a:avLst/>
          </a:prstGeom>
        </p:spPr>
        <p:txBody>
          <a:bodyPr vert="horz" wrap="square" lIns="0" tIns="16737" rIns="0" bIns="0" rtlCol="0">
            <a:spAutoFit/>
          </a:bodyPr>
          <a:lstStyle/>
          <a:p>
            <a:pPr marL="16737" marR="6695">
              <a:lnSpc>
                <a:spcPct val="100200"/>
              </a:lnSpc>
              <a:spcBef>
                <a:spcPts val="132"/>
              </a:spcBef>
            </a:pPr>
            <a:r>
              <a:rPr sz="4000" spc="-46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Последствия </a:t>
            </a:r>
            <a:r>
              <a:rPr sz="4000" spc="-13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крестовых походов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1385" y="2204864"/>
            <a:ext cx="4264959" cy="2479113"/>
          </a:xfrm>
          <a:prstGeom prst="rect">
            <a:avLst/>
          </a:prstGeom>
        </p:spPr>
        <p:txBody>
          <a:bodyPr vert="horz" wrap="square" lIns="0" tIns="16737" rIns="0" bIns="0" rtlCol="0">
            <a:spAutoFit/>
          </a:bodyPr>
          <a:lstStyle/>
          <a:p>
            <a:pPr marL="16737" marR="6695" indent="-837" algn="ctr">
              <a:spcBef>
                <a:spcPts val="132"/>
              </a:spcBef>
            </a:pPr>
            <a:r>
              <a:rPr sz="2000" b="1" spc="-158" dirty="0">
                <a:latin typeface="Arial"/>
                <a:cs typeface="Arial"/>
              </a:rPr>
              <a:t>В</a:t>
            </a:r>
            <a:r>
              <a:rPr sz="2000" b="1" spc="-86" dirty="0">
                <a:latin typeface="Arial"/>
                <a:cs typeface="Arial"/>
              </a:rPr>
              <a:t> </a:t>
            </a:r>
            <a:r>
              <a:rPr sz="2000" b="1" spc="-40" dirty="0">
                <a:latin typeface="Arial"/>
                <a:cs typeface="Arial"/>
              </a:rPr>
              <a:t>результате</a:t>
            </a:r>
            <a:r>
              <a:rPr sz="2000" b="1" spc="-79" dirty="0">
                <a:latin typeface="Arial"/>
                <a:cs typeface="Arial"/>
              </a:rPr>
              <a:t> </a:t>
            </a:r>
            <a:r>
              <a:rPr sz="2000" b="1" spc="-13" dirty="0">
                <a:latin typeface="Arial"/>
                <a:cs typeface="Arial"/>
              </a:rPr>
              <a:t>этих</a:t>
            </a:r>
            <a:r>
              <a:rPr sz="2000" b="1" spc="-79" dirty="0">
                <a:latin typeface="Arial"/>
                <a:cs typeface="Arial"/>
              </a:rPr>
              <a:t> </a:t>
            </a:r>
            <a:r>
              <a:rPr sz="2000" b="1" spc="-66" dirty="0">
                <a:latin typeface="Arial"/>
                <a:cs typeface="Arial"/>
              </a:rPr>
              <a:t>походов</a:t>
            </a:r>
            <a:r>
              <a:rPr sz="2000" b="1" spc="-79" dirty="0">
                <a:latin typeface="Arial"/>
                <a:cs typeface="Arial"/>
              </a:rPr>
              <a:t> </a:t>
            </a:r>
            <a:r>
              <a:rPr sz="2000" b="1" spc="-13" dirty="0">
                <a:latin typeface="Arial"/>
                <a:cs typeface="Arial"/>
              </a:rPr>
              <a:t>европейцы утратили</a:t>
            </a:r>
            <a:r>
              <a:rPr sz="2000" b="1" spc="-99" dirty="0">
                <a:latin typeface="Arial"/>
                <a:cs typeface="Arial"/>
              </a:rPr>
              <a:t> </a:t>
            </a:r>
            <a:r>
              <a:rPr sz="2000" b="1" spc="-46" dirty="0">
                <a:latin typeface="Arial"/>
                <a:cs typeface="Arial"/>
              </a:rPr>
              <a:t>все</a:t>
            </a:r>
            <a:r>
              <a:rPr sz="2000" b="1" spc="-99" dirty="0">
                <a:latin typeface="Arial"/>
                <a:cs typeface="Arial"/>
              </a:rPr>
              <a:t> </a:t>
            </a:r>
            <a:r>
              <a:rPr sz="2000" b="1" spc="-59" dirty="0">
                <a:latin typeface="Arial"/>
                <a:cs typeface="Arial"/>
              </a:rPr>
              <a:t>свои</a:t>
            </a:r>
            <a:r>
              <a:rPr sz="2000" b="1" spc="-99" dirty="0">
                <a:latin typeface="Arial"/>
                <a:cs typeface="Arial"/>
              </a:rPr>
              <a:t> </a:t>
            </a:r>
            <a:r>
              <a:rPr sz="2000" b="1" spc="-13" dirty="0">
                <a:latin typeface="Arial"/>
                <a:cs typeface="Arial"/>
              </a:rPr>
              <a:t>восточные </a:t>
            </a:r>
            <a:r>
              <a:rPr sz="2000" b="1" spc="-40" dirty="0">
                <a:latin typeface="Arial"/>
                <a:cs typeface="Arial"/>
              </a:rPr>
              <a:t>владения</a:t>
            </a:r>
            <a:r>
              <a:rPr b="1" spc="-40" dirty="0">
                <a:latin typeface="Microsoft YaHei"/>
                <a:cs typeface="Microsoft YaHei"/>
              </a:rPr>
              <a:t>,</a:t>
            </a:r>
            <a:r>
              <a:rPr b="1" spc="-119" dirty="0">
                <a:latin typeface="Microsoft YaHei"/>
                <a:cs typeface="Microsoft YaHei"/>
              </a:rPr>
              <a:t> </a:t>
            </a:r>
            <a:r>
              <a:rPr sz="2000" b="1" dirty="0">
                <a:latin typeface="Arial"/>
                <a:cs typeface="Arial"/>
              </a:rPr>
              <a:t>за</a:t>
            </a:r>
            <a:r>
              <a:rPr sz="2000" b="1" spc="-13" dirty="0">
                <a:latin typeface="Arial"/>
                <a:cs typeface="Arial"/>
              </a:rPr>
              <a:t> исключением </a:t>
            </a:r>
            <a:r>
              <a:rPr sz="2000" b="1" dirty="0">
                <a:latin typeface="Arial"/>
                <a:cs typeface="Arial"/>
              </a:rPr>
              <a:t>Кипра</a:t>
            </a:r>
            <a:r>
              <a:rPr b="1" dirty="0">
                <a:latin typeface="Microsoft YaHei"/>
                <a:cs typeface="Microsoft YaHei"/>
              </a:rPr>
              <a:t>.</a:t>
            </a:r>
            <a:r>
              <a:rPr b="1" spc="-112" dirty="0">
                <a:latin typeface="Microsoft YaHei"/>
                <a:cs typeface="Microsoft YaHei"/>
              </a:rPr>
              <a:t> </a:t>
            </a:r>
            <a:r>
              <a:rPr sz="2000" b="1" spc="-33" dirty="0">
                <a:latin typeface="Arial"/>
                <a:cs typeface="Arial"/>
              </a:rPr>
              <a:t>Эти </a:t>
            </a:r>
            <a:r>
              <a:rPr sz="2000" b="1" spc="-92" dirty="0">
                <a:latin typeface="Arial"/>
                <a:cs typeface="Arial"/>
              </a:rPr>
              <a:t>войны</a:t>
            </a:r>
            <a:r>
              <a:rPr sz="2000" b="1" spc="-40" dirty="0">
                <a:latin typeface="Arial"/>
                <a:cs typeface="Arial"/>
              </a:rPr>
              <a:t> сопровождались </a:t>
            </a:r>
            <a:r>
              <a:rPr sz="2000" b="1" spc="-13" dirty="0">
                <a:latin typeface="Arial"/>
                <a:cs typeface="Arial"/>
              </a:rPr>
              <a:t>огромными </a:t>
            </a:r>
            <a:r>
              <a:rPr sz="2000" b="1" dirty="0">
                <a:latin typeface="Arial"/>
                <a:cs typeface="Arial"/>
              </a:rPr>
              <a:t>жертвами</a:t>
            </a:r>
            <a:r>
              <a:rPr sz="2000" b="1" spc="-99" dirty="0">
                <a:latin typeface="Arial"/>
                <a:cs typeface="Arial"/>
              </a:rPr>
              <a:t> </a:t>
            </a:r>
            <a:r>
              <a:rPr sz="2000" b="1" spc="-13" dirty="0">
                <a:latin typeface="Arial"/>
                <a:cs typeface="Arial"/>
              </a:rPr>
              <a:t>и</a:t>
            </a:r>
            <a:r>
              <a:rPr sz="2000" b="1" spc="-92" dirty="0">
                <a:latin typeface="Arial"/>
                <a:cs typeface="Arial"/>
              </a:rPr>
              <a:t> </a:t>
            </a:r>
            <a:r>
              <a:rPr sz="2000" b="1" spc="-46" dirty="0">
                <a:latin typeface="Arial"/>
                <a:cs typeface="Arial"/>
              </a:rPr>
              <a:t>привели</a:t>
            </a:r>
            <a:r>
              <a:rPr sz="2000" b="1" spc="-92" dirty="0">
                <a:latin typeface="Arial"/>
                <a:cs typeface="Arial"/>
              </a:rPr>
              <a:t> </a:t>
            </a:r>
            <a:r>
              <a:rPr sz="2000" b="1" spc="99" dirty="0">
                <a:latin typeface="Arial"/>
                <a:cs typeface="Arial"/>
              </a:rPr>
              <a:t>к</a:t>
            </a:r>
            <a:r>
              <a:rPr sz="2000" b="1" spc="-92" dirty="0">
                <a:latin typeface="Arial"/>
                <a:cs typeface="Arial"/>
              </a:rPr>
              <a:t> </a:t>
            </a:r>
            <a:r>
              <a:rPr sz="2000" b="1" spc="-13" dirty="0">
                <a:latin typeface="Arial"/>
                <a:cs typeface="Arial"/>
              </a:rPr>
              <a:t>разрушению </a:t>
            </a:r>
            <a:r>
              <a:rPr sz="2000" b="1" spc="-40" dirty="0">
                <a:latin typeface="Arial"/>
                <a:cs typeface="Arial"/>
              </a:rPr>
              <a:t>городов</a:t>
            </a:r>
            <a:r>
              <a:rPr sz="2000" b="1" spc="-92" dirty="0">
                <a:latin typeface="Arial"/>
                <a:cs typeface="Arial"/>
              </a:rPr>
              <a:t> </a:t>
            </a:r>
            <a:r>
              <a:rPr sz="2000" b="1" spc="-13" dirty="0">
                <a:latin typeface="Arial"/>
                <a:cs typeface="Arial"/>
              </a:rPr>
              <a:t>и</a:t>
            </a:r>
            <a:r>
              <a:rPr sz="2000" b="1" spc="-86" dirty="0">
                <a:latin typeface="Arial"/>
                <a:cs typeface="Arial"/>
              </a:rPr>
              <a:t> </a:t>
            </a:r>
            <a:r>
              <a:rPr sz="2000" b="1" spc="-59" dirty="0">
                <a:latin typeface="Arial"/>
                <a:cs typeface="Arial"/>
              </a:rPr>
              <a:t>торговых</a:t>
            </a:r>
            <a:r>
              <a:rPr sz="2000" b="1" spc="-92" dirty="0">
                <a:latin typeface="Arial"/>
                <a:cs typeface="Arial"/>
              </a:rPr>
              <a:t> </a:t>
            </a:r>
            <a:r>
              <a:rPr sz="2000" b="1" spc="-13" dirty="0">
                <a:latin typeface="Arial"/>
                <a:cs typeface="Arial"/>
              </a:rPr>
              <a:t>путей</a:t>
            </a:r>
            <a:r>
              <a:rPr b="1" spc="-13" dirty="0">
                <a:latin typeface="Microsoft YaHei"/>
                <a:cs typeface="Microsoft YaHei"/>
              </a:rPr>
              <a:t>.</a:t>
            </a:r>
            <a:endParaRPr dirty="0">
              <a:latin typeface="Microsoft YaHei"/>
              <a:cs typeface="Microsoft YaHe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80817" y="1772816"/>
            <a:ext cx="4196229" cy="4202971"/>
          </a:xfrm>
          <a:prstGeom prst="rect">
            <a:avLst/>
          </a:prstGeom>
        </p:spPr>
        <p:txBody>
          <a:bodyPr vert="horz" wrap="square" lIns="0" tIns="15900" rIns="0" bIns="0" rtlCol="0">
            <a:spAutoFit/>
          </a:bodyPr>
          <a:lstStyle/>
          <a:p>
            <a:pPr marL="71134" marR="61091" algn="ctr">
              <a:lnSpc>
                <a:spcPct val="102000"/>
              </a:lnSpc>
              <a:spcBef>
                <a:spcPts val="125"/>
              </a:spcBef>
            </a:pPr>
            <a:r>
              <a:rPr sz="1900" b="1" dirty="0">
                <a:latin typeface="Arial"/>
                <a:cs typeface="Arial"/>
              </a:rPr>
              <a:t>Крестовые</a:t>
            </a:r>
            <a:r>
              <a:rPr sz="1900" b="1" spc="-86" dirty="0">
                <a:latin typeface="Arial"/>
                <a:cs typeface="Arial"/>
              </a:rPr>
              <a:t> </a:t>
            </a:r>
            <a:r>
              <a:rPr sz="1900" b="1" spc="-46" dirty="0">
                <a:latin typeface="Arial"/>
                <a:cs typeface="Arial"/>
              </a:rPr>
              <a:t>походы</a:t>
            </a:r>
            <a:r>
              <a:rPr sz="1900" b="1" spc="-86" dirty="0">
                <a:latin typeface="Arial"/>
                <a:cs typeface="Arial"/>
              </a:rPr>
              <a:t> </a:t>
            </a:r>
            <a:r>
              <a:rPr sz="1900" b="1" spc="-13" dirty="0">
                <a:latin typeface="Arial"/>
                <a:cs typeface="Arial"/>
              </a:rPr>
              <a:t>оказали </a:t>
            </a:r>
            <a:r>
              <a:rPr sz="1900" b="1" dirty="0">
                <a:latin typeface="Arial"/>
                <a:cs typeface="Arial"/>
              </a:rPr>
              <a:t>значительное</a:t>
            </a:r>
            <a:r>
              <a:rPr sz="1900" b="1" spc="-46" dirty="0">
                <a:latin typeface="Arial"/>
                <a:cs typeface="Arial"/>
              </a:rPr>
              <a:t> </a:t>
            </a:r>
            <a:r>
              <a:rPr sz="1900" b="1" spc="-26" dirty="0">
                <a:latin typeface="Arial"/>
                <a:cs typeface="Arial"/>
              </a:rPr>
              <a:t>влияние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на</a:t>
            </a:r>
            <a:r>
              <a:rPr sz="1900" b="1" spc="-46" dirty="0">
                <a:latin typeface="Arial"/>
                <a:cs typeface="Arial"/>
              </a:rPr>
              <a:t> </a:t>
            </a:r>
            <a:r>
              <a:rPr sz="1900" b="1" spc="-13" dirty="0">
                <a:latin typeface="Arial"/>
                <a:cs typeface="Arial"/>
              </a:rPr>
              <a:t>культурное </a:t>
            </a:r>
            <a:r>
              <a:rPr sz="1900" b="1" dirty="0">
                <a:latin typeface="Arial"/>
                <a:cs typeface="Arial"/>
              </a:rPr>
              <a:t>взаимодействие</a:t>
            </a:r>
            <a:r>
              <a:rPr sz="1900" b="1" spc="-46" dirty="0">
                <a:latin typeface="Arial"/>
                <a:cs typeface="Arial"/>
              </a:rPr>
              <a:t> </a:t>
            </a:r>
            <a:r>
              <a:rPr sz="1900" b="1" spc="72" dirty="0">
                <a:latin typeface="Arial"/>
                <a:cs typeface="Arial"/>
              </a:rPr>
              <a:t>между</a:t>
            </a:r>
            <a:r>
              <a:rPr sz="1900" b="1" spc="-40" dirty="0">
                <a:latin typeface="Arial"/>
                <a:cs typeface="Arial"/>
              </a:rPr>
              <a:t> </a:t>
            </a:r>
            <a:r>
              <a:rPr sz="1900" b="1" spc="-33" dirty="0">
                <a:latin typeface="Arial"/>
                <a:cs typeface="Arial"/>
              </a:rPr>
              <a:t>Европой</a:t>
            </a:r>
            <a:r>
              <a:rPr sz="1900" b="1" spc="-46" dirty="0">
                <a:latin typeface="Arial"/>
                <a:cs typeface="Arial"/>
              </a:rPr>
              <a:t> </a:t>
            </a:r>
            <a:r>
              <a:rPr sz="1900" b="1" spc="-66" dirty="0">
                <a:latin typeface="Arial"/>
                <a:cs typeface="Arial"/>
              </a:rPr>
              <a:t>и </a:t>
            </a:r>
            <a:r>
              <a:rPr sz="1900" b="1" spc="-13" dirty="0">
                <a:latin typeface="Arial"/>
                <a:cs typeface="Arial"/>
              </a:rPr>
              <a:t>Востоком</a:t>
            </a:r>
            <a:r>
              <a:rPr b="1" spc="-13" dirty="0">
                <a:latin typeface="Microsoft YaHei"/>
                <a:cs typeface="Microsoft YaHei"/>
              </a:rPr>
              <a:t>.</a:t>
            </a:r>
            <a:endParaRPr dirty="0">
              <a:latin typeface="Microsoft YaHei"/>
              <a:cs typeface="Microsoft YaHei"/>
            </a:endParaRPr>
          </a:p>
          <a:p>
            <a:pPr marL="304619" marR="294577" indent="-837" algn="ctr">
              <a:lnSpc>
                <a:spcPct val="102400"/>
              </a:lnSpc>
              <a:spcBef>
                <a:spcPts val="26"/>
              </a:spcBef>
            </a:pPr>
            <a:r>
              <a:rPr sz="1900" b="1" spc="-33" dirty="0">
                <a:latin typeface="Arial"/>
                <a:cs typeface="Arial"/>
              </a:rPr>
              <a:t>Европейцы</a:t>
            </a:r>
            <a:r>
              <a:rPr sz="1900" b="1" spc="-53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начали</a:t>
            </a:r>
            <a:r>
              <a:rPr sz="1900" b="1" spc="-53" dirty="0">
                <a:latin typeface="Arial"/>
                <a:cs typeface="Arial"/>
              </a:rPr>
              <a:t> </a:t>
            </a:r>
            <a:r>
              <a:rPr sz="1900" b="1" spc="-13" dirty="0">
                <a:latin typeface="Arial"/>
                <a:cs typeface="Arial"/>
              </a:rPr>
              <a:t>заимствовать </a:t>
            </a:r>
            <a:r>
              <a:rPr sz="1900" b="1" spc="-53" dirty="0">
                <a:latin typeface="Arial"/>
                <a:cs typeface="Arial"/>
              </a:rPr>
              <a:t>новые</a:t>
            </a:r>
            <a:r>
              <a:rPr sz="1900" b="1" spc="-79" dirty="0">
                <a:latin typeface="Arial"/>
                <a:cs typeface="Arial"/>
              </a:rPr>
              <a:t> </a:t>
            </a:r>
            <a:r>
              <a:rPr sz="1900" b="1" spc="-13" dirty="0">
                <a:latin typeface="Arial"/>
                <a:cs typeface="Arial"/>
              </a:rPr>
              <a:t>сельскохозяйственные </a:t>
            </a:r>
            <a:r>
              <a:rPr sz="1900" b="1" spc="-40" dirty="0">
                <a:latin typeface="Arial"/>
                <a:cs typeface="Arial"/>
              </a:rPr>
              <a:t>культуры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и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технологии</a:t>
            </a:r>
            <a:r>
              <a:rPr b="1" dirty="0">
                <a:latin typeface="Microsoft YaHei"/>
                <a:cs typeface="Microsoft YaHei"/>
              </a:rPr>
              <a:t>,</a:t>
            </a:r>
            <a:r>
              <a:rPr b="1" spc="-105" dirty="0">
                <a:latin typeface="Microsoft YaHei"/>
                <a:cs typeface="Microsoft YaHei"/>
              </a:rPr>
              <a:t> </a:t>
            </a:r>
            <a:r>
              <a:rPr sz="1900" b="1" dirty="0">
                <a:latin typeface="Arial"/>
                <a:cs typeface="Arial"/>
              </a:rPr>
              <a:t>такие</a:t>
            </a:r>
            <a:r>
              <a:rPr sz="1900" b="1" spc="20" dirty="0">
                <a:latin typeface="Arial"/>
                <a:cs typeface="Arial"/>
              </a:rPr>
              <a:t> </a:t>
            </a:r>
            <a:r>
              <a:rPr sz="1900" b="1" spc="53" dirty="0">
                <a:latin typeface="Arial"/>
                <a:cs typeface="Arial"/>
              </a:rPr>
              <a:t>как </a:t>
            </a:r>
            <a:r>
              <a:rPr sz="1900" b="1" spc="-26" dirty="0">
                <a:latin typeface="Arial"/>
                <a:cs typeface="Arial"/>
              </a:rPr>
              <a:t>ветряные</a:t>
            </a:r>
            <a:r>
              <a:rPr sz="1900" b="1" spc="-92" dirty="0">
                <a:latin typeface="Arial"/>
                <a:cs typeface="Arial"/>
              </a:rPr>
              <a:t> </a:t>
            </a:r>
            <a:r>
              <a:rPr sz="1900" b="1" spc="-13" dirty="0">
                <a:latin typeface="Arial"/>
                <a:cs typeface="Arial"/>
              </a:rPr>
              <a:t>мельницы</a:t>
            </a:r>
            <a:r>
              <a:rPr sz="1900" b="1" spc="-92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и</a:t>
            </a:r>
            <a:r>
              <a:rPr sz="1900" b="1" spc="-92" dirty="0">
                <a:latin typeface="Arial"/>
                <a:cs typeface="Arial"/>
              </a:rPr>
              <a:t> </a:t>
            </a:r>
            <a:r>
              <a:rPr sz="1900" b="1" spc="-13" dirty="0">
                <a:latin typeface="Arial"/>
                <a:cs typeface="Arial"/>
              </a:rPr>
              <a:t>методы </a:t>
            </a:r>
            <a:r>
              <a:rPr sz="1900" b="1" dirty="0">
                <a:latin typeface="Arial"/>
                <a:cs typeface="Arial"/>
              </a:rPr>
              <a:t>обработки</a:t>
            </a:r>
            <a:r>
              <a:rPr sz="1900" b="1" spc="86" dirty="0">
                <a:latin typeface="Arial"/>
                <a:cs typeface="Arial"/>
              </a:rPr>
              <a:t> </a:t>
            </a:r>
            <a:r>
              <a:rPr sz="1900" b="1" spc="-13" dirty="0">
                <a:latin typeface="Arial"/>
                <a:cs typeface="Arial"/>
              </a:rPr>
              <a:t>шелка</a:t>
            </a:r>
            <a:r>
              <a:rPr b="1" spc="-13" dirty="0">
                <a:latin typeface="Microsoft YaHei"/>
                <a:cs typeface="Microsoft YaHei"/>
              </a:rPr>
              <a:t>.</a:t>
            </a:r>
            <a:endParaRPr dirty="0">
              <a:latin typeface="Microsoft YaHei"/>
              <a:cs typeface="Microsoft YaHei"/>
            </a:endParaRPr>
          </a:p>
          <a:p>
            <a:pPr marL="16737" marR="6695" algn="ctr">
              <a:lnSpc>
                <a:spcPct val="103400"/>
              </a:lnSpc>
            </a:pPr>
            <a:r>
              <a:rPr sz="1900" b="1" dirty="0">
                <a:latin typeface="Arial"/>
                <a:cs typeface="Arial"/>
              </a:rPr>
              <a:t>Кроме</a:t>
            </a:r>
            <a:r>
              <a:rPr sz="1900" b="1" spc="13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того</a:t>
            </a:r>
            <a:r>
              <a:rPr b="1" dirty="0">
                <a:latin typeface="Microsoft YaHei"/>
                <a:cs typeface="Microsoft YaHei"/>
              </a:rPr>
              <a:t>,</a:t>
            </a:r>
            <a:r>
              <a:rPr b="1" spc="-112" dirty="0">
                <a:latin typeface="Microsoft YaHei"/>
                <a:cs typeface="Microsoft YaHei"/>
              </a:rPr>
              <a:t> </a:t>
            </a:r>
            <a:r>
              <a:rPr sz="1900" b="1" dirty="0">
                <a:latin typeface="Arial"/>
                <a:cs typeface="Arial"/>
              </a:rPr>
              <a:t>они</a:t>
            </a:r>
            <a:r>
              <a:rPr sz="1900" b="1" spc="13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переняли</a:t>
            </a:r>
            <a:r>
              <a:rPr sz="1900" b="1" spc="13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знания</a:t>
            </a:r>
            <a:r>
              <a:rPr sz="1900" b="1" spc="13" dirty="0">
                <a:latin typeface="Arial"/>
                <a:cs typeface="Arial"/>
              </a:rPr>
              <a:t> </a:t>
            </a:r>
            <a:r>
              <a:rPr sz="1900" b="1" spc="-79" dirty="0">
                <a:latin typeface="Arial"/>
                <a:cs typeface="Arial"/>
              </a:rPr>
              <a:t>в </a:t>
            </a:r>
            <a:r>
              <a:rPr sz="1900" b="1" dirty="0">
                <a:latin typeface="Arial"/>
                <a:cs typeface="Arial"/>
              </a:rPr>
              <a:t>области</a:t>
            </a:r>
            <a:r>
              <a:rPr sz="1900" b="1" spc="-33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медицины</a:t>
            </a:r>
            <a:r>
              <a:rPr sz="1900" b="1" spc="-26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и</a:t>
            </a:r>
            <a:r>
              <a:rPr sz="1900" b="1" spc="-26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гигиены</a:t>
            </a:r>
            <a:r>
              <a:rPr b="1" dirty="0">
                <a:latin typeface="Microsoft YaHei"/>
                <a:cs typeface="Microsoft YaHei"/>
              </a:rPr>
              <a:t>,</a:t>
            </a:r>
            <a:r>
              <a:rPr b="1" spc="-145" dirty="0">
                <a:latin typeface="Microsoft YaHei"/>
                <a:cs typeface="Microsoft YaHei"/>
              </a:rPr>
              <a:t> </a:t>
            </a:r>
            <a:r>
              <a:rPr sz="1900" b="1" dirty="0">
                <a:latin typeface="Arial"/>
                <a:cs typeface="Arial"/>
              </a:rPr>
              <a:t>а</a:t>
            </a:r>
            <a:r>
              <a:rPr sz="1900" b="1" spc="-26" dirty="0">
                <a:latin typeface="Arial"/>
                <a:cs typeface="Arial"/>
              </a:rPr>
              <a:t> </a:t>
            </a:r>
            <a:r>
              <a:rPr sz="1900" b="1" spc="59" dirty="0">
                <a:latin typeface="Arial"/>
                <a:cs typeface="Arial"/>
              </a:rPr>
              <a:t>также </a:t>
            </a:r>
            <a:r>
              <a:rPr sz="1900" b="1" dirty="0">
                <a:latin typeface="Arial"/>
                <a:cs typeface="Arial"/>
              </a:rPr>
              <a:t>элементы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домашнего</a:t>
            </a:r>
            <a:r>
              <a:rPr sz="1900" b="1" spc="40" dirty="0">
                <a:latin typeface="Arial"/>
                <a:cs typeface="Arial"/>
              </a:rPr>
              <a:t> </a:t>
            </a:r>
            <a:r>
              <a:rPr sz="1900" b="1" dirty="0">
                <a:latin typeface="Arial"/>
                <a:cs typeface="Arial"/>
              </a:rPr>
              <a:t>комфорта</a:t>
            </a:r>
            <a:r>
              <a:rPr sz="1900" b="1" spc="46" dirty="0">
                <a:latin typeface="Arial"/>
                <a:cs typeface="Arial"/>
              </a:rPr>
              <a:t> </a:t>
            </a:r>
            <a:r>
              <a:rPr sz="1900" b="1" spc="-66" dirty="0">
                <a:latin typeface="Arial"/>
                <a:cs typeface="Arial"/>
              </a:rPr>
              <a:t>и </a:t>
            </a:r>
            <a:r>
              <a:rPr sz="1900" b="1" spc="-13" dirty="0">
                <a:latin typeface="Arial"/>
                <a:cs typeface="Arial"/>
              </a:rPr>
              <a:t>одежды</a:t>
            </a:r>
            <a:r>
              <a:rPr b="1" spc="-13" dirty="0">
                <a:latin typeface="Microsoft YaHei"/>
                <a:cs typeface="Microsoft YaHei"/>
              </a:rPr>
              <a:t>.</a:t>
            </a:r>
            <a:endParaRPr dirty="0">
              <a:latin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748138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46656" y="53975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4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Последствия крестовых походов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114800" cy="463708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800" smtClean="0"/>
              <a:t>оживление торговли между Западом и Востоком;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/>
              <a:t>толчок к развитию европейской торговли, переход контроля над торговлей в Средиземном море к Венеции и Генуе</a:t>
            </a:r>
          </a:p>
        </p:txBody>
      </p:sp>
      <p:pic>
        <p:nvPicPr>
          <p:cNvPr id="22532" name="Picture 5" descr="veneziya-na-karte-itali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196975"/>
            <a:ext cx="3384550" cy="336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3" name="Picture 7" descr="i?id=9b7974de86218c5e456ae8a42eae08f1&amp;n=33&amp;h=190&amp;w=19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4724400"/>
            <a:ext cx="180975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1914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>
            <a:normAutofit/>
          </a:bodyPr>
          <a:lstStyle/>
          <a:p>
            <a:r>
              <a:rPr lang="ru-RU" alt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Последствия крестовых походов 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41438"/>
            <a:ext cx="8435975" cy="2159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с Востока пришли в Европу новые культуры (арбузы, сахарный тростник, гречиха, лимоны, абрикосы, рис);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800" smtClean="0"/>
              <a:t>на Восток распространились ветряные мельницы;</a:t>
            </a:r>
          </a:p>
        </p:txBody>
      </p:sp>
      <p:pic>
        <p:nvPicPr>
          <p:cNvPr id="23556" name="Picture 5" descr="loNgkD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3500438"/>
            <a:ext cx="7488237" cy="321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63901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Autofit/>
          </a:bodyPr>
          <a:lstStyle/>
          <a:p>
            <a:r>
              <a:rPr lang="ru-RU" alt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Последствия крестовых походов 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52513"/>
            <a:ext cx="8229600" cy="1081087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европейцы научились изготовлять шёлк, стекло, зеркала;</a:t>
            </a:r>
          </a:p>
          <a:p>
            <a:pPr eaLnBrk="1" hangingPunct="1">
              <a:lnSpc>
                <a:spcPct val="90000"/>
              </a:lnSpc>
            </a:pPr>
            <a:endParaRPr lang="ru-RU" altLang="ru-RU" smtClean="0"/>
          </a:p>
          <a:p>
            <a:pPr eaLnBrk="1" hangingPunct="1">
              <a:lnSpc>
                <a:spcPct val="90000"/>
              </a:lnSpc>
            </a:pPr>
            <a:endParaRPr lang="ru-RU" altLang="ru-RU" smtClean="0"/>
          </a:p>
          <a:p>
            <a:pPr eaLnBrk="1" hangingPunct="1">
              <a:lnSpc>
                <a:spcPct val="90000"/>
              </a:lnSpc>
            </a:pPr>
            <a:endParaRPr lang="ru-RU" altLang="ru-RU" smtClean="0"/>
          </a:p>
          <a:p>
            <a:pPr eaLnBrk="1" hangingPunct="1">
              <a:lnSpc>
                <a:spcPct val="90000"/>
              </a:lnSpc>
            </a:pPr>
            <a:endParaRPr lang="ru-RU" altLang="ru-RU" smtClean="0"/>
          </a:p>
          <a:p>
            <a:pPr eaLnBrk="1" hangingPunct="1">
              <a:lnSpc>
                <a:spcPct val="90000"/>
              </a:lnSpc>
            </a:pPr>
            <a:endParaRPr lang="en-US" altLang="ru-RU" smtClean="0"/>
          </a:p>
          <a:p>
            <a:pPr eaLnBrk="1" hangingPunct="1">
              <a:lnSpc>
                <a:spcPct val="90000"/>
              </a:lnSpc>
            </a:pPr>
            <a:endParaRPr lang="ru-RU" altLang="ru-RU" smtClean="0"/>
          </a:p>
        </p:txBody>
      </p:sp>
      <p:pic>
        <p:nvPicPr>
          <p:cNvPr id="24580" name="Picture 5" descr="7ec5768bf7e3321e07d76e0265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2060575"/>
            <a:ext cx="4897437" cy="386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35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Последствия крестовых походов 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3850" y="1628775"/>
            <a:ext cx="4546600" cy="4924425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800" smtClean="0"/>
              <a:t>произошли изменения в европейском быту (мытье рук, баня, смена одежды);</a:t>
            </a:r>
          </a:p>
          <a:p>
            <a:pPr eaLnBrk="1" hangingPunct="1">
              <a:lnSpc>
                <a:spcPct val="80000"/>
              </a:lnSpc>
            </a:pPr>
            <a:endParaRPr lang="ru-RU" altLang="ru-RU" sz="280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/>
              <a:t>западные феодалы еще больше потянулись к роскоши в одежде, еде, оружии;</a:t>
            </a:r>
          </a:p>
          <a:p>
            <a:pPr eaLnBrk="1" hangingPunct="1">
              <a:lnSpc>
                <a:spcPct val="80000"/>
              </a:lnSpc>
            </a:pPr>
            <a:endParaRPr lang="ru-RU" altLang="ru-RU" sz="2800" smtClean="0"/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/>
              <a:t>расширились знания людей об окружающем мире. </a:t>
            </a:r>
          </a:p>
        </p:txBody>
      </p:sp>
      <p:pic>
        <p:nvPicPr>
          <p:cNvPr id="25604" name="Picture 5" descr="BK_KjJvVhq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2133600"/>
            <a:ext cx="3810000" cy="333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80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Последствия крестовых походов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6843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бедствия народов Востока;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огромные жертвы с обеих сторон;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mtClean="0"/>
              <a:t>уничтожение памятников культуры;</a:t>
            </a:r>
          </a:p>
        </p:txBody>
      </p:sp>
      <p:pic>
        <p:nvPicPr>
          <p:cNvPr id="26628" name="Picture 5" descr="0_c7fdd_55441a85_ori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213100"/>
            <a:ext cx="3255963" cy="335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19601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Последствия крестовых походов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252538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altLang="ru-RU" sz="2800" smtClean="0"/>
              <a:t>усиление вражды между православной и католической церковью;</a:t>
            </a:r>
          </a:p>
          <a:p>
            <a:pPr eaLnBrk="1" hangingPunct="1">
              <a:lnSpc>
                <a:spcPct val="80000"/>
              </a:lnSpc>
            </a:pPr>
            <a:r>
              <a:rPr lang="ru-RU" altLang="ru-RU" sz="2800" smtClean="0"/>
              <a:t>распад Византийской империи;</a:t>
            </a:r>
          </a:p>
        </p:txBody>
      </p:sp>
      <p:pic>
        <p:nvPicPr>
          <p:cNvPr id="27652" name="Picture 5" descr="basilik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3068638"/>
            <a:ext cx="3960812" cy="297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3" name="Picture 7" descr="0_d4bfb_fb9f58bc_X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068638"/>
            <a:ext cx="4464050" cy="296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651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alt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Последствия крестовых походов 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15414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altLang="ru-RU" sz="2400" smtClean="0"/>
              <a:t>еще глубже стали противоречия между мусульманским Востоком и христианским Западом;</a:t>
            </a:r>
          </a:p>
          <a:p>
            <a:pPr eaLnBrk="1" hangingPunct="1">
              <a:lnSpc>
                <a:spcPct val="90000"/>
              </a:lnSpc>
            </a:pPr>
            <a:r>
              <a:rPr lang="ru-RU" altLang="ru-RU" sz="2400" smtClean="0"/>
              <a:t>ослабли  влияние и власть папы римского, не сумевшего осуществить столь грандиозные планы. </a:t>
            </a:r>
          </a:p>
        </p:txBody>
      </p:sp>
      <p:pic>
        <p:nvPicPr>
          <p:cNvPr id="28676" name="Picture 5" descr="010520131008021789779_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141663"/>
            <a:ext cx="4176713" cy="2552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7" descr="i?id=cfb4c51a032164e7b98705d8af8a4f23&amp;n=33&amp;h=190&amp;w=3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284538"/>
            <a:ext cx="3816350" cy="2370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449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Рефлексия</a:t>
            </a:r>
            <a:endParaRPr lang="ru-RU" sz="3200" b="1" dirty="0"/>
          </a:p>
        </p:txBody>
      </p:sp>
      <p:pic>
        <p:nvPicPr>
          <p:cNvPr id="9" name="Содержимое 8" descr="1646219874_73628_url.jpe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91680" y="2132856"/>
            <a:ext cx="5760640" cy="2620389"/>
          </a:xfrm>
        </p:spPr>
      </p:pic>
      <p:sp>
        <p:nvSpPr>
          <p:cNvPr id="10" name="Овал 9"/>
          <p:cNvSpPr/>
          <p:nvPr/>
        </p:nvSpPr>
        <p:spPr>
          <a:xfrm>
            <a:off x="539552" y="1628800"/>
            <a:ext cx="2520280" cy="115212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Что тебе понравилось на уроке больше всего?</a:t>
            </a: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395536" y="2924944"/>
            <a:ext cx="2520280" cy="115212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За что бы ты себя похвалил на уроке?</a:t>
            </a:r>
            <a:endParaRPr lang="ru-RU" dirty="0"/>
          </a:p>
        </p:txBody>
      </p:sp>
      <p:sp>
        <p:nvSpPr>
          <p:cNvPr id="12" name="Овал 11"/>
          <p:cNvSpPr/>
          <p:nvPr/>
        </p:nvSpPr>
        <p:spPr>
          <a:xfrm>
            <a:off x="683568" y="4221088"/>
            <a:ext cx="2520280" cy="1152128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Где ты применишь полученные знания?</a:t>
            </a:r>
            <a:endParaRPr lang="ru-RU" dirty="0"/>
          </a:p>
        </p:txBody>
      </p:sp>
      <p:sp>
        <p:nvSpPr>
          <p:cNvPr id="13" name="Овал 12"/>
          <p:cNvSpPr/>
          <p:nvPr/>
        </p:nvSpPr>
        <p:spPr>
          <a:xfrm>
            <a:off x="5724128" y="1484784"/>
            <a:ext cx="2808312" cy="136815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Какие уже из имеющихся у тебя знаний понадобились на уроке?</a:t>
            </a:r>
            <a:endParaRPr lang="ru-RU" dirty="0"/>
          </a:p>
        </p:txBody>
      </p:sp>
      <p:sp>
        <p:nvSpPr>
          <p:cNvPr id="14" name="Овал 13"/>
          <p:cNvSpPr/>
          <p:nvPr/>
        </p:nvSpPr>
        <p:spPr>
          <a:xfrm>
            <a:off x="6300192" y="3068960"/>
            <a:ext cx="2520280" cy="1368152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Кто и как помогал тебе выполнять задания на уроке?</a:t>
            </a:r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5868144" y="4509120"/>
            <a:ext cx="2736304" cy="1224136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Что бы ты себе пожелал для следующего урока?</a:t>
            </a:r>
            <a:endParaRPr lang="ru-RU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/>
              <a:t>Домашнее задание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556792"/>
            <a:ext cx="4608512" cy="4525963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ru-RU" sz="2400" dirty="0" smtClean="0"/>
              <a:t>С помощью дополнительных источников узнайте, почему крестоносцы потеряли свои владения в Святой земле? Связано ли это только с военным превосходством мусульман?</a:t>
            </a:r>
          </a:p>
          <a:p>
            <a:pPr marL="514350" indent="-514350">
              <a:buAutoNum type="arabicPeriod"/>
            </a:pPr>
            <a:r>
              <a:rPr lang="ru-RU" sz="2400" dirty="0" smtClean="0"/>
              <a:t>Подготовьте сообщение о любом предводителе Крестовых походов.</a:t>
            </a:r>
            <a:endParaRPr lang="ru-RU" sz="2400" dirty="0"/>
          </a:p>
        </p:txBody>
      </p:sp>
      <p:pic>
        <p:nvPicPr>
          <p:cNvPr id="2150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716016" y="980728"/>
            <a:ext cx="4032448" cy="53759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</TotalTime>
  <Words>1848</Words>
  <Application>Microsoft Office PowerPoint</Application>
  <PresentationFormat>Экран (4:3)</PresentationFormat>
  <Paragraphs>270</Paragraphs>
  <Slides>40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1" baseType="lpstr">
      <vt:lpstr>Тема Office</vt:lpstr>
      <vt:lpstr>Крестовые походы</vt:lpstr>
      <vt:lpstr>Призыв к крестовому походу</vt:lpstr>
      <vt:lpstr>1. В Палестину! </vt:lpstr>
      <vt:lpstr>Причины Крестовых походов</vt:lpstr>
      <vt:lpstr>Повод:</vt:lpstr>
      <vt:lpstr>Турки-сельджуки захватили Иерусалим и весь Ближний Восток</vt:lpstr>
      <vt:lpstr>Даты</vt:lpstr>
      <vt:lpstr>Всего было совершено 8 походов:</vt:lpstr>
      <vt:lpstr>Среди тех, кто отправился в крестовый поход, были не только знатные феодалы, но и безземельные рыцари, а также простые люди.</vt:lpstr>
      <vt:lpstr>2. Первый крестовый поход 1096- 1099 гг. </vt:lpstr>
      <vt:lpstr>2. Первый крестовый поход 1096- 1099 гг. </vt:lpstr>
      <vt:lpstr>Значение Первого крестового похода</vt:lpstr>
      <vt:lpstr>Презентация PowerPoint</vt:lpstr>
      <vt:lpstr>Причины непрочности государств крестоносцев:</vt:lpstr>
      <vt:lpstr>3. Духовно-рыцарские ордены </vt:lpstr>
      <vt:lpstr>Три основных рыцарских ордена</vt:lpstr>
      <vt:lpstr>4. Третий крестовый поход 1189- 1192 гг. </vt:lpstr>
      <vt:lpstr>4. Третий крестовый поход 1189- 1192 гг. </vt:lpstr>
      <vt:lpstr>Причины поражения Третьего крестового похода:</vt:lpstr>
      <vt:lpstr>5. Четвертый крестовый поход 1202- 1204 гг. </vt:lpstr>
      <vt:lpstr>Презентация PowerPoint</vt:lpstr>
      <vt:lpstr>Презентация PowerPoint</vt:lpstr>
      <vt:lpstr>1212 год – Детский крестовый поход </vt:lpstr>
      <vt:lpstr>В 1291 году пал последний оплот крестоносцев – крепость Акра.</vt:lpstr>
      <vt:lpstr>Крестовые походы</vt:lpstr>
      <vt:lpstr>Крестовые походы</vt:lpstr>
      <vt:lpstr>Крестоносцы на Востоке</vt:lpstr>
      <vt:lpstr>Крестоносцы на Востоке</vt:lpstr>
      <vt:lpstr>6. Конец крестовых походов и их последствия </vt:lpstr>
      <vt:lpstr>Завершение эпохи Крестовых походов</vt:lpstr>
      <vt:lpstr>Последствия крестовых походов</vt:lpstr>
      <vt:lpstr>Последствия крестовых походов </vt:lpstr>
      <vt:lpstr>Последствия крестовых походов </vt:lpstr>
      <vt:lpstr>Последствия крестовых походов </vt:lpstr>
      <vt:lpstr>Последствия крестовых походов </vt:lpstr>
      <vt:lpstr>Последствия крестовых походов </vt:lpstr>
      <vt:lpstr>Последствия крестовых походов </vt:lpstr>
      <vt:lpstr>Последствия крестовых походов </vt:lpstr>
      <vt:lpstr>Рефлексия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 Древности к Средневековью: Рим, варвары и христианская Церковь</dc:title>
  <dc:creator>просто Царь</dc:creator>
  <cp:lastModifiedBy>school_4</cp:lastModifiedBy>
  <cp:revision>49</cp:revision>
  <dcterms:created xsi:type="dcterms:W3CDTF">2025-06-27T06:03:04Z</dcterms:created>
  <dcterms:modified xsi:type="dcterms:W3CDTF">2026-08-05T12:58:26Z</dcterms:modified>
</cp:coreProperties>
</file>