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12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FBF0-C808-48CE-A4C0-214A11725E35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33E8-2175-48C2-B882-2E3A78C00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36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FBF0-C808-48CE-A4C0-214A11725E35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33E8-2175-48C2-B882-2E3A78C00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917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FBF0-C808-48CE-A4C0-214A11725E35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33E8-2175-48C2-B882-2E3A78C00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805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FBF0-C808-48CE-A4C0-214A11725E35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33E8-2175-48C2-B882-2E3A78C00CE3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28223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FBF0-C808-48CE-A4C0-214A11725E35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33E8-2175-48C2-B882-2E3A78C00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7585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FBF0-C808-48CE-A4C0-214A11725E35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33E8-2175-48C2-B882-2E3A78C00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758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FBF0-C808-48CE-A4C0-214A11725E35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33E8-2175-48C2-B882-2E3A78C00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6525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FBF0-C808-48CE-A4C0-214A11725E35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33E8-2175-48C2-B882-2E3A78C00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6246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FBF0-C808-48CE-A4C0-214A11725E35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33E8-2175-48C2-B882-2E3A78C00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116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FBF0-C808-48CE-A4C0-214A11725E35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33E8-2175-48C2-B882-2E3A78C00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299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FBF0-C808-48CE-A4C0-214A11725E35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33E8-2175-48C2-B882-2E3A78C00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471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FBF0-C808-48CE-A4C0-214A11725E35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33E8-2175-48C2-B882-2E3A78C00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504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FBF0-C808-48CE-A4C0-214A11725E35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33E8-2175-48C2-B882-2E3A78C00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526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FBF0-C808-48CE-A4C0-214A11725E35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33E8-2175-48C2-B882-2E3A78C00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50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FBF0-C808-48CE-A4C0-214A11725E35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33E8-2175-48C2-B882-2E3A78C00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843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FBF0-C808-48CE-A4C0-214A11725E35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33E8-2175-48C2-B882-2E3A78C00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471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FBF0-C808-48CE-A4C0-214A11725E35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333E8-2175-48C2-B882-2E3A78C00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776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208FBF0-C808-48CE-A4C0-214A11725E35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333E8-2175-48C2-B882-2E3A78C00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32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piliapp.com/random/wheel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Испания картинки для презентации - 68 фото">
            <a:extLst>
              <a:ext uri="{FF2B5EF4-FFF2-40B4-BE49-F238E27FC236}">
                <a16:creationId xmlns:a16="http://schemas.microsoft.com/office/drawing/2014/main" id="{0A75A156-C7E5-447D-9B2A-A1271460B6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2BC0174-A5F6-4D53-8490-3B979592A3B3}"/>
              </a:ext>
            </a:extLst>
          </p:cNvPr>
          <p:cNvSpPr/>
          <p:nvPr/>
        </p:nvSpPr>
        <p:spPr>
          <a:xfrm>
            <a:off x="335902" y="391885"/>
            <a:ext cx="11290040" cy="6279502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FD4E4D-2D1B-48A7-BBDC-D44F8B8468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665" y="391885"/>
            <a:ext cx="10570514" cy="1239416"/>
          </a:xfrm>
        </p:spPr>
        <p:txBody>
          <a:bodyPr/>
          <a:lstStyle/>
          <a:p>
            <a:pPr algn="ctr"/>
            <a:r>
              <a:rPr lang="ru-RU" b="1" dirty="0"/>
              <a:t>Домашнее задание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9AA5CBE-6264-42BF-99AF-F5BD7F7BE4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1568" y="1782147"/>
            <a:ext cx="9687216" cy="4254760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>
                <a:solidFill>
                  <a:schemeClr val="tx1"/>
                </a:solidFill>
              </a:rPr>
              <a:t>§ 8 пересказ, знать записи в тетради, устно ответить на вопросы после §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9095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Испания картинки для презентации - 68 фото">
            <a:extLst>
              <a:ext uri="{FF2B5EF4-FFF2-40B4-BE49-F238E27FC236}">
                <a16:creationId xmlns:a16="http://schemas.microsoft.com/office/drawing/2014/main" id="{0A75A156-C7E5-447D-9B2A-A1271460B6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4"/>
          <a:stretch/>
        </p:blipFill>
        <p:spPr bwMode="auto">
          <a:xfrm>
            <a:off x="0" y="-466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2BC0174-A5F6-4D53-8490-3B979592A3B3}"/>
              </a:ext>
            </a:extLst>
          </p:cNvPr>
          <p:cNvSpPr/>
          <p:nvPr/>
        </p:nvSpPr>
        <p:spPr>
          <a:xfrm>
            <a:off x="5187314" y="1073019"/>
            <a:ext cx="6680716" cy="5589038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F705CDDA-ACDF-49A5-8DF7-3D8E300E4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9706" y="102636"/>
            <a:ext cx="5962261" cy="1583149"/>
          </a:xfr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ctr"/>
            <a:r>
              <a:rPr lang="ru-RU" sz="4800" b="1" dirty="0">
                <a:solidFill>
                  <a:schemeClr val="tx1"/>
                </a:solidFill>
              </a:rPr>
              <a:t>Карл </a:t>
            </a:r>
            <a:r>
              <a:rPr lang="en-US" sz="4800" b="1" dirty="0">
                <a:solidFill>
                  <a:schemeClr val="tx1"/>
                </a:solidFill>
              </a:rPr>
              <a:t>V</a:t>
            </a:r>
            <a:endParaRPr lang="ru-RU" sz="4800" b="1" dirty="0">
              <a:solidFill>
                <a:schemeClr val="tx1"/>
              </a:solidFill>
            </a:endParaRPr>
          </a:p>
          <a:p>
            <a:pPr algn="ctr"/>
            <a:r>
              <a:rPr lang="ru-RU" sz="4400" b="1" i="0" dirty="0">
                <a:solidFill>
                  <a:srgbClr val="E8E8E8"/>
                </a:solidFill>
                <a:effectLst/>
              </a:rPr>
              <a:t>(1516—1556)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4098" name="Picture 2" descr="Карл V Габсбург — Вікіпедія">
            <a:extLst>
              <a:ext uri="{FF2B5EF4-FFF2-40B4-BE49-F238E27FC236}">
                <a16:creationId xmlns:a16="http://schemas.microsoft.com/office/drawing/2014/main" id="{F38AFDBB-8C39-4E05-9858-65815A0289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4" t="5578" r="24267"/>
          <a:stretch/>
        </p:blipFill>
        <p:spPr bwMode="auto">
          <a:xfrm>
            <a:off x="242088" y="186613"/>
            <a:ext cx="4703138" cy="647544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C88C5AB-92AC-4240-A972-2F095F40D18C}"/>
              </a:ext>
            </a:extLst>
          </p:cNvPr>
          <p:cNvSpPr txBox="1"/>
          <p:nvPr/>
        </p:nvSpPr>
        <p:spPr>
          <a:xfrm>
            <a:off x="4744040" y="908208"/>
            <a:ext cx="2132315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b="1" dirty="0"/>
              <a:t>Записать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233885-C4CC-4E16-AE06-D2B2BBEB3EC1}"/>
              </a:ext>
            </a:extLst>
          </p:cNvPr>
          <p:cNvSpPr txBox="1"/>
          <p:nvPr/>
        </p:nvSpPr>
        <p:spPr>
          <a:xfrm>
            <a:off x="5272976" y="1685786"/>
            <a:ext cx="63716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i="0" dirty="0">
                <a:solidFill>
                  <a:schemeClr val="bg2">
                    <a:lumMod val="20000"/>
                    <a:lumOff val="80000"/>
                  </a:schemeClr>
                </a:solidFill>
                <a:effectLst/>
              </a:rPr>
              <a:t>Кортесы</a:t>
            </a:r>
            <a:r>
              <a:rPr lang="ru-RU" sz="3600" b="1" i="0" dirty="0">
                <a:effectLst/>
              </a:rPr>
              <a:t> - сословно-представительные собрания, которые существовали в Испании и Португалии, а также являются парламентами этих стран в современную эпоху.</a:t>
            </a:r>
            <a:endParaRPr lang="ru-RU" sz="36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6A89753-FE54-41FD-873B-94C51518B5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4666"/>
            <a:ext cx="12293126" cy="68626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C42434-8880-4C6A-A90D-8FF6F4698CCD}"/>
              </a:ext>
            </a:extLst>
          </p:cNvPr>
          <p:cNvSpPr txBox="1"/>
          <p:nvPr/>
        </p:nvSpPr>
        <p:spPr>
          <a:xfrm>
            <a:off x="5716024" y="45108"/>
            <a:ext cx="6720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Страница 83-84 прочитать вместе, ответить на вопрос</a:t>
            </a:r>
          </a:p>
        </p:txBody>
      </p:sp>
    </p:spTree>
    <p:extLst>
      <p:ext uri="{BB962C8B-B14F-4D97-AF65-F5344CB8AC3E}">
        <p14:creationId xmlns:p14="http://schemas.microsoft.com/office/powerpoint/2010/main" val="804902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Испания картинки для презентации - 68 фото">
            <a:extLst>
              <a:ext uri="{FF2B5EF4-FFF2-40B4-BE49-F238E27FC236}">
                <a16:creationId xmlns:a16="http://schemas.microsoft.com/office/drawing/2014/main" id="{0A75A156-C7E5-447D-9B2A-A1271460B6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4"/>
          <a:stretch/>
        </p:blipFill>
        <p:spPr bwMode="auto">
          <a:xfrm>
            <a:off x="0" y="-466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2BC0174-A5F6-4D53-8490-3B979592A3B3}"/>
              </a:ext>
            </a:extLst>
          </p:cNvPr>
          <p:cNvSpPr/>
          <p:nvPr/>
        </p:nvSpPr>
        <p:spPr>
          <a:xfrm>
            <a:off x="5029200" y="1073018"/>
            <a:ext cx="7162800" cy="5682345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F705CDDA-ACDF-49A5-8DF7-3D8E300E4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9706" y="102636"/>
            <a:ext cx="5962261" cy="1583149"/>
          </a:xfr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ctr"/>
            <a:r>
              <a:rPr lang="ru-RU" sz="4800" b="1" dirty="0">
                <a:solidFill>
                  <a:schemeClr val="tx1"/>
                </a:solidFill>
              </a:rPr>
              <a:t>Филипп </a:t>
            </a:r>
            <a:r>
              <a:rPr lang="en-US" sz="4800" b="1" dirty="0">
                <a:solidFill>
                  <a:schemeClr val="tx1"/>
                </a:solidFill>
              </a:rPr>
              <a:t>II</a:t>
            </a:r>
            <a:endParaRPr lang="ru-RU" sz="4800" b="1" dirty="0">
              <a:solidFill>
                <a:schemeClr val="tx1"/>
              </a:solidFill>
            </a:endParaRPr>
          </a:p>
          <a:p>
            <a:pPr algn="ctr"/>
            <a:r>
              <a:rPr lang="ru-RU" sz="4400" b="1" i="0" dirty="0">
                <a:solidFill>
                  <a:srgbClr val="E8E8E8"/>
                </a:solidFill>
                <a:effectLst/>
              </a:rPr>
              <a:t>(1556—1598)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233885-C4CC-4E16-AE06-D2B2BBEB3EC1}"/>
              </a:ext>
            </a:extLst>
          </p:cNvPr>
          <p:cNvSpPr txBox="1"/>
          <p:nvPr/>
        </p:nvSpPr>
        <p:spPr>
          <a:xfrm>
            <a:off x="5272975" y="1685786"/>
            <a:ext cx="684748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400" b="1" i="0" dirty="0">
                <a:solidFill>
                  <a:schemeClr val="bg2">
                    <a:lumMod val="20000"/>
                    <a:lumOff val="80000"/>
                  </a:schemeClr>
                </a:solidFill>
                <a:effectLst/>
              </a:rPr>
              <a:t>Гранды</a:t>
            </a:r>
            <a:r>
              <a:rPr lang="ru-RU" sz="3400" b="1" i="0" dirty="0">
                <a:effectLst/>
              </a:rPr>
              <a:t> - высший дворянский титул в Испании, который носили самые влиятельные аристократы.</a:t>
            </a:r>
          </a:p>
          <a:p>
            <a:pPr algn="just"/>
            <a:r>
              <a:rPr lang="ru-RU" sz="3400" b="1" dirty="0"/>
              <a:t>1561 – сделал столицей государства Мадрид</a:t>
            </a:r>
          </a:p>
          <a:p>
            <a:pPr algn="just"/>
            <a:r>
              <a:rPr lang="ru-RU" sz="3400" b="1" dirty="0"/>
              <a:t>1588 – вторгается в Англию, собрав Непобедимую армаду (мощный флот)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B156B18-119F-49CD-B900-BB711E26B9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284" t="28484" r="6945" b="11557"/>
          <a:stretch/>
        </p:blipFill>
        <p:spPr>
          <a:xfrm>
            <a:off x="391898" y="225512"/>
            <a:ext cx="4352142" cy="639764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C88C5AB-92AC-4240-A972-2F095F40D18C}"/>
              </a:ext>
            </a:extLst>
          </p:cNvPr>
          <p:cNvSpPr txBox="1"/>
          <p:nvPr/>
        </p:nvSpPr>
        <p:spPr>
          <a:xfrm>
            <a:off x="4744040" y="908208"/>
            <a:ext cx="2132315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b="1" dirty="0"/>
              <a:t>Записать</a:t>
            </a:r>
          </a:p>
        </p:txBody>
      </p:sp>
    </p:spTree>
    <p:extLst>
      <p:ext uri="{BB962C8B-B14F-4D97-AF65-F5344CB8AC3E}">
        <p14:creationId xmlns:p14="http://schemas.microsoft.com/office/powerpoint/2010/main" val="2475137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Испания картинки для презентации - 68 фото">
            <a:extLst>
              <a:ext uri="{FF2B5EF4-FFF2-40B4-BE49-F238E27FC236}">
                <a16:creationId xmlns:a16="http://schemas.microsoft.com/office/drawing/2014/main" id="{0A75A156-C7E5-447D-9B2A-A1271460B6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4"/>
          <a:stretch/>
        </p:blipFill>
        <p:spPr bwMode="auto">
          <a:xfrm>
            <a:off x="0" y="-466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2BC0174-A5F6-4D53-8490-3B979592A3B3}"/>
              </a:ext>
            </a:extLst>
          </p:cNvPr>
          <p:cNvSpPr/>
          <p:nvPr/>
        </p:nvSpPr>
        <p:spPr>
          <a:xfrm>
            <a:off x="5029200" y="1073018"/>
            <a:ext cx="7162800" cy="5682345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F705CDDA-ACDF-49A5-8DF7-3D8E300E4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522" y="102636"/>
            <a:ext cx="11187405" cy="702119"/>
          </a:xfr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algn="ctr"/>
            <a:r>
              <a:rPr lang="ru-RU" sz="4800" b="1" dirty="0">
                <a:solidFill>
                  <a:schemeClr val="tx1"/>
                </a:solidFill>
              </a:rPr>
              <a:t>Задание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88C5AB-92AC-4240-A972-2F095F40D18C}"/>
              </a:ext>
            </a:extLst>
          </p:cNvPr>
          <p:cNvSpPr txBox="1"/>
          <p:nvPr/>
        </p:nvSpPr>
        <p:spPr>
          <a:xfrm>
            <a:off x="449914" y="1439176"/>
            <a:ext cx="4129373" cy="39703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/>
              <a:t>Составьте кроссворд в тетрадь, опираясь на пункт 3, страница 84,не менее 7 слов</a:t>
            </a:r>
          </a:p>
        </p:txBody>
      </p:sp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id="{7363C15D-50B8-4E9F-9E50-6D00CFEB5A65}"/>
              </a:ext>
            </a:extLst>
          </p:cNvPr>
          <p:cNvSpPr/>
          <p:nvPr/>
        </p:nvSpPr>
        <p:spPr>
          <a:xfrm>
            <a:off x="4752752" y="2743200"/>
            <a:ext cx="1116419" cy="10526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7D7F87-2CED-44C7-8BD7-0A1AAAE7FA56}"/>
              </a:ext>
            </a:extLst>
          </p:cNvPr>
          <p:cNvSpPr txBox="1"/>
          <p:nvPr/>
        </p:nvSpPr>
        <p:spPr>
          <a:xfrm>
            <a:off x="5869171" y="1626783"/>
            <a:ext cx="13733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У</a:t>
            </a:r>
          </a:p>
          <a:p>
            <a:r>
              <a:rPr lang="ru-RU" sz="3600" b="1" dirty="0"/>
              <a:t>С</a:t>
            </a:r>
          </a:p>
          <a:p>
            <a:r>
              <a:rPr lang="ru-RU" sz="3600" b="1" dirty="0"/>
              <a:t>Л</a:t>
            </a:r>
          </a:p>
          <a:p>
            <a:r>
              <a:rPr lang="ru-RU" sz="3600" b="1" dirty="0"/>
              <a:t>О</a:t>
            </a:r>
          </a:p>
          <a:p>
            <a:r>
              <a:rPr lang="ru-RU" sz="3600" b="1" dirty="0"/>
              <a:t>В</a:t>
            </a:r>
          </a:p>
          <a:p>
            <a:r>
              <a:rPr lang="ru-RU" sz="3600" b="1" dirty="0"/>
              <a:t>И</a:t>
            </a:r>
          </a:p>
          <a:p>
            <a:r>
              <a:rPr lang="ru-RU" sz="3600" b="1" dirty="0"/>
              <a:t>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13A4F8-CAEA-4C18-AC1F-1197886FA423}"/>
              </a:ext>
            </a:extLst>
          </p:cNvPr>
          <p:cNvSpPr txBox="1"/>
          <p:nvPr/>
        </p:nvSpPr>
        <p:spPr>
          <a:xfrm>
            <a:off x="6748327" y="1137289"/>
            <a:ext cx="531962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Кроссворд должен включать обязательно:</a:t>
            </a:r>
          </a:p>
          <a:p>
            <a:pPr marL="342900" indent="-342900">
              <a:buAutoNum type="arabicPeriod"/>
            </a:pPr>
            <a:r>
              <a:rPr lang="ru-RU" sz="4000" b="1" dirty="0"/>
              <a:t>Идальго;</a:t>
            </a:r>
          </a:p>
          <a:p>
            <a:pPr marL="342900" indent="-342900">
              <a:buAutoNum type="arabicPeriod"/>
            </a:pPr>
            <a:r>
              <a:rPr lang="ru-RU" sz="4000" b="1" dirty="0"/>
              <a:t>Места;</a:t>
            </a:r>
          </a:p>
          <a:p>
            <a:pPr marL="342900" indent="-342900">
              <a:buAutoNum type="arabicPeriod"/>
            </a:pPr>
            <a:r>
              <a:rPr lang="ru-RU" sz="4000" b="1" dirty="0"/>
              <a:t> О. </a:t>
            </a:r>
            <a:r>
              <a:rPr lang="ru-RU" sz="4000" b="1" dirty="0" err="1"/>
              <a:t>Оливарес</a:t>
            </a:r>
            <a:endParaRPr lang="ru-RU" sz="4000" b="1" dirty="0"/>
          </a:p>
          <a:p>
            <a:pPr marL="342900" indent="-342900">
              <a:buAutoNum type="arabicPeriod"/>
            </a:pPr>
            <a:r>
              <a:rPr lang="ru-RU" sz="4000" b="1" dirty="0"/>
              <a:t>П. И. Потемкин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06642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Испания картинки для презентации - 68 фото">
            <a:extLst>
              <a:ext uri="{FF2B5EF4-FFF2-40B4-BE49-F238E27FC236}">
                <a16:creationId xmlns:a16="http://schemas.microsoft.com/office/drawing/2014/main" id="{0A75A156-C7E5-447D-9B2A-A1271460B6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4"/>
          <a:stretch/>
        </p:blipFill>
        <p:spPr bwMode="auto">
          <a:xfrm>
            <a:off x="0" y="-466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2BC0174-A5F6-4D53-8490-3B979592A3B3}"/>
              </a:ext>
            </a:extLst>
          </p:cNvPr>
          <p:cNvSpPr/>
          <p:nvPr/>
        </p:nvSpPr>
        <p:spPr>
          <a:xfrm>
            <a:off x="180753" y="148856"/>
            <a:ext cx="11876567" cy="6606507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233885-C4CC-4E16-AE06-D2B2BBEB3EC1}"/>
              </a:ext>
            </a:extLst>
          </p:cNvPr>
          <p:cNvSpPr txBox="1"/>
          <p:nvPr/>
        </p:nvSpPr>
        <p:spPr>
          <a:xfrm>
            <a:off x="350874" y="370900"/>
            <a:ext cx="11408735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AutoNum type="arabicPeriod"/>
            </a:pPr>
            <a:r>
              <a:rPr lang="ru-RU" sz="4400" b="1" dirty="0"/>
              <a:t>Выделите основные черты политического устройства Испании;</a:t>
            </a:r>
          </a:p>
          <a:p>
            <a:pPr marL="514350" indent="-514350" algn="just">
              <a:buAutoNum type="arabicPeriod"/>
            </a:pPr>
            <a:r>
              <a:rPr lang="ru-RU" sz="4400" b="1" dirty="0"/>
              <a:t>На какие этапы можно разделить историю Испании в XVI—XVII вв.? Свой ответ обо-снуйте.</a:t>
            </a:r>
          </a:p>
          <a:p>
            <a:pPr marL="514350" indent="-514350" algn="just">
              <a:buAutoNum type="arabicPeriod"/>
            </a:pPr>
            <a:r>
              <a:rPr lang="ru-RU" sz="4400" b="1" dirty="0"/>
              <a:t>В чём заключалась экономическая политика испанских монархов? Какая роль в ней отводилась Месте?</a:t>
            </a:r>
          </a:p>
          <a:p>
            <a:pPr algn="just"/>
            <a:endParaRPr lang="ru-RU" sz="3400" b="1" dirty="0"/>
          </a:p>
        </p:txBody>
      </p:sp>
    </p:spTree>
    <p:extLst>
      <p:ext uri="{BB962C8B-B14F-4D97-AF65-F5344CB8AC3E}">
        <p14:creationId xmlns:p14="http://schemas.microsoft.com/office/powerpoint/2010/main" val="39016192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Испания картинки для презентации - 68 фото">
            <a:extLst>
              <a:ext uri="{FF2B5EF4-FFF2-40B4-BE49-F238E27FC236}">
                <a16:creationId xmlns:a16="http://schemas.microsoft.com/office/drawing/2014/main" id="{0A75A156-C7E5-447D-9B2A-A1271460B6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2BC0174-A5F6-4D53-8490-3B979592A3B3}"/>
              </a:ext>
            </a:extLst>
          </p:cNvPr>
          <p:cNvSpPr/>
          <p:nvPr/>
        </p:nvSpPr>
        <p:spPr>
          <a:xfrm>
            <a:off x="335902" y="391885"/>
            <a:ext cx="11290040" cy="6279502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FD4E4D-2D1B-48A7-BBDC-D44F8B8468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665" y="391885"/>
            <a:ext cx="10570514" cy="1239416"/>
          </a:xfrm>
        </p:spPr>
        <p:txBody>
          <a:bodyPr/>
          <a:lstStyle/>
          <a:p>
            <a:pPr algn="ctr"/>
            <a:r>
              <a:rPr lang="ru-RU" b="1" dirty="0"/>
              <a:t>Испанская монархия</a:t>
            </a:r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F705CDDA-ACDF-49A5-8DF7-3D8E300E4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783" y="1427584"/>
            <a:ext cx="10930277" cy="503853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5400" b="1" dirty="0">
                <a:solidFill>
                  <a:schemeClr val="tx1"/>
                </a:solidFill>
              </a:rPr>
              <a:t>Цель урока:</a:t>
            </a:r>
            <a:r>
              <a:rPr lang="ru-RU" sz="54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+mn-lt"/>
              </a:rPr>
              <a:t> </a:t>
            </a:r>
            <a:r>
              <a:rPr lang="ru-RU" sz="5700" b="1" i="0" dirty="0">
                <a:effectLst/>
                <a:latin typeface="+mn-lt"/>
              </a:rPr>
              <a:t>раскрыть особенности политического устройства и экономического развития Испании в XVI-XVII веках </a:t>
            </a:r>
          </a:p>
          <a:p>
            <a:pPr algn="just"/>
            <a:r>
              <a:rPr lang="ru-RU" sz="5400" b="1" dirty="0">
                <a:solidFill>
                  <a:schemeClr val="tx1"/>
                </a:solidFill>
              </a:rPr>
              <a:t>Методы достижения цели:</a:t>
            </a:r>
          </a:p>
        </p:txBody>
      </p:sp>
    </p:spTree>
    <p:extLst>
      <p:ext uri="{BB962C8B-B14F-4D97-AF65-F5344CB8AC3E}">
        <p14:creationId xmlns:p14="http://schemas.microsoft.com/office/powerpoint/2010/main" val="18130623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Испания картинки для презентации - 68 фото">
            <a:extLst>
              <a:ext uri="{FF2B5EF4-FFF2-40B4-BE49-F238E27FC236}">
                <a16:creationId xmlns:a16="http://schemas.microsoft.com/office/drawing/2014/main" id="{0A75A156-C7E5-447D-9B2A-A1271460B6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2BC0174-A5F6-4D53-8490-3B979592A3B3}"/>
              </a:ext>
            </a:extLst>
          </p:cNvPr>
          <p:cNvSpPr/>
          <p:nvPr/>
        </p:nvSpPr>
        <p:spPr>
          <a:xfrm>
            <a:off x="335902" y="391885"/>
            <a:ext cx="11290040" cy="6279502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511721F0-53C8-406C-8537-FE208A9F40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E099EC8A-CD59-4400-B278-1C207FE848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BE89FB1F-85A2-46A0-B920-8AB75876E1A3}"/>
              </a:ext>
            </a:extLst>
          </p:cNvPr>
          <p:cNvSpPr txBox="1">
            <a:spLocks/>
          </p:cNvSpPr>
          <p:nvPr/>
        </p:nvSpPr>
        <p:spPr>
          <a:xfrm>
            <a:off x="1167063" y="148557"/>
            <a:ext cx="9889957" cy="13255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fontScale="6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«Правление Карла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 вариант),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Филлипа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 вариант)»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9D8E1CF7-5B2D-4109-9437-8EC887C2C6C2}"/>
              </a:ext>
            </a:extLst>
          </p:cNvPr>
          <p:cNvSpPr txBox="1">
            <a:spLocks/>
          </p:cNvSpPr>
          <p:nvPr/>
        </p:nvSpPr>
        <p:spPr>
          <a:xfrm>
            <a:off x="188495" y="1622677"/>
            <a:ext cx="6657474" cy="469390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2000" b="0" i="0" kern="1200" cap="all">
                <a:solidFill>
                  <a:schemeClr val="bg2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строка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одно ключевое слово, определяющее содержание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строка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два прилагательных, характеризующее данное понятие.</a:t>
            </a:r>
          </a:p>
          <a:p>
            <a:pPr algn="just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Третья строка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два – три глагола, показывающих действие понятия.</a:t>
            </a:r>
          </a:p>
          <a:p>
            <a:pPr algn="just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Четвертая строка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короткое предложение, в котором автор высказывает свое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отношение.</a:t>
            </a:r>
          </a:p>
          <a:p>
            <a:pPr algn="just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Пятая строка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одно слово, обычно существительное, через которое человек выражает свои чувства, ассоциации, связанные с данным понятием.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EE314E-F73B-4C71-9939-47A2C3EE48B7}"/>
              </a:ext>
            </a:extLst>
          </p:cNvPr>
          <p:cNvSpPr txBox="1"/>
          <p:nvPr/>
        </p:nvSpPr>
        <p:spPr>
          <a:xfrm>
            <a:off x="7198393" y="2069864"/>
            <a:ext cx="4641182" cy="35394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1.Оренбургская область;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2.Плодородная, богатая; 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3.Процветает, растит; 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4.Оренбургская область знаменита  пуховыми платками;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Малая Родина.</a:t>
            </a:r>
          </a:p>
        </p:txBody>
      </p:sp>
    </p:spTree>
    <p:extLst>
      <p:ext uri="{BB962C8B-B14F-4D97-AF65-F5344CB8AC3E}">
        <p14:creationId xmlns:p14="http://schemas.microsoft.com/office/powerpoint/2010/main" val="475752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Испания картинки для презентации - 68 фото">
            <a:extLst>
              <a:ext uri="{FF2B5EF4-FFF2-40B4-BE49-F238E27FC236}">
                <a16:creationId xmlns:a16="http://schemas.microsoft.com/office/drawing/2014/main" id="{0A75A156-C7E5-447D-9B2A-A1271460B6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2BC0174-A5F6-4D53-8490-3B979592A3B3}"/>
              </a:ext>
            </a:extLst>
          </p:cNvPr>
          <p:cNvSpPr/>
          <p:nvPr/>
        </p:nvSpPr>
        <p:spPr>
          <a:xfrm>
            <a:off x="335902" y="391885"/>
            <a:ext cx="11290040" cy="6279502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FD4E4D-2D1B-48A7-BBDC-D44F8B8468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665" y="391885"/>
            <a:ext cx="10570514" cy="1239416"/>
          </a:xfrm>
        </p:spPr>
        <p:txBody>
          <a:bodyPr/>
          <a:lstStyle/>
          <a:p>
            <a:pPr algn="ctr"/>
            <a:r>
              <a:rPr lang="ru-RU" b="1" dirty="0"/>
              <a:t>Колесо фортуны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9AA5CBE-6264-42BF-99AF-F5BD7F7BE4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51510" y="2090057"/>
            <a:ext cx="4777274" cy="394685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https://ru.piliapp.com/random/wheel/</a:t>
            </a:r>
            <a:endParaRPr lang="ru-RU" sz="5400" b="1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7094DFC-2DC7-4CE8-AD70-A49BD2761D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72" b="93380" l="9909" r="94207">
                        <a14:foregroundMark x1="37348" y1="8362" x2="65244" y2="6272"/>
                        <a14:foregroundMark x1="65244" y1="6272" x2="66921" y2="6794"/>
                        <a14:foregroundMark x1="90091" y1="35192" x2="90549" y2="64111"/>
                        <a14:foregroundMark x1="67530" y1="89547" x2="42378" y2="91289"/>
                        <a14:foregroundMark x1="42378" y1="91289" x2="37348" y2="89895"/>
                        <a14:foregroundMark x1="46799" y1="95296" x2="61585" y2="93380"/>
                        <a14:foregroundMark x1="61585" y1="93380" x2="63567" y2="92160"/>
                        <a14:foregroundMark x1="93750" y1="48084" x2="94207" y2="5209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902" y="1331759"/>
            <a:ext cx="5867836" cy="5134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540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Испания картинки для презентации - 68 фото">
            <a:extLst>
              <a:ext uri="{FF2B5EF4-FFF2-40B4-BE49-F238E27FC236}">
                <a16:creationId xmlns:a16="http://schemas.microsoft.com/office/drawing/2014/main" id="{0A75A156-C7E5-447D-9B2A-A1271460B6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2BC0174-A5F6-4D53-8490-3B979592A3B3}"/>
              </a:ext>
            </a:extLst>
          </p:cNvPr>
          <p:cNvSpPr/>
          <p:nvPr/>
        </p:nvSpPr>
        <p:spPr>
          <a:xfrm>
            <a:off x="335902" y="391885"/>
            <a:ext cx="11290040" cy="6279502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FD4E4D-2D1B-48A7-BBDC-D44F8B8468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665" y="391885"/>
            <a:ext cx="10570514" cy="1239416"/>
          </a:xfrm>
        </p:spPr>
        <p:txBody>
          <a:bodyPr/>
          <a:lstStyle/>
          <a:p>
            <a:pPr algn="ctr"/>
            <a:r>
              <a:rPr lang="ru-RU" b="1" dirty="0"/>
              <a:t>Испанская монархия</a:t>
            </a:r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F705CDDA-ACDF-49A5-8DF7-3D8E300E4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665" y="1866123"/>
            <a:ext cx="10111225" cy="3875314"/>
          </a:xfrm>
        </p:spPr>
        <p:txBody>
          <a:bodyPr>
            <a:normAutofit/>
          </a:bodyPr>
          <a:lstStyle/>
          <a:p>
            <a:r>
              <a:rPr lang="ru-RU" sz="7200" b="1" dirty="0">
                <a:solidFill>
                  <a:schemeClr val="tx1"/>
                </a:solidFill>
              </a:rPr>
              <a:t>Цель урока?</a:t>
            </a:r>
          </a:p>
          <a:p>
            <a:r>
              <a:rPr lang="ru-RU" sz="7200" b="1" dirty="0">
                <a:solidFill>
                  <a:schemeClr val="tx1"/>
                </a:solidFill>
              </a:rPr>
              <a:t>Методы достижения цели?</a:t>
            </a:r>
          </a:p>
        </p:txBody>
      </p:sp>
    </p:spTree>
    <p:extLst>
      <p:ext uri="{BB962C8B-B14F-4D97-AF65-F5344CB8AC3E}">
        <p14:creationId xmlns:p14="http://schemas.microsoft.com/office/powerpoint/2010/main" val="4001443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Испания картинки для презентации - 68 фото">
            <a:extLst>
              <a:ext uri="{FF2B5EF4-FFF2-40B4-BE49-F238E27FC236}">
                <a16:creationId xmlns:a16="http://schemas.microsoft.com/office/drawing/2014/main" id="{0A75A156-C7E5-447D-9B2A-A1271460B6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2BC0174-A5F6-4D53-8490-3B979592A3B3}"/>
              </a:ext>
            </a:extLst>
          </p:cNvPr>
          <p:cNvSpPr/>
          <p:nvPr/>
        </p:nvSpPr>
        <p:spPr>
          <a:xfrm>
            <a:off x="335902" y="391885"/>
            <a:ext cx="11290040" cy="6279502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FD4E4D-2D1B-48A7-BBDC-D44F8B8468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665" y="391885"/>
            <a:ext cx="10570514" cy="1239416"/>
          </a:xfrm>
        </p:spPr>
        <p:txBody>
          <a:bodyPr/>
          <a:lstStyle/>
          <a:p>
            <a:pPr algn="ctr"/>
            <a:r>
              <a:rPr lang="ru-RU" b="1" dirty="0"/>
              <a:t>Испанская монархия</a:t>
            </a:r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F705CDDA-ACDF-49A5-8DF7-3D8E300E4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783" y="1427584"/>
            <a:ext cx="10930277" cy="5038531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5400" b="1" dirty="0">
                <a:solidFill>
                  <a:schemeClr val="tx1"/>
                </a:solidFill>
              </a:rPr>
              <a:t>Цель урока:</a:t>
            </a:r>
            <a:r>
              <a:rPr lang="ru-RU" sz="54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+mn-lt"/>
              </a:rPr>
              <a:t> </a:t>
            </a:r>
            <a:r>
              <a:rPr lang="ru-RU" sz="5700" b="1" i="0" dirty="0">
                <a:effectLst/>
                <a:latin typeface="+mn-lt"/>
              </a:rPr>
              <a:t>раскрыть особенности политического устройства и экономического развития Испании в XVI-XVII веках </a:t>
            </a:r>
          </a:p>
          <a:p>
            <a:pPr algn="just"/>
            <a:r>
              <a:rPr lang="ru-RU" sz="5400" b="1" dirty="0">
                <a:solidFill>
                  <a:schemeClr val="tx1"/>
                </a:solidFill>
              </a:rPr>
              <a:t>Методы достижения цели: </a:t>
            </a:r>
            <a:r>
              <a:rPr lang="ru-RU" sz="54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+mn-lt"/>
              </a:rPr>
              <a:t>работа с картой, с учебником, индивидуальная работа – создание кроссворда, обсуждение</a:t>
            </a:r>
          </a:p>
          <a:p>
            <a:endParaRPr lang="ru-RU" sz="5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733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Испания картинки для презентации - 68 фото">
            <a:extLst>
              <a:ext uri="{FF2B5EF4-FFF2-40B4-BE49-F238E27FC236}">
                <a16:creationId xmlns:a16="http://schemas.microsoft.com/office/drawing/2014/main" id="{0A75A156-C7E5-447D-9B2A-A1271460B6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2BC0174-A5F6-4D53-8490-3B979592A3B3}"/>
              </a:ext>
            </a:extLst>
          </p:cNvPr>
          <p:cNvSpPr/>
          <p:nvPr/>
        </p:nvSpPr>
        <p:spPr>
          <a:xfrm>
            <a:off x="335902" y="391885"/>
            <a:ext cx="11290040" cy="6279502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4D6F04E4-87EC-4A8F-94B4-AEF848E413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B42FC426-CEFF-410A-86F6-797F2FC25D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87004" y="1315616"/>
            <a:ext cx="3704253" cy="3461765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Стр. 233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CB9DD3F-5D0E-4637-A040-F663303D5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7421" y="-14709"/>
            <a:ext cx="6096000" cy="687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809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Испания картинки для презентации - 68 фото">
            <a:extLst>
              <a:ext uri="{FF2B5EF4-FFF2-40B4-BE49-F238E27FC236}">
                <a16:creationId xmlns:a16="http://schemas.microsoft.com/office/drawing/2014/main" id="{0A75A156-C7E5-447D-9B2A-A1271460B6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2BC0174-A5F6-4D53-8490-3B979592A3B3}"/>
              </a:ext>
            </a:extLst>
          </p:cNvPr>
          <p:cNvSpPr/>
          <p:nvPr/>
        </p:nvSpPr>
        <p:spPr>
          <a:xfrm>
            <a:off x="335902" y="391885"/>
            <a:ext cx="11290040" cy="6279502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FD4E4D-2D1B-48A7-BBDC-D44F8B8468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665" y="391885"/>
            <a:ext cx="10570514" cy="1239416"/>
          </a:xfrm>
        </p:spPr>
        <p:txBody>
          <a:bodyPr/>
          <a:lstStyle/>
          <a:p>
            <a:pPr algn="ctr"/>
            <a:r>
              <a:rPr lang="ru-RU" b="1" dirty="0"/>
              <a:t>Испанская монархия</a:t>
            </a:r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F705CDDA-ACDF-49A5-8DF7-3D8E300E4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783" y="1427584"/>
            <a:ext cx="10930277" cy="5038531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5400" b="1" dirty="0">
                <a:solidFill>
                  <a:schemeClr val="tx1"/>
                </a:solidFill>
              </a:rPr>
              <a:t>Цель урока:</a:t>
            </a:r>
            <a:r>
              <a:rPr lang="ru-RU" sz="54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+mn-lt"/>
              </a:rPr>
              <a:t> </a:t>
            </a:r>
            <a:r>
              <a:rPr lang="ru-RU" sz="5700" b="1" i="0" dirty="0">
                <a:effectLst/>
                <a:latin typeface="+mn-lt"/>
              </a:rPr>
              <a:t>раскрыть особенности политического устройства и экономического развития Испании в XVI-XVII веках </a:t>
            </a:r>
          </a:p>
          <a:p>
            <a:pPr algn="just"/>
            <a:r>
              <a:rPr lang="ru-RU" sz="5400" b="1" dirty="0">
                <a:solidFill>
                  <a:schemeClr val="tx1"/>
                </a:solidFill>
              </a:rPr>
              <a:t>Методы достижения цели: </a:t>
            </a:r>
            <a:r>
              <a:rPr lang="ru-RU" sz="54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+mn-lt"/>
              </a:rPr>
              <a:t>работа с картой, с учебником, индивидуальная работа – создание кроссворда, обсуждение</a:t>
            </a:r>
          </a:p>
          <a:p>
            <a:endParaRPr lang="ru-RU" sz="5400" b="1" dirty="0">
              <a:solidFill>
                <a:schemeClr val="tx1"/>
              </a:solidFill>
            </a:endParaRPr>
          </a:p>
        </p:txBody>
      </p:sp>
      <p:pic>
        <p:nvPicPr>
          <p:cNvPr id="3074" name="Picture 2" descr="Вырождение Испанской ветви Габсбургов [Тимофей Алексеевич Безуглый] (fb2)  читать онлайн | КулЛиб электронная библиотека">
            <a:extLst>
              <a:ext uri="{FF2B5EF4-FFF2-40B4-BE49-F238E27FC236}">
                <a16:creationId xmlns:a16="http://schemas.microsoft.com/office/drawing/2014/main" id="{C1D54236-9AA3-42D0-81E5-D89458933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9211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Испания картинки для презентации - 68 фото">
            <a:extLst>
              <a:ext uri="{FF2B5EF4-FFF2-40B4-BE49-F238E27FC236}">
                <a16:creationId xmlns:a16="http://schemas.microsoft.com/office/drawing/2014/main" id="{0A75A156-C7E5-447D-9B2A-A1271460B6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4"/>
          <a:stretch/>
        </p:blipFill>
        <p:spPr bwMode="auto">
          <a:xfrm>
            <a:off x="0" y="-466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2BC0174-A5F6-4D53-8490-3B979592A3B3}"/>
              </a:ext>
            </a:extLst>
          </p:cNvPr>
          <p:cNvSpPr/>
          <p:nvPr/>
        </p:nvSpPr>
        <p:spPr>
          <a:xfrm>
            <a:off x="5066522" y="1073019"/>
            <a:ext cx="7125478" cy="5682344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F705CDDA-ACDF-49A5-8DF7-3D8E300E4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9959" y="102637"/>
            <a:ext cx="4311249" cy="942390"/>
          </a:xfr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5400" b="1" dirty="0">
                <a:solidFill>
                  <a:schemeClr val="tx1"/>
                </a:solidFill>
              </a:rPr>
              <a:t>Карл </a:t>
            </a:r>
            <a:r>
              <a:rPr lang="en-US" sz="5400" b="1" dirty="0">
                <a:solidFill>
                  <a:schemeClr val="tx1"/>
                </a:solidFill>
              </a:rPr>
              <a:t>V</a:t>
            </a:r>
            <a:endParaRPr lang="ru-RU" sz="5400" b="1" dirty="0">
              <a:solidFill>
                <a:schemeClr val="tx1"/>
              </a:solidFill>
            </a:endParaRPr>
          </a:p>
        </p:txBody>
      </p:sp>
      <p:pic>
        <p:nvPicPr>
          <p:cNvPr id="4098" name="Picture 2" descr="Карл V Габсбург — Вікіпедія">
            <a:extLst>
              <a:ext uri="{FF2B5EF4-FFF2-40B4-BE49-F238E27FC236}">
                <a16:creationId xmlns:a16="http://schemas.microsoft.com/office/drawing/2014/main" id="{F38AFDBB-8C39-4E05-9858-65815A0289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4" t="5578" r="24267"/>
          <a:stretch/>
        </p:blipFill>
        <p:spPr bwMode="auto">
          <a:xfrm>
            <a:off x="242088" y="186613"/>
            <a:ext cx="4703138" cy="647544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C88C5AB-92AC-4240-A972-2F095F40D18C}"/>
              </a:ext>
            </a:extLst>
          </p:cNvPr>
          <p:cNvSpPr txBox="1"/>
          <p:nvPr/>
        </p:nvSpPr>
        <p:spPr>
          <a:xfrm>
            <a:off x="5798399" y="1073019"/>
            <a:ext cx="54585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Соберите досье о Карле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233885-C4CC-4E16-AE06-D2B2BBEB3EC1}"/>
              </a:ext>
            </a:extLst>
          </p:cNvPr>
          <p:cNvSpPr txBox="1"/>
          <p:nvPr/>
        </p:nvSpPr>
        <p:spPr>
          <a:xfrm>
            <a:off x="5066522" y="1685786"/>
            <a:ext cx="657808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3000" dirty="0"/>
              <a:t>Какие земли получил по наследству?</a:t>
            </a:r>
          </a:p>
          <a:p>
            <a:pPr marL="342900" indent="-342900" algn="just">
              <a:buAutoNum type="arabicPeriod"/>
            </a:pPr>
            <a:r>
              <a:rPr lang="ru-RU" sz="3000" dirty="0"/>
              <a:t>В каком году стал императором? </a:t>
            </a:r>
          </a:p>
          <a:p>
            <a:pPr marL="342900" indent="-342900" algn="just">
              <a:buAutoNum type="arabicPeriod"/>
            </a:pPr>
            <a:r>
              <a:rPr lang="ru-RU" sz="3000" dirty="0"/>
              <a:t>Благодаря чему или кому  одержал победу на выборах?  </a:t>
            </a:r>
          </a:p>
          <a:p>
            <a:pPr marL="342900" indent="-342900" algn="just">
              <a:buAutoNum type="arabicPeriod"/>
            </a:pPr>
            <a:r>
              <a:rPr lang="ru-RU" sz="3000" dirty="0"/>
              <a:t>Что такое кортесы?</a:t>
            </a:r>
          </a:p>
          <a:p>
            <a:pPr marL="342900" indent="-342900" algn="just">
              <a:buAutoNum type="arabicPeriod"/>
            </a:pPr>
            <a:r>
              <a:rPr lang="ru-RU" sz="3000" dirty="0"/>
              <a:t>Расскажите о восстании </a:t>
            </a:r>
            <a:r>
              <a:rPr lang="ru-RU" sz="3000" dirty="0" err="1"/>
              <a:t>Комунерос</a:t>
            </a:r>
            <a:r>
              <a:rPr lang="ru-RU" sz="3000" dirty="0"/>
              <a:t>?</a:t>
            </a:r>
          </a:p>
          <a:p>
            <a:pPr marL="342900" indent="-342900" algn="just">
              <a:buAutoNum type="arabicPeriod"/>
            </a:pPr>
            <a:r>
              <a:rPr lang="ru-RU" sz="3000" dirty="0"/>
              <a:t>Почему отрекся от престола?</a:t>
            </a:r>
          </a:p>
        </p:txBody>
      </p:sp>
    </p:spTree>
    <p:extLst>
      <p:ext uri="{BB962C8B-B14F-4D97-AF65-F5344CB8AC3E}">
        <p14:creationId xmlns:p14="http://schemas.microsoft.com/office/powerpoint/2010/main" val="2723291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Испания картинки для презентации - 68 фото">
            <a:extLst>
              <a:ext uri="{FF2B5EF4-FFF2-40B4-BE49-F238E27FC236}">
                <a16:creationId xmlns:a16="http://schemas.microsoft.com/office/drawing/2014/main" id="{0A75A156-C7E5-447D-9B2A-A1271460B6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4"/>
          <a:stretch/>
        </p:blipFill>
        <p:spPr bwMode="auto">
          <a:xfrm>
            <a:off x="0" y="-466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2BC0174-A5F6-4D53-8490-3B979592A3B3}"/>
              </a:ext>
            </a:extLst>
          </p:cNvPr>
          <p:cNvSpPr/>
          <p:nvPr/>
        </p:nvSpPr>
        <p:spPr>
          <a:xfrm>
            <a:off x="5187314" y="1073019"/>
            <a:ext cx="6680716" cy="5589038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F705CDDA-ACDF-49A5-8DF7-3D8E300E4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9706" y="102636"/>
            <a:ext cx="5962261" cy="1583149"/>
          </a:xfr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ctr"/>
            <a:r>
              <a:rPr lang="ru-RU" sz="4800" b="1" dirty="0">
                <a:solidFill>
                  <a:schemeClr val="tx1"/>
                </a:solidFill>
              </a:rPr>
              <a:t>Карл </a:t>
            </a:r>
            <a:r>
              <a:rPr lang="en-US" sz="4800" b="1" dirty="0">
                <a:solidFill>
                  <a:schemeClr val="tx1"/>
                </a:solidFill>
              </a:rPr>
              <a:t>V</a:t>
            </a:r>
            <a:endParaRPr lang="ru-RU" sz="4800" b="1" dirty="0">
              <a:solidFill>
                <a:schemeClr val="tx1"/>
              </a:solidFill>
            </a:endParaRPr>
          </a:p>
          <a:p>
            <a:pPr algn="ctr"/>
            <a:r>
              <a:rPr lang="ru-RU" sz="4400" b="1" i="0" dirty="0">
                <a:solidFill>
                  <a:srgbClr val="E8E8E8"/>
                </a:solidFill>
                <a:effectLst/>
              </a:rPr>
              <a:t>(1516—1556)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4098" name="Picture 2" descr="Карл V Габсбург — Вікіпедія">
            <a:extLst>
              <a:ext uri="{FF2B5EF4-FFF2-40B4-BE49-F238E27FC236}">
                <a16:creationId xmlns:a16="http://schemas.microsoft.com/office/drawing/2014/main" id="{F38AFDBB-8C39-4E05-9858-65815A0289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4" t="5578" r="24267"/>
          <a:stretch/>
        </p:blipFill>
        <p:spPr bwMode="auto">
          <a:xfrm>
            <a:off x="242088" y="186613"/>
            <a:ext cx="4703138" cy="647544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C88C5AB-92AC-4240-A972-2F095F40D18C}"/>
              </a:ext>
            </a:extLst>
          </p:cNvPr>
          <p:cNvSpPr txBox="1"/>
          <p:nvPr/>
        </p:nvSpPr>
        <p:spPr>
          <a:xfrm>
            <a:off x="4744040" y="908208"/>
            <a:ext cx="2132315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b="1" dirty="0"/>
              <a:t>Записать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233885-C4CC-4E16-AE06-D2B2BBEB3EC1}"/>
              </a:ext>
            </a:extLst>
          </p:cNvPr>
          <p:cNvSpPr txBox="1"/>
          <p:nvPr/>
        </p:nvSpPr>
        <p:spPr>
          <a:xfrm>
            <a:off x="5272976" y="1685786"/>
            <a:ext cx="63716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i="0" dirty="0">
                <a:solidFill>
                  <a:schemeClr val="bg2">
                    <a:lumMod val="20000"/>
                    <a:lumOff val="80000"/>
                  </a:schemeClr>
                </a:solidFill>
                <a:effectLst/>
              </a:rPr>
              <a:t>Кортесы</a:t>
            </a:r>
            <a:r>
              <a:rPr lang="ru-RU" sz="3600" b="1" i="0" dirty="0">
                <a:effectLst/>
              </a:rPr>
              <a:t> - сословно-представительные собрания, которые существовали в Испании и Португалии, а также являются парламентами этих стран в современную эпоху.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278748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Испания картинки для презентации - 68 фото">
            <a:extLst>
              <a:ext uri="{FF2B5EF4-FFF2-40B4-BE49-F238E27FC236}">
                <a16:creationId xmlns:a16="http://schemas.microsoft.com/office/drawing/2014/main" id="{0A75A156-C7E5-447D-9B2A-A1271460B6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4"/>
          <a:stretch/>
        </p:blipFill>
        <p:spPr bwMode="auto">
          <a:xfrm>
            <a:off x="0" y="-466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2BC0174-A5F6-4D53-8490-3B979592A3B3}"/>
              </a:ext>
            </a:extLst>
          </p:cNvPr>
          <p:cNvSpPr/>
          <p:nvPr/>
        </p:nvSpPr>
        <p:spPr>
          <a:xfrm>
            <a:off x="121298" y="594895"/>
            <a:ext cx="11949404" cy="6372808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274FFFB9-32C0-437A-8FF3-743B4FA64D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658254"/>
              </p:ext>
            </p:extLst>
          </p:nvPr>
        </p:nvGraphicFramePr>
        <p:xfrm>
          <a:off x="688454" y="1358505"/>
          <a:ext cx="10349658" cy="36244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74829">
                  <a:extLst>
                    <a:ext uri="{9D8B030D-6E8A-4147-A177-3AD203B41FA5}">
                      <a16:colId xmlns:a16="http://schemas.microsoft.com/office/drawing/2014/main" val="1371268328"/>
                    </a:ext>
                  </a:extLst>
                </a:gridCol>
                <a:gridCol w="5174829">
                  <a:extLst>
                    <a:ext uri="{9D8B030D-6E8A-4147-A177-3AD203B41FA5}">
                      <a16:colId xmlns:a16="http://schemas.microsoft.com/office/drawing/2014/main" val="3222808823"/>
                    </a:ext>
                  </a:extLst>
                </a:gridCol>
              </a:tblGrid>
              <a:tr h="2330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effectLst/>
                        </a:rPr>
                        <a:t>Сын Филипп                              </a:t>
                      </a:r>
                      <a:endParaRPr lang="ru-RU" sz="4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effectLst/>
                        </a:rPr>
                        <a:t>мл.  брат Фердинанд</a:t>
                      </a:r>
                      <a:endParaRPr lang="ru-RU" sz="4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4776752"/>
                  </a:ext>
                </a:extLst>
              </a:tr>
              <a:tr h="16330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solidFill>
                            <a:schemeClr val="bg1"/>
                          </a:solidFill>
                          <a:effectLst/>
                        </a:rPr>
                        <a:t>Унаследовал Испанию с владениями в Италии и в Америке,  Нидерланды и пр.</a:t>
                      </a:r>
                      <a:endParaRPr lang="ru-RU" sz="4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effectLst/>
                        </a:rPr>
                        <a:t>Наследовал в 1526 г. Чехию и часть Венгрии от погибшего тестя от турок.</a:t>
                      </a:r>
                      <a:endParaRPr lang="ru-RU" sz="4000" b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effectLst/>
                        </a:rPr>
                        <a:t>От Карла 5 – Австрия</a:t>
                      </a:r>
                      <a:endParaRPr lang="ru-RU" sz="4000" b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effectLst/>
                        </a:rPr>
                        <a:t>В 1556 г. он император </a:t>
                      </a:r>
                      <a:r>
                        <a:rPr lang="ru-RU" sz="2800" b="1" dirty="0" err="1">
                          <a:effectLst/>
                        </a:rPr>
                        <a:t>Свящ</a:t>
                      </a:r>
                      <a:r>
                        <a:rPr lang="ru-RU" sz="2800" b="1" dirty="0">
                          <a:effectLst/>
                        </a:rPr>
                        <a:t>. Рим . империи</a:t>
                      </a:r>
                      <a:endParaRPr lang="ru-RU" sz="4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3486349"/>
                  </a:ext>
                </a:extLst>
              </a:tr>
            </a:tbl>
          </a:graphicData>
        </a:graphic>
      </p:graphicFrame>
      <p:sp>
        <p:nvSpPr>
          <p:cNvPr id="12" name="AutoShape 4">
            <a:extLst>
              <a:ext uri="{FF2B5EF4-FFF2-40B4-BE49-F238E27FC236}">
                <a16:creationId xmlns:a16="http://schemas.microsoft.com/office/drawing/2014/main" id="{27CF4EAB-05D3-44BC-9064-2020B808E19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83577" y="740283"/>
            <a:ext cx="434813" cy="520625"/>
          </a:xfrm>
          <a:prstGeom prst="straightConnector1">
            <a:avLst/>
          </a:prstGeom>
          <a:ln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5">
            <a:extLst>
              <a:ext uri="{FF2B5EF4-FFF2-40B4-BE49-F238E27FC236}">
                <a16:creationId xmlns:a16="http://schemas.microsoft.com/office/drawing/2014/main" id="{9B4CE70B-1178-4550-82B2-131B6078F603}"/>
              </a:ext>
            </a:extLst>
          </p:cNvPr>
          <p:cNvSpPr>
            <a:spLocks noChangeShapeType="1"/>
          </p:cNvSpPr>
          <p:nvPr/>
        </p:nvSpPr>
        <p:spPr bwMode="auto">
          <a:xfrm>
            <a:off x="8351792" y="740283"/>
            <a:ext cx="624257" cy="520625"/>
          </a:xfrm>
          <a:prstGeom prst="straightConnector1">
            <a:avLst/>
          </a:prstGeom>
          <a:ln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Подзаголовок 5">
            <a:extLst>
              <a:ext uri="{FF2B5EF4-FFF2-40B4-BE49-F238E27FC236}">
                <a16:creationId xmlns:a16="http://schemas.microsoft.com/office/drawing/2014/main" id="{348D76CC-DD53-4974-8F2B-03EDA687191E}"/>
              </a:ext>
            </a:extLst>
          </p:cNvPr>
          <p:cNvSpPr txBox="1">
            <a:spLocks/>
          </p:cNvSpPr>
          <p:nvPr/>
        </p:nvSpPr>
        <p:spPr>
          <a:xfrm>
            <a:off x="3657094" y="187379"/>
            <a:ext cx="4311249" cy="94239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2000" b="0" i="0" kern="1200" cap="all">
                <a:solidFill>
                  <a:schemeClr val="bg2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5400" b="1">
                <a:solidFill>
                  <a:schemeClr val="tx1"/>
                </a:solidFill>
              </a:rPr>
              <a:t>Карл </a:t>
            </a:r>
            <a:r>
              <a:rPr lang="en-US" sz="5400" b="1">
                <a:solidFill>
                  <a:schemeClr val="tx1"/>
                </a:solidFill>
              </a:rPr>
              <a:t>V</a:t>
            </a:r>
            <a:endParaRPr lang="ru-RU" sz="5400" b="1" dirty="0">
              <a:solidFill>
                <a:schemeClr val="tx1"/>
              </a:solidFill>
            </a:endParaRPr>
          </a:p>
        </p:txBody>
      </p:sp>
      <p:graphicFrame>
        <p:nvGraphicFramePr>
          <p:cNvPr id="20" name="Таблица 20">
            <a:extLst>
              <a:ext uri="{FF2B5EF4-FFF2-40B4-BE49-F238E27FC236}">
                <a16:creationId xmlns:a16="http://schemas.microsoft.com/office/drawing/2014/main" id="{E2469F7A-DB3C-420D-A0FC-494049F3F2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117960"/>
              </p:ext>
            </p:extLst>
          </p:nvPr>
        </p:nvGraphicFramePr>
        <p:xfrm>
          <a:off x="1799283" y="5582519"/>
          <a:ext cx="81280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41331359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436628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/>
                        <a:t>Испанская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/>
                        <a:t>Австрийская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833835"/>
                  </a:ext>
                </a:extLst>
              </a:tr>
            </a:tbl>
          </a:graphicData>
        </a:graphic>
      </p:graphicFrame>
      <p:sp>
        <p:nvSpPr>
          <p:cNvPr id="24" name="AutoShape 4">
            <a:extLst>
              <a:ext uri="{FF2B5EF4-FFF2-40B4-BE49-F238E27FC236}">
                <a16:creationId xmlns:a16="http://schemas.microsoft.com/office/drawing/2014/main" id="{B6FD53A1-8A9C-4CD8-8575-7751DB4E7BA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13860" y="4980915"/>
            <a:ext cx="434813" cy="520625"/>
          </a:xfrm>
          <a:prstGeom prst="straightConnector1">
            <a:avLst/>
          </a:prstGeom>
          <a:ln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D75EAB4-A3F9-4A45-B351-893D8616B7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2924" y="4936042"/>
            <a:ext cx="810838" cy="71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5424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64</TotalTime>
  <Words>527</Words>
  <Application>Microsoft Office PowerPoint</Application>
  <PresentationFormat>Широкоэкранный</PresentationFormat>
  <Paragraphs>79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Century Gothic</vt:lpstr>
      <vt:lpstr>Times New Roman</vt:lpstr>
      <vt:lpstr>Wingdings 3</vt:lpstr>
      <vt:lpstr>Ион</vt:lpstr>
      <vt:lpstr>Домашнее задание</vt:lpstr>
      <vt:lpstr>Колесо фортуны</vt:lpstr>
      <vt:lpstr>Испанская монархия</vt:lpstr>
      <vt:lpstr>Испанская монархия</vt:lpstr>
      <vt:lpstr>Стр. 233</vt:lpstr>
      <vt:lpstr>Испанская монархия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Испанская монархия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Домашнее задание</dc:title>
  <dc:creator>User</dc:creator>
  <cp:lastModifiedBy>User</cp:lastModifiedBy>
  <cp:revision>13</cp:revision>
  <dcterms:created xsi:type="dcterms:W3CDTF">2025-08-04T16:06:02Z</dcterms:created>
  <dcterms:modified xsi:type="dcterms:W3CDTF">2025-08-04T17:10:42Z</dcterms:modified>
</cp:coreProperties>
</file>